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0" r:id="rId17"/>
  </p:sldIdLst>
  <p:sldSz cx="12192000" cy="6858000"/>
  <p:notesSz cx="6858000" cy="9144000"/>
  <p:custDataLst>
    <p:tags r:id="rId18"/>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tags" Target="tags/tag1.xml" /><Relationship Id="rId19" Type="http://schemas.openxmlformats.org/officeDocument/2006/relationships/presProps" Target="presProps.xml" /><Relationship Id="rId2" Type="http://schemas.openxmlformats.org/officeDocument/2006/relationships/slideMaster" Target="slideMasters/slideMaster2.xml" /><Relationship Id="rId20" Type="http://schemas.openxmlformats.org/officeDocument/2006/relationships/viewProps" Target="viewProps.xml" /><Relationship Id="rId21" Type="http://schemas.openxmlformats.org/officeDocument/2006/relationships/theme" Target="theme/theme1.xml" /><Relationship Id="rId22"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29058A00-F44C-49FE-B52E-78E842600B5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DE40A1E-F66D-47D4-AD1E-870E271F878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72043F7-E250-4A2B-B082-05193AB19E2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3DEA4C73-29EA-4123-9CED-399B48F468F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4F57F16E-2AB7-43C1-981A-369D9D1CD057}"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55E5AEE-87A5-4D49-AC27-6875BD220E5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6AEBB397-C605-49A4-B66D-EF4A7AB40B1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5A856B1-5E72-42CD-900A-5E7A3A2A183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0B5BDFB-E244-4FD2-AE84-AD3253F6F4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0960055-14EF-449A-A7FA-D9C31FE7982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A48FCED-05EA-4AD5-A7AA-A53A31148EC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6100114241010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52725" y="1782322"/>
            <a:ext cx="668655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rgbClr val="C9B67E">
                    <a:alpha val="100000"/>
                  </a:srgbClr>
                </a:solidFill>
                <a:latin typeface="Microsoft Yahei"/>
                <a:ea typeface="Microsoft Yahei"/>
                <a:cs typeface="Microsoft Yahei"/>
              </a:rPr>
              <a:t>危化品安全管理的监督和检查</a:t>
            </a:r>
          </a:p>
        </p:txBody>
      </p:sp>
      <p:sp>
        <p:nvSpPr>
          <p:cNvPr id="3" name="TextBox 3"/>
          <p:cNvSpPr txBox="1"/>
          <p:nvPr/>
        </p:nvSpPr>
        <p:spPr>
          <a:xfrm>
            <a:off x="2817287" y="4489571"/>
            <a:ext cx="3870073"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汇报人：XX</a:t>
            </a:r>
          </a:p>
        </p:txBody>
      </p:sp>
      <p:sp>
        <p:nvSpPr>
          <p:cNvPr id="4" name="TextBox 4"/>
          <p:cNvSpPr txBox="1"/>
          <p:nvPr/>
        </p:nvSpPr>
        <p:spPr>
          <a:xfrm>
            <a:off x="5216176" y="4496753"/>
            <a:ext cx="4273248" cy="50482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a:solidFill>
                  <a:srgbClr val="C9B67E">
                    <a:alpha val="100000"/>
                  </a:srgbClr>
                </a:solidFill>
                <a:latin typeface="Microsoft Yahei"/>
                <a:ea typeface="Microsoft Yahei"/>
                <a:cs typeface="Microsoft Yahei"/>
              </a:rPr>
              <a:t>2024-01-10</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260848" y="286204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目录</a:t>
            </a:r>
            <a:endParaRPr lang="en-US" sz="1100"/>
          </a:p>
        </p:txBody>
      </p:sp>
      <p:sp>
        <p:nvSpPr>
          <p:cNvPr id="4" name="TextBox 4"/>
          <p:cNvSpPr txBox="1"/>
          <p:nvPr/>
        </p:nvSpPr>
        <p:spPr>
          <a:xfrm>
            <a:off x="6096000" y="1379475"/>
            <a:ext cx="5439702" cy="411099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危化品安全管理概述</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危化品安全管理的监督</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危化品安全管理的检查</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危化品安全管理的监督和检查存在的问题</a:t>
            </a:r>
          </a:p>
          <a:p>
            <a:pPr marL="203200" lvl="0" indent="-203200">
              <a:lnSpc>
                <a:spcPct val="140000"/>
              </a:lnSpc>
              <a:spcBef>
                <a:spcPts val="375"/>
              </a:spcBef>
              <a:buFont typeface="Arial"/>
              <a:buChar char="•"/>
            </a:pPr>
            <a:r>
              <a:rPr lang="en-US" sz="2400">
                <a:solidFill>
                  <a:srgbClr val="C9B67E">
                    <a:alpha val="100000"/>
                  </a:srgbClr>
                </a:solidFill>
                <a:latin typeface="Microsoft Yahei"/>
                <a:ea typeface="Microsoft Yahei"/>
                <a:cs typeface="Microsoft Yahei"/>
              </a:rPr>
              <a:t>加强危化品安全管理的监督和检查的建议</a:t>
            </a:r>
          </a:p>
        </p:txBody>
      </p:sp>
      <p:sp>
        <p:nvSpPr>
          <p:cNvPr id="5" name="AutoShape 5"/>
          <p:cNvSpPr/>
          <p:nvPr/>
        </p:nvSpPr>
        <p:spPr>
          <a:xfrm>
            <a:off x="1260848" y="1716203"/>
            <a:ext cx="4835152"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5700" b="1">
                <a:solidFill>
                  <a:srgbClr val="C9B67E">
                    <a:alpha val="100000"/>
                  </a:srgbClr>
                </a:solidFill>
                <a:latin typeface="微软雅黑"/>
                <a:ea typeface="微软雅黑"/>
                <a:cs typeface="微软雅黑"/>
              </a:rPr>
              <a:t>CONTENTS</a:t>
            </a:r>
            <a:endParaRPr lang="en-US" sz="1100"/>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01</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引言</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7708" r="17708"/>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通过对危化品生产、储存、运输、使用等环节的监督和检查，确保企业严格遵守相关法规和标准，提高安全管理水平。</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提高危化品安全管理水平</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及时发现和纠正危化品安全管理中的隐患和问题，有效预防危化品事故的发生，保障人民群众生命财产安全。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预防危化品事故</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加强对危化品安全管理的监督和检查，推动企业采取更加环保、安全的生产方式，促进经济、社会和环境的可持续发展。</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促进可持续发展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53186" y="29998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87182" y="37985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717128" y="40993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765528" y="3629025"/>
            <a:ext cx="8375194" cy="0"/>
          </a:xfrm>
          <a:prstGeom prst="line">
            <a:avLst/>
          </a:prstGeom>
          <a:ln w="635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6" name="AutoShape 6"/>
          <p:cNvSpPr/>
          <p:nvPr/>
        </p:nvSpPr>
        <p:spPr>
          <a:xfrm>
            <a:off x="2339362"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976490"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13712"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250839"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888062"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525189" y="3540109"/>
            <a:ext cx="175736"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434666"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8071793" y="3540109"/>
            <a:ext cx="177832"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162412" y="3540109"/>
            <a:ext cx="175736" cy="177832"/>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799634" y="3540109"/>
            <a:ext cx="175736"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8709016" y="3540109"/>
            <a:ext cx="177832" cy="177832"/>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346238" y="3540109"/>
            <a:ext cx="177832" cy="177832"/>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10144125" y="2999851"/>
            <a:ext cx="1104138" cy="110375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10897172" y="3798523"/>
            <a:ext cx="348996" cy="347472"/>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11227117" y="4099322"/>
            <a:ext cx="158686" cy="158877"/>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grpSp>
        <p:nvGrpSpPr>
          <p:cNvPr id="43" name="Group 43"/>
          <p:cNvGrpSpPr/>
          <p:nvPr/>
        </p:nvGrpSpPr>
        <p:grpSpPr>
          <a:xfrm>
            <a:off x="3524844" y="1229116"/>
            <a:ext cx="5184172" cy="1981390"/>
            <a:chOff x="3524844" y="1229116"/>
            <a:chExt cx="5184172" cy="1981390"/>
          </a:xfrm>
        </p:grpSpPr>
        <p:sp>
          <p:nvSpPr>
            <p:cNvPr id="44" name="AutoShape 44"/>
            <p:cNvSpPr/>
            <p:nvPr/>
          </p:nvSpPr>
          <p:spPr>
            <a:xfrm>
              <a:off x="3524844" y="1237593"/>
              <a:ext cx="1972913" cy="1972913"/>
            </a:xfrm>
            <a:prstGeom prst="ellipse">
              <a:avLst/>
            </a:prstGeom>
            <a:solidFill>
              <a:srgbClr val="FFFEFE">
                <a:alpha val="0"/>
              </a:srgbClr>
            </a:solidFill>
            <a:ln w="21431">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5" name="AutoShape 45"/>
            <p:cNvSpPr/>
            <p:nvPr/>
          </p:nvSpPr>
          <p:spPr>
            <a:xfrm>
              <a:off x="6734007" y="1229116"/>
              <a:ext cx="1975009" cy="1975009"/>
            </a:xfrm>
            <a:prstGeom prst="ellipse">
              <a:avLst/>
            </a:prstGeom>
            <a:solidFill>
              <a:srgbClr val="FFFEFE">
                <a:alpha val="0"/>
              </a:srgbClr>
            </a:solidFill>
            <a:ln w="21431">
              <a:solidFill>
                <a:schemeClr val="accent2">
                  <a:alpha val="10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46" name="TextBox 46"/>
            <p:cNvSpPr txBox="1"/>
            <p:nvPr/>
          </p:nvSpPr>
          <p:spPr>
            <a:xfrm>
              <a:off x="3769335" y="1640377"/>
              <a:ext cx="1483930" cy="131340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危化品安全管理制度、安全操作规程等文件的制定和执行情况。</a:t>
              </a:r>
            </a:p>
          </p:txBody>
        </p:sp>
        <p:sp>
          <p:nvSpPr>
            <p:cNvPr id="47" name="TextBox 47"/>
            <p:cNvSpPr txBox="1"/>
            <p:nvPr/>
          </p:nvSpPr>
          <p:spPr>
            <a:xfrm>
              <a:off x="6979546" y="1640377"/>
              <a:ext cx="1483930" cy="1313401"/>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危化品安全管理人员的配备和培训情况。</a:t>
              </a:r>
            </a:p>
          </p:txBody>
        </p:sp>
        <p:sp>
          <p:nvSpPr>
            <p:cNvPr id="48" name="Freeform 48"/>
            <p:cNvSpPr/>
            <p:nvPr/>
          </p:nvSpPr>
          <p:spPr>
            <a:xfrm>
              <a:off x="4317284" y="1303481"/>
              <a:ext cx="388033" cy="388033"/>
            </a:xfrm>
            <a:custGeom>
              <a:rect l="l" t="t" r="r" b="b"/>
              <a:pathLst>
                <a:path w="304800" h="304800">
                  <a:moveTo>
                    <a:pt x="304800" y="180975"/>
                  </a:moveTo>
                  <a:lnTo>
                    <a:pt x="247650" y="123825"/>
                  </a:lnTo>
                  <a:lnTo>
                    <a:pt x="247650" y="38100"/>
                  </a:lnTo>
                  <a:lnTo>
                    <a:pt x="209550" y="38100"/>
                  </a:lnTo>
                  <a:lnTo>
                    <a:pt x="209550" y="85725"/>
                  </a:lnTo>
                  <a:lnTo>
                    <a:pt x="152400" y="28575"/>
                  </a:lnTo>
                  <a:lnTo>
                    <a:pt x="0" y="180975"/>
                  </a:lnTo>
                  <a:lnTo>
                    <a:pt x="0" y="190500"/>
                  </a:lnTo>
                  <a:lnTo>
                    <a:pt x="38100" y="190500"/>
                  </a:lnTo>
                  <a:lnTo>
                    <a:pt x="38100" y="285750"/>
                  </a:lnTo>
                  <a:lnTo>
                    <a:pt x="133350" y="285750"/>
                  </a:lnTo>
                  <a:lnTo>
                    <a:pt x="133350" y="228600"/>
                  </a:lnTo>
                  <a:lnTo>
                    <a:pt x="171450" y="228600"/>
                  </a:lnTo>
                  <a:lnTo>
                    <a:pt x="171450" y="285750"/>
                  </a:lnTo>
                  <a:lnTo>
                    <a:pt x="266700" y="285750"/>
                  </a:lnTo>
                  <a:lnTo>
                    <a:pt x="266700" y="190500"/>
                  </a:lnTo>
                  <a:lnTo>
                    <a:pt x="304800" y="190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7510249" y="1303481"/>
              <a:ext cx="422525" cy="422525"/>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0" name="Group 50"/>
          <p:cNvGrpSpPr/>
          <p:nvPr/>
        </p:nvGrpSpPr>
        <p:grpSpPr>
          <a:xfrm>
            <a:off x="1894865" y="4099322"/>
            <a:ext cx="8342567" cy="1994058"/>
            <a:chOff x="1894865" y="4099322"/>
            <a:chExt cx="8342567" cy="1994058"/>
          </a:xfrm>
        </p:grpSpPr>
        <p:sp>
          <p:nvSpPr>
            <p:cNvPr id="51" name="AutoShape 51"/>
            <p:cNvSpPr/>
            <p:nvPr/>
          </p:nvSpPr>
          <p:spPr>
            <a:xfrm>
              <a:off x="1894865" y="4101417"/>
              <a:ext cx="1975009" cy="1972913"/>
            </a:xfrm>
            <a:prstGeom prst="ellipse">
              <a:avLst/>
            </a:prstGeom>
            <a:solidFill>
              <a:srgbClr val="FFFEFE">
                <a:alpha val="0"/>
              </a:srgbClr>
            </a:solidFill>
            <a:ln w="21431">
              <a:solidFill>
                <a:schemeClr val="accent4">
                  <a:alpha val="100000"/>
                </a:schemeClr>
              </a:solidFill>
              <a:prstDash val="solid"/>
            </a:ln>
          </p:spPr>
          <p:style>
            <a:lnRef idx="0">
              <a:schemeClr val="accent4"/>
            </a:lnRef>
            <a:fillRef idx="1">
              <a:schemeClr val="accent4"/>
            </a:fillRef>
            <a:effectRef idx="0">
              <a:schemeClr val="accent4"/>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2" name="AutoShape 52"/>
            <p:cNvSpPr/>
            <p:nvPr/>
          </p:nvSpPr>
          <p:spPr>
            <a:xfrm>
              <a:off x="5080787" y="4099322"/>
              <a:ext cx="1975009" cy="1975009"/>
            </a:xfrm>
            <a:prstGeom prst="ellipse">
              <a:avLst/>
            </a:prstGeom>
            <a:solidFill>
              <a:srgbClr val="FFFEFE">
                <a:alpha val="0"/>
              </a:srgbClr>
            </a:solidFill>
            <a:ln w="21431">
              <a:solidFill>
                <a:schemeClr val="accent3">
                  <a:alpha val="100000"/>
                </a:schemeClr>
              </a:solidFill>
              <a:prstDash val="solid"/>
            </a:ln>
          </p:spPr>
          <p:style>
            <a:lnRef idx="0">
              <a:schemeClr val="accent3"/>
            </a:lnRef>
            <a:fillRef idx="1">
              <a:schemeClr val="accent3"/>
            </a:fillRef>
            <a:effectRef idx="0">
              <a:schemeClr val="accent3"/>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3" name="AutoShape 53"/>
            <p:cNvSpPr/>
            <p:nvPr/>
          </p:nvSpPr>
          <p:spPr>
            <a:xfrm>
              <a:off x="8262423" y="4120467"/>
              <a:ext cx="1975009" cy="1972913"/>
            </a:xfrm>
            <a:prstGeom prst="ellipse">
              <a:avLst/>
            </a:prstGeom>
            <a:solidFill>
              <a:srgbClr val="FFFFFF">
                <a:alpha val="0"/>
              </a:srgbClr>
            </a:solidFill>
            <a:ln w="19050">
              <a:solidFill>
                <a:schemeClr val="accent6">
                  <a:alpha val="100000"/>
                </a:schemeClr>
              </a:solidFill>
              <a:prstDash val="solid"/>
            </a:ln>
          </p:spPr>
          <p:style>
            <a:lnRef idx="0">
              <a:schemeClr val="accent6"/>
            </a:lnRef>
            <a:fillRef idx="1">
              <a:schemeClr val="accent6"/>
            </a:fillRef>
            <a:effectRef idx="0">
              <a:schemeClr val="accent6"/>
            </a:effectRef>
            <a:fontRef idx="minor">
              <a:schemeClr val="lt1"/>
            </a:fontRef>
          </p:style>
          <p:txBody>
            <a:bodyPr/>
            <a:lstStyle>
              <a:defPPr>
                <a:defRPr lang="en-US"/>
              </a:defPPr>
              <a:lvl1pPr marL="0" algn="l" defTabSz="914400" rtl="0" eaLnBrk="1" latinLnBrk="0" hangingPunct="1">
                <a:defRPr sz="1800" kern="1200">
                  <a:solidFill>
                    <a:srgbClr val="1E0E01"/>
                  </a:solidFill>
                  <a:latin typeface="Calibri"/>
                  <a:ea typeface="+mn-ea"/>
                  <a:cs typeface="+mn-cs"/>
                </a:defRPr>
              </a:lvl1pPr>
              <a:lvl2pPr marL="457200" algn="l" defTabSz="914400" rtl="0" eaLnBrk="1" latinLnBrk="0" hangingPunct="1">
                <a:defRPr sz="1800" kern="1200">
                  <a:solidFill>
                    <a:srgbClr val="1E0E01"/>
                  </a:solidFill>
                  <a:latin typeface="Calibri"/>
                  <a:ea typeface="+mn-ea"/>
                  <a:cs typeface="+mn-cs"/>
                </a:defRPr>
              </a:lvl2pPr>
              <a:lvl3pPr marL="914400" algn="l" defTabSz="914400" rtl="0" eaLnBrk="1" latinLnBrk="0" hangingPunct="1">
                <a:defRPr sz="1800" kern="1200">
                  <a:solidFill>
                    <a:srgbClr val="1E0E01"/>
                  </a:solidFill>
                  <a:latin typeface="Calibri"/>
                  <a:ea typeface="+mn-ea"/>
                  <a:cs typeface="+mn-cs"/>
                </a:defRPr>
              </a:lvl3pPr>
              <a:lvl4pPr marL="1371600" algn="l" defTabSz="914400" rtl="0" eaLnBrk="1" latinLnBrk="0" hangingPunct="1">
                <a:defRPr sz="1800" kern="1200">
                  <a:solidFill>
                    <a:srgbClr val="1E0E01"/>
                  </a:solidFill>
                  <a:latin typeface="Calibri"/>
                  <a:ea typeface="+mn-ea"/>
                  <a:cs typeface="+mn-cs"/>
                </a:defRPr>
              </a:lvl4pPr>
              <a:lvl5pPr marL="1828800" algn="l" defTabSz="914400" rtl="0" eaLnBrk="1" latinLnBrk="0" hangingPunct="1">
                <a:defRPr sz="1800" kern="1200">
                  <a:solidFill>
                    <a:srgbClr val="1E0E01"/>
                  </a:solidFill>
                  <a:latin typeface="Calibri"/>
                  <a:ea typeface="+mn-ea"/>
                  <a:cs typeface="+mn-cs"/>
                </a:defRPr>
              </a:lvl5pPr>
              <a:lvl6pPr marL="2286000" algn="l" defTabSz="914400" rtl="0" eaLnBrk="1" latinLnBrk="0" hangingPunct="1">
                <a:defRPr sz="1800" kern="1200">
                  <a:solidFill>
                    <a:srgbClr val="1E0E01"/>
                  </a:solidFill>
                  <a:latin typeface="Calibri"/>
                  <a:ea typeface="+mn-ea"/>
                  <a:cs typeface="+mn-cs"/>
                </a:defRPr>
              </a:lvl6pPr>
              <a:lvl7pPr marL="2743200" algn="l" defTabSz="914400" rtl="0" eaLnBrk="1" latinLnBrk="0" hangingPunct="1">
                <a:defRPr sz="1800" kern="1200">
                  <a:solidFill>
                    <a:srgbClr val="1E0E01"/>
                  </a:solidFill>
                  <a:latin typeface="Calibri"/>
                  <a:ea typeface="+mn-ea"/>
                  <a:cs typeface="+mn-cs"/>
                </a:defRPr>
              </a:lvl7pPr>
              <a:lvl8pPr marL="3200400" algn="l" defTabSz="914400" rtl="0" eaLnBrk="1" latinLnBrk="0" hangingPunct="1">
                <a:defRPr sz="1800" kern="1200">
                  <a:solidFill>
                    <a:srgbClr val="1E0E01"/>
                  </a:solidFill>
                  <a:latin typeface="Calibri"/>
                  <a:ea typeface="+mn-ea"/>
                  <a:cs typeface="+mn-cs"/>
                </a:defRPr>
              </a:lvl8pPr>
              <a:lvl9pPr marL="3657600" algn="l" defTabSz="914400" rtl="0" eaLnBrk="1" latinLnBrk="0" hangingPunct="1">
                <a:defRPr sz="1800" kern="1200">
                  <a:solidFill>
                    <a:srgbClr val="1E0E01"/>
                  </a:solidFill>
                  <a:latin typeface="Calibri"/>
                  <a:ea typeface="+mn-ea"/>
                  <a:cs typeface="+mn-cs"/>
                </a:defRPr>
              </a:lvl9pPr>
            </a:lstStyle>
            <a:p/>
          </p:txBody>
        </p:sp>
        <p:sp>
          <p:nvSpPr>
            <p:cNvPr id="54" name="AutoShape 54"/>
            <p:cNvSpPr/>
            <p:nvPr/>
          </p:nvSpPr>
          <p:spPr>
            <a:xfrm>
              <a:off x="8550364" y="5075158"/>
              <a:ext cx="1346359" cy="708660"/>
            </a:xfrm>
            <a:prstGeom prst="rect">
              <a:avLst/>
            </a:prstGeom>
            <a:solidFill>
              <a:srgbClr val="FFFFFF">
                <a:alpha val="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TextBox 55"/>
            <p:cNvSpPr txBox="1"/>
            <p:nvPr/>
          </p:nvSpPr>
          <p:spPr>
            <a:xfrm>
              <a:off x="2155278" y="4547616"/>
              <a:ext cx="1483930" cy="1300224"/>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危化品生产、储存、运输、使用等环节的安全管理情况。</a:t>
              </a:r>
            </a:p>
          </p:txBody>
        </p:sp>
        <p:sp>
          <p:nvSpPr>
            <p:cNvPr id="56" name="TextBox 56"/>
            <p:cNvSpPr txBox="1"/>
            <p:nvPr/>
          </p:nvSpPr>
          <p:spPr>
            <a:xfrm>
              <a:off x="5326327" y="4547616"/>
              <a:ext cx="1483930" cy="1300224"/>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危化品事故应急预案的制定和演练情况。</a:t>
              </a:r>
            </a:p>
          </p:txBody>
        </p:sp>
        <p:sp>
          <p:nvSpPr>
            <p:cNvPr id="57" name="TextBox 57"/>
            <p:cNvSpPr txBox="1"/>
            <p:nvPr/>
          </p:nvSpPr>
          <p:spPr>
            <a:xfrm>
              <a:off x="8507962" y="4547616"/>
              <a:ext cx="1483930" cy="1300224"/>
            </a:xfrm>
            <a:prstGeom prst="rect">
              <a:avLst/>
            </a:prstGeom>
          </p:spPr>
          <p:txBody>
            <a:bodyPr vert="horz" wrap="square" lIns="95250" tIns="95250" rIns="47625" bIns="9525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spcBef>
                  <a:spcPts val="375"/>
                </a:spcBef>
              </a:pPr>
              <a:r>
                <a:rPr lang="en-US" sz="1200">
                  <a:solidFill>
                    <a:schemeClr val="dk1">
                      <a:alpha val="100000"/>
                    </a:schemeClr>
                  </a:solidFill>
                  <a:latin typeface="Microsoft Yahei"/>
                  <a:ea typeface="Microsoft Yahei"/>
                  <a:cs typeface="Microsoft Yahei"/>
                </a:rPr>
                <a:t>危化品安全管理的监督和检查中发现的问题及整改情况。</a:t>
              </a:r>
            </a:p>
          </p:txBody>
        </p:sp>
        <p:sp>
          <p:nvSpPr>
            <p:cNvPr id="58" name="Freeform 58"/>
            <p:cNvSpPr/>
            <p:nvPr/>
          </p:nvSpPr>
          <p:spPr>
            <a:xfrm>
              <a:off x="2688988" y="4208478"/>
              <a:ext cx="386763" cy="386763"/>
            </a:xfrm>
            <a:custGeom>
              <a:rect l="l" t="t" r="r" b="b"/>
              <a:pathLst>
                <a:path w="304800" h="304800">
                  <a:moveTo>
                    <a:pt x="60960" y="167640"/>
                  </a:moveTo>
                  <a:lnTo>
                    <a:pt x="30480" y="167640"/>
                  </a:lnTo>
                  <a:cubicBezTo>
                    <a:pt x="13649" y="167640"/>
                    <a:pt x="0" y="153991"/>
                    <a:pt x="0" y="137160"/>
                  </a:cubicBezTo>
                  <a:lnTo>
                    <a:pt x="0" y="137160"/>
                  </a:lnTo>
                  <a:lnTo>
                    <a:pt x="0" y="76200"/>
                  </a:lnTo>
                  <a:cubicBezTo>
                    <a:pt x="0" y="59436"/>
                    <a:pt x="13716" y="45720"/>
                    <a:pt x="30480" y="45720"/>
                  </a:cubicBezTo>
                  <a:lnTo>
                    <a:pt x="60960" y="45720"/>
                  </a:lnTo>
                  <a:lnTo>
                    <a:pt x="60960" y="15240"/>
                  </a:lnTo>
                  <a:lnTo>
                    <a:pt x="274320" y="15240"/>
                  </a:lnTo>
                  <a:lnTo>
                    <a:pt x="274320" y="167640"/>
                  </a:lnTo>
                  <a:cubicBezTo>
                    <a:pt x="274320" y="201311"/>
                    <a:pt x="247031" y="228600"/>
                    <a:pt x="213360" y="228600"/>
                  </a:cubicBezTo>
                  <a:lnTo>
                    <a:pt x="213360" y="228600"/>
                  </a:lnTo>
                  <a:lnTo>
                    <a:pt x="121920" y="228600"/>
                  </a:lnTo>
                  <a:cubicBezTo>
                    <a:pt x="88249" y="228600"/>
                    <a:pt x="60960" y="201311"/>
                    <a:pt x="60960" y="167640"/>
                  </a:cubicBezTo>
                  <a:lnTo>
                    <a:pt x="60960" y="167640"/>
                  </a:lnTo>
                  <a:close/>
                  <a:moveTo>
                    <a:pt x="60960" y="137160"/>
                  </a:moveTo>
                  <a:lnTo>
                    <a:pt x="60960" y="76200"/>
                  </a:lnTo>
                  <a:lnTo>
                    <a:pt x="30480" y="76200"/>
                  </a:lnTo>
                  <a:lnTo>
                    <a:pt x="30480" y="137160"/>
                  </a:lnTo>
                  <a:lnTo>
                    <a:pt x="60960" y="137160"/>
                  </a:lnTo>
                  <a:close/>
                  <a:moveTo>
                    <a:pt x="30480" y="259080"/>
                  </a:moveTo>
                  <a:lnTo>
                    <a:pt x="30480" y="243840"/>
                  </a:lnTo>
                  <a:lnTo>
                    <a:pt x="304800" y="243840"/>
                  </a:lnTo>
                  <a:lnTo>
                    <a:pt x="304800" y="259080"/>
                  </a:lnTo>
                  <a:lnTo>
                    <a:pt x="243840" y="289560"/>
                  </a:lnTo>
                  <a:lnTo>
                    <a:pt x="91440" y="289560"/>
                  </a:lnTo>
                  <a:lnTo>
                    <a:pt x="30480" y="25908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Freeform 59"/>
            <p:cNvSpPr/>
            <p:nvPr/>
          </p:nvSpPr>
          <p:spPr>
            <a:xfrm>
              <a:off x="5895832" y="4231042"/>
              <a:ext cx="344918" cy="344918"/>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Freeform 60"/>
            <p:cNvSpPr/>
            <p:nvPr/>
          </p:nvSpPr>
          <p:spPr>
            <a:xfrm>
              <a:off x="9047288" y="4278392"/>
              <a:ext cx="405279" cy="405279"/>
            </a:xfrm>
            <a:custGeom>
              <a:rect l="l" t="t" r="r" b="b"/>
              <a:pathLst>
                <a:path w="304800" h="304800">
                  <a:moveTo>
                    <a:pt x="190033" y="152400"/>
                  </a:moveTo>
                  <a:cubicBezTo>
                    <a:pt x="190033" y="90992"/>
                    <a:pt x="221771" y="56493"/>
                    <a:pt x="221771" y="56493"/>
                  </a:cubicBezTo>
                  <a:cubicBezTo>
                    <a:pt x="221771" y="56493"/>
                    <a:pt x="193758" y="33766"/>
                    <a:pt x="151924" y="33766"/>
                  </a:cubicBezTo>
                  <a:cubicBezTo>
                    <a:pt x="110090" y="33766"/>
                    <a:pt x="82067" y="56512"/>
                    <a:pt x="82067" y="56512"/>
                  </a:cubicBezTo>
                  <a:cubicBezTo>
                    <a:pt x="82067" y="56512"/>
                    <a:pt x="114376" y="82753"/>
                    <a:pt x="114376" y="152400"/>
                  </a:cubicBezTo>
                  <a:cubicBezTo>
                    <a:pt x="114376" y="219608"/>
                    <a:pt x="81858" y="248145"/>
                    <a:pt x="81858" y="248145"/>
                  </a:cubicBezTo>
                  <a:cubicBezTo>
                    <a:pt x="81858" y="248145"/>
                    <a:pt x="115662" y="271034"/>
                    <a:pt x="151924" y="271034"/>
                  </a:cubicBezTo>
                  <a:cubicBezTo>
                    <a:pt x="189043" y="271034"/>
                    <a:pt x="221799" y="248269"/>
                    <a:pt x="221799" y="248269"/>
                  </a:cubicBezTo>
                  <a:cubicBezTo>
                    <a:pt x="221799" y="248269"/>
                    <a:pt x="190033" y="218503"/>
                    <a:pt x="190033" y="152400"/>
                  </a:cubicBezTo>
                  <a:close/>
                  <a:moveTo>
                    <a:pt x="74095" y="62789"/>
                  </a:moveTo>
                  <a:cubicBezTo>
                    <a:pt x="74095" y="62789"/>
                    <a:pt x="34633" y="86839"/>
                    <a:pt x="34633" y="152800"/>
                  </a:cubicBezTo>
                  <a:cubicBezTo>
                    <a:pt x="34633" y="218751"/>
                    <a:pt x="74533" y="240335"/>
                    <a:pt x="74533" y="240335"/>
                  </a:cubicBezTo>
                  <a:cubicBezTo>
                    <a:pt x="74533" y="240335"/>
                    <a:pt x="103613" y="218742"/>
                    <a:pt x="103613" y="152800"/>
                  </a:cubicBezTo>
                  <a:cubicBezTo>
                    <a:pt x="103613" y="86839"/>
                    <a:pt x="74095" y="62789"/>
                    <a:pt x="74095" y="62789"/>
                  </a:cubicBezTo>
                  <a:close/>
                  <a:moveTo>
                    <a:pt x="229753" y="64570"/>
                  </a:moveTo>
                  <a:cubicBezTo>
                    <a:pt x="229753" y="64570"/>
                    <a:pt x="200244" y="86839"/>
                    <a:pt x="200244" y="152800"/>
                  </a:cubicBezTo>
                  <a:cubicBezTo>
                    <a:pt x="200244" y="218751"/>
                    <a:pt x="229305" y="240335"/>
                    <a:pt x="229305" y="240335"/>
                  </a:cubicBezTo>
                  <a:cubicBezTo>
                    <a:pt x="229305" y="240335"/>
                    <a:pt x="270158" y="218742"/>
                    <a:pt x="270158" y="152800"/>
                  </a:cubicBezTo>
                  <a:cubicBezTo>
                    <a:pt x="270158" y="86839"/>
                    <a:pt x="229753" y="64570"/>
                    <a:pt x="229753" y="6457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02</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危化品安全管理概述</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256" r="12256"/>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指具有易燃、易爆、有毒、有害和放射性等物质，在运输装卸和储存保管过程中易造成人员伤亡和财产损毁而需要特别保护的物品。</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危化品定义</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根据危险性质不同，可分为爆炸品、压缩气体和液化气体、易燃液体、易燃固体、自燃物品和遇湿易燃物品、氧化剂和有机过氧化物、毒害品和感染性物品、放射性物品、腐蚀品等。</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危化品分类</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危化品的定义和分类</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促进经济可持续发展</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危化品广泛应用于国民经济各个领域，加强安全管理有助于保障经济可持续发展。</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维护社会稳定</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危化品事故易引发社会恐慌和不稳定因素，加强安全管理有助于维护社会稳定。</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保障人民生命财产安全</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危化品事故往往造成重大人员伤亡和财产损失，加强安全管理是保障人民生命财产安全的重要举措。</a:t>
            </a:r>
          </a:p>
        </p:txBody>
      </p:sp>
      <p:pic>
        <p:nvPicPr>
          <p:cNvPr id="10" name="Picture 10"/>
          <p:cNvPicPr>
            <a:picLocks noChangeAspect="1"/>
          </p:cNvPicPr>
          <p:nvPr/>
        </p:nvPicPr>
        <p:blipFill>
          <a:blip r:embed="rId2"/>
          <a:srcRect l="9792" r="979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危化品安全管理的重要性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63" r="463"/>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《安全生产法》、《危险化学品安全管理条例》等法律法规对危化品安全管理提出了明确要求。</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《危险货物分类和品名编号》、《危险货物运输包装通用技术条件》等标准是危化品安全管理的重要依据。</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相关法律法规和标准</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标准</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法律法规</a:t>
            </a:r>
            <a:endParaRPr lang="en-US" sz="1100"/>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03</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危化品安全管理的监督</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消防部门</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负责危化品火灾事故的预防和应急救援工作，对危化品从业单位的消防安全进行监督检查。</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安全生产监督管理部门</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负责危化品安全生产的综合监督管理，组织制定相关政策和标准，并开展执法检查。</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环保部门</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负责危化品环境污染防治的监督管理，对危化品生产、储存、使用等环节的环保措施进行监管。</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监督机构和职责</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对危化品从业单位进行定期的安全检查，包括现场检查、资料审查等方式。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定期检查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专项检查</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暗访暗查</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针对特定危化品或特定环节进行的专项检查，如剧毒化学品、易燃易爆品等。</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采取不打招呼、不通知的方式对危化品从业单位进行突击检查，以真实了解安全管理情况。</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监督方式和手段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对检查中发现的问题，要求危化品从业单位限期整改，并提交整改报告。</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问题整改</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对违反危化品安全管理规定的从业单位，依法进行行政处罚，包括罚款、责令停产停业等。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行政处罚</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将监督检查结果和行政处罚情况向社会公示，接受社会监督。同时，对整改不到位或拒不整改的从业单位进行曝光。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社会公示</a:t>
            </a:r>
          </a:p>
        </p:txBody>
      </p:sp>
      <p:pic>
        <p:nvPicPr>
          <p:cNvPr id="9" name="Picture 9"/>
          <p:cNvPicPr>
            <a:picLocks noChangeAspect="1"/>
          </p:cNvPicPr>
          <p:nvPr/>
        </p:nvPicPr>
        <p:blipFill>
          <a:blip r:embed="rId2"/>
          <a:srcRect l="19250" r="19250"/>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监督结果的处理和反馈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393306" y="2056175"/>
            <a:ext cx="7405389" cy="1138956"/>
            <a:chOff x="2393306" y="2056175"/>
            <a:chExt cx="7405389" cy="1138956"/>
          </a:xfrm>
        </p:grpSpPr>
        <p:sp>
          <p:nvSpPr>
            <p:cNvPr id="3" name="TextBox 3"/>
            <p:cNvSpPr txBox="1"/>
            <p:nvPr/>
          </p:nvSpPr>
          <p:spPr>
            <a:xfrm>
              <a:off x="2393306" y="2056175"/>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04</a:t>
              </a:r>
            </a:p>
          </p:txBody>
        </p:sp>
      </p:grpSp>
      <p:sp>
        <p:nvSpPr>
          <p:cNvPr id="4" name="TextBox 4"/>
          <p:cNvSpPr txBox="1"/>
          <p:nvPr/>
        </p:nvSpPr>
        <p:spPr>
          <a:xfrm>
            <a:off x="1651635" y="3678423"/>
            <a:ext cx="8888730" cy="1805940"/>
          </a:xfrm>
          <a:prstGeom prst="rect">
            <a:avLst/>
          </a:prstGeom>
        </p:spPr>
        <p:txBody>
          <a:bodyPr vert="horz" wrap="square" lIns="91440" tIns="45720" rIns="91440" bIns="4572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C9B67E">
                    <a:alpha val="100000"/>
                  </a:srgbClr>
                </a:solidFill>
                <a:latin typeface="Microsoft Yahei"/>
                <a:ea typeface="Microsoft Yahei"/>
                <a:cs typeface="Microsoft Yahei"/>
              </a:rPr>
              <a:t>危化品安全管理的检查</a:t>
            </a:r>
          </a:p>
        </p:txBody>
      </p:sp>
      <p:grpSp>
        <p:nvGrpSpPr>
          <p:cNvPr id="5" name="Group 5"/>
          <p:cNvGrpSpPr/>
          <p:nvPr/>
        </p:nvGrpSpPr>
        <p:grpSpPr>
          <a:xfrm>
            <a:off x="2393306" y="917219"/>
            <a:ext cx="7405389" cy="1138956"/>
            <a:chOff x="2393306" y="917219"/>
            <a:chExt cx="7405389" cy="1138956"/>
          </a:xfrm>
        </p:grpSpPr>
        <p:sp>
          <p:nvSpPr>
            <p:cNvPr id="6" name="TextBox 6"/>
            <p:cNvSpPr txBox="1"/>
            <p:nvPr/>
          </p:nvSpPr>
          <p:spPr>
            <a:xfrm>
              <a:off x="2393306" y="917219"/>
              <a:ext cx="7405389"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8400" b="1">
                  <a:solidFill>
                    <a:srgbClr val="C9B67E">
                      <a:alpha val="100000"/>
                    </a:srgbClr>
                  </a:solidFill>
                  <a:latin typeface="Microsoft Yahei"/>
                  <a:ea typeface="Microsoft Yahei"/>
                  <a:cs typeface="Microsoft Yahei"/>
                </a:rPr>
                <a:t>CHAPTER</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https://d.book118.com/466100114241010033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C9B44B"/>
      </a:dk1>
      <a:lt1>
        <a:srgbClr val="1E0E01"/>
      </a:lt1>
      <a:dk2>
        <a:srgbClr val="FFFFFF"/>
      </a:dk2>
      <a:lt2>
        <a:srgbClr val="000000"/>
      </a:lt2>
      <a:accent1>
        <a:srgbClr val="C9B67E"/>
      </a:accent1>
      <a:accent2>
        <a:srgbClr val="C29844"/>
      </a:accent2>
      <a:accent3>
        <a:srgbClr val="B37B04"/>
      </a:accent3>
      <a:accent4>
        <a:srgbClr val="D18343"/>
      </a:accent4>
      <a:accent5>
        <a:srgbClr val="D49433"/>
      </a:accent5>
      <a:accent6>
        <a:srgbClr val="DFCE93"/>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84</Paragraphs>
  <Slides>15</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15</vt:i4>
      </vt:variant>
    </vt:vector>
  </HeadingPairs>
  <TitlesOfParts>
    <vt:vector baseType="lpstr" size="20">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2024-09-02T19:56:05.716</cp:lastPrinted>
  <dcterms:created xsi:type="dcterms:W3CDTF">2024-09-02T11:56:05Z</dcterms:created>
  <dcterms:modified xsi:type="dcterms:W3CDTF">2024-09-02T11:56:07Z</dcterms:modified>
</cp:coreProperties>
</file>