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1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63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2" Type="http://schemas.openxmlformats.org/officeDocument/2006/relationships/image" Target="../media/image1.png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132DE-D42E-4C29-A060-786FF1070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B09AFC-C680-46FD-BB4C-24E17CBCA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3417F-F18B-4344-ADC2-A82E3650E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164EAF-05BE-427A-8A28-4AD850BB1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276074-A3D3-4B32-9306-6D383A2A0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E32494-12E3-4216-BFE7-BC08B72C7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F71F51-7C89-4523-8390-B3B2E3B02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BD272F-097F-44B3-A11D-7A360BA3A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9FA9C7-89B0-4FA4-B0B3-3BB826001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B3856-5F5C-42D5-AD5A-A36D020B4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BC9B5-4399-441A-8A8E-4D78FBC14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55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6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048678" name="文本占位符 14"/>
          <p:cNvSpPr>
            <a:spLocks noGrp="1"/>
          </p:cNvSpPr>
          <p:nvPr>
            <p:ph type="body" sz="quarter" idx="18" hasCustomPrompt="1"/>
            <p:custDataLst>
              <p:tags r:id="rId9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" descr="C:/Users/kingsoft/AppData/Local/Temp/fig2wpp/@png2x_bg1-2083&amp;10884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1048690" name="Rectangle 17_#color-2083&amp;10168"/>
          <p:cNvSpPr/>
          <p:nvPr userDrawn="1">
            <p:custDataLst>
              <p:tags r:id="rId3"/>
            </p:custDataLst>
          </p:nvPr>
        </p:nvSpPr>
        <p:spPr>
          <a:xfrm>
            <a:off x="1527048" y="1655064"/>
            <a:ext cx="978408" cy="118872"/>
          </a:xfrm>
          <a:prstGeom prst="roundRect">
            <a:avLst>
              <a:gd name="adj" fmla="val 48462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 anchor="b">
            <a:normAutofit/>
          </a:bodyPr>
          <a:lstStyle>
            <a:lvl1pPr>
              <a:defRPr sz="4300">
                <a:solidFill>
                  <a:schemeClr val="tx1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0" name="bg_#color-2083&amp;10185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59" name="图片 8" descr="C:/Users/kingsoft/AppData/Local/Temp/fig2wpp/@png2x_bg-2083&amp;11381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588" y="0"/>
            <a:ext cx="12188825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619250" y="3598545"/>
            <a:ext cx="9735185" cy="2066925"/>
          </a:xfrm>
        </p:spPr>
        <p:txBody>
          <a:bodyPr wrap="square" anchor="t">
            <a:normAutofit/>
          </a:bodyPr>
          <a:lstStyle>
            <a:lvl1pPr algn="l">
              <a:defRPr sz="5400">
                <a:solidFill>
                  <a:srgbClr val="FFFFFF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altLang="zh-CN"/>
          </a:p>
        </p:txBody>
      </p:sp>
      <p:sp>
        <p:nvSpPr>
          <p:cNvPr id="1048704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619250" y="441960"/>
            <a:ext cx="10325100" cy="3040380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11900" b="1">
                <a:solidFill>
                  <a:srgbClr val="FFFFFF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en-US" altLang="zh-CN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4800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5602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4800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4800" y="2061275"/>
            <a:ext cx="5157787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11612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11612" y="2061275"/>
            <a:ext cx="5183188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48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61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198" y="1316350"/>
            <a:ext cx="10515000" cy="213965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38198" y="465900"/>
            <a:ext cx="10514999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048784" name="文本占位符 14"/>
          <p:cNvSpPr>
            <a:spLocks noGrp="1"/>
          </p:cNvSpPr>
          <p:nvPr>
            <p:ph type="body" sz="quarter" idx="18" hasCustomPrompt="1"/>
            <p:custDataLst>
              <p:tags r:id="rId9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C:/Users/kingsoft/AppData/Local/Temp/fig2wpp/Vector_#color-2083&amp;11386.png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48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7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751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168" r:id="rId2"/>
    <p:sldLayoutId id="2147486169" r:id="rId3"/>
    <p:sldLayoutId id="2147486170" r:id="rId4"/>
    <p:sldLayoutId id="2147486171" r:id="rId5"/>
    <p:sldLayoutId id="2147486172" r:id="rId6"/>
    <p:sldLayoutId id="2147486173" r:id="rId7"/>
    <p:sldLayoutId id="2147486174" r:id="rId8"/>
    <p:sldLayoutId id="2147486175" r:id="rId9"/>
    <p:sldLayoutId id="2147486176" r:id="rId10"/>
    <p:sldLayoutId id="214748617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image" Target="../media/image4.png" /><Relationship Id="rId13" Type="http://schemas.openxmlformats.org/officeDocument/2006/relationships/tags" Target="../tags/tag85.xml" /><Relationship Id="rId14" Type="http://schemas.openxmlformats.org/officeDocument/2006/relationships/tags" Target="../tags/tag86.xml" /><Relationship Id="rId15" Type="http://schemas.openxmlformats.org/officeDocument/2006/relationships/tags" Target="../tags/tag87.xml" /><Relationship Id="rId16" Type="http://schemas.openxmlformats.org/officeDocument/2006/relationships/tags" Target="../tags/tag88.xml" /><Relationship Id="rId17" Type="http://schemas.openxmlformats.org/officeDocument/2006/relationships/tags" Target="../tags/tag89.xml" /><Relationship Id="rId18" Type="http://schemas.openxmlformats.org/officeDocument/2006/relationships/tags" Target="../tags/tag90.xml" /><Relationship Id="rId19" Type="http://schemas.openxmlformats.org/officeDocument/2006/relationships/tags" Target="../tags/tag91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92.xml" /><Relationship Id="rId21" Type="http://schemas.openxmlformats.org/officeDocument/2006/relationships/tags" Target="../tags/tag93.xml" /><Relationship Id="rId22" Type="http://schemas.openxmlformats.org/officeDocument/2006/relationships/tags" Target="../tags/tag94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17" Type="http://schemas.openxmlformats.org/officeDocument/2006/relationships/tags" Target="../tags/tag128.xml" /><Relationship Id="rId18" Type="http://schemas.openxmlformats.org/officeDocument/2006/relationships/tags" Target="../tags/tag129.xml" /><Relationship Id="rId19" Type="http://schemas.openxmlformats.org/officeDocument/2006/relationships/tags" Target="../tags/tag130.xml" /><Relationship Id="rId2" Type="http://schemas.openxmlformats.org/officeDocument/2006/relationships/tags" Target="../tags/tag113.xml" /><Relationship Id="rId20" Type="http://schemas.openxmlformats.org/officeDocument/2006/relationships/tags" Target="../tags/tag131.xml" /><Relationship Id="rId21" Type="http://schemas.openxmlformats.org/officeDocument/2006/relationships/tags" Target="../tags/tag132.xml" /><Relationship Id="rId22" Type="http://schemas.openxmlformats.org/officeDocument/2006/relationships/tags" Target="../tags/tag133.xml" /><Relationship Id="rId23" Type="http://schemas.openxmlformats.org/officeDocument/2006/relationships/tags" Target="../tags/tag134.xml" /><Relationship Id="rId24" Type="http://schemas.openxmlformats.org/officeDocument/2006/relationships/tags" Target="../tags/tag135.xml" /><Relationship Id="rId25" Type="http://schemas.openxmlformats.org/officeDocument/2006/relationships/tags" Target="../tags/tag136.xml" /><Relationship Id="rId26" Type="http://schemas.openxmlformats.org/officeDocument/2006/relationships/tags" Target="../tags/tag137.xml" /><Relationship Id="rId27" Type="http://schemas.openxmlformats.org/officeDocument/2006/relationships/tags" Target="../tags/tag138.xml" /><Relationship Id="rId28" Type="http://schemas.openxmlformats.org/officeDocument/2006/relationships/tags" Target="../tags/tag139.xml" /><Relationship Id="rId29" Type="http://schemas.openxmlformats.org/officeDocument/2006/relationships/tags" Target="../tags/tag140.xml" /><Relationship Id="rId3" Type="http://schemas.openxmlformats.org/officeDocument/2006/relationships/tags" Target="../tags/tag114.xml" /><Relationship Id="rId30" Type="http://schemas.openxmlformats.org/officeDocument/2006/relationships/tags" Target="../tags/tag141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18" Type="http://schemas.openxmlformats.org/officeDocument/2006/relationships/tags" Target="../tags/tag185.xml" /><Relationship Id="rId19" Type="http://schemas.openxmlformats.org/officeDocument/2006/relationships/tags" Target="../tags/tag186.xml" /><Relationship Id="rId2" Type="http://schemas.openxmlformats.org/officeDocument/2006/relationships/tags" Target="../tags/tag169.xml" /><Relationship Id="rId20" Type="http://schemas.openxmlformats.org/officeDocument/2006/relationships/tags" Target="../tags/tag187.xml" /><Relationship Id="rId21" Type="http://schemas.openxmlformats.org/officeDocument/2006/relationships/tags" Target="../tags/tag188.xml" /><Relationship Id="rId22" Type="http://schemas.openxmlformats.org/officeDocument/2006/relationships/tags" Target="../tags/tag189.xml" /><Relationship Id="rId23" Type="http://schemas.openxmlformats.org/officeDocument/2006/relationships/tags" Target="../tags/tag190.xml" /><Relationship Id="rId24" Type="http://schemas.openxmlformats.org/officeDocument/2006/relationships/tags" Target="../tags/tag191.xml" /><Relationship Id="rId25" Type="http://schemas.openxmlformats.org/officeDocument/2006/relationships/tags" Target="../tags/tag192.xml" /><Relationship Id="rId26" Type="http://schemas.openxmlformats.org/officeDocument/2006/relationships/tags" Target="../tags/tag193.xml" /><Relationship Id="rId27" Type="http://schemas.openxmlformats.org/officeDocument/2006/relationships/tags" Target="../tags/tag194.xml" /><Relationship Id="rId28" Type="http://schemas.openxmlformats.org/officeDocument/2006/relationships/tags" Target="../tags/tag195.xml" /><Relationship Id="rId29" Type="http://schemas.openxmlformats.org/officeDocument/2006/relationships/tags" Target="../tags/tag196.xml" /><Relationship Id="rId3" Type="http://schemas.openxmlformats.org/officeDocument/2006/relationships/tags" Target="../tags/tag170.xml" /><Relationship Id="rId30" Type="http://schemas.openxmlformats.org/officeDocument/2006/relationships/tags" Target="../tags/tag197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14" Type="http://schemas.openxmlformats.org/officeDocument/2006/relationships/tags" Target="../tags/tag239.xml" /><Relationship Id="rId15" Type="http://schemas.openxmlformats.org/officeDocument/2006/relationships/tags" Target="../tags/tag240.xml" /><Relationship Id="rId16" Type="http://schemas.openxmlformats.org/officeDocument/2006/relationships/tags" Target="../tags/tag241.xml" /><Relationship Id="rId17" Type="http://schemas.openxmlformats.org/officeDocument/2006/relationships/tags" Target="../tags/tag242.xml" /><Relationship Id="rId18" Type="http://schemas.openxmlformats.org/officeDocument/2006/relationships/tags" Target="../tags/tag243.xml" /><Relationship Id="rId19" Type="http://schemas.openxmlformats.org/officeDocument/2006/relationships/tags" Target="../tags/tag244.xml" /><Relationship Id="rId2" Type="http://schemas.openxmlformats.org/officeDocument/2006/relationships/tags" Target="../tags/tag227.xml" /><Relationship Id="rId20" Type="http://schemas.openxmlformats.org/officeDocument/2006/relationships/tags" Target="../tags/tag245.xml" /><Relationship Id="rId21" Type="http://schemas.openxmlformats.org/officeDocument/2006/relationships/tags" Target="../tags/tag246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14" Type="http://schemas.openxmlformats.org/officeDocument/2006/relationships/tags" Target="../tags/tag259.xml" /><Relationship Id="rId15" Type="http://schemas.openxmlformats.org/officeDocument/2006/relationships/tags" Target="../tags/tag260.xml" /><Relationship Id="rId16" Type="http://schemas.openxmlformats.org/officeDocument/2006/relationships/tags" Target="../tags/tag261.xml" /><Relationship Id="rId17" Type="http://schemas.openxmlformats.org/officeDocument/2006/relationships/tags" Target="../tags/tag262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10221412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>
            <a:normAutofit/>
          </a:bodyPr>
          <a:lstStyle/>
          <a:p>
            <a:r>
              <a:rPr lang="zh-CN" altLang="en-US"/>
              <a:t>健康老龄化社区建设</a:t>
            </a:r>
            <a:endParaRPr lang="zh-CN" altLang="en-US"/>
          </a:p>
        </p:txBody>
      </p:sp>
      <p:sp>
        <p:nvSpPr>
          <p:cNvPr id="1048650" name="年份"/>
          <p:cNvSpPr>
            <a:spLocks noGrp="1"/>
          </p:cNvSpPr>
          <p:nvPr>
            <p:ph type="body" sz="quarter" idx="15"/>
            <p:custDataLst>
              <p:tags r:id="rId3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>
            <a:normAutofit/>
          </a:bodyPr>
          <a:lstStyle/>
          <a:p>
            <a:r>
              <a:rPr lang="en-US" altLang="zh-CN"/>
              <a:t>20XX</a:t>
            </a:r>
            <a:endParaRPr lang="en-US" altLang="zh-CN"/>
          </a:p>
        </p:txBody>
      </p:sp>
      <p:sp>
        <p:nvSpPr>
          <p:cNvPr id="1048652" name="文本占位符 14"/>
          <p:cNvSpPr>
            <a:spLocks noGrp="1"/>
          </p:cNvSpPr>
          <p:nvPr>
            <p:ph type="body" sz="quarter" idx="18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2" name="序号"/>
          <p:cNvSpPr txBox="1"/>
          <p:nvPr>
            <p:custDataLst>
              <p:tags r:id="rId4"/>
            </p:custDataLst>
          </p:nvPr>
        </p:nvSpPr>
        <p:spPr>
          <a:xfrm>
            <a:off x="1561178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 b="1">
                <a:solidFill>
                  <a:schemeClr val="accent1"/>
                </a:solidFill>
                <a:latin typeface="+mn-ea"/>
              </a:rPr>
              <a:t>01</a:t>
            </a:r>
            <a:endParaRPr lang="en-US" sz="48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5"/>
            </p:custDataLst>
          </p:nvPr>
        </p:nvSpPr>
        <p:spPr>
          <a:xfrm>
            <a:off x="1553727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单击添加目录项标题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06" name="序号"/>
          <p:cNvSpPr txBox="1"/>
          <p:nvPr>
            <p:custDataLst>
              <p:tags r:id="rId6"/>
            </p:custDataLst>
          </p:nvPr>
        </p:nvSpPr>
        <p:spPr>
          <a:xfrm>
            <a:off x="3300486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 b="1">
                <a:solidFill>
                  <a:schemeClr val="accent1"/>
                </a:solidFill>
                <a:latin typeface="+mn-ea"/>
              </a:rPr>
              <a:t>02</a:t>
            </a:r>
            <a:endParaRPr lang="en-US" sz="48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7"/>
            </p:custDataLst>
          </p:nvPr>
        </p:nvSpPr>
        <p:spPr>
          <a:xfrm>
            <a:off x="3293035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健康老龄化社区建设背景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8"/>
            </p:custDataLst>
          </p:nvPr>
        </p:nvSpPr>
        <p:spPr>
          <a:xfrm>
            <a:off x="5039794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 b="1">
                <a:solidFill>
                  <a:schemeClr val="accent1"/>
                </a:solidFill>
                <a:latin typeface="+mn-ea"/>
              </a:rPr>
              <a:t>03</a:t>
            </a:r>
            <a:endParaRPr lang="en-US" sz="48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9"/>
            </p:custDataLst>
          </p:nvPr>
        </p:nvSpPr>
        <p:spPr>
          <a:xfrm>
            <a:off x="5032343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健康老龄化社区建设目标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14" name="序号"/>
          <p:cNvSpPr txBox="1"/>
          <p:nvPr>
            <p:custDataLst>
              <p:tags r:id="rId10"/>
            </p:custDataLst>
          </p:nvPr>
        </p:nvSpPr>
        <p:spPr>
          <a:xfrm>
            <a:off x="6779102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 b="1">
                <a:solidFill>
                  <a:schemeClr val="accent1"/>
                </a:solidFill>
                <a:latin typeface="+mn-ea"/>
              </a:rPr>
              <a:t>04</a:t>
            </a:r>
            <a:endParaRPr lang="en-US" sz="48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11"/>
            </p:custDataLst>
          </p:nvPr>
        </p:nvSpPr>
        <p:spPr>
          <a:xfrm>
            <a:off x="6771651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健康老龄化社区建设措施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pic>
        <p:nvPicPr>
          <p:cNvPr id="2097165" name="图片 22" descr="C:/Users/kingsoft/AppData/Local/Temp/fig2wpp/@png2x_Line 1 (Stroke)_#color-2083&amp;11019.png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3077914" y="3368114"/>
            <a:ext cx="23063" cy="687048"/>
          </a:xfrm>
          <a:prstGeom prst="rect">
            <a:avLst/>
          </a:prstGeom>
        </p:spPr>
      </p:pic>
      <p:pic>
        <p:nvPicPr>
          <p:cNvPr id="2097167" name="图片 23" descr="C:/Users/kingsoft/AppData/Local/Temp/fig2wpp/@png2x_Line 2 (Stroke)_#color-2083&amp;11020.png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4817222" y="3368114"/>
            <a:ext cx="23063" cy="687048"/>
          </a:xfrm>
          <a:prstGeom prst="rect">
            <a:avLst/>
          </a:prstGeom>
        </p:spPr>
      </p:pic>
      <p:pic>
        <p:nvPicPr>
          <p:cNvPr id="2097169" name="图片 24" descr="C:/Users/kingsoft/AppData/Local/Temp/fig2wpp/@png2x_Line 3 (Stroke)_#color-2083&amp;11021.png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6556530" y="3368114"/>
            <a:ext cx="23063" cy="687048"/>
          </a:xfrm>
          <a:prstGeom prst="rect">
            <a:avLst/>
          </a:prstGeom>
        </p:spPr>
      </p:pic>
      <p:sp>
        <p:nvSpPr>
          <p:cNvPr id="1048818" name="序号"/>
          <p:cNvSpPr txBox="1"/>
          <p:nvPr>
            <p:custDataLst>
              <p:tags r:id="rId16"/>
            </p:custDataLst>
          </p:nvPr>
        </p:nvSpPr>
        <p:spPr>
          <a:xfrm>
            <a:off x="8518410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 b="1">
                <a:solidFill>
                  <a:schemeClr val="accent1"/>
                </a:solidFill>
                <a:latin typeface="+mn-ea"/>
              </a:rPr>
              <a:t>05</a:t>
            </a:r>
            <a:endParaRPr lang="en-US" sz="48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7"/>
            </p:custDataLst>
          </p:nvPr>
        </p:nvSpPr>
        <p:spPr>
          <a:xfrm>
            <a:off x="8510959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健康老龄化社区建设案例分析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pic>
        <p:nvPicPr>
          <p:cNvPr id="2097171" name="图片 11" descr="C:/Users/kingsoft/AppData/Local/Temp/fig2wpp/@png2x_Line 3 (Stroke)_#color-2083&amp;11021.png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95838" y="3368114"/>
            <a:ext cx="23063" cy="687048"/>
          </a:xfrm>
          <a:prstGeom prst="rect">
            <a:avLst/>
          </a:prstGeom>
        </p:spPr>
      </p:pic>
      <p:sp>
        <p:nvSpPr>
          <p:cNvPr id="1048822" name="序号"/>
          <p:cNvSpPr txBox="1"/>
          <p:nvPr>
            <p:custDataLst>
              <p:tags r:id="rId19"/>
            </p:custDataLst>
          </p:nvPr>
        </p:nvSpPr>
        <p:spPr>
          <a:xfrm>
            <a:off x="10257722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 b="1">
                <a:solidFill>
                  <a:schemeClr val="accent1"/>
                </a:solidFill>
                <a:latin typeface="+mn-ea"/>
              </a:rPr>
              <a:t>06</a:t>
            </a:r>
            <a:endParaRPr lang="en-US" sz="48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20"/>
            </p:custDataLst>
          </p:nvPr>
        </p:nvSpPr>
        <p:spPr>
          <a:xfrm>
            <a:off x="10250271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健康老龄化社区建设的挑战与对策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pic>
        <p:nvPicPr>
          <p:cNvPr id="2097173" name="图片 19" descr="C:/Users/kingsoft/AppData/Local/Temp/fig2wpp/@png2x_Line 3 (Stroke)_#color-2083&amp;11021.png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0035146" y="3368114"/>
            <a:ext cx="23063" cy="687048"/>
          </a:xfrm>
          <a:prstGeom prst="rect">
            <a:avLst/>
          </a:prstGeom>
        </p:spPr>
      </p:pic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8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健康老龄化社区建设背景</a:t>
            </a:r>
            <a:endParaRPr lang="zh-CN" altLang="en-US"/>
          </a:p>
        </p:txBody>
      </p:sp>
      <p:sp>
        <p:nvSpPr>
          <p:cNvPr id="10489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人口老龄化趋势</a:t>
            </a:r>
            <a:endParaRPr lang="zh-CN" altLang="en-US"/>
          </a:p>
        </p:txBody>
      </p:sp>
      <p:sp>
        <p:nvSpPr>
          <p:cNvPr id="1048940" name="矩形 3"/>
          <p:cNvSpPr/>
          <p:nvPr>
            <p:custDataLst>
              <p:tags r:id="rId2"/>
            </p:custDataLst>
          </p:nvPr>
        </p:nvSpPr>
        <p:spPr>
          <a:xfrm>
            <a:off x="15628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矩形 13"/>
          <p:cNvSpPr/>
          <p:nvPr>
            <p:custDataLst>
              <p:tags r:id="rId3"/>
            </p:custDataLst>
          </p:nvPr>
        </p:nvSpPr>
        <p:spPr>
          <a:xfrm>
            <a:off x="1028611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文本框 4"/>
          <p:cNvSpPr txBox="1"/>
          <p:nvPr>
            <p:custDataLst>
              <p:tags r:id="rId4"/>
            </p:custDataLst>
          </p:nvPr>
        </p:nvSpPr>
        <p:spPr>
          <a:xfrm>
            <a:off x="18376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全球人口老龄化趋势明显，预计到2050年，全球65岁以上人口将占总人口的22%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矩形 39"/>
          <p:cNvSpPr/>
          <p:nvPr>
            <p:custDataLst>
              <p:tags r:id="rId5"/>
            </p:custDataLst>
          </p:nvPr>
        </p:nvSpPr>
        <p:spPr>
          <a:xfrm>
            <a:off x="15628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矩形 5"/>
          <p:cNvSpPr/>
          <p:nvPr>
            <p:custDataLst>
              <p:tags r:id="rId6"/>
            </p:custDataLst>
          </p:nvPr>
        </p:nvSpPr>
        <p:spPr>
          <a:xfrm>
            <a:off x="1028611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文本框 41"/>
          <p:cNvSpPr txBox="1"/>
          <p:nvPr>
            <p:custDataLst>
              <p:tags r:id="rId7"/>
            </p:custDataLst>
          </p:nvPr>
        </p:nvSpPr>
        <p:spPr>
          <a:xfrm>
            <a:off x="18376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中国人口老龄化速度加快，预计到2050年，中国65岁以上人口将占总人口的38%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12"/>
          <p:cNvSpPr/>
          <p:nvPr>
            <p:custDataLst>
              <p:tags r:id="rId8"/>
            </p:custDataLst>
          </p:nvPr>
        </p:nvSpPr>
        <p:spPr>
          <a:xfrm>
            <a:off x="15628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矩形 17"/>
          <p:cNvSpPr/>
          <p:nvPr>
            <p:custDataLst>
              <p:tags r:id="rId9"/>
            </p:custDataLst>
          </p:nvPr>
        </p:nvSpPr>
        <p:spPr>
          <a:xfrm>
            <a:off x="1028611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文本框 19"/>
          <p:cNvSpPr txBox="1"/>
          <p:nvPr>
            <p:custDataLst>
              <p:tags r:id="rId10"/>
            </p:custDataLst>
          </p:nvPr>
        </p:nvSpPr>
        <p:spPr>
          <a:xfrm>
            <a:off x="18376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老龄化对医疗、养老、社会服务等方面提出更高要求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矩形 49"/>
          <p:cNvSpPr/>
          <p:nvPr>
            <p:custDataLst>
              <p:tags r:id="rId11"/>
            </p:custDataLst>
          </p:nvPr>
        </p:nvSpPr>
        <p:spPr>
          <a:xfrm>
            <a:off x="15628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矩形 26"/>
          <p:cNvSpPr/>
          <p:nvPr>
            <p:custDataLst>
              <p:tags r:id="rId12"/>
            </p:custDataLst>
          </p:nvPr>
        </p:nvSpPr>
        <p:spPr>
          <a:xfrm>
            <a:off x="1028611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文本框 27"/>
          <p:cNvSpPr txBox="1"/>
          <p:nvPr>
            <p:custDataLst>
              <p:tags r:id="rId13"/>
            </p:custDataLst>
          </p:nvPr>
        </p:nvSpPr>
        <p:spPr>
          <a:xfrm>
            <a:off x="18376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健康老龄化社区建设是应对人口老龄化的重要举措，旨在提高老年人生活质量，促进社会和谐发展。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健康老龄化理念</a:t>
            </a:r>
            <a:endParaRPr lang="zh-CN" altLang="en-US"/>
          </a:p>
        </p:txBody>
      </p:sp>
      <p:sp>
        <p:nvSpPr>
          <p:cNvPr id="1048998" name="椭圆 262"/>
          <p:cNvSpPr/>
          <p:nvPr>
            <p:custDataLst>
              <p:tags r:id="rId2"/>
            </p:custDataLst>
          </p:nvPr>
        </p:nvSpPr>
        <p:spPr>
          <a:xfrm>
            <a:off x="2472707" y="4019379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0" name="椭圆 263"/>
          <p:cNvSpPr/>
          <p:nvPr>
            <p:custDataLst>
              <p:tags r:id="rId3"/>
            </p:custDataLst>
          </p:nvPr>
        </p:nvSpPr>
        <p:spPr>
          <a:xfrm>
            <a:off x="3311792" y="4098526"/>
            <a:ext cx="5492051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2" name="椭圆 264"/>
          <p:cNvSpPr/>
          <p:nvPr>
            <p:custDataLst>
              <p:tags r:id="rId4"/>
            </p:custDataLst>
          </p:nvPr>
        </p:nvSpPr>
        <p:spPr>
          <a:xfrm>
            <a:off x="4097469" y="4331462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4" name="椭圆 265"/>
          <p:cNvSpPr/>
          <p:nvPr>
            <p:custDataLst>
              <p:tags r:id="rId5"/>
            </p:custDataLst>
          </p:nvPr>
        </p:nvSpPr>
        <p:spPr>
          <a:xfrm>
            <a:off x="4761530" y="4528364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6" name="椭圆 266"/>
          <p:cNvSpPr/>
          <p:nvPr>
            <p:custDataLst>
              <p:tags r:id="rId6"/>
            </p:custDataLst>
          </p:nvPr>
        </p:nvSpPr>
        <p:spPr>
          <a:xfrm>
            <a:off x="54423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8" name="椭圆 268"/>
          <p:cNvSpPr/>
          <p:nvPr>
            <p:custDataLst>
              <p:tags r:id="rId8"/>
            </p:custDataLst>
          </p:nvPr>
        </p:nvSpPr>
        <p:spPr>
          <a:xfrm flipV="1">
            <a:off x="28311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0" name="椭圆 269"/>
          <p:cNvSpPr/>
          <p:nvPr>
            <p:custDataLst>
              <p:tags r:id="rId9"/>
            </p:custDataLst>
          </p:nvPr>
        </p:nvSpPr>
        <p:spPr>
          <a:xfrm flipV="1">
            <a:off x="28723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2" name="椭圆 270"/>
          <p:cNvSpPr/>
          <p:nvPr>
            <p:custDataLst>
              <p:tags r:id="rId10"/>
            </p:custDataLst>
          </p:nvPr>
        </p:nvSpPr>
        <p:spPr>
          <a:xfrm flipV="1">
            <a:off x="77626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4" name="椭圆 272"/>
          <p:cNvSpPr/>
          <p:nvPr>
            <p:custDataLst>
              <p:tags r:id="rId12"/>
            </p:custDataLst>
          </p:nvPr>
        </p:nvSpPr>
        <p:spPr>
          <a:xfrm flipV="1">
            <a:off x="40440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6" name="椭圆 275"/>
          <p:cNvSpPr/>
          <p:nvPr>
            <p:custDataLst>
              <p:tags r:id="rId15"/>
            </p:custDataLst>
          </p:nvPr>
        </p:nvSpPr>
        <p:spPr>
          <a:xfrm flipV="1">
            <a:off x="70265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8" name="椭圆 276"/>
          <p:cNvSpPr/>
          <p:nvPr>
            <p:custDataLst>
              <p:tags r:id="rId16"/>
            </p:custDataLst>
          </p:nvPr>
        </p:nvSpPr>
        <p:spPr>
          <a:xfrm flipV="1">
            <a:off x="70677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0" name="椭圆 277"/>
          <p:cNvSpPr/>
          <p:nvPr>
            <p:custDataLst>
              <p:tags r:id="rId17"/>
            </p:custDataLst>
          </p:nvPr>
        </p:nvSpPr>
        <p:spPr>
          <a:xfrm flipV="1">
            <a:off x="37963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2" name="椭圆 279"/>
          <p:cNvSpPr/>
          <p:nvPr>
            <p:custDataLst>
              <p:tags r:id="rId19"/>
            </p:custDataLst>
          </p:nvPr>
        </p:nvSpPr>
        <p:spPr>
          <a:xfrm flipV="1">
            <a:off x="84936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4" name="椭圆 281"/>
          <p:cNvSpPr/>
          <p:nvPr>
            <p:custDataLst>
              <p:tags r:id="rId21"/>
            </p:custDataLst>
          </p:nvPr>
        </p:nvSpPr>
        <p:spPr>
          <a:xfrm flipV="1">
            <a:off x="49687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6" name="图形 15"/>
          <p:cNvSpPr/>
          <p:nvPr>
            <p:custDataLst>
              <p:tags r:id="rId23"/>
            </p:custDataLst>
          </p:nvPr>
        </p:nvSpPr>
        <p:spPr>
          <a:xfrm>
            <a:off x="50350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8" name="图形 19"/>
          <p:cNvSpPr/>
          <p:nvPr>
            <p:custDataLst>
              <p:tags r:id="rId24"/>
            </p:custDataLst>
          </p:nvPr>
        </p:nvSpPr>
        <p:spPr>
          <a:xfrm>
            <a:off x="85605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0" name="图形 27"/>
          <p:cNvSpPr/>
          <p:nvPr>
            <p:custDataLst>
              <p:tags r:id="rId25"/>
            </p:custDataLst>
          </p:nvPr>
        </p:nvSpPr>
        <p:spPr>
          <a:xfrm>
            <a:off x="41457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2" name="任意多边形: 形状 286"/>
          <p:cNvSpPr/>
          <p:nvPr>
            <p:custDataLst>
              <p:tags r:id="rId26"/>
            </p:custDataLst>
          </p:nvPr>
        </p:nvSpPr>
        <p:spPr>
          <a:xfrm>
            <a:off x="54333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4" name="正文"/>
          <p:cNvSpPr txBox="1"/>
          <p:nvPr>
            <p:custDataLst>
              <p:tags r:id="rId27"/>
            </p:custDataLst>
          </p:nvPr>
        </p:nvSpPr>
        <p:spPr>
          <a:xfrm>
            <a:off x="6948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健康老龄化定义：老年人在生理、心理、社会适应等方面达到最佳状态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正文"/>
          <p:cNvSpPr txBox="1"/>
          <p:nvPr>
            <p:custDataLst>
              <p:tags r:id="rId28"/>
            </p:custDataLst>
          </p:nvPr>
        </p:nvSpPr>
        <p:spPr>
          <a:xfrm>
            <a:off x="93700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健康老龄化社区建设：提供适合老年人的居住环境、医疗保健、文化娱乐等服务，促进老年人的健康和幸福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正文"/>
          <p:cNvSpPr txBox="1"/>
          <p:nvPr>
            <p:custDataLst>
              <p:tags r:id="rId29"/>
            </p:custDataLst>
          </p:nvPr>
        </p:nvSpPr>
        <p:spPr>
          <a:xfrm>
            <a:off x="7050353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健康老龄化策略：预防、治疗、康复、健康教育等多方面综合措施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正文"/>
          <p:cNvSpPr txBox="1"/>
          <p:nvPr>
            <p:custDataLst>
              <p:tags r:id="rId30"/>
            </p:custDataLst>
          </p:nvPr>
        </p:nvSpPr>
        <p:spPr>
          <a:xfrm>
            <a:off x="3014509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健康老龄化目标：提高老年人的生活质量，延长健康寿命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社区在健康老龄化中的重要性</a:t>
            </a:r>
            <a:endParaRPr lang="zh-CN" altLang="en-US"/>
          </a:p>
        </p:txBody>
      </p:sp>
      <p:sp>
        <p:nvSpPr>
          <p:cNvPr id="104907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47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63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社区是老年人的主要居住场所，也是他们日常生活的主要场所。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矩形 42"/>
          <p:cNvSpPr/>
          <p:nvPr>
            <p:custDataLst>
              <p:tags r:id="rId4"/>
            </p:custDataLst>
          </p:nvPr>
        </p:nvSpPr>
        <p:spPr>
          <a:xfrm>
            <a:off x="1449357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11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20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社区可以为老年人提供各种服务，如医疗、养老、娱乐等，满足他们的需求。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矩形 43"/>
          <p:cNvSpPr/>
          <p:nvPr>
            <p:custDataLst>
              <p:tags r:id="rId7"/>
            </p:custDataLst>
          </p:nvPr>
        </p:nvSpPr>
        <p:spPr>
          <a:xfrm>
            <a:off x="39657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68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84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社区可以促进老年人之间的交流和互动，增强他们的社会参与感和归属感。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44"/>
          <p:cNvSpPr/>
          <p:nvPr>
            <p:custDataLst>
              <p:tags r:id="rId10"/>
            </p:custDataLst>
          </p:nvPr>
        </p:nvSpPr>
        <p:spPr>
          <a:xfrm>
            <a:off x="64807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25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41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社区可以提供各种健康教育和健康促进活动，提高老年人的健康意识和健康水平。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45"/>
          <p:cNvSpPr/>
          <p:nvPr>
            <p:custDataLst>
              <p:tags r:id="rId13"/>
            </p:custDataLst>
          </p:nvPr>
        </p:nvSpPr>
        <p:spPr>
          <a:xfrm>
            <a:off x="8997136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健康老龄化社区建设目标</a:t>
            </a:r>
            <a:endParaRPr lang="zh-CN" altLang="en-US"/>
          </a:p>
        </p:txBody>
      </p:sp>
      <p:sp>
        <p:nvSpPr>
          <p:cNvPr id="10491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提高老年人的生活质量</a:t>
            </a:r>
            <a:endParaRPr lang="zh-CN" altLang="en-US"/>
          </a:p>
        </p:txBody>
      </p:sp>
      <p:sp>
        <p:nvSpPr>
          <p:cNvPr id="1049174" name="矩形 3"/>
          <p:cNvSpPr/>
          <p:nvPr>
            <p:custDataLst>
              <p:tags r:id="rId2"/>
            </p:custDataLst>
          </p:nvPr>
        </p:nvSpPr>
        <p:spPr>
          <a:xfrm>
            <a:off x="15628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矩形 13"/>
          <p:cNvSpPr/>
          <p:nvPr>
            <p:custDataLst>
              <p:tags r:id="rId3"/>
            </p:custDataLst>
          </p:nvPr>
        </p:nvSpPr>
        <p:spPr>
          <a:xfrm>
            <a:off x="1028611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文本框 4"/>
          <p:cNvSpPr txBox="1"/>
          <p:nvPr>
            <p:custDataLst>
              <p:tags r:id="rId4"/>
            </p:custDataLst>
          </p:nvPr>
        </p:nvSpPr>
        <p:spPr>
          <a:xfrm>
            <a:off x="18376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提供全面的医疗保健服务，包括预防、治疗和康复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矩形 39"/>
          <p:cNvSpPr/>
          <p:nvPr>
            <p:custDataLst>
              <p:tags r:id="rId5"/>
            </p:custDataLst>
          </p:nvPr>
        </p:nvSpPr>
        <p:spPr>
          <a:xfrm>
            <a:off x="15628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矩形 5"/>
          <p:cNvSpPr/>
          <p:nvPr>
            <p:custDataLst>
              <p:tags r:id="rId6"/>
            </p:custDataLst>
          </p:nvPr>
        </p:nvSpPr>
        <p:spPr>
          <a:xfrm>
            <a:off x="1028611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文本框 41"/>
          <p:cNvSpPr txBox="1"/>
          <p:nvPr>
            <p:custDataLst>
              <p:tags r:id="rId7"/>
            </p:custDataLst>
          </p:nvPr>
        </p:nvSpPr>
        <p:spPr>
          <a:xfrm>
            <a:off x="18376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提供丰富的文化娱乐活动，满足老年人的精神需求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矩形 12"/>
          <p:cNvSpPr/>
          <p:nvPr>
            <p:custDataLst>
              <p:tags r:id="rId8"/>
            </p:custDataLst>
          </p:nvPr>
        </p:nvSpPr>
        <p:spPr>
          <a:xfrm>
            <a:off x="15628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矩形 17"/>
          <p:cNvSpPr/>
          <p:nvPr>
            <p:custDataLst>
              <p:tags r:id="rId9"/>
            </p:custDataLst>
          </p:nvPr>
        </p:nvSpPr>
        <p:spPr>
          <a:xfrm>
            <a:off x="1028611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文本框 19"/>
          <p:cNvSpPr txBox="1"/>
          <p:nvPr>
            <p:custDataLst>
              <p:tags r:id="rId10"/>
            </p:custDataLst>
          </p:nvPr>
        </p:nvSpPr>
        <p:spPr>
          <a:xfrm>
            <a:off x="18376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提供便捷的交通和购物设施，方便老年人出行和购物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矩形 49"/>
          <p:cNvSpPr/>
          <p:nvPr>
            <p:custDataLst>
              <p:tags r:id="rId11"/>
            </p:custDataLst>
          </p:nvPr>
        </p:nvSpPr>
        <p:spPr>
          <a:xfrm>
            <a:off x="15628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矩形 26"/>
          <p:cNvSpPr/>
          <p:nvPr>
            <p:custDataLst>
              <p:tags r:id="rId12"/>
            </p:custDataLst>
          </p:nvPr>
        </p:nvSpPr>
        <p:spPr>
          <a:xfrm>
            <a:off x="1028611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文本框 27"/>
          <p:cNvSpPr txBox="1"/>
          <p:nvPr>
            <p:custDataLst>
              <p:tags r:id="rId13"/>
            </p:custDataLst>
          </p:nvPr>
        </p:nvSpPr>
        <p:spPr>
          <a:xfrm>
            <a:off x="18376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提供安全的居住环境，防止老年人受到伤害和意外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促进老年人的身心健康</a:t>
            </a:r>
            <a:endParaRPr lang="zh-CN" altLang="en-US"/>
          </a:p>
        </p:txBody>
      </p:sp>
      <p:sp>
        <p:nvSpPr>
          <p:cNvPr id="1049232" name="椭圆 262"/>
          <p:cNvSpPr/>
          <p:nvPr>
            <p:custDataLst>
              <p:tags r:id="rId2"/>
            </p:custDataLst>
          </p:nvPr>
        </p:nvSpPr>
        <p:spPr>
          <a:xfrm>
            <a:off x="2472707" y="4019379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4" name="椭圆 263"/>
          <p:cNvSpPr/>
          <p:nvPr>
            <p:custDataLst>
              <p:tags r:id="rId3"/>
            </p:custDataLst>
          </p:nvPr>
        </p:nvSpPr>
        <p:spPr>
          <a:xfrm>
            <a:off x="3311792" y="4098526"/>
            <a:ext cx="5492051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6" name="椭圆 264"/>
          <p:cNvSpPr/>
          <p:nvPr>
            <p:custDataLst>
              <p:tags r:id="rId4"/>
            </p:custDataLst>
          </p:nvPr>
        </p:nvSpPr>
        <p:spPr>
          <a:xfrm>
            <a:off x="4097469" y="4331462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8" name="椭圆 265"/>
          <p:cNvSpPr/>
          <p:nvPr>
            <p:custDataLst>
              <p:tags r:id="rId5"/>
            </p:custDataLst>
          </p:nvPr>
        </p:nvSpPr>
        <p:spPr>
          <a:xfrm>
            <a:off x="4761530" y="4528364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0" name="椭圆 266"/>
          <p:cNvSpPr/>
          <p:nvPr>
            <p:custDataLst>
              <p:tags r:id="rId6"/>
            </p:custDataLst>
          </p:nvPr>
        </p:nvSpPr>
        <p:spPr>
          <a:xfrm>
            <a:off x="54423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2" name="椭圆 268"/>
          <p:cNvSpPr/>
          <p:nvPr>
            <p:custDataLst>
              <p:tags r:id="rId8"/>
            </p:custDataLst>
          </p:nvPr>
        </p:nvSpPr>
        <p:spPr>
          <a:xfrm flipV="1">
            <a:off x="28311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4" name="椭圆 269"/>
          <p:cNvSpPr/>
          <p:nvPr>
            <p:custDataLst>
              <p:tags r:id="rId9"/>
            </p:custDataLst>
          </p:nvPr>
        </p:nvSpPr>
        <p:spPr>
          <a:xfrm flipV="1">
            <a:off x="28723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6" name="椭圆 270"/>
          <p:cNvSpPr/>
          <p:nvPr>
            <p:custDataLst>
              <p:tags r:id="rId10"/>
            </p:custDataLst>
          </p:nvPr>
        </p:nvSpPr>
        <p:spPr>
          <a:xfrm flipV="1">
            <a:off x="77626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8" name="椭圆 272"/>
          <p:cNvSpPr/>
          <p:nvPr>
            <p:custDataLst>
              <p:tags r:id="rId12"/>
            </p:custDataLst>
          </p:nvPr>
        </p:nvSpPr>
        <p:spPr>
          <a:xfrm flipV="1">
            <a:off x="40440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0" name="椭圆 275"/>
          <p:cNvSpPr/>
          <p:nvPr>
            <p:custDataLst>
              <p:tags r:id="rId15"/>
            </p:custDataLst>
          </p:nvPr>
        </p:nvSpPr>
        <p:spPr>
          <a:xfrm flipV="1">
            <a:off x="70265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2" name="椭圆 276"/>
          <p:cNvSpPr/>
          <p:nvPr>
            <p:custDataLst>
              <p:tags r:id="rId16"/>
            </p:custDataLst>
          </p:nvPr>
        </p:nvSpPr>
        <p:spPr>
          <a:xfrm flipV="1">
            <a:off x="70677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4" name="椭圆 277"/>
          <p:cNvSpPr/>
          <p:nvPr>
            <p:custDataLst>
              <p:tags r:id="rId17"/>
            </p:custDataLst>
          </p:nvPr>
        </p:nvSpPr>
        <p:spPr>
          <a:xfrm flipV="1">
            <a:off x="37963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6" name="椭圆 279"/>
          <p:cNvSpPr/>
          <p:nvPr>
            <p:custDataLst>
              <p:tags r:id="rId19"/>
            </p:custDataLst>
          </p:nvPr>
        </p:nvSpPr>
        <p:spPr>
          <a:xfrm flipV="1">
            <a:off x="84936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8" name="椭圆 281"/>
          <p:cNvSpPr/>
          <p:nvPr>
            <p:custDataLst>
              <p:tags r:id="rId21"/>
            </p:custDataLst>
          </p:nvPr>
        </p:nvSpPr>
        <p:spPr>
          <a:xfrm flipV="1">
            <a:off x="49687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0" name="图形 15"/>
          <p:cNvSpPr/>
          <p:nvPr>
            <p:custDataLst>
              <p:tags r:id="rId23"/>
            </p:custDataLst>
          </p:nvPr>
        </p:nvSpPr>
        <p:spPr>
          <a:xfrm>
            <a:off x="50350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2" name="图形 19"/>
          <p:cNvSpPr/>
          <p:nvPr>
            <p:custDataLst>
              <p:tags r:id="rId24"/>
            </p:custDataLst>
          </p:nvPr>
        </p:nvSpPr>
        <p:spPr>
          <a:xfrm>
            <a:off x="85605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4" name="图形 27"/>
          <p:cNvSpPr/>
          <p:nvPr>
            <p:custDataLst>
              <p:tags r:id="rId25"/>
            </p:custDataLst>
          </p:nvPr>
        </p:nvSpPr>
        <p:spPr>
          <a:xfrm>
            <a:off x="41457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6" name="任意多边形: 形状 286"/>
          <p:cNvSpPr/>
          <p:nvPr>
            <p:custDataLst>
              <p:tags r:id="rId26"/>
            </p:custDataLst>
          </p:nvPr>
        </p:nvSpPr>
        <p:spPr>
          <a:xfrm>
            <a:off x="54333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8" name="正文"/>
          <p:cNvSpPr txBox="1"/>
          <p:nvPr>
            <p:custDataLst>
              <p:tags r:id="rId27"/>
            </p:custDataLst>
          </p:nvPr>
        </p:nvSpPr>
        <p:spPr>
          <a:xfrm>
            <a:off x="6948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提供健康教育：普及健康知识，提高老年人的健康意识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正文"/>
          <p:cNvSpPr txBox="1"/>
          <p:nvPr>
            <p:custDataLst>
              <p:tags r:id="rId28"/>
            </p:custDataLst>
          </p:nvPr>
        </p:nvSpPr>
        <p:spPr>
          <a:xfrm>
            <a:off x="93700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营造健康环境：优化社区环境，提供安全、舒适、便捷的居住环境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正文"/>
          <p:cNvSpPr txBox="1"/>
          <p:nvPr>
            <p:custDataLst>
              <p:tags r:id="rId29"/>
            </p:custDataLst>
          </p:nvPr>
        </p:nvSpPr>
        <p:spPr>
          <a:xfrm>
            <a:off x="7050353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提供健康服务：建立老年人健康档案，提供定期体检、心理咨询等服务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正文"/>
          <p:cNvSpPr txBox="1"/>
          <p:nvPr>
            <p:custDataLst>
              <p:tags r:id="rId30"/>
            </p:custDataLst>
          </p:nvPr>
        </p:nvSpPr>
        <p:spPr>
          <a:xfrm>
            <a:off x="3014509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开展健康活动：组织老年人参加体育、文化、娱乐等活动，增强体质，丰富生活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增强老年人的社会参与度</a:t>
            </a:r>
            <a:endParaRPr lang="zh-CN" altLang="en-US"/>
          </a:p>
        </p:txBody>
      </p:sp>
      <p:sp>
        <p:nvSpPr>
          <p:cNvPr id="1049310" name="弧形 58"/>
          <p:cNvSpPr/>
          <p:nvPr>
            <p:custDataLst>
              <p:tags r:id="rId2"/>
            </p:custDataLst>
          </p:nvPr>
        </p:nvSpPr>
        <p:spPr>
          <a:xfrm>
            <a:off x="80784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弧形 57"/>
          <p:cNvSpPr/>
          <p:nvPr>
            <p:custDataLst>
              <p:tags r:id="rId3"/>
            </p:custDataLst>
          </p:nvPr>
        </p:nvSpPr>
        <p:spPr>
          <a:xfrm>
            <a:off x="6948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椭圆 22"/>
          <p:cNvSpPr/>
          <p:nvPr>
            <p:custDataLst>
              <p:tags r:id="rId4"/>
            </p:custDataLst>
          </p:nvPr>
        </p:nvSpPr>
        <p:spPr>
          <a:xfrm>
            <a:off x="84143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椭圆 23"/>
          <p:cNvSpPr/>
          <p:nvPr>
            <p:custDataLst>
              <p:tags r:id="rId5"/>
            </p:custDataLst>
          </p:nvPr>
        </p:nvSpPr>
        <p:spPr>
          <a:xfrm>
            <a:off x="87945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正文"/>
          <p:cNvSpPr txBox="1"/>
          <p:nvPr>
            <p:custDataLst>
              <p:tags r:id="rId6"/>
            </p:custDataLst>
          </p:nvPr>
        </p:nvSpPr>
        <p:spPr>
          <a:xfrm>
            <a:off x="88600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建立老年人互助网络，让他们在社区中互相帮助和支持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20" name="椭圆 24"/>
          <p:cNvSpPr/>
          <p:nvPr>
            <p:custDataLst>
              <p:tags r:id="rId7"/>
            </p:custDataLst>
          </p:nvPr>
        </p:nvSpPr>
        <p:spPr>
          <a:xfrm>
            <a:off x="6019588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椭圆 25"/>
          <p:cNvSpPr/>
          <p:nvPr>
            <p:custDataLst>
              <p:tags r:id="rId8"/>
            </p:custDataLst>
          </p:nvPr>
        </p:nvSpPr>
        <p:spPr>
          <a:xfrm>
            <a:off x="639887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正文"/>
          <p:cNvSpPr txBox="1"/>
          <p:nvPr>
            <p:custDataLst>
              <p:tags r:id="rId9"/>
            </p:custDataLst>
          </p:nvPr>
        </p:nvSpPr>
        <p:spPr>
          <a:xfrm>
            <a:off x="64653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开展老年人健康教育，提高他们的健康意识和自我保健能力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椭圆 7"/>
          <p:cNvSpPr/>
          <p:nvPr>
            <p:custDataLst>
              <p:tags r:id="rId10"/>
            </p:custDataLst>
          </p:nvPr>
        </p:nvSpPr>
        <p:spPr>
          <a:xfrm>
            <a:off x="36248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椭圆 9"/>
          <p:cNvSpPr/>
          <p:nvPr>
            <p:custDataLst>
              <p:tags r:id="rId11"/>
            </p:custDataLst>
          </p:nvPr>
        </p:nvSpPr>
        <p:spPr>
          <a:xfrm>
            <a:off x="40041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正文"/>
          <p:cNvSpPr txBox="1"/>
          <p:nvPr>
            <p:custDataLst>
              <p:tags r:id="rId12"/>
            </p:custDataLst>
          </p:nvPr>
        </p:nvSpPr>
        <p:spPr>
          <a:xfrm>
            <a:off x="40705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提供适合老年人的娱乐、休闲和健身设施，让他们在社区中享受生活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32" name="椭圆 5"/>
          <p:cNvSpPr/>
          <p:nvPr>
            <p:custDataLst>
              <p:tags r:id="rId13"/>
            </p:custDataLst>
          </p:nvPr>
        </p:nvSpPr>
        <p:spPr>
          <a:xfrm>
            <a:off x="957809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椭圆 4"/>
          <p:cNvSpPr/>
          <p:nvPr>
            <p:custDataLst>
              <p:tags r:id="rId14"/>
            </p:custDataLst>
          </p:nvPr>
        </p:nvSpPr>
        <p:spPr>
          <a:xfrm>
            <a:off x="133709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正文"/>
          <p:cNvSpPr txBox="1"/>
          <p:nvPr>
            <p:custDataLst>
              <p:tags r:id="rId15"/>
            </p:custDataLst>
          </p:nvPr>
        </p:nvSpPr>
        <p:spPr>
          <a:xfrm>
            <a:off x="14035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鼓励老年人参与社区活动，提高他们的社会参与度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健康老龄化社区建设措施</a:t>
            </a:r>
            <a:endParaRPr lang="zh-CN" altLang="en-US"/>
          </a:p>
        </p:txBody>
      </p:sp>
      <p:sp>
        <p:nvSpPr>
          <p:cNvPr id="10493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完善社区设施和服务</a:t>
            </a:r>
            <a:endParaRPr lang="zh-CN" altLang="en-US"/>
          </a:p>
        </p:txBody>
      </p:sp>
      <p:sp>
        <p:nvSpPr>
          <p:cNvPr id="1049412" name="圆角矩形 26"/>
          <p:cNvSpPr/>
          <p:nvPr>
            <p:custDataLst>
              <p:tags r:id="rId2"/>
            </p:custDataLst>
          </p:nvPr>
        </p:nvSpPr>
        <p:spPr>
          <a:xfrm>
            <a:off x="694800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14" name="圆角矩形 28"/>
          <p:cNvSpPr/>
          <p:nvPr>
            <p:custDataLst>
              <p:tags r:id="rId3"/>
            </p:custDataLst>
          </p:nvPr>
        </p:nvSpPr>
        <p:spPr>
          <a:xfrm>
            <a:off x="697301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16" name="文本框 31"/>
          <p:cNvSpPr txBox="1"/>
          <p:nvPr>
            <p:custDataLst>
              <p:tags r:id="rId4"/>
            </p:custDataLst>
          </p:nvPr>
        </p:nvSpPr>
        <p:spPr>
          <a:xfrm>
            <a:off x="847388" y="2215725"/>
            <a:ext cx="2247687" cy="335265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提供老年人专用设施，如无障碍通道、扶手等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圆角矩形 29"/>
          <p:cNvSpPr/>
          <p:nvPr>
            <p:custDataLst>
              <p:tags r:id="rId5"/>
            </p:custDataLst>
          </p:nvPr>
        </p:nvSpPr>
        <p:spPr>
          <a:xfrm>
            <a:off x="3443891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20" name="圆角矩形 32"/>
          <p:cNvSpPr/>
          <p:nvPr>
            <p:custDataLst>
              <p:tags r:id="rId6"/>
            </p:custDataLst>
          </p:nvPr>
        </p:nvSpPr>
        <p:spPr>
          <a:xfrm>
            <a:off x="3446392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22" name="文本框 34"/>
          <p:cNvSpPr txBox="1"/>
          <p:nvPr>
            <p:custDataLst>
              <p:tags r:id="rId7"/>
            </p:custDataLst>
          </p:nvPr>
        </p:nvSpPr>
        <p:spPr>
          <a:xfrm>
            <a:off x="3598981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提供老年人健康服务，如定期体检、健康咨询等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圆角矩形 3"/>
          <p:cNvSpPr/>
          <p:nvPr>
            <p:custDataLst>
              <p:tags r:id="rId8"/>
            </p:custDataLst>
          </p:nvPr>
        </p:nvSpPr>
        <p:spPr>
          <a:xfrm>
            <a:off x="6192982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26" name="圆角矩形 4"/>
          <p:cNvSpPr/>
          <p:nvPr>
            <p:custDataLst>
              <p:tags r:id="rId9"/>
            </p:custDataLst>
          </p:nvPr>
        </p:nvSpPr>
        <p:spPr>
          <a:xfrm>
            <a:off x="6195483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28" name="文本框 5"/>
          <p:cNvSpPr txBox="1"/>
          <p:nvPr>
            <p:custDataLst>
              <p:tags r:id="rId10"/>
            </p:custDataLst>
          </p:nvPr>
        </p:nvSpPr>
        <p:spPr>
          <a:xfrm>
            <a:off x="6347446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提供老年人文化活动，如老年大学、兴趣小组等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圆角矩形 8"/>
          <p:cNvSpPr/>
          <p:nvPr>
            <p:custDataLst>
              <p:tags r:id="rId11"/>
            </p:custDataLst>
          </p:nvPr>
        </p:nvSpPr>
        <p:spPr>
          <a:xfrm>
            <a:off x="8942072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2" name="圆角矩形 9"/>
          <p:cNvSpPr/>
          <p:nvPr>
            <p:custDataLst>
              <p:tags r:id="rId12"/>
            </p:custDataLst>
          </p:nvPr>
        </p:nvSpPr>
        <p:spPr>
          <a:xfrm>
            <a:off x="8944574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34" name="文本框 10"/>
          <p:cNvSpPr txBox="1"/>
          <p:nvPr>
            <p:custDataLst>
              <p:tags r:id="rId13"/>
            </p:custDataLst>
          </p:nvPr>
        </p:nvSpPr>
        <p:spPr>
          <a:xfrm>
            <a:off x="9096537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提供老年人生活服务，如送餐服务、家政服务等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开展老年人健康管理和促进活动</a:t>
            </a:r>
            <a:endParaRPr lang="zh-CN" altLang="en-US"/>
          </a:p>
        </p:txBody>
      </p:sp>
      <p:sp>
        <p:nvSpPr>
          <p:cNvPr id="104947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4733" y="1551627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555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任意多边形 18"/>
          <p:cNvSpPr/>
          <p:nvPr>
            <p:custDataLst>
              <p:tags r:id="rId4"/>
            </p:custDataLst>
          </p:nvPr>
        </p:nvSpPr>
        <p:spPr>
          <a:xfrm>
            <a:off x="643582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任意多边形 19"/>
          <p:cNvSpPr/>
          <p:nvPr>
            <p:custDataLst>
              <p:tags r:id="rId5"/>
            </p:custDataLst>
          </p:nvPr>
        </p:nvSpPr>
        <p:spPr>
          <a:xfrm flipV="1">
            <a:off x="6310270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632" y="155225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716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任意多边形 4"/>
          <p:cNvSpPr/>
          <p:nvPr>
            <p:custDataLst>
              <p:tags r:id="rId8"/>
            </p:custDataLst>
          </p:nvPr>
        </p:nvSpPr>
        <p:spPr>
          <a:xfrm>
            <a:off x="820990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90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定期体检：为老年人提供定期体检服务，及时发现健康问题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582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运动健身：组织老年人参加运动健身活动，增强体质，提高生活质量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27" y="156487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9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4" name="任意多边形 11"/>
          <p:cNvSpPr/>
          <p:nvPr>
            <p:custDataLst>
              <p:tags r:id="rId14"/>
            </p:custDataLst>
          </p:nvPr>
        </p:nvSpPr>
        <p:spPr>
          <a:xfrm>
            <a:off x="3700654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6" name="任意多边形 12"/>
          <p:cNvSpPr/>
          <p:nvPr>
            <p:custDataLst>
              <p:tags r:id="rId15"/>
            </p:custDataLst>
          </p:nvPr>
        </p:nvSpPr>
        <p:spPr>
          <a:xfrm flipV="1">
            <a:off x="3575094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9278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0730" y="4318351"/>
            <a:ext cx="800837" cy="220104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2" name="任意多边形 25"/>
          <p:cNvSpPr/>
          <p:nvPr>
            <p:custDataLst>
              <p:tags r:id="rId18"/>
            </p:custDataLst>
          </p:nvPr>
        </p:nvSpPr>
        <p:spPr>
          <a:xfrm>
            <a:off x="9170374" y="2389531"/>
            <a:ext cx="2201045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4" name="任意多边形 26"/>
          <p:cNvSpPr/>
          <p:nvPr>
            <p:custDataLst>
              <p:tags r:id="rId19"/>
            </p:custDataLst>
          </p:nvPr>
        </p:nvSpPr>
        <p:spPr>
          <a:xfrm flipV="1">
            <a:off x="9045445" y="1761103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1005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心理辅导：提供心理辅导服务，帮助老年人调适心理，保持积极乐观的心态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654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健康教育：开展健康教育讲座，提高老年人的健康意识和自我保健能力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加强社区医疗服务体系建设</a:t>
            </a:r>
            <a:endParaRPr lang="zh-CN" altLang="en-US"/>
          </a:p>
        </p:txBody>
      </p:sp>
      <p:sp>
        <p:nvSpPr>
          <p:cNvPr id="1049544" name="对角圆角矩形 15"/>
          <p:cNvSpPr/>
          <p:nvPr>
            <p:custDataLst>
              <p:tags r:id="rId2"/>
            </p:custDataLst>
          </p:nvPr>
        </p:nvSpPr>
        <p:spPr>
          <a:xfrm>
            <a:off x="1449259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6" name="对角圆角矩形 16"/>
          <p:cNvSpPr/>
          <p:nvPr>
            <p:custDataLst>
              <p:tags r:id="rId3"/>
            </p:custDataLst>
          </p:nvPr>
        </p:nvSpPr>
        <p:spPr>
          <a:xfrm>
            <a:off x="1449259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8" name="直角三角形 17"/>
          <p:cNvSpPr/>
          <p:nvPr>
            <p:custDataLst>
              <p:tags r:id="rId4"/>
            </p:custDataLst>
          </p:nvPr>
        </p:nvSpPr>
        <p:spPr>
          <a:xfrm>
            <a:off x="20148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0" name="文本框 27"/>
          <p:cNvSpPr txBox="1"/>
          <p:nvPr>
            <p:custDataLst>
              <p:tags r:id="rId5"/>
            </p:custDataLst>
          </p:nvPr>
        </p:nvSpPr>
        <p:spPr>
          <a:xfrm>
            <a:off x="20513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推广家庭医生签约服务，提供个性化医疗服务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对角圆角矩形 52"/>
          <p:cNvSpPr/>
          <p:nvPr>
            <p:custDataLst>
              <p:tags r:id="rId6"/>
            </p:custDataLst>
          </p:nvPr>
        </p:nvSpPr>
        <p:spPr>
          <a:xfrm>
            <a:off x="1449259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4" name="对角圆角矩形 53"/>
          <p:cNvSpPr/>
          <p:nvPr>
            <p:custDataLst>
              <p:tags r:id="rId7"/>
            </p:custDataLst>
          </p:nvPr>
        </p:nvSpPr>
        <p:spPr>
          <a:xfrm>
            <a:off x="1449259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6" name="直角三角形 54"/>
          <p:cNvSpPr/>
          <p:nvPr>
            <p:custDataLst>
              <p:tags r:id="rId8"/>
            </p:custDataLst>
          </p:nvPr>
        </p:nvSpPr>
        <p:spPr>
          <a:xfrm>
            <a:off x="20148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8" name="文本框 56"/>
          <p:cNvSpPr txBox="1"/>
          <p:nvPr>
            <p:custDataLst>
              <p:tags r:id="rId9"/>
            </p:custDataLst>
          </p:nvPr>
        </p:nvSpPr>
        <p:spPr>
          <a:xfrm>
            <a:off x="20513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建立社区卫生服务中心，提供基本医疗服务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对角圆角矩形 5"/>
          <p:cNvSpPr/>
          <p:nvPr>
            <p:custDataLst>
              <p:tags r:id="rId10"/>
            </p:custDataLst>
          </p:nvPr>
        </p:nvSpPr>
        <p:spPr>
          <a:xfrm>
            <a:off x="1449259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2" name="对角圆角矩形 6"/>
          <p:cNvSpPr/>
          <p:nvPr>
            <p:custDataLst>
              <p:tags r:id="rId11"/>
            </p:custDataLst>
          </p:nvPr>
        </p:nvSpPr>
        <p:spPr>
          <a:xfrm>
            <a:off x="1449259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4" name="直角三角形 7"/>
          <p:cNvSpPr/>
          <p:nvPr>
            <p:custDataLst>
              <p:tags r:id="rId12"/>
            </p:custDataLst>
          </p:nvPr>
        </p:nvSpPr>
        <p:spPr>
          <a:xfrm>
            <a:off x="20148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6" name="文本框 8"/>
          <p:cNvSpPr txBox="1"/>
          <p:nvPr>
            <p:custDataLst>
              <p:tags r:id="rId13"/>
            </p:custDataLst>
          </p:nvPr>
        </p:nvSpPr>
        <p:spPr>
          <a:xfrm>
            <a:off x="20513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加强社区医生队伍建设，提高医疗服务质量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对角圆角矩形 9"/>
          <p:cNvSpPr/>
          <p:nvPr>
            <p:custDataLst>
              <p:tags r:id="rId14"/>
            </p:custDataLst>
          </p:nvPr>
        </p:nvSpPr>
        <p:spPr>
          <a:xfrm>
            <a:off x="1449259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0" name="对角圆角矩形 10"/>
          <p:cNvSpPr/>
          <p:nvPr>
            <p:custDataLst>
              <p:tags r:id="rId15"/>
            </p:custDataLst>
          </p:nvPr>
        </p:nvSpPr>
        <p:spPr>
          <a:xfrm>
            <a:off x="1449259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2" name="直角三角形 11"/>
          <p:cNvSpPr/>
          <p:nvPr>
            <p:custDataLst>
              <p:tags r:id="rId16"/>
            </p:custDataLst>
          </p:nvPr>
        </p:nvSpPr>
        <p:spPr>
          <a:xfrm>
            <a:off x="20148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4" name="文本框 12"/>
          <p:cNvSpPr txBox="1"/>
          <p:nvPr>
            <p:custDataLst>
              <p:tags r:id="rId17"/>
            </p:custDataLst>
          </p:nvPr>
        </p:nvSpPr>
        <p:spPr>
          <a:xfrm>
            <a:off x="20513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加强社区卫生信息化建设，提高医疗服务效率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https://d.book118.com/466102214121010034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2"/>
  <p:tag name="KSO_WM_UNIT_INDEX" val="2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8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4"/>
</p:tagLst>
</file>

<file path=ppt/tags/tag75.xml><?xml version="1.0" encoding="utf-8"?>
<p:tagLst xmlns:p="http://schemas.openxmlformats.org/presentationml/2006/main">
  <p:tag name="KSO_WM_BEAUTIFY_FLAG" val="#wm#"/>
  <p:tag name="KSO_WM_SLIDE_ID" val="custom20233188_1"/>
  <p:tag name="KSO_WM_SLIDE_INDEX" val="1"/>
  <p:tag name="KSO_WM_SLIDE_ITEM_CNT" val="0"/>
  <p:tag name="KSO_WM_SLIDE_LAYOUT" val="a_f"/>
  <p:tag name="KSO_WM_SLIDE_LAYOUT_CNT" val="1_2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2_1"/>
  <p:tag name="KSO_WM_UNIT_INDEX" val="1_2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3_1"/>
  <p:tag name="KSO_WM_UNIT_INDEX" val="1_3_1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4_1"/>
  <p:tag name="KSO_WM_UNIT_INDEX" val="1_4_1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5_1"/>
  <p:tag name="KSO_WM_UNIT_INDEX" val="1_5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6_1"/>
  <p:tag name="KSO_WM_UNIT_INDEX" val="1_6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56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14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0">
      <a:dk1>
        <a:srgbClr val="000000"/>
      </a:dk1>
      <a:lt1>
        <a:srgbClr val="FFFFFF"/>
      </a:lt1>
      <a:dk2>
        <a:srgbClr val="00042D"/>
      </a:dk2>
      <a:lt2>
        <a:srgbClr val="FFFFFF"/>
      </a:lt2>
      <a:accent1>
        <a:srgbClr val="2D42FF"/>
      </a:accent1>
      <a:accent2>
        <a:srgbClr val="5475FF"/>
      </a:accent2>
      <a:accent3>
        <a:srgbClr val="6E4AFF"/>
      </a:accent3>
      <a:accent4>
        <a:srgbClr val="75BD42"/>
      </a:accent4>
      <a:accent5>
        <a:srgbClr val="30C0B4"/>
      </a:accent5>
      <a:accent6>
        <a:srgbClr val="8C73EE"/>
      </a:accent6>
      <a:hlink>
        <a:srgbClr val="658BD5"/>
      </a:hlink>
      <a:folHlink>
        <a:srgbClr val="A16AA5"/>
      </a:folHlink>
    </a:clrScheme>
    <a:fontScheme name="自定义 34">
      <a:majorFont>
        <a:latin typeface="MiSans Heavy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MiSans Heavy</vt:lpstr>
      <vt:lpstr>微软雅黑</vt:lpstr>
      <vt:lpstr>Calibri Light</vt:lpstr>
      <vt:lpstr>宋体</vt:lpstr>
      <vt:lpstr>Office Theme</vt:lpstr>
      <vt:lpstr>健康老龄化社区建设</vt:lpstr>
      <vt:lpstr>目录</vt:lpstr>
      <vt:lpstr>单击此处添加章节标题</vt:lpstr>
      <vt:lpstr>健康老龄化社区建设背景</vt:lpstr>
      <vt:lpstr>人口老龄化趋势</vt:lpstr>
      <vt:lpstr>健康老龄化理念</vt:lpstr>
      <vt:lpstr>社区在健康老龄化中的重要性</vt:lpstr>
      <vt:lpstr>健康老龄化社区建设目标</vt:lpstr>
      <vt:lpstr>提高老年人的生活质量</vt:lpstr>
      <vt:lpstr>促进老年人的身心健康</vt:lpstr>
      <vt:lpstr>增强老年人的社会参与度</vt:lpstr>
      <vt:lpstr>健康老龄化社区建设措施</vt:lpstr>
      <vt:lpstr>完善社区设施和服务</vt:lpstr>
      <vt:lpstr>开展老年人健康管理和促进活动</vt:lpstr>
      <vt:lpstr>加强社区医疗服务体系建设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2024-09-03T17:20:20.238</cp:lastPrinted>
  <dcterms:created xsi:type="dcterms:W3CDTF">2024-09-03T09:20:20Z</dcterms:created>
  <dcterms:modified xsi:type="dcterms:W3CDTF">2024-09-03T09:20:22Z</dcterms:modified>
</cp:coreProperties>
</file>