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2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4DCE2-657C-4315-9E3A-930F6058E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E1D56-757C-42AB-88D0-6ACEC20E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12F03-A962-44F9-A439-C945BAB0F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9F4C3-BD50-4D91-89DF-F27998CBA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F29AA-5009-4F71-8219-C0E5AD80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F9DB7-DE76-40B8-B98A-91D37F28C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913A0-FA3B-462B-B111-8766FB467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0DD5E-1112-4264-B02C-96303D892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B9367-39D1-4ABA-9FFE-C5CA73540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F5C20-1338-44BB-AC11-646D4D19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D1AF3-5256-4D59-9449-8A0D7B587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单击此处编辑母版副标题样式</a:t>
            </a:r>
            <a:endParaRPr kumimoji="0" lang="zh-CN" altLang="en-US" sz="32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0" lang="zh-CN" altLang="en-US" sz="4000" b="1" i="0" u="none" strike="noStrike" kern="1200" cap="all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000" b="1" i="0" u="none" strike="noStrike" kern="1200" cap="all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4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8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0" lang="zh-CN" altLang="en-US" sz="2400" b="1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18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16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16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7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8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4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3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5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0" lang="zh-CN" altLang="en-US" sz="2000" b="1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0" lang="zh-CN" altLang="en-US" sz="14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</p:txBody>
      </p:sp>
      <p:sp>
        <p:nvSpPr>
          <p:cNvPr id="5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6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</p:spPr>
        <p:txBody>
          <a:bodyPr vert="eaVert"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zh-CN" altLang="en-US" sz="4400" b="0" i="0" u="none" strike="noStrike" kern="1200" cap="none" spc="0" normalizeH="0" baseline="0" noProof="0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kumimoji="0" lang="zh-CN" altLang="en-US" sz="3200" b="0" i="0" u="none" strike="noStrike" kern="1200" cap="none" spc="0" normalizeH="0" baseline="0" noProof="0">
                <a:uLnTx/>
                <a:uFillTx/>
              </a:rPr>
              <a:t>单击此处编辑母版文本样式</a:t>
            </a:r>
          </a:p>
          <a:p>
            <a:pPr lvl="1"/>
            <a:r>
              <a:rPr kumimoji="0" lang="zh-CN" altLang="en-US" sz="2800" b="0" i="0" u="none" strike="noStrike" kern="1200" cap="none" spc="0" normalizeH="0" baseline="0" noProof="0">
                <a:uLnTx/>
                <a:uFillTx/>
              </a:rPr>
              <a:t>第二级</a:t>
            </a:r>
          </a:p>
          <a:p>
            <a:pPr lvl="2"/>
            <a:r>
              <a:rPr kumimoji="0" lang="zh-CN" altLang="en-US" sz="2400" b="0" i="0" u="none" strike="noStrike" kern="1200" cap="none" spc="0" normalizeH="0" baseline="0" noProof="0">
                <a:uLnTx/>
                <a:uFillTx/>
              </a:rPr>
              <a:t>第三级</a:t>
            </a:r>
          </a:p>
          <a:p>
            <a:pPr lvl="3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第四级</a:t>
            </a:r>
          </a:p>
          <a:p>
            <a:pPr lvl="4"/>
            <a:r>
              <a:rPr kumimoji="0" lang="zh-CN" altLang="en-US" sz="2000" b="0" i="0" u="none" strike="noStrike" kern="1200" cap="none" spc="0" normalizeH="0" baseline="0" noProof="0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Rectangle 4" title=""/>
          <p:cNvSpPr>
            <a:spLocks noGrp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5" name="Rectangle 5" title="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 title=""/>
          <p:cNvSpPr>
            <a:spLocks noGrp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endParaRPr lang="en-US" altLang="zh-CN" sz="1400"/>
          </a:p>
        </p:txBody>
      </p:sp>
      <p:sp>
        <p:nvSpPr>
          <p:cNvPr id="1029" name="Rectangle 5" title="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numCol="1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12AB66BD-1331-4805-8D49-D55743875946}" type="slidenum">
              <a:rPr kumimoji="0" lang="en-US" altLang="zh-CN" sz="1400" b="0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*</a:t>
            </a:fld>
            <a:endParaRPr kumimoji="0" lang="en-US" altLang="zh-CN" sz="1400" b="0" i="0" u="none" strike="noStrike" kern="1200" cap="none" spc="0" normalizeH="0" baseline="0" noProof="0">
              <a:uLnTx/>
              <a:uFillTx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rgbClr val="000000"/>
          </a:solidFill>
          <a:effectLst/>
          <a:latin typeface="Arial"/>
          <a:ea typeface="宋体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gif" /><Relationship Id="rId3" Type="http://schemas.openxmlformats.org/officeDocument/2006/relationships/hyperlink" Target="M-12.mp3" TargetMode="External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0422312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</a:lstStyle>
          <a:p>
            <a:pPr marL="0" marR="0" lvl="0" indent="0" algn="ctr" defTabSz="914400" rtl="0" eaLnBrk="1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8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《</a:t>
            </a:r>
            <a:r>
              <a:rPr kumimoji="0" lang="zh-CN" altLang="en-US" sz="8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数星星的孩子</a:t>
            </a:r>
            <a:r>
              <a:rPr kumimoji="0" lang="en-US" altLang="zh-CN" sz="8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》</a:t>
            </a:r>
            <a:br>
              <a:rPr kumimoji="0" lang="en-US" altLang="zh-CN" sz="6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66CC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</a:br>
            <a:br>
              <a:rPr kumimoji="0" lang="en-US" altLang="zh-CN" sz="64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66CC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</a:br>
            <a:r>
              <a:rPr kumimoji="0" lang="zh-CN" altLang="en-US" sz="4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包怡君</a:t>
            </a:r>
            <a:endParaRPr kumimoji="0" lang="zh-CN" altLang="en-US" sz="4200" b="1" i="0" u="none" strike="noStrike" kern="1200" cap="none" spc="0" normalizeH="0" baseline="0" noProof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</a:endParaRPr>
          </a:p>
        </p:txBody>
      </p:sp>
      <p:sp>
        <p:nvSpPr>
          <p:cNvPr id="14339" name="矩形 5"/>
          <p:cNvSpPr/>
          <p:nvPr/>
        </p:nvSpPr>
        <p:spPr>
          <a:xfrm>
            <a:off x="2590800" y="6019800"/>
            <a:ext cx="184709" cy="42488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marR="0" lvl="0" indent="-342900" algn="l" defTabSz="914400" rtl="0" eaLnBrk="1" fontAlgn="base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20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2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15363" name="Rectangle 4" title=""/>
          <p:cNvSpPr/>
          <p:nvPr/>
        </p:nvSpPr>
        <p:spPr>
          <a:xfrm>
            <a:off x="533400" y="1524000"/>
            <a:ext cx="8229600" cy="3810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r>
              <a:rPr lang="zh-CN" altLang="en-US" sz="4000" b="1">
                <a:solidFill>
                  <a:srgbClr val="FFFF00"/>
                </a:solidFill>
              </a:rPr>
              <a:t>打一物</a:t>
            </a:r>
            <a:br>
              <a:rPr lang="zh-CN" altLang="en-US" sz="4000" b="1">
                <a:solidFill>
                  <a:srgbClr val="FFFF00"/>
                </a:solidFill>
              </a:rPr>
            </a:br>
            <a:r>
              <a:rPr lang="zh-CN" altLang="en-US" sz="4000" b="1">
                <a:solidFill>
                  <a:srgbClr val="FFFF00"/>
                </a:solidFill>
              </a:rPr>
              <a:t>点点银花天上开，</a:t>
            </a:r>
            <a:br>
              <a:rPr lang="zh-CN" altLang="en-US" sz="4000" b="1">
                <a:solidFill>
                  <a:srgbClr val="FFFF00"/>
                </a:solidFill>
              </a:rPr>
            </a:br>
            <a:r>
              <a:rPr lang="zh-CN" altLang="en-US" sz="4000" b="1">
                <a:solidFill>
                  <a:srgbClr val="FFFF00"/>
                </a:solidFill>
              </a:rPr>
              <a:t>白天不开晚上开，</a:t>
            </a:r>
            <a:br>
              <a:rPr lang="zh-CN" altLang="en-US" sz="4000" b="1">
                <a:solidFill>
                  <a:srgbClr val="FFFF00"/>
                </a:solidFill>
              </a:rPr>
            </a:br>
            <a:r>
              <a:rPr lang="zh-CN" altLang="en-US" sz="4000" b="1">
                <a:solidFill>
                  <a:srgbClr val="FFFF00"/>
                </a:solidFill>
              </a:rPr>
              <a:t>要问银花有多少，</a:t>
            </a:r>
            <a:br>
              <a:rPr lang="zh-CN" altLang="en-US" sz="4000" b="1">
                <a:solidFill>
                  <a:srgbClr val="FFFF00"/>
                </a:solidFill>
              </a:rPr>
            </a:br>
            <a:r>
              <a:rPr lang="zh-CN" altLang="en-US" sz="4000" b="1">
                <a:solidFill>
                  <a:srgbClr val="FFFF00"/>
                </a:solidFill>
              </a:rPr>
              <a:t>没人能够数出来。</a:t>
            </a:r>
            <a:br>
              <a:rPr lang="zh-CN" altLang="en-US" sz="4000" b="1">
                <a:solidFill>
                  <a:srgbClr val="FFFF00"/>
                </a:solidFill>
              </a:rPr>
            </a:br>
            <a:endParaRPr lang="zh-CN" altLang="en-US" sz="4000" b="1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6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16387" name="Rectangle 3" title=""/>
          <p:cNvSpPr>
            <a:spLocks noGrp="1"/>
          </p:cNvSpPr>
          <p:nvPr>
            <p:ph type="body" idx="4294967295"/>
          </p:nvPr>
        </p:nvSpPr>
        <p:spPr>
          <a:xfrm>
            <a:off x="1371600" y="1752600"/>
            <a:ext cx="8229600" cy="4525963"/>
          </a:xfr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None/>
            </a:pPr>
            <a:r>
              <a:rPr lang="zh-CN" altLang="en-US" sz="10000"/>
              <a:t>美丽的星空</a:t>
            </a:r>
            <a:endParaRPr lang="zh-CN" altLang="en-US" sz="10000"/>
          </a:p>
        </p:txBody>
      </p:sp>
      <p:pic>
        <p:nvPicPr>
          <p:cNvPr id="16388" name="Picture 6" descr="GIF000" title="">
            <a:hlinkClick r:id="rId3" action="ppaction://hlinkfile"/>
          </p:cNvPr>
          <p:cNvPicPr>
            <a:picLocks noChangeAspect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200" y="4572000"/>
            <a:ext cx="1152525" cy="1905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10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4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8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2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0483" name="Rectangle 2" title=""/>
          <p:cNvSpPr>
            <a:spLocks noGrp="1"/>
          </p:cNvSpPr>
          <p:nvPr>
            <p:ph type="body" idx="4294967295"/>
          </p:nvPr>
        </p:nvSpPr>
        <p:spPr>
          <a:xfrm>
            <a:off x="914400" y="1981200"/>
            <a:ext cx="7467600" cy="33528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         </a:t>
            </a:r>
            <a:r>
              <a:rPr kumimoji="0" lang="zh-CN" altLang="en-US" sz="4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晚上，满天的星星像无数颗珍珠撒在碧玉盘里。  一个孩子跟爷爷坐在院子里，仰着头，一颗一颗数星星，一直数到几百颗。</a:t>
            </a:r>
            <a:endParaRPr kumimoji="0" lang="zh-CN" altLang="en-US" sz="40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accent2"/>
              </a:solidFill>
              <a:uLnTx/>
              <a:uFillTx/>
              <a:latin typeface="Arial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altLang="zh-CN" sz="40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</a:endParaRPr>
          </a:p>
        </p:txBody>
      </p:sp>
      <p:sp>
        <p:nvSpPr>
          <p:cNvPr id="20484" name="Text Box 4" title=""/>
          <p:cNvSpPr txBox="1"/>
          <p:nvPr/>
        </p:nvSpPr>
        <p:spPr>
          <a:xfrm>
            <a:off x="1676400" y="1981200"/>
            <a:ext cx="457200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①</a:t>
            </a:r>
            <a:endParaRPr kumimoji="0" lang="en-US" altLang="zh-CN" sz="20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0485" name="Text Box 5" title=""/>
          <p:cNvSpPr txBox="1"/>
          <p:nvPr/>
        </p:nvSpPr>
        <p:spPr>
          <a:xfrm>
            <a:off x="6172200" y="2514600"/>
            <a:ext cx="533400" cy="36671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8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②</a:t>
            </a:r>
            <a:endParaRPr kumimoji="0" lang="en-US" altLang="zh-CN" sz="1800" b="1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200">
        <p:zoom/>
      </p:transition>
    </mc:Choice>
    <mc:Fallback>
      <p:transition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6" name="矩形 6" title=""/>
          <p:cNvSpPr/>
          <p:nvPr/>
        </p:nvSpPr>
        <p:spPr>
          <a:xfrm>
            <a:off x="3657600" y="2362200"/>
            <a:ext cx="661988" cy="32067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           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 </a:t>
            </a:r>
            <a:endParaRPr lang="en-US" altLang="zh-CN" sz="100">
              <a:solidFill>
                <a:srgbClr val="FFFFFF"/>
              </a:solidFill>
            </a:endParaRPr>
          </a:p>
          <a:p>
            <a:pPr marL="0" lvl="0" indent="0" eaLnBrk="1" hangingPunct="0"/>
            <a:r>
              <a:rPr lang="en-US" altLang="zh-CN" sz="100">
                <a:solidFill>
                  <a:srgbClr val="FFFFFF"/>
                </a:solidFill>
              </a:rPr>
              <a:t> </a:t>
            </a:r>
            <a:endParaRPr lang="zh-CN" altLang="en-US" sz="100">
              <a:solidFill>
                <a:srgbClr val="FFFFFF"/>
              </a:solidFill>
            </a:endParaRPr>
          </a:p>
        </p:txBody>
      </p:sp>
      <p:sp>
        <p:nvSpPr>
          <p:cNvPr id="21507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1508" name="Rectangle 2" title=""/>
          <p:cNvSpPr>
            <a:spLocks noGrp="1"/>
          </p:cNvSpPr>
          <p:nvPr>
            <p:ph type="title"/>
          </p:nvPr>
        </p:nvSpPr>
        <p:spPr>
          <a:xfrm>
            <a:off x="2895600" y="2895600"/>
            <a:ext cx="6019800" cy="762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  <a:cs typeface="+mj-cs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</a:br>
            <a:b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</a:br>
            <a:br>
              <a:rPr kumimoji="0" lang="en-US" altLang="zh-CN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</a:br>
            <a:endParaRPr kumimoji="0" lang="en-US" altLang="zh-CN" sz="3200" b="1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21509" name="Rectangle 5" title=""/>
          <p:cNvSpPr>
            <a:spLocks noGrp="1"/>
          </p:cNvSpPr>
          <p:nvPr>
            <p:ph type="body" idx="4294967295"/>
          </p:nvPr>
        </p:nvSpPr>
        <p:spPr>
          <a:xfrm>
            <a:off x="2286000" y="2209800"/>
            <a:ext cx="6172200" cy="12954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找出最喜欢的句子读两遍。想一想为什么喜欢读这一句？</a:t>
            </a:r>
            <a:endParaRPr kumimoji="0" lang="zh-CN" altLang="en-US" sz="3200" b="1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30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2531" name="Rectangle 4" title=""/>
          <p:cNvSpPr>
            <a:spLocks noGrp="1"/>
          </p:cNvSpPr>
          <p:nvPr>
            <p:ph type="body" idx="4294967295"/>
          </p:nvPr>
        </p:nvSpPr>
        <p:spPr>
          <a:xfrm>
            <a:off x="609600" y="990600"/>
            <a:ext cx="8229600" cy="2819400"/>
          </a:xfr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None/>
            </a:pPr>
            <a:r>
              <a:rPr lang="zh-CN" altLang="en-US">
                <a:solidFill>
                  <a:srgbClr val="009999"/>
                </a:solidFill>
              </a:rPr>
              <a:t>（</a:t>
            </a:r>
            <a:r>
              <a:rPr lang="en-US" altLang="zh-CN">
                <a:solidFill>
                  <a:srgbClr val="009999"/>
                </a:solidFill>
              </a:rPr>
              <a:t>1</a:t>
            </a:r>
            <a:r>
              <a:rPr lang="zh-CN" altLang="en-US">
                <a:solidFill>
                  <a:srgbClr val="009999"/>
                </a:solidFill>
              </a:rPr>
              <a:t>）天空中有无数颗星星；</a:t>
            </a:r>
            <a:endParaRPr lang="zh-CN" altLang="en-US">
              <a:solidFill>
                <a:srgbClr val="009999"/>
              </a:solidFill>
            </a:endParaRPr>
          </a:p>
          <a:p>
            <a:pPr lvl="0" eaLnBrk="1" hangingPunct="1">
              <a:buNone/>
            </a:pPr>
            <a:endParaRPr lang="zh-CN" altLang="en-US">
              <a:solidFill>
                <a:srgbClr val="009999"/>
              </a:solidFill>
            </a:endParaRPr>
          </a:p>
          <a:p>
            <a:pPr lvl="0" eaLnBrk="1" hangingPunct="1">
              <a:buNone/>
            </a:pPr>
            <a:endParaRPr lang="zh-CN" altLang="en-US">
              <a:solidFill>
                <a:srgbClr val="009999"/>
              </a:solidFill>
            </a:endParaRPr>
          </a:p>
          <a:p>
            <a:pPr lvl="0" eaLnBrk="1" hangingPunct="1">
              <a:buNone/>
            </a:pPr>
            <a:r>
              <a:rPr lang="zh-CN" altLang="en-US">
                <a:solidFill>
                  <a:srgbClr val="009999"/>
                </a:solidFill>
              </a:rPr>
              <a:t>（</a:t>
            </a:r>
            <a:r>
              <a:rPr lang="en-US" altLang="zh-CN">
                <a:solidFill>
                  <a:srgbClr val="009999"/>
                </a:solidFill>
              </a:rPr>
              <a:t>2</a:t>
            </a:r>
            <a:r>
              <a:rPr lang="zh-CN" altLang="en-US">
                <a:solidFill>
                  <a:srgbClr val="009999"/>
                </a:solidFill>
              </a:rPr>
              <a:t>）满天的星星像无数珍珠撒在碧玉盘里。</a:t>
            </a:r>
            <a:endParaRPr lang="zh-CN" altLang="en-US">
              <a:solidFill>
                <a:srgbClr val="009999"/>
              </a:solidFill>
            </a:endParaRPr>
          </a:p>
          <a:p>
            <a:pPr lvl="0" eaLnBrk="1" hangingPunct="1">
              <a:buNone/>
            </a:pPr>
            <a:endParaRPr lang="zh-CN" altLang="en-US"/>
          </a:p>
          <a:p>
            <a:pPr lvl="0" eaLnBrk="1" hangingPunct="1">
              <a:buNone/>
            </a:pPr>
            <a:endParaRPr lang="en-US" altLang="zh-CN">
              <a:solidFill>
                <a:srgbClr val="D60093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3554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3555" name="Rectangle 2" title=""/>
          <p:cNvSpPr>
            <a:spLocks noGrp="1"/>
          </p:cNvSpPr>
          <p:nvPr>
            <p:ph type="body" idx="4294967295"/>
          </p:nvPr>
        </p:nvSpPr>
        <p:spPr>
          <a:xfrm>
            <a:off x="457200" y="2133600"/>
            <a:ext cx="8229600" cy="3992563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爷爷说：“星星那么多，一闪一闪的，你能数得清吗？”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chemeClr val="accent2"/>
              </a:solidFill>
              <a:uLnTx/>
              <a:uFillTx/>
              <a:latin typeface="Arial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孩子说：“能看见，就应当能数得清。我怕数重了，所以数得很慢。”</a:t>
            </a:r>
            <a:endParaRPr kumimoji="0" lang="zh-CN" altLang="en-US" sz="3200" b="1" i="0" u="none" strike="noStrike" kern="1200" cap="none" spc="0" normalizeH="0" baseline="0" noProof="0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000000"/>
              </a:solidFill>
              <a:uLnTx/>
              <a:uFillTx/>
              <a:latin typeface="Arial"/>
              <a:ea typeface="宋体" charset="-122"/>
              <a:cs typeface="Arial"/>
              <a:sym typeface="Wingdings" charset="2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32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2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爷爷说：“我们的祖先把星星分成一组一组的，给它们起了名字。要是一组一组地数，就不容易数重了。”</a:t>
            </a:r>
            <a:endParaRPr kumimoji="0" lang="zh-CN" altLang="en-US" sz="3200" b="1" i="0" u="none" strike="noStrike" kern="1200" cap="none" spc="0" normalizeH="0" baseline="0" noProof="0">
              <a:solidFill>
                <a:schemeClr val="accent2"/>
              </a:solidFill>
              <a:uLnTx/>
              <a:uFillTx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4578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4579" name="Rectangle 2" title=""/>
          <p:cNvSpPr>
            <a:spLocks noGrp="1"/>
          </p:cNvSpPr>
          <p:nvPr>
            <p:ph type="subTitle" idx="1"/>
          </p:nvPr>
        </p:nvSpPr>
        <p:spPr>
          <a:xfrm>
            <a:off x="1219200" y="1676400"/>
            <a:ext cx="6400800" cy="1752600"/>
          </a:xfr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eaLnBrk="1" hangingPunct="1"/>
            <a:r>
              <a:rPr lang="zh-CN" altLang="en-US" sz="4000"/>
              <a:t>从对话里，你看出张衡是个怎样的孩子？</a:t>
            </a:r>
            <a:endParaRPr lang="zh-CN" altLang="en-US" sz="4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5602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5603" name="Rectangle 2" title=""/>
          <p:cNvSpPr>
            <a:spLocks noGrp="1"/>
          </p:cNvSpPr>
          <p:nvPr>
            <p:ph type="body" idx="4294967295"/>
          </p:nvPr>
        </p:nvSpPr>
        <p:spPr>
          <a:xfrm>
            <a:off x="3581400" y="2743200"/>
            <a:ext cx="4800600" cy="1371600"/>
          </a:xfrm>
          <a:prstGeom prst="rect">
            <a:avLst/>
          </a:prstGeom>
          <a:noFill/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4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爷爷还教孩子认识北极星、织女星</a:t>
            </a:r>
            <a:r>
              <a:rPr kumimoji="0" lang="en-US" altLang="zh-CN" sz="4000" b="1" i="0" u="none" strike="noStrike" kern="1200" cap="none" spc="0" normalizeH="0" baseline="0" noProof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uLnTx/>
                <a:uFillTx/>
                <a:latin typeface="Arial"/>
                <a:ea typeface="宋体" charset="-122"/>
                <a:cs typeface="Arial"/>
                <a:sym typeface="Wingdings" charset="2"/>
              </a:rPr>
              <a:t>……</a:t>
            </a:r>
            <a:endParaRPr kumimoji="0" lang="en-US" altLang="zh-CN" sz="4000" b="1" i="0" u="none" strike="noStrike" kern="1200" cap="none" spc="0" normalizeH="0" baseline="0" noProof="0">
              <a:uLnTx/>
              <a:uFillTx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6626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6627" name="Rectangle 2" title=""/>
          <p:cNvSpPr>
            <a:spLocks noGrp="1"/>
          </p:cNvSpPr>
          <p:nvPr>
            <p:ph type="body" idx="4294967295"/>
          </p:nvPr>
        </p:nvSpPr>
        <p:spPr>
          <a:xfrm>
            <a:off x="2819400" y="1828800"/>
            <a:ext cx="3810000" cy="4343400"/>
          </a:xfr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4000" b="1"/>
              <a:t>他发现了北斗星围绕着北极星在移动呢</a:t>
            </a:r>
            <a:r>
              <a:rPr lang="en-US" altLang="zh-CN" sz="4000" b="1"/>
              <a:t>!</a:t>
            </a:r>
            <a:endParaRPr lang="en-US" altLang="zh-CN" sz="4000" b="1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50" name="页脚占位符 4" title="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rgbClr val="000000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ctr" eaLnBrk="1" hangingPunct="1"/>
            <a:endParaRPr lang="en-US" altLang="zh-CN" sz="1400"/>
          </a:p>
        </p:txBody>
      </p:sp>
      <p:sp>
        <p:nvSpPr>
          <p:cNvPr id="27651" name="Rectangle 2" title=""/>
          <p:cNvSpPr>
            <a:spLocks noGrp="1"/>
          </p:cNvSpPr>
          <p:nvPr>
            <p:ph type="body" idx="4294967295"/>
          </p:nvPr>
        </p:nvSpPr>
        <p:spPr>
          <a:xfrm>
            <a:off x="2514600" y="1905000"/>
            <a:ext cx="4191000" cy="4221163"/>
          </a:xfr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4800" b="1"/>
              <a:t>从小张衡身上你学到了什么？在学习上和生活上要怎样？ </a:t>
            </a:r>
            <a:endParaRPr lang="zh-CN" altLang="en-US" sz="4800" b="1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https://d.book118.com/466104223121010053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宋体</vt:lpstr>
      <vt:lpstr>Wingdings</vt:lpstr>
      <vt:lpstr>微软雅黑</vt:lpstr>
      <vt:lpstr>Office Theme</vt:lpstr>
      <vt:lpstr>《数星星的孩子》包怡君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/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2024-09-20T05:58:25.526</cp:lastPrinted>
  <dcterms:created xsi:type="dcterms:W3CDTF">2024-09-19T21:58:25Z</dcterms:created>
  <dcterms:modified xsi:type="dcterms:W3CDTF">2024-09-19T21:58:27Z</dcterms:modified>
</cp:coreProperties>
</file>