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51435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DB539-4A6F-4AE1-ACAC-707BFA98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770EC-5B0B-43C7-B815-3C68FB198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12920-1E27-47DA-8F0A-034424881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5BF1C-EFE6-42CC-9D77-60D2E796A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D76BE-9D3F-4834-9706-23617DA1A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7464C-5275-4455-AA17-5CB1415F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3EDF1C-88A4-4477-BC03-FF6288FA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7ED78-20C0-4892-B33E-E39088E5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28DFF-1E0D-48F0-8773-211F7B965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4BEBF-922F-4386-9766-69F672B0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CC698-C383-4B9E-93F4-C335BF7BB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2000"/>
    </mc:Choice>
    <mc:Fallback>
      <p:transition spd="slow" advTm="0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2000"/>
    </mc:Choice>
    <mc:Fallback>
      <p:transition spd="slow" advTm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 userDrawn="1"/>
        </p:nvCxnSpPr>
        <p:spPr>
          <a:xfrm>
            <a:off x="1012225" y="923823"/>
            <a:ext cx="7016159" cy="81002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83518"/>
            <a:ext cx="390471" cy="51471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2000"/>
    </mc:Choice>
    <mc:Fallback>
      <p:transition spd="slow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06 3.11536E-06 L 0.75816 0.00586" pathEditMode="relative" rAng="0" ptsTypes="AA">
                                      <p:cBhvr>
                                        <p:cTn id="6" dur="10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99" y="2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2" dur="9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" dur="9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mc:AlternateContent>
    <mc:Choice xmlns:p14="http://schemas.microsoft.com/office/powerpoint/2010/main" Requires="p14">
      <p:transition spd="slow" advTm="0" p14:dur="2000"/>
    </mc:Choice>
    <mc:Fallback>
      <p:transition spd="slow" advTm="0"/>
    </mc:Fallback>
  </mc:AlternateContent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tags" Target="../tags/tag1.xml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tags" Target="../tags/tag2.xml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tags" Target="../tags/tag3.xml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tags" Target="../tags/tag5.xml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22052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870585" y="1671955"/>
            <a:ext cx="75907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6的乘法口诀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》说课稿</a:t>
            </a:r>
            <a:endParaRPr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49450" y="2821940"/>
            <a:ext cx="543369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chemeClr val="tx1"/>
                </a:solidFill>
              </a:rPr>
              <a:t>人教版</a:t>
            </a:r>
            <a:r>
              <a:rPr sz="2000" b="1">
                <a:solidFill>
                  <a:schemeClr val="tx1"/>
                </a:solidFill>
              </a:rPr>
              <a:t>小学</a:t>
            </a:r>
            <a:r>
              <a:rPr lang="zh-CN" sz="2000" b="1">
                <a:solidFill>
                  <a:schemeClr val="tx1"/>
                </a:solidFill>
              </a:rPr>
              <a:t>数学二</a:t>
            </a:r>
            <a:r>
              <a:rPr sz="2000" b="1">
                <a:solidFill>
                  <a:schemeClr val="tx1"/>
                </a:solidFill>
              </a:rPr>
              <a:t>年级</a:t>
            </a:r>
            <a:r>
              <a:rPr lang="zh-CN" sz="2000" b="1">
                <a:solidFill>
                  <a:schemeClr val="tx1"/>
                </a:solidFill>
              </a:rPr>
              <a:t>上</a:t>
            </a:r>
            <a:r>
              <a:rPr sz="2000" b="1">
                <a:solidFill>
                  <a:schemeClr val="tx1"/>
                </a:solidFill>
              </a:rPr>
              <a:t>册</a:t>
            </a:r>
            <a:endParaRPr lang="zh-CN" sz="2000" b="1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059355" y="3147814"/>
            <a:ext cx="3024336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zh-CN" altLang="en-US" sz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4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403350" y="1071880"/>
            <a:ext cx="6062980" cy="2584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大家好，今天我说课的内容是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人教版小学数学二年级上册的课文内容《表内乘法（一）》的课时内容《6的乘法口诀》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下面我将从说教材、说学情、说教学目标、说教学重难点、说教法、说教学过程和板书设计及教学反思这八个方面展开。接下来开始我的说课。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恳请大家批评指正。</a:t>
            </a:r>
            <a:endParaRPr lang="zh-CN" altLang="en-US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endParaRPr lang="zh-CN" altLang="en-US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730500" y="1650365"/>
            <a:ext cx="27838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一、说教材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899795" y="627380"/>
            <a:ext cx="7265670" cy="31515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6的乘法口诀</a:t>
            </a:r>
            <a:r>
              <a:rPr lang="zh-CN" altLang="en-US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》是人教版小学数学二年级上册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《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表内乘法（一）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》单元</a:t>
            </a:r>
            <a:r>
              <a:rPr lang="zh-CN" altLang="en-US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课时的内容。本课教材首先呈现了一幅由6条鱼组成的主题图，图中的每一条鱼都是由6个三角形组成的，再通过列表，让学生在探索鱼的条数和所用三角形的个数之间的关系时，得到6的乘法口诀的结果，然后进一步由乘法算式归纳出相应的乘法口诀。在教材中，没给出一个完整的乘法算式和一句完整的乘法口诀，其意图是要让学生完全自主地来探索6的乘法口诀，体现出学生在数学学习活动中的主体作用。</a:t>
            </a:r>
            <a:endParaRPr lang="zh-CN" altLang="en-US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730500" y="1650365"/>
            <a:ext cx="27838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二、说学情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 descr="D:\我的D盘\等下上传\PPT素材图片\13.png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41010" y="1569403"/>
            <a:ext cx="2127250" cy="20040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808355" y="699135"/>
            <a:ext cx="7553325" cy="2168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小学二年级的学生，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思维简单、抽象概括能力差，注意力不集中，知识迁移困难，空间观念非常薄弱，对知识掌握比较缓慢，而遗忘快，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缺乏归纳知识的能力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等特点。但是他们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对于生动、直观的语言和形象较容易接受，喜欢活泼有趣的视觉画面。同时也已经具备一定的观察、比较、综合的意识。在兴趣浓厚的状态下，学生有较强的自信心和强烈的表现欲望。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827405" y="915670"/>
            <a:ext cx="7553325" cy="2168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本节课内容是在学生已学习了</a:t>
            </a: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2-5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的乘法口诀的基础上进行教学的。由于学生已经经历了</a:t>
            </a: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2-5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乘法口诀的学习过程，对乘法口诀的含义、怎样编乘法口诀有了初步的了解，又由于</a:t>
            </a:r>
            <a:r>
              <a:rPr 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6</a:t>
            </a: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的乘法口诀学习与二至五的口诀紧密联系，内容与结构相近，学生有能力运用已有知识和经验自主迁移，具有较高的学习起点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464435" y="1650365"/>
            <a:ext cx="37687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三、说教学目标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 descr="D:\我的D盘\等下上传\PPT素材图片\13.png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940425" y="2067243"/>
            <a:ext cx="2127250" cy="20040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755650" y="1059180"/>
            <a:ext cx="7633335" cy="20935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1）引导学生借助已有知识和经验编出6的乘法口诀，知道口诀的来源，熟记口诀，比较熟练的运用口诀进行计算。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（2）培养学生的观察推理、合作交流和解决实际问题的能力。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（3）让学生体会生活与数学的紧密联系，增强学生学习数学的乐趣。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951355" y="1650365"/>
            <a:ext cx="42818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四、说教学重难点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 descr="D:\我的D盘\等下上传\PPT素材图片\13.png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083935" y="1923098"/>
            <a:ext cx="2127250" cy="20040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367790" y="880745"/>
            <a:ext cx="407289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教学重点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TextBox 5"/>
          <p:cNvSpPr txBox="1"/>
          <p:nvPr>
            <p:custDataLst>
              <p:tags r:id="rId2"/>
            </p:custDataLst>
          </p:nvPr>
        </p:nvSpPr>
        <p:spPr>
          <a:xfrm>
            <a:off x="2249805" y="2393315"/>
            <a:ext cx="584009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学生在1——5的乘法口诀的编写经验上，自主探索，编出6的乘法口诀，并熟记口诀。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2249805" y="2393315"/>
            <a:ext cx="5840095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编写乘法口诀，发现口诀的内在规律。</a:t>
            </a:r>
            <a:endParaRPr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67790" y="880745"/>
            <a:ext cx="407289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教学难点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464435" y="1650365"/>
            <a:ext cx="37687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五、说教法学法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 descr="D:\我的D盘\等下上传\PPT素材图片\13.png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228080" y="1347153"/>
            <a:ext cx="2127250" cy="20040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899795" y="987425"/>
            <a:ext cx="7161530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以教师的引导为主导，教学中以情境教学法为主，创设学生喜欢的活动情境，以激发他们的好奇心和学习兴趣，让他们去充分感受、发现、获取新知识，此外还采用启发式教学、直观教学法等。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464435" y="1650365"/>
            <a:ext cx="37687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六、说教学过程</a:t>
            </a:r>
            <a:endParaRPr lang="zh-CN" altLang="en-US" sz="4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12" descr="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370" y="843280"/>
            <a:ext cx="2127250" cy="315785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https://d.book118.com/466122052105010035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2024-09-05T05:20:52.719</cp:lastPrinted>
  <dcterms:created xsi:type="dcterms:W3CDTF">2024-09-04T21:20:52Z</dcterms:created>
  <dcterms:modified xsi:type="dcterms:W3CDTF">2024-09-04T21:20:53Z</dcterms:modified>
</cp:coreProperties>
</file>