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F9B634-8C04-4E9F-9712-845F4898F3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FD97D9-CC8F-4533-AFFE-50E5E5F7349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D97D9-CC8F-4533-AFFE-50E5E5F7349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39C3F-D96B-4961-861D-A4CD43D87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DF0D-C3BE-42FD-A6B1-6C861745B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7F67F-6B66-44B2-BBE6-21F53C1E9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F551F-1FCC-4BFA-AE46-29D13685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76A52-0AF3-4A2C-A1FE-7AC852AA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AD67A-A057-4D1B-82B0-D2A815482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7ED19F-2811-4057-B4B6-0586D438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34574-E881-417A-A70D-C6381707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DB07B-927C-4BE7-91C7-C3C4D93F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882E8-16B6-4000-809D-6454330CA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41FD1-4A9D-4869-BD20-7B7A372A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accent1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菱形 6"/>
          <p:cNvSpPr/>
          <p:nvPr userDrawn="1"/>
        </p:nvSpPr>
        <p:spPr>
          <a:xfrm>
            <a:off x="127000" y="137026"/>
            <a:ext cx="540000" cy="540000"/>
          </a:xfrm>
          <a:prstGeom prst="diamond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菱形 2"/>
          <p:cNvSpPr/>
          <p:nvPr userDrawn="1"/>
        </p:nvSpPr>
        <p:spPr>
          <a:xfrm>
            <a:off x="190500" y="137026"/>
            <a:ext cx="540000" cy="540000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ea typeface="文泉驿微米黑" panose="020b06060308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77E1FF-3923-49C8-B047-B25E41603F7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A1B00E7-A248-41A0-934A-B2519741E80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hemeOverride" Target="../theme/themeOverride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image" Target="../media/image2.jpeg" /><Relationship Id="rId23" Type="http://schemas.openxmlformats.org/officeDocument/2006/relationships/tags" Target="../tags/tag19.xml" /><Relationship Id="rId24" Type="http://schemas.openxmlformats.org/officeDocument/2006/relationships/tags" Target="../tags/tag20.xml" /><Relationship Id="rId25" Type="http://schemas.openxmlformats.org/officeDocument/2006/relationships/tags" Target="../tags/tag2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2.xml" /><Relationship Id="rId5" Type="http://schemas.openxmlformats.org/officeDocument/2006/relationships/tags" Target="../tags/tag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4.wmf" /><Relationship Id="rId6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24.xml" /><Relationship Id="rId5" Type="http://schemas.openxmlformats.org/officeDocument/2006/relationships/tags" Target="../tags/tag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25201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2540"/>
            <a:ext cx="2560534" cy="6855460"/>
          </a:xfrm>
          <a:prstGeom prst="rect">
            <a:avLst/>
          </a:prstGeom>
          <a:solidFill>
            <a:schemeClr val="accent3">
              <a:alpha val="37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2550067" y="0"/>
            <a:ext cx="18780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_菱形 1"/>
          <p:cNvSpPr/>
          <p:nvPr>
            <p:custDataLst>
              <p:tags r:id="rId4"/>
            </p:custDataLst>
          </p:nvPr>
        </p:nvSpPr>
        <p:spPr>
          <a:xfrm>
            <a:off x="654398" y="1542122"/>
            <a:ext cx="3773756" cy="3773756"/>
          </a:xfrm>
          <a:prstGeom prst="diamond">
            <a:avLst/>
          </a:prstGeom>
          <a:solidFill>
            <a:srgbClr val="F3D3BC"/>
          </a:solid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PA_菱形 1"/>
          <p:cNvSpPr/>
          <p:nvPr>
            <p:custDataLst>
              <p:tags r:id="rId5"/>
            </p:custDataLst>
          </p:nvPr>
        </p:nvSpPr>
        <p:spPr>
          <a:xfrm>
            <a:off x="1000350" y="1888074"/>
            <a:ext cx="3081852" cy="3081852"/>
          </a:xfrm>
          <a:prstGeom prst="diamond">
            <a:avLst/>
          </a:prstGeom>
          <a:solidFill>
            <a:schemeClr val="bg1">
              <a:alpha val="81000"/>
            </a:schemeClr>
          </a:solid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组合 33"/>
          <p:cNvGrpSpPr/>
          <p:nvPr/>
        </p:nvGrpSpPr>
        <p:grpSpPr>
          <a:xfrm rot="16200000" flipH="1">
            <a:off x="4789946" y="2710786"/>
            <a:ext cx="1442024" cy="719424"/>
            <a:chOff x="2467503" y="4400363"/>
            <a:chExt cx="1442024" cy="719424"/>
          </a:xfrm>
        </p:grpSpPr>
        <p:cxnSp>
          <p:nvCxnSpPr>
            <p:cNvPr id="31" name="PA_直接连接符 30"/>
            <p:cNvCxnSpPr/>
            <p:nvPr>
              <p:custDataLst>
                <p:tags r:id="rId6"/>
              </p:custDataLst>
            </p:nvPr>
          </p:nvCxnSpPr>
          <p:spPr>
            <a:xfrm flipH="1">
              <a:off x="3190897" y="4401156"/>
              <a:ext cx="718630" cy="718631"/>
            </a:xfrm>
            <a:prstGeom prst="line">
              <a:avLst/>
            </a:prstGeom>
            <a:ln w="38100" cap="rnd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A_直接连接符 30"/>
            <p:cNvCxnSpPr/>
            <p:nvPr>
              <p:custDataLst>
                <p:tags r:id="rId7"/>
              </p:custDataLst>
            </p:nvPr>
          </p:nvCxnSpPr>
          <p:spPr>
            <a:xfrm rot="5400000" flipH="1">
              <a:off x="2467504" y="4400362"/>
              <a:ext cx="718630" cy="718631"/>
            </a:xfrm>
            <a:prstGeom prst="line">
              <a:avLst/>
            </a:prstGeom>
            <a:ln w="38100" cap="rnd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/>
        </p:nvGrpSpPr>
        <p:grpSpPr>
          <a:xfrm>
            <a:off x="890528" y="459621"/>
            <a:ext cx="1022045" cy="1637968"/>
            <a:chOff x="2164129" y="563860"/>
            <a:chExt cx="1022045" cy="1637968"/>
          </a:xfrm>
        </p:grpSpPr>
        <p:sp>
          <p:nvSpPr>
            <p:cNvPr id="24" name="PA_菱形 23"/>
            <p:cNvSpPr/>
            <p:nvPr>
              <p:custDataLst>
                <p:tags r:id="rId8"/>
              </p:custDataLst>
            </p:nvPr>
          </p:nvSpPr>
          <p:spPr>
            <a:xfrm>
              <a:off x="2186527" y="1599578"/>
              <a:ext cx="602250" cy="602250"/>
            </a:xfrm>
            <a:prstGeom prst="diamond">
              <a:avLst/>
            </a:prstGeom>
            <a:solidFill>
              <a:srgbClr val="F3D3BC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_菱形 23"/>
            <p:cNvSpPr/>
            <p:nvPr>
              <p:custDataLst>
                <p:tags r:id="rId9"/>
              </p:custDataLst>
            </p:nvPr>
          </p:nvSpPr>
          <p:spPr>
            <a:xfrm>
              <a:off x="2763757" y="856158"/>
              <a:ext cx="422417" cy="422417"/>
            </a:xfrm>
            <a:prstGeom prst="diamond">
              <a:avLst/>
            </a:prstGeom>
            <a:solidFill>
              <a:srgbClr val="F3D3BC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_菱形 23"/>
            <p:cNvSpPr/>
            <p:nvPr>
              <p:custDataLst>
                <p:tags r:id="rId10"/>
              </p:custDataLst>
            </p:nvPr>
          </p:nvSpPr>
          <p:spPr>
            <a:xfrm>
              <a:off x="2164129" y="563860"/>
              <a:ext cx="288637" cy="288637"/>
            </a:xfrm>
            <a:prstGeom prst="diamond">
              <a:avLst/>
            </a:prstGeom>
            <a:solidFill>
              <a:srgbClr val="F3D3BC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9" name="PA_组合 58"/>
          <p:cNvGrpSpPr/>
          <p:nvPr>
            <p:custDataLst>
              <p:tags r:id="rId11"/>
            </p:custDataLst>
          </p:nvPr>
        </p:nvGrpSpPr>
        <p:grpSpPr>
          <a:xfrm>
            <a:off x="5182600" y="5711062"/>
            <a:ext cx="369806" cy="856603"/>
            <a:chOff x="6697441" y="5773974"/>
            <a:chExt cx="439960" cy="1019104"/>
          </a:xfrm>
        </p:grpSpPr>
        <p:grpSp>
          <p:nvGrpSpPr>
            <p:cNvPr id="50" name="PA_组合 49"/>
            <p:cNvGrpSpPr/>
            <p:nvPr>
              <p:custDataLst>
                <p:tags r:id="rId12"/>
              </p:custDataLst>
            </p:nvPr>
          </p:nvGrpSpPr>
          <p:grpSpPr>
            <a:xfrm>
              <a:off x="6698167" y="6159623"/>
              <a:ext cx="439234" cy="219131"/>
              <a:chOff x="2467501" y="4444780"/>
              <a:chExt cx="1442026" cy="719417"/>
            </a:xfrm>
          </p:grpSpPr>
          <p:cxnSp>
            <p:nvCxnSpPr>
              <p:cNvPr id="51" name="PA_直接连接符 30"/>
              <p:cNvCxnSpPr/>
              <p:nvPr>
                <p:custDataLst>
                  <p:tags r:id="rId13"/>
                </p:custDataLst>
              </p:nvPr>
            </p:nvCxnSpPr>
            <p:spPr>
              <a:xfrm flipH="1">
                <a:off x="3190895" y="4445567"/>
                <a:ext cx="718632" cy="718630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A_直接连接符 30"/>
              <p:cNvCxnSpPr/>
              <p:nvPr>
                <p:custDataLst>
                  <p:tags r:id="rId14"/>
                </p:custDataLst>
              </p:nvPr>
            </p:nvCxnSpPr>
            <p:spPr>
              <a:xfrm rot="5400000" flipH="1">
                <a:off x="2467503" y="4444778"/>
                <a:ext cx="718630" cy="718633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3" name="PA_组合 49"/>
            <p:cNvGrpSpPr/>
            <p:nvPr>
              <p:custDataLst>
                <p:tags r:id="rId15"/>
              </p:custDataLst>
            </p:nvPr>
          </p:nvGrpSpPr>
          <p:grpSpPr>
            <a:xfrm>
              <a:off x="6698167" y="5773974"/>
              <a:ext cx="439233" cy="219133"/>
              <a:chOff x="2467503" y="4400363"/>
              <a:chExt cx="1442024" cy="719424"/>
            </a:xfrm>
          </p:grpSpPr>
          <p:cxnSp>
            <p:nvCxnSpPr>
              <p:cNvPr id="54" name="PA_直接连接符 30"/>
              <p:cNvCxnSpPr/>
              <p:nvPr>
                <p:custDataLst>
                  <p:tags r:id="rId16"/>
                </p:custDataLst>
              </p:nvPr>
            </p:nvCxnSpPr>
            <p:spPr>
              <a:xfrm flipH="1">
                <a:off x="3190897" y="4401156"/>
                <a:ext cx="718630" cy="718631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A_直接连接符 30"/>
              <p:cNvCxnSpPr/>
              <p:nvPr>
                <p:custDataLst>
                  <p:tags r:id="rId17"/>
                </p:custDataLst>
              </p:nvPr>
            </p:nvCxnSpPr>
            <p:spPr>
              <a:xfrm rot="5400000" flipH="1">
                <a:off x="2467504" y="4400362"/>
                <a:ext cx="718630" cy="718631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6" name="PA_组合 49"/>
            <p:cNvGrpSpPr/>
            <p:nvPr>
              <p:custDataLst>
                <p:tags r:id="rId18"/>
              </p:custDataLst>
            </p:nvPr>
          </p:nvGrpSpPr>
          <p:grpSpPr>
            <a:xfrm>
              <a:off x="6697441" y="6573945"/>
              <a:ext cx="439233" cy="219133"/>
              <a:chOff x="2467503" y="4400363"/>
              <a:chExt cx="1442024" cy="719424"/>
            </a:xfrm>
          </p:grpSpPr>
          <p:cxnSp>
            <p:nvCxnSpPr>
              <p:cNvPr id="57" name="PA_直接连接符 30"/>
              <p:cNvCxnSpPr/>
              <p:nvPr>
                <p:custDataLst>
                  <p:tags r:id="rId19"/>
                </p:custDataLst>
              </p:nvPr>
            </p:nvCxnSpPr>
            <p:spPr>
              <a:xfrm flipH="1">
                <a:off x="3190897" y="4401156"/>
                <a:ext cx="718630" cy="718631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A_直接连接符 30"/>
              <p:cNvCxnSpPr/>
              <p:nvPr>
                <p:custDataLst>
                  <p:tags r:id="rId20"/>
                </p:custDataLst>
              </p:nvPr>
            </p:nvCxnSpPr>
            <p:spPr>
              <a:xfrm rot="5400000" flipH="1">
                <a:off x="2467504" y="4400362"/>
                <a:ext cx="718630" cy="718631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文本框 9"/>
          <p:cNvSpPr txBox="1"/>
          <p:nvPr/>
        </p:nvSpPr>
        <p:spPr>
          <a:xfrm>
            <a:off x="9775035" y="57786"/>
            <a:ext cx="2639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人教版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•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八下</a:t>
            </a:r>
            <a:endParaRPr lang="en-US" altLang="zh-CN" sz="3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774106" y="2000645"/>
            <a:ext cx="7458989" cy="242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>
                <a:latin typeface="微软雅黑" panose="020b0503020204020204" charset="-122"/>
                <a:ea typeface="微软雅黑"/>
              </a:rPr>
              <a:t>第二十章  数据的分析</a:t>
            </a:r>
            <a:endParaRPr lang="en-US" altLang="zh-CN" sz="4800">
              <a:latin typeface="微软雅黑" panose="020b0503020204020204" charset="-122"/>
              <a:ea typeface="微软雅黑"/>
            </a:endParaRPr>
          </a:p>
          <a:p>
            <a:pPr algn="ctr">
              <a:lnSpc>
                <a:spcPct val="150000"/>
              </a:lnSpc>
            </a:pPr>
            <a:r>
              <a:rPr lang="zh-CN" altLang="en-US" sz="60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章末复习</a:t>
            </a:r>
            <a:endParaRPr lang="zh-CN" altLang="en-US" sz="600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PA_菱形 1"/>
          <p:cNvSpPr/>
          <p:nvPr>
            <p:custDataLst>
              <p:tags r:id="rId21"/>
            </p:custDataLst>
          </p:nvPr>
        </p:nvSpPr>
        <p:spPr>
          <a:xfrm>
            <a:off x="1225486" y="2113210"/>
            <a:ext cx="2631580" cy="2631580"/>
          </a:xfrm>
          <a:prstGeom prst="diamond">
            <a:avLst/>
          </a:prstGeom>
          <a:blipFill dpi="0" rotWithShape="1">
            <a:blip r:embed="rId22"/>
            <a:stretch>
              <a:fillRect/>
            </a:stretch>
          </a:blipFill>
          <a:ln w="3810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 sz="60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Georgia" panose="02040502050405020303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5129592" y="317297"/>
            <a:ext cx="6868639" cy="2982286"/>
            <a:chOff x="6418404" y="964733"/>
            <a:chExt cx="5587920" cy="2321459"/>
          </a:xfrm>
        </p:grpSpPr>
        <p:sp>
          <p:nvSpPr>
            <p:cNvPr id="8" name="PA_菱形 23"/>
            <p:cNvSpPr/>
            <p:nvPr>
              <p:custDataLst>
                <p:tags r:id="rId23"/>
              </p:custDataLst>
            </p:nvPr>
          </p:nvSpPr>
          <p:spPr>
            <a:xfrm flipH="1">
              <a:off x="6418404" y="1815015"/>
              <a:ext cx="602250" cy="602250"/>
            </a:xfrm>
            <a:prstGeom prst="diamond">
              <a:avLst/>
            </a:prstGeom>
            <a:solidFill>
              <a:srgbClr val="AAC2AC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_菱形 23"/>
            <p:cNvSpPr/>
            <p:nvPr>
              <p:custDataLst>
                <p:tags r:id="rId24"/>
              </p:custDataLst>
            </p:nvPr>
          </p:nvSpPr>
          <p:spPr>
            <a:xfrm flipH="1">
              <a:off x="8085324" y="964733"/>
              <a:ext cx="422417" cy="422417"/>
            </a:xfrm>
            <a:prstGeom prst="diamond">
              <a:avLst/>
            </a:prstGeom>
            <a:solidFill>
              <a:srgbClr val="F3D3BC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_菱形 23"/>
            <p:cNvSpPr/>
            <p:nvPr>
              <p:custDataLst>
                <p:tags r:id="rId25"/>
              </p:custDataLst>
            </p:nvPr>
          </p:nvSpPr>
          <p:spPr>
            <a:xfrm flipH="1">
              <a:off x="11717687" y="2997555"/>
              <a:ext cx="288637" cy="288637"/>
            </a:xfrm>
            <a:prstGeom prst="diamond">
              <a:avLst/>
            </a:prstGeom>
            <a:solidFill>
              <a:srgbClr val="AAC2AC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6" presetClass="emph" presetSubtype="0" dur="50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20" grpId="0"/>
      <p:bldP spid="6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586814" y="2600498"/>
            <a:ext cx="9094573" cy="238485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0" y="2600498"/>
            <a:ext cx="6134100" cy="238485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6057900" y="2587583"/>
            <a:ext cx="6134100" cy="238485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4984443" y="1086993"/>
            <a:ext cx="2299313" cy="2299313"/>
            <a:chOff x="4946343" y="1803114"/>
            <a:chExt cx="2299313" cy="2299313"/>
          </a:xfrm>
        </p:grpSpPr>
        <p:sp>
          <p:nvSpPr>
            <p:cNvPr id="5" name="PA_菱形 4"/>
            <p:cNvSpPr/>
            <p:nvPr>
              <p:custDataLst>
                <p:tags r:id="rId4"/>
              </p:custDataLst>
            </p:nvPr>
          </p:nvSpPr>
          <p:spPr>
            <a:xfrm>
              <a:off x="4946343" y="1803114"/>
              <a:ext cx="2299313" cy="2299313"/>
            </a:xfrm>
            <a:prstGeom prst="diamond">
              <a:avLst/>
            </a:prstGeom>
            <a:solidFill>
              <a:srgbClr val="F3D3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5424764" y="2253299"/>
              <a:ext cx="134246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8000">
                  <a:solidFill>
                    <a:schemeClr val="bg1"/>
                  </a:solidFill>
                  <a:latin typeface="+mn-ea"/>
                </a:rPr>
                <a:t>01</a:t>
              </a:r>
              <a:endParaRPr lang="zh-CN" altLang="en-US" sz="800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12" name="PA_菱形 4"/>
            <p:cNvSpPr/>
            <p:nvPr>
              <p:custDataLst>
                <p:tags r:id="rId5"/>
              </p:custDataLst>
            </p:nvPr>
          </p:nvSpPr>
          <p:spPr>
            <a:xfrm>
              <a:off x="5939726" y="3710238"/>
              <a:ext cx="312548" cy="312548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655977" y="3697534"/>
            <a:ext cx="31007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</a:rPr>
              <a:t>知识梳理</a:t>
            </a:r>
            <a:endParaRPr lang="zh-CN" altLang="en-US" sz="5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7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7" presetClass="exit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7" presetClass="exit" presetSubtype="2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5" grpId="1"/>
      <p:bldP spid="18" grpId="0"/>
      <p:bldP spid="18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11795" y="103833"/>
            <a:ext cx="156966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+mn-ea"/>
              </a:rPr>
              <a:t>平均数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01660" y="1750089"/>
            <a:ext cx="11788679" cy="3120452"/>
            <a:chOff x="484161" y="1194793"/>
            <a:chExt cx="11242520" cy="5078879"/>
          </a:xfrm>
        </p:grpSpPr>
        <p:sp>
          <p:nvSpPr>
            <p:cNvPr id="14" name="矩形: 圆角 13"/>
            <p:cNvSpPr/>
            <p:nvPr/>
          </p:nvSpPr>
          <p:spPr>
            <a:xfrm>
              <a:off x="484161" y="1222212"/>
              <a:ext cx="11242520" cy="505146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b="1">
                <a:latin typeface="黑体" panose="02010609060101010101" charset="-122"/>
                <a:ea typeface="黑体" panose="02010609060101010101" charset="-122"/>
              </a:endParaRPr>
            </a:p>
          </p:txBody>
        </p:sp>
        <mc:AlternateContent>
          <mc:Choice Requires="a14">
            <p:sp>
              <p:nvSpPr>
                <p:cNvPr id="15" name="Text Box 4"/>
                <p:cNvSpPr txBox="1">
                  <a:spLocks noChangeArrowheads="1"/>
                </p:cNvSpPr>
                <p:nvPr/>
              </p:nvSpPr>
              <p:spPr bwMode="auto">
                <a:xfrm>
                  <a:off x="853280" y="1194793"/>
                  <a:ext cx="10584232" cy="505146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zh-CN" altLang="en-US" sz="4000">
                      <a:latin typeface="Times New Roman" panose="02020603050405020304" pitchFamily="18" charset="0"/>
                      <a:ea typeface="黑体" panose="02010609060101010101" charset="-122"/>
                    </a:rPr>
                    <a:t>         一般地，对于</a:t>
                  </a:r>
                  <a:r>
                    <a:rPr lang="en-US" altLang="zh-CN" sz="4000" i="1">
                      <a:latin typeface="Times New Roman" panose="02020603050405020304" pitchFamily="18" charset="0"/>
                      <a:ea typeface="黑体" panose="02010609060101010101" charset="-122"/>
                    </a:rPr>
                    <a:t>n</a:t>
                  </a:r>
                  <a:r>
                    <a:rPr lang="zh-CN" altLang="en-US" sz="4000">
                      <a:latin typeface="Times New Roman" panose="02020603050405020304" pitchFamily="18" charset="0"/>
                      <a:ea typeface="黑体" panose="02010609060101010101" charset="-122"/>
                    </a:rPr>
                    <a:t>个数</a:t>
                  </a:r>
                  <a:r>
                    <a:rPr lang="en-US" altLang="zh-CN" sz="4000" i="1">
                      <a:latin typeface="Times New Roman" panose="02020603050405020304" pitchFamily="18" charset="0"/>
                      <a:ea typeface="黑体" panose="02010609060101010101" charset="-122"/>
                    </a:rPr>
                    <a:t>x</a:t>
                  </a:r>
                  <a:r>
                    <a:rPr lang="en-US" altLang="zh-CN" sz="4000" baseline="-25000">
                      <a:latin typeface="Times New Roman" panose="02020603050405020304" pitchFamily="18" charset="0"/>
                      <a:ea typeface="黑体" panose="02010609060101010101" charset="-122"/>
                    </a:rPr>
                    <a:t>1</a:t>
                  </a:r>
                  <a:r>
                    <a:rPr lang="en-US" altLang="zh-CN" sz="4000">
                      <a:latin typeface="Times New Roman" panose="02020603050405020304" pitchFamily="18" charset="0"/>
                      <a:ea typeface="黑体" panose="02010609060101010101" charset="-122"/>
                    </a:rPr>
                    <a:t>, </a:t>
                  </a:r>
                  <a:r>
                    <a:rPr lang="en-US" altLang="zh-CN" sz="4000" i="1">
                      <a:latin typeface="Times New Roman" panose="02020603050405020304" pitchFamily="18" charset="0"/>
                      <a:ea typeface="黑体" panose="02010609060101010101" charset="-122"/>
                    </a:rPr>
                    <a:t>x</a:t>
                  </a:r>
                  <a:r>
                    <a:rPr lang="en-US" altLang="zh-CN" sz="4000" baseline="-25000">
                      <a:latin typeface="Times New Roman" panose="02020603050405020304" pitchFamily="18" charset="0"/>
                      <a:ea typeface="黑体" panose="02010609060101010101" charset="-122"/>
                    </a:rPr>
                    <a:t>2</a:t>
                  </a:r>
                  <a:r>
                    <a:rPr lang="en-US" altLang="zh-CN" sz="4000">
                      <a:latin typeface="Times New Roman" panose="02020603050405020304" pitchFamily="18" charset="0"/>
                      <a:ea typeface="黑体" panose="02010609060101010101" charset="-122"/>
                    </a:rPr>
                    <a:t>, …, </a:t>
                  </a:r>
                  <a:r>
                    <a:rPr lang="en-US" altLang="zh-CN" sz="4000" i="1" err="1">
                      <a:latin typeface="Times New Roman" panose="02020603050405020304" pitchFamily="18" charset="0"/>
                      <a:ea typeface="黑体" panose="02010609060101010101" charset="-122"/>
                    </a:rPr>
                    <a:t>x</a:t>
                  </a:r>
                  <a:r>
                    <a:rPr lang="en-US" altLang="zh-CN" sz="4000" i="1" baseline="-25000" err="1">
                      <a:latin typeface="Times New Roman" panose="02020603050405020304" pitchFamily="18" charset="0"/>
                      <a:ea typeface="黑体" panose="02010609060101010101" charset="-122"/>
                    </a:rPr>
                    <a:t>n</a:t>
                  </a:r>
                  <a:r>
                    <a:rPr lang="zh-CN" altLang="en-US" sz="4000">
                      <a:latin typeface="Times New Roman" panose="02020603050405020304" pitchFamily="18" charset="0"/>
                      <a:ea typeface="黑体" panose="02010609060101010101" charset="-122"/>
                    </a:rPr>
                    <a:t>，我们把</a:t>
                  </a:r>
                  <a14:m>
                    <m:oMathPara>
                      <m:oMathParaPr>
                        <m:jc/>
                      </m:oMathParaPr>
                      <m:oMath>
                        <m:bar>
                          <m:barPr>
                            <m:pos m:val="top"/>
                            <m:ctrlPr>
                              <a:rPr lang="zh-CN" altLang="en-US" sz="4000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barPr>
                          <m:e>
                            <m:r>
                              <a:rPr lang="zh-CN" altLang="en-US" sz="4000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</m:bar>
                        <m:r>
                          <a:rPr lang="zh-CN" altLang="en-US" sz="4000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type m:val="bar"/>
                            <m:ctrlPr>
                              <a:rPr lang="zh-CN" altLang="en-US" sz="4000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zh-CN" altLang="en-US" sz="4000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zh-CN" altLang="en-US" sz="4000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+...+</m:t>
                            </m:r>
                            <m:sSub>
                              <m:sSubPr>
                                <m:ctrlP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zh-CN" altLang="en-US" sz="4000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</m:num>
                          <m:den>
                            <m:r>
                              <a:rPr lang="zh-CN" altLang="en-US" sz="4000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</a:rPr>
                              <m:t>𝑛</m:t>
                            </m:r>
                          </m:den>
                        </m:f>
                      </m:oMath>
                    </m:oMathPara>
                  </a14:m>
                  <a:r>
                    <a:rPr lang="zh-CN" altLang="en-US" sz="4000">
                      <a:latin typeface="Times New Roman" panose="02020603050405020304" pitchFamily="18" charset="0"/>
                      <a:ea typeface="黑体" panose="02010609060101010101" charset="-122"/>
                    </a:rPr>
                    <a:t>叫做这</a:t>
                  </a:r>
                  <a:r>
                    <a:rPr lang="en-US" altLang="zh-CN" sz="4000" i="1">
                      <a:latin typeface="Times New Roman" panose="02020603050405020304" pitchFamily="18" charset="0"/>
                      <a:ea typeface="黑体" panose="02010609060101010101" charset="-122"/>
                    </a:rPr>
                    <a:t>n</a:t>
                  </a:r>
                  <a:r>
                    <a:rPr lang="zh-CN" altLang="en-US" sz="4000">
                      <a:latin typeface="Times New Roman" panose="02020603050405020304" pitchFamily="18" charset="0"/>
                      <a:ea typeface="黑体" panose="02010609060101010101" charset="-122"/>
                    </a:rPr>
                    <a:t>个数的</a:t>
                  </a:r>
                  <a:r>
                    <a:rPr lang="zh-CN" altLang="en-US" sz="4000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黑体" panose="02010609060101010101" charset="-122"/>
                    </a:rPr>
                    <a:t>算术平均数</a:t>
                  </a:r>
                  <a:r>
                    <a:rPr lang="zh-CN" altLang="en-US" sz="4000">
                      <a:latin typeface="Times New Roman" panose="02020603050405020304" pitchFamily="18" charset="0"/>
                      <a:ea typeface="黑体" panose="02010609060101010101" charset="-122"/>
                    </a:rPr>
                    <a:t>，简称</a:t>
                  </a:r>
                  <a:r>
                    <a:rPr lang="zh-CN" altLang="en-US" sz="4000">
                      <a:solidFill>
                        <a:srgbClr val="FF0000"/>
                      </a:solidFill>
                      <a:latin typeface="Times New Roman" panose="02020603050405020304" pitchFamily="18" charset="0"/>
                      <a:ea typeface="黑体" panose="02010609060101010101" charset="-122"/>
                    </a:rPr>
                    <a:t>平均数</a:t>
                  </a:r>
                  <a:r>
                    <a:rPr lang="en-US" altLang="zh-CN" sz="4000">
                      <a:latin typeface="Times New Roman" panose="02020603050405020304" pitchFamily="18" charset="0"/>
                      <a:ea typeface="黑体" panose="02010609060101010101" charset="-122"/>
                    </a:rPr>
                    <a:t>.</a:t>
                  </a:r>
                  <a:endParaRPr lang="zh-CN" altLang="en-US" sz="4000">
                    <a:latin typeface="Times New Roman" panose="02020603050405020304" pitchFamily="18" charset="0"/>
                    <a:ea typeface="黑体" panose="02010609060101010101" charset="-122"/>
                  </a:endParaRPr>
                </a:p>
              </p:txBody>
            </p:sp>
          </mc:Choice>
          <mc:Fallback>
            <p:sp>
              <p:nvSpPr>
                <p:cNvPr id="15" name="Text Box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 bwMode="auto">
                <a:xfrm>
                  <a:off x="853280" y="1194793"/>
                  <a:ext cx="10584232" cy="5051462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11795" y="103833"/>
            <a:ext cx="156966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+mn-ea"/>
              </a:rPr>
              <a:t>平均数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01660" y="1251562"/>
            <a:ext cx="11788679" cy="4354876"/>
            <a:chOff x="201660" y="1750089"/>
            <a:chExt cx="11788679" cy="4354876"/>
          </a:xfrm>
        </p:grpSpPr>
        <p:grpSp>
          <p:nvGrpSpPr>
            <p:cNvPr id="13" name="组合 12"/>
            <p:cNvGrpSpPr/>
            <p:nvPr/>
          </p:nvGrpSpPr>
          <p:grpSpPr>
            <a:xfrm>
              <a:off x="201660" y="1750089"/>
              <a:ext cx="11788679" cy="4354876"/>
              <a:chOff x="484161" y="1194793"/>
              <a:chExt cx="11242520" cy="7088040"/>
            </a:xfrm>
          </p:grpSpPr>
          <p:sp>
            <p:nvSpPr>
              <p:cNvPr id="14" name="矩形: 圆角 13"/>
              <p:cNvSpPr/>
              <p:nvPr/>
            </p:nvSpPr>
            <p:spPr>
              <a:xfrm>
                <a:off x="484161" y="1222212"/>
                <a:ext cx="11242520" cy="7060621"/>
              </a:xfrm>
              <a:prstGeom prst="roundRect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 Ligh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4000" b="1"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  <p:sp>
            <p:nvSpPr>
              <p:cNvPr id="15" name="Text Box 4"/>
              <p:cNvSpPr txBox="1">
                <a:spLocks noChangeArrowheads="1"/>
              </p:cNvSpPr>
              <p:nvPr/>
            </p:nvSpPr>
            <p:spPr bwMode="auto">
              <a:xfrm>
                <a:off x="853280" y="1194793"/>
                <a:ext cx="10584232" cy="67128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  <a:spcBef>
                    <a:spcPct val="20000"/>
                  </a:spcBef>
                </a:pP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 一般地，若</a:t>
                </a:r>
                <a:r>
                  <a:rPr lang="en-US" altLang="zh-CN" sz="4000" i="1">
                    <a:latin typeface="Times New Roman" panose="02020603050405020304" pitchFamily="18" charset="0"/>
                    <a:ea typeface="黑体" panose="02010609060101010101" charset="-122"/>
                  </a:rPr>
                  <a:t>n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个数</a:t>
                </a:r>
                <a:r>
                  <a:rPr lang="en-US" altLang="zh-CN" sz="4000" i="1">
                    <a:latin typeface="Times New Roman" panose="02020603050405020304" pitchFamily="18" charset="0"/>
                    <a:ea typeface="黑体" panose="02010609060101010101" charset="-122"/>
                  </a:rPr>
                  <a:t>x</a:t>
                </a:r>
                <a:r>
                  <a:rPr lang="en-US" altLang="zh-CN" sz="4000" baseline="-25000">
                    <a:latin typeface="Times New Roman" panose="02020603050405020304" pitchFamily="18" charset="0"/>
                    <a:ea typeface="黑体" panose="02010609060101010101" charset="-122"/>
                  </a:rPr>
                  <a:t>1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</a:t>
                </a:r>
                <a:r>
                  <a:rPr lang="en-US" altLang="zh-CN" sz="4000" i="1">
                    <a:latin typeface="Times New Roman" panose="02020603050405020304" pitchFamily="18" charset="0"/>
                    <a:ea typeface="黑体" panose="02010609060101010101" charset="-122"/>
                  </a:rPr>
                  <a:t>x</a:t>
                </a:r>
                <a:r>
                  <a:rPr lang="en-US" altLang="zh-CN" sz="4000" baseline="-25000">
                    <a:latin typeface="Times New Roman" panose="02020603050405020304" pitchFamily="18" charset="0"/>
                    <a:ea typeface="黑体" panose="02010609060101010101" charset="-122"/>
                  </a:rPr>
                  <a:t>2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</a:t>
                </a:r>
                <a:r>
                  <a:rPr lang="en-US" altLang="zh-CN" sz="4000">
                    <a:latin typeface="Times New Roman" panose="02020603050405020304" pitchFamily="18" charset="0"/>
                    <a:ea typeface="黑体" panose="02010609060101010101" charset="-122"/>
                  </a:rPr>
                  <a:t>…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</a:t>
                </a:r>
                <a:r>
                  <a:rPr lang="en-US" altLang="zh-CN" sz="4000" i="1" err="1">
                    <a:latin typeface="Times New Roman" panose="02020603050405020304" pitchFamily="18" charset="0"/>
                    <a:ea typeface="黑体" panose="02010609060101010101" charset="-122"/>
                  </a:rPr>
                  <a:t>x</a:t>
                </a:r>
                <a:r>
                  <a:rPr lang="en-US" altLang="zh-CN" sz="4000" i="1" baseline="-25000" err="1">
                    <a:latin typeface="Times New Roman" panose="02020603050405020304" pitchFamily="18" charset="0"/>
                    <a:ea typeface="黑体" panose="02010609060101010101" charset="-122"/>
                  </a:rPr>
                  <a:t>n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的权分别是</a:t>
                </a:r>
                <a:r>
                  <a:rPr lang="en-US" altLang="zh-CN" sz="4000" i="1">
                    <a:latin typeface="Times New Roman" panose="02020603050405020304" pitchFamily="18" charset="0"/>
                    <a:ea typeface="黑体" panose="02010609060101010101" charset="-122"/>
                  </a:rPr>
                  <a:t>w</a:t>
                </a:r>
                <a:r>
                  <a:rPr lang="en-US" altLang="zh-CN" sz="4000" baseline="-25000">
                    <a:latin typeface="Times New Roman" panose="02020603050405020304" pitchFamily="18" charset="0"/>
                    <a:ea typeface="黑体" panose="02010609060101010101" charset="-122"/>
                  </a:rPr>
                  <a:t>1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</a:t>
                </a:r>
                <a:r>
                  <a:rPr lang="en-US" altLang="zh-CN" sz="4000" i="1">
                    <a:latin typeface="Times New Roman" panose="02020603050405020304" pitchFamily="18" charset="0"/>
                    <a:ea typeface="黑体" panose="02010609060101010101" charset="-122"/>
                  </a:rPr>
                  <a:t>w</a:t>
                </a:r>
                <a:r>
                  <a:rPr lang="en-US" altLang="zh-CN" sz="4000" baseline="-25000">
                    <a:latin typeface="Times New Roman" panose="02020603050405020304" pitchFamily="18" charset="0"/>
                    <a:ea typeface="黑体" panose="02010609060101010101" charset="-122"/>
                  </a:rPr>
                  <a:t>2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</a:t>
                </a:r>
                <a:r>
                  <a:rPr lang="en-US" altLang="zh-CN" sz="4000">
                    <a:latin typeface="Times New Roman" panose="02020603050405020304" pitchFamily="18" charset="0"/>
                    <a:ea typeface="黑体" panose="02010609060101010101" charset="-122"/>
                  </a:rPr>
                  <a:t>…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</a:t>
                </a:r>
                <a:r>
                  <a:rPr lang="en-US" altLang="zh-CN" sz="4000" i="1" err="1">
                    <a:latin typeface="Times New Roman" panose="02020603050405020304" pitchFamily="18" charset="0"/>
                    <a:ea typeface="黑体" panose="02010609060101010101" charset="-122"/>
                  </a:rPr>
                  <a:t>w</a:t>
                </a:r>
                <a:r>
                  <a:rPr lang="en-US" altLang="zh-CN" sz="4000" i="1" baseline="-25000" err="1">
                    <a:latin typeface="Times New Roman" panose="02020603050405020304" pitchFamily="18" charset="0"/>
                    <a:ea typeface="黑体" panose="02010609060101010101" charset="-122"/>
                  </a:rPr>
                  <a:t>n</a:t>
                </a: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，则</a:t>
                </a:r>
                <a:endParaRPr lang="zh-CN" altLang="en-US" sz="4000">
                  <a:latin typeface="Times New Roman" panose="02020603050405020304" pitchFamily="18" charset="0"/>
                  <a:ea typeface="黑体" panose="02010609060101010101" charset="-122"/>
                </a:endParaRPr>
              </a:p>
              <a:p>
                <a:pPr>
                  <a:lnSpc>
                    <a:spcPct val="150000"/>
                  </a:lnSpc>
                  <a:spcBef>
                    <a:spcPct val="20000"/>
                  </a:spcBef>
                </a:pPr>
                <a:endParaRPr lang="zh-CN" altLang="en-US" sz="4800">
                  <a:latin typeface="Times New Roman" panose="02020603050405020304" pitchFamily="18" charset="0"/>
                  <a:ea typeface="黑体" panose="02010609060101010101" charset="-122"/>
                </a:endParaRPr>
              </a:p>
              <a:p>
                <a:pPr>
                  <a:lnSpc>
                    <a:spcPct val="150000"/>
                  </a:lnSpc>
                  <a:spcBef>
                    <a:spcPct val="20000"/>
                  </a:spcBef>
                </a:pPr>
                <a:r>
                  <a:rPr lang="zh-CN" altLang="en-US" sz="4000">
                    <a:latin typeface="Times New Roman" panose="02020603050405020304" pitchFamily="18" charset="0"/>
                    <a:ea typeface="黑体" panose="02010609060101010101" charset="-122"/>
                  </a:rPr>
                  <a:t>叫做这</a:t>
                </a:r>
                <a:r>
                  <a:rPr lang="en-US" altLang="zh-CN" sz="4000" i="1">
                    <a:latin typeface="Times New Roman" panose="02020603050405020304" pitchFamily="18" charset="0"/>
                    <a:ea typeface="黑体" panose="02010609060101010101" charset="-122"/>
                  </a:rPr>
                  <a:t>n</a:t>
                </a:r>
                <a:r>
                  <a:rPr lang="zh-CN" altLang="en-US" sz="4000">
                    <a:solidFill>
                      <a:srgbClr val="FF3300"/>
                    </a:solidFill>
                    <a:latin typeface="Times New Roman" panose="02020603050405020304" pitchFamily="18" charset="0"/>
                    <a:ea typeface="黑体" panose="02010609060101010101" charset="-122"/>
                  </a:rPr>
                  <a:t>个数的加权平均数．</a:t>
                </a:r>
                <a:endParaRPr lang="zh-CN" altLang="en-US" sz="4000">
                  <a:latin typeface="Times New Roman" panose="02020603050405020304" pitchFamily="18" charset="0"/>
                  <a:ea typeface="黑体" panose="02010609060101010101" charset="-122"/>
                </a:endParaRPr>
              </a:p>
            </p:txBody>
          </p:sp>
        </p:grpSp>
        <p:graphicFrame>
          <p:nvGraphicFramePr>
            <p:cNvPr id="2" name="Object 36"/>
            <p:cNvGraphicFramePr>
              <a:graphicFrameLocks noChangeAspect="1"/>
            </p:cNvGraphicFramePr>
            <p:nvPr/>
          </p:nvGraphicFramePr>
          <p:xfrm>
            <a:off x="3889374" y="3812256"/>
            <a:ext cx="4413250" cy="12763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4" imgW="3467100" imgH="1003300" progId="Equation.DSMT4">
                    <p:embed/>
                  </p:oleObj>
                </mc:Choice>
                <mc:Fallback>
                  <p:oleObj r:id="rId4" imgW="3467100" imgH="10033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889374" y="3812256"/>
                          <a:ext cx="4413250" cy="12763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11795" y="103833"/>
            <a:ext cx="156966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+mn-ea"/>
              </a:rPr>
              <a:t>中位数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01660" y="1251562"/>
            <a:ext cx="11788679" cy="4705484"/>
            <a:chOff x="484161" y="1194793"/>
            <a:chExt cx="11242520" cy="7658693"/>
          </a:xfrm>
        </p:grpSpPr>
        <p:sp>
          <p:nvSpPr>
            <p:cNvPr id="14" name="矩形: 圆角 13"/>
            <p:cNvSpPr/>
            <p:nvPr/>
          </p:nvSpPr>
          <p:spPr>
            <a:xfrm>
              <a:off x="484161" y="1222210"/>
              <a:ext cx="11242520" cy="7631276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b="1"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15" name="Text Box 4"/>
            <p:cNvSpPr txBox="1">
              <a:spLocks noChangeArrowheads="1"/>
            </p:cNvSpPr>
            <p:nvPr/>
          </p:nvSpPr>
          <p:spPr bwMode="auto">
            <a:xfrm>
              <a:off x="853280" y="1194793"/>
              <a:ext cx="10584232" cy="74742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20000"/>
                </a:spcBef>
              </a:pPr>
              <a:r>
                <a:rPr lang="en-US" altLang="zh-CN" sz="4000" b="1">
                  <a:latin typeface="Times New Roman" panose="02020603050405020304" pitchFamily="18" charset="0"/>
                  <a:ea typeface="黑体" panose="02010609060101010101" charset="-122"/>
                </a:rPr>
                <a:t>        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将一组数据按照</a:t>
              </a: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从小到大(或从大到小)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的顺序排列，如果数据的个数是奇数，则处于</a:t>
              </a: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中间位置的数据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就是这组数据的</a:t>
              </a: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中位数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；如果这组数据的个数是偶数，则</a:t>
              </a: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中间两个数据的平均数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就是这组数据的中位数.</a:t>
              </a:r>
              <a:endParaRPr lang="zh-CN" altLang="en-US" sz="4000">
                <a:latin typeface="Times New Roman" panose="02020603050405020304" pitchFamily="18" charset="0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11795" y="103833"/>
            <a:ext cx="156966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+mn-ea"/>
              </a:rPr>
              <a:t>中位数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01660" y="1251562"/>
            <a:ext cx="11788679" cy="3965897"/>
            <a:chOff x="484161" y="1194793"/>
            <a:chExt cx="11242520" cy="7658693"/>
          </a:xfrm>
        </p:grpSpPr>
        <p:sp>
          <p:nvSpPr>
            <p:cNvPr id="14" name="矩形: 圆角 13"/>
            <p:cNvSpPr/>
            <p:nvPr/>
          </p:nvSpPr>
          <p:spPr>
            <a:xfrm>
              <a:off x="484161" y="1222210"/>
              <a:ext cx="11242520" cy="7631276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b="1"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15" name="Text Box 4"/>
            <p:cNvSpPr txBox="1">
              <a:spLocks noChangeArrowheads="1"/>
            </p:cNvSpPr>
            <p:nvPr/>
          </p:nvSpPr>
          <p:spPr bwMode="auto">
            <a:xfrm>
              <a:off x="853280" y="1194793"/>
              <a:ext cx="10584232" cy="60465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        众数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：一组数据中出现</a:t>
              </a: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次数最多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的数据</a:t>
              </a:r>
              <a:r>
                <a:rPr lang="en-US" altLang="zh-CN" sz="4000" b="1">
                  <a:latin typeface="Times New Roman" panose="02020603050405020304" pitchFamily="18" charset="0"/>
                  <a:ea typeface="黑体" panose="02010609060101010101" charset="-122"/>
                </a:rPr>
                <a:t>.</a:t>
              </a:r>
              <a:endParaRPr lang="en-US" altLang="zh-CN" sz="4000" b="1">
                <a:latin typeface="Times New Roman" panose="02020603050405020304" pitchFamily="18" charset="0"/>
                <a:ea typeface="黑体" panose="02010609060101010101" charset="-122"/>
              </a:endParaRPr>
            </a:p>
            <a:p>
              <a:pPr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en-US" altLang="zh-CN" sz="4000" b="1">
                  <a:latin typeface="Times New Roman" panose="02020603050405020304" pitchFamily="18" charset="0"/>
                  <a:ea typeface="黑体" panose="02010609060101010101" charset="-122"/>
                </a:rPr>
                <a:t>        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众数反映了一组数据的</a:t>
              </a:r>
              <a:r>
                <a:rPr lang="zh-CN" altLang="en-US" sz="40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集中趋势</a:t>
              </a:r>
              <a:r>
                <a:rPr lang="zh-CN" altLang="en-US" sz="4000" b="1">
                  <a:latin typeface="Times New Roman" panose="02020603050405020304" pitchFamily="18" charset="0"/>
                  <a:ea typeface="黑体" panose="02010609060101010101" charset="-122"/>
                </a:rPr>
                <a:t>，当众数出现的次数越多，它就越能代表这组数据的整体状况.但当各数据重复出现的次数大致相等时，众数往往就没有什么特别意义了.</a:t>
              </a:r>
              <a:endParaRPr lang="zh-CN" altLang="en-US" sz="4000" b="1">
                <a:latin typeface="Times New Roman" panose="02020603050405020304" pitchFamily="18" charset="0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11795" y="103833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+mn-ea"/>
              </a:rPr>
              <a:t>方差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01660" y="1265759"/>
            <a:ext cx="11788679" cy="5040912"/>
            <a:chOff x="201660" y="1265759"/>
            <a:chExt cx="11788679" cy="5040912"/>
          </a:xfrm>
        </p:grpSpPr>
        <p:sp>
          <p:nvSpPr>
            <p:cNvPr id="14" name="矩形: 圆角 13"/>
            <p:cNvSpPr/>
            <p:nvPr/>
          </p:nvSpPr>
          <p:spPr>
            <a:xfrm>
              <a:off x="201660" y="1265759"/>
              <a:ext cx="11788679" cy="5040912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b="1"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2" name="Rectangle 5"/>
            <p:cNvSpPr>
              <a:spLocks noChangeArrowheads="1"/>
            </p:cNvSpPr>
            <p:nvPr/>
          </p:nvSpPr>
          <p:spPr bwMode="auto">
            <a:xfrm>
              <a:off x="917668" y="1358159"/>
              <a:ext cx="10553207" cy="12176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indent="2667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zh-CN" altLang="en-US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    设有</a:t>
              </a:r>
              <a:r>
                <a:rPr lang="en-US" altLang="zh-CN" sz="3200" b="1" i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n</a:t>
              </a:r>
              <a:r>
                <a:rPr lang="zh-CN" altLang="en-US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个数据</a:t>
              </a:r>
              <a:r>
                <a:rPr lang="en-US" altLang="zh-CN" sz="3200" b="1" i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x</a:t>
              </a:r>
              <a:r>
                <a:rPr lang="en-US" altLang="zh-CN" sz="3200" b="1" baseline="-30000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1</a:t>
              </a:r>
              <a:r>
                <a:rPr lang="zh-CN" altLang="en-US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，</a:t>
              </a:r>
              <a:r>
                <a:rPr lang="en-US" altLang="zh-CN" sz="3200" b="1" i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x</a:t>
              </a:r>
              <a:r>
                <a:rPr lang="en-US" altLang="zh-CN" sz="3200" b="1" baseline="-30000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2</a:t>
              </a:r>
              <a:r>
                <a:rPr lang="zh-CN" altLang="en-US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，</a:t>
              </a:r>
              <a:r>
                <a:rPr lang="en-US" altLang="zh-CN" sz="3200" b="1" i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…</a:t>
              </a:r>
              <a:r>
                <a:rPr lang="zh-CN" altLang="en-US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，</a:t>
              </a:r>
              <a:r>
                <a:rPr lang="en-US" altLang="zh-CN" sz="3200" b="1" i="1" err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x</a:t>
              </a:r>
              <a:r>
                <a:rPr lang="en-US" altLang="zh-CN" sz="3200" b="1" i="1" baseline="-30000" err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n</a:t>
              </a:r>
              <a:r>
                <a:rPr lang="zh-CN" altLang="en-US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</a:rPr>
                <a:t>，各数据与它们的平均数     差的平方分别是</a:t>
              </a:r>
              <a:endPara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</a:endParaRPr>
            </a:p>
          </p:txBody>
        </p:sp>
        <mc:AlternateContent>
          <mc:Choice Requires="a14">
            <p:sp>
              <p:nvSpPr>
                <p:cNvPr id="3" name="对象 7"/>
                <p:cNvSpPr txBox="1"/>
                <p:nvPr/>
              </p:nvSpPr>
              <p:spPr bwMode="auto">
                <a:xfrm>
                  <a:off x="3334705" y="2575800"/>
                  <a:ext cx="8346160" cy="50641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 m:val="left"/>
                      </m:oMathParaPr>
                      <m:oMath>
                        <m:r>
                          <m:rPr>
                            <m:sty m:val="bi"/>
                          </m:rPr>
                          <a:rPr lang="zh-CN" altLang="en-US" sz="24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（</m:t>
                        </m:r>
                        <m:sSub>
                          <m:sSubPr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̄"/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acc>
                        <m:sSup>
                          <m:sSupPr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）</m:t>
                            </m:r>
                          </m:e>
                          <m:sup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，（</m:t>
                        </m:r>
                        <m:sSub>
                          <m:sSubPr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̄"/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acc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sSup>
                          <m:sSupPr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）</m:t>
                            </m:r>
                          </m:e>
                          <m:sup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，</m:t>
                        </m:r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…</m:t>
                        </m:r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，（</m:t>
                        </m:r>
                        <m:sSub>
                          <m:sSubPr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𝒏</m:t>
                            </m:r>
                          </m:sub>
                        </m:sSub>
                        <m:r>
                          <m:rPr>
                            <m:sty m:val="bi"/>
                          </m:rPr>
                          <a:rPr lang="zh-CN" altLang="en-US" sz="24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̄"/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acc>
                        <m:sSup>
                          <m:sSupPr>
                            <m:ctrl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）</m:t>
                            </m:r>
                          </m:e>
                          <m:sup>
                            <m:r>
                              <m:rPr>
                                <m:sty m:val="bi"/>
                              </m:rPr>
                              <a:rPr lang="zh-CN" altLang="en-US" sz="24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oMath>
                    </m:oMathPara>
                  </a14:m>
                  <a:endParaRPr lang="zh-CN" altLang="en-US" sz="2400" b="1">
                    <a:solidFill>
                      <a:srgbClr val="FF0000"/>
                    </a:solidFill>
                  </a:endParaRPr>
                </a:p>
              </p:txBody>
            </p:sp>
          </mc:Choice>
          <mc:Fallback>
            <p:sp>
              <p:nvSpPr>
                <p:cNvPr id="3" name="对象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 bwMode="auto">
                <a:xfrm>
                  <a:off x="3334705" y="2575800"/>
                  <a:ext cx="8346160" cy="506413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" name="矩形 3"/>
            <p:cNvSpPr>
              <a:spLocks noChangeArrowheads="1"/>
            </p:cNvSpPr>
            <p:nvPr/>
          </p:nvSpPr>
          <p:spPr bwMode="auto">
            <a:xfrm>
              <a:off x="1638194" y="3103766"/>
              <a:ext cx="5128327" cy="6047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zh-CN" altLang="zh-CN" sz="3200" b="1">
                  <a:solidFill>
                    <a:prstClr val="black"/>
                  </a:solidFill>
                  <a:latin typeface="黑体" panose="02010609060101010101" charset="-122"/>
                  <a:ea typeface="黑体" panose="02010609060101010101" charset="-122"/>
                </a:rPr>
                <a:t>我们用这些值的平均数，即</a:t>
              </a:r>
              <a:endParaRPr lang="zh-CN" altLang="zh-CN" sz="32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mc:AlternateContent>
          <mc:Choice Requires="a14">
            <p:sp>
              <p:nvSpPr>
                <p:cNvPr id="5" name="对象 8"/>
                <p:cNvSpPr txBox="1"/>
                <p:nvPr/>
              </p:nvSpPr>
              <p:spPr bwMode="auto">
                <a:xfrm>
                  <a:off x="2588745" y="3895326"/>
                  <a:ext cx="8088220" cy="90527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 m:val="left"/>
                      </m:oMathParaPr>
                      <m:oMath>
                        <m:sSup>
                          <m:sSupPr>
                            <m:ctrlPr>
                              <a:rPr lang="zh-CN" altLang="en-US" sz="2800" b="1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sty m:val="bi"/>
                              </m:r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𝒔</m:t>
                            </m:r>
                          </m:e>
                          <m:sup>
                            <m:r>
                              <m:rPr>
                                <m:sty m:val="bi"/>
                              </m:r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m:rPr>
                            <m:sty m:val="bi"/>
                          </m:rPr>
                          <a:rPr lang="zh-CN" altLang="en-US" sz="2800" b="1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type m:val="bar"/>
                            <m:ctrl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bi"/>
                              </m:r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i"/>
                              </m:r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𝒏</m:t>
                            </m:r>
                          </m:den>
                        </m:f>
                        <m:d>
                          <m:dPr>
                            <m:begChr m:val="["/>
                            <m:sepChr m:val="|"/>
                            <m:endChr m:val="]"/>
                            <m:grow m:val="on"/>
                            <m:shp m:val="centered"/>
                            <m:ctrl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zh-CN" altLang="en-US" sz="28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begChr m:val="("/>
                                    <m:sepChr m:val="|"/>
                                    <m:endChr m:val=")"/>
                                    <m:grow m:val="on"/>
                                    <m:shp m:val="centered"/>
                                    <m:ctrlPr>
                                      <a:rPr lang="zh-CN" altLang="en-US" sz="2800" b="1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𝒙</m:t>
                                        </m:r>
                                      </m:e>
                                      <m:sub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𝟏</m:t>
                                        </m:r>
                                      </m:sub>
                                    </m:sSub>
                                    <m:r>
                                      <m:rPr>
                                        <m:sty m:val="bi"/>
                                      </m:rPr>
                                      <a:rPr lang="zh-CN" altLang="en-US" sz="2800" b="1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̄"/>
                                        <m:ctrl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𝒙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m:rPr>
                                    <m:sty m:val="bi"/>
                                  </m:rPr>
                                  <a:rPr lang="zh-CN" altLang="en-US" sz="28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p>
                            </m:sSup>
                            <m:r>
                              <m:rPr>
                                <m:sty m:val="bi"/>
                              </m:r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zh-CN" altLang="en-US" sz="28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begChr m:val="("/>
                                    <m:sepChr m:val="|"/>
                                    <m:endChr m:val=")"/>
                                    <m:grow m:val="on"/>
                                    <m:shp m:val="centered"/>
                                    <m:ctrlPr>
                                      <a:rPr lang="zh-CN" altLang="en-US" sz="2800" b="1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𝒙</m:t>
                                        </m:r>
                                      </m:e>
                                      <m:sub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𝟐</m:t>
                                        </m:r>
                                      </m:sub>
                                    </m:sSub>
                                    <m:r>
                                      <m:rPr>
                                        <m:sty m:val="bi"/>
                                      </m:rPr>
                                      <a:rPr lang="zh-CN" altLang="en-US" sz="2800" b="1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̄"/>
                                        <m:ctrl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𝒙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m:rPr>
                                    <m:sty m:val="bi"/>
                                  </m:rPr>
                                  <a:rPr lang="zh-CN" altLang="en-US" sz="28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p>
                            </m:sSup>
                            <m:r>
                              <m:rPr>
                                <m:sty m:val="bi"/>
                              </m:rPr>
                              <a:rPr lang="zh-CN" altLang="en-US" sz="2800" b="1" i="1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+…+</m:t>
                            </m:r>
                            <m:sSup>
                              <m:sSupPr>
                                <m:ctrlPr>
                                  <a:rPr lang="zh-CN" altLang="en-US" sz="28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begChr m:val="("/>
                                    <m:sepChr m:val="|"/>
                                    <m:endChr m:val=")"/>
                                    <m:grow m:val="on"/>
                                    <m:shp m:val="centered"/>
                                    <m:ctrlPr>
                                      <a:rPr lang="zh-CN" altLang="en-US" sz="2800" b="1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sSub>
                                      <m:sSubPr>
                                        <m:ctrl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𝒙</m:t>
                                        </m:r>
                                      </m:e>
                                      <m:sub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𝒏</m:t>
                                        </m:r>
                                      </m:sub>
                                    </m:sSub>
                                    <m:r>
                                      <m:rPr>
                                        <m:sty m:val="bi"/>
                                      </m:rPr>
                                      <a:rPr lang="zh-CN" altLang="en-US" sz="2800" b="1" i="1">
                                        <a:solidFill>
                                          <a:srgbClr val="FF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̄"/>
                                        <m:ctrl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m:rPr>
                                            <m:sty m:val="bi"/>
                                          </m:rPr>
                                          <a:rPr lang="zh-CN" altLang="en-US" sz="2800" b="1" i="1">
                                            <a:solidFill>
                                              <a:srgbClr val="FF0000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𝒙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m:rPr>
                                    <m:sty m:val="bi"/>
                                  </m:rPr>
                                  <a:rPr lang="zh-CN" altLang="en-US" sz="2800" b="1" i="1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p>
                            </m:sSup>
                          </m:e>
                        </m:d>
                      </m:oMath>
                    </m:oMathPara>
                  </a14:m>
                  <a:endParaRPr lang="zh-CN" altLang="en-US" sz="2800" b="1">
                    <a:solidFill>
                      <a:srgbClr val="FF0000"/>
                    </a:solidFill>
                  </a:endParaRPr>
                </a:p>
              </p:txBody>
            </p:sp>
          </mc:Choice>
          <mc:Fallback>
            <p:sp>
              <p:nvSpPr>
                <p:cNvPr id="5" name="对象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 bwMode="auto">
                <a:xfrm>
                  <a:off x="2588745" y="3895326"/>
                  <a:ext cx="8088220" cy="905274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6" name="文本框 5"/>
            <p:cNvSpPr txBox="1"/>
            <p:nvPr/>
          </p:nvSpPr>
          <p:spPr>
            <a:xfrm>
              <a:off x="1179659" y="4891020"/>
              <a:ext cx="9832681" cy="121764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zh-CN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来衡量这组数据波动的大小，并把它叫做这组数据的</a:t>
              </a:r>
              <a:r>
                <a:rPr lang="zh-CN" altLang="zh-CN" sz="32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方差</a:t>
              </a:r>
              <a:r>
                <a:rPr lang="zh-CN" altLang="zh-CN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，记作</a:t>
              </a:r>
              <a:r>
                <a:rPr lang="en-US" altLang="zh-CN" sz="3200" b="1" i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s</a:t>
              </a:r>
              <a:r>
                <a:rPr lang="en-US" altLang="zh-CN" sz="3200" b="1" baseline="300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2</a:t>
              </a:r>
              <a:r>
                <a:rPr lang="en-US" altLang="zh-CN" sz="3200" b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.</a:t>
              </a:r>
              <a:endParaRPr lang="en-US" altLang="en-US" sz="3200" b="1" noProof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</a:endParaRPr>
            </a:p>
          </p:txBody>
        </p:sp>
      </p:grpSp>
      <p:pic>
        <p:nvPicPr>
          <p:cNvPr id="48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0985500" y="11747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11795" y="103833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3">
                    <a:lumMod val="75000"/>
                  </a:schemeClr>
                </a:solidFill>
                <a:latin typeface="+mn-ea"/>
              </a:rPr>
              <a:t>方差</a:t>
            </a:r>
            <a:endParaRPr lang="zh-CN" altLang="en-US" sz="3600" b="1">
              <a:solidFill>
                <a:schemeClr val="accent3">
                  <a:lumMod val="75000"/>
                </a:schemeClr>
              </a:solidFill>
              <a:latin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201660" y="2569256"/>
            <a:ext cx="11788679" cy="1719488"/>
            <a:chOff x="201660" y="1265759"/>
            <a:chExt cx="11788679" cy="5040912"/>
          </a:xfrm>
        </p:grpSpPr>
        <p:sp>
          <p:nvSpPr>
            <p:cNvPr id="14" name="矩形: 圆角 13"/>
            <p:cNvSpPr/>
            <p:nvPr/>
          </p:nvSpPr>
          <p:spPr>
            <a:xfrm>
              <a:off x="201660" y="1265759"/>
              <a:ext cx="11788679" cy="5040912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b="1"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590924" y="1753071"/>
              <a:ext cx="10758394" cy="120032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r>
                <a:rPr lang="zh-CN" altLang="zh-CN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        </a:t>
              </a:r>
              <a:r>
                <a:rPr lang="zh-CN" altLang="en-US" sz="3600" b="1" noProof="1">
                  <a:solidFill>
                    <a:srgbClr val="FF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方差</a:t>
              </a:r>
              <a:r>
                <a:rPr lang="zh-CN" altLang="en-US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可以反映数据的</a:t>
              </a:r>
              <a:r>
                <a:rPr lang="zh-CN" altLang="en-US" sz="3600" b="1" noProof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波动程度</a:t>
              </a:r>
              <a:r>
                <a:rPr lang="zh-CN" altLang="en-US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；</a:t>
              </a:r>
              <a:r>
                <a:rPr lang="zh-CN" altLang="en-US" sz="3600" b="1" noProof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方差越大</a:t>
              </a:r>
              <a:r>
                <a:rPr lang="zh-CN" altLang="en-US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，说明数据的</a:t>
              </a:r>
              <a:r>
                <a:rPr lang="zh-CN" altLang="en-US" sz="3600" b="1" noProof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波动越大</a:t>
              </a:r>
              <a:r>
                <a:rPr lang="zh-CN" altLang="en-US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；</a:t>
              </a:r>
              <a:r>
                <a:rPr lang="zh-CN" altLang="en-US" sz="3600" b="1" noProof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方差越小</a:t>
              </a:r>
              <a:r>
                <a:rPr lang="zh-CN" altLang="en-US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，说明数据的</a:t>
              </a:r>
              <a:r>
                <a:rPr lang="zh-CN" altLang="en-US" sz="3600" b="1" noProof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波动越小</a:t>
              </a:r>
              <a:r>
                <a:rPr lang="zh-CN" altLang="zh-CN" sz="3600" b="1" noProof="1">
                  <a:solidFill>
                    <a:prstClr val="black"/>
                  </a:solidFill>
                  <a:latin typeface="Times New Roman" panose="02020603050405020304" pitchFamily="18" charset="0"/>
                  <a:ea typeface="黑体" panose="02010609060101010101" charset="-122"/>
                  <a:cs typeface="宋体" panose="02010600030101010101" pitchFamily="2" charset="-122"/>
                </a:rPr>
                <a:t>.</a:t>
              </a:r>
              <a:endParaRPr lang="zh-CN" altLang="en-US" sz="3600" b="1" noProof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586814" y="2600498"/>
            <a:ext cx="9094573" cy="238485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0" y="2600498"/>
            <a:ext cx="6134100" cy="238485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6057900" y="2600498"/>
            <a:ext cx="6134100" cy="238485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4984443" y="1086993"/>
            <a:ext cx="2299313" cy="2299313"/>
            <a:chOff x="4946343" y="1803114"/>
            <a:chExt cx="2299313" cy="2299313"/>
          </a:xfrm>
        </p:grpSpPr>
        <p:sp>
          <p:nvSpPr>
            <p:cNvPr id="5" name="PA_菱形 4"/>
            <p:cNvSpPr/>
            <p:nvPr>
              <p:custDataLst>
                <p:tags r:id="rId4"/>
              </p:custDataLst>
            </p:nvPr>
          </p:nvSpPr>
          <p:spPr>
            <a:xfrm>
              <a:off x="4946343" y="1803114"/>
              <a:ext cx="2299313" cy="2299313"/>
            </a:xfrm>
            <a:prstGeom prst="diamond">
              <a:avLst/>
            </a:prstGeom>
            <a:solidFill>
              <a:srgbClr val="F3D3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5424764" y="2253299"/>
              <a:ext cx="134246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8000">
                  <a:solidFill>
                    <a:schemeClr val="bg1"/>
                  </a:solidFill>
                  <a:latin typeface="+mn-ea"/>
                </a:rPr>
                <a:t>02</a:t>
              </a:r>
              <a:endParaRPr lang="zh-CN" altLang="en-US" sz="800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12" name="PA_菱形 4"/>
            <p:cNvSpPr/>
            <p:nvPr>
              <p:custDataLst>
                <p:tags r:id="rId5"/>
              </p:custDataLst>
            </p:nvPr>
          </p:nvSpPr>
          <p:spPr>
            <a:xfrm>
              <a:off x="5939726" y="3710238"/>
              <a:ext cx="312548" cy="312548"/>
            </a:xfrm>
            <a:prstGeom prst="diamond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667115" y="3724164"/>
            <a:ext cx="32465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</a:rPr>
              <a:t>巩固练习</a:t>
            </a:r>
            <a:endParaRPr lang="zh-CN" altLang="en-US" sz="5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7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7" presetClass="exit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7" presetClass="exit" presetSubtype="2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5" grpId="1"/>
      <p:bldP spid="18" grpId="0"/>
      <p:bldP spid="1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/>
          <p:cNvSpPr/>
          <p:nvPr/>
        </p:nvSpPr>
        <p:spPr>
          <a:xfrm>
            <a:off x="730456" y="65314"/>
            <a:ext cx="203132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+mn-ea"/>
              </a:rPr>
              <a:t>巩固练习</a:t>
            </a:r>
            <a:endParaRPr lang="zh-CN" altLang="en-US" sz="3600" b="1">
              <a:solidFill>
                <a:srgbClr val="FF0000"/>
              </a:solidFill>
              <a:latin typeface="+mn-ea"/>
            </a:endParaRPr>
          </a:p>
        </p:txBody>
      </p:sp>
      <p:sp>
        <p:nvSpPr>
          <p:cNvPr id="2" name="矩形 6"/>
          <p:cNvSpPr>
            <a:spLocks noChangeArrowheads="1"/>
          </p:cNvSpPr>
          <p:nvPr/>
        </p:nvSpPr>
        <p:spPr bwMode="auto">
          <a:xfrm>
            <a:off x="256709" y="750937"/>
            <a:ext cx="11684279" cy="1808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</a:rPr>
              <a:t>1.  </a:t>
            </a:r>
            <a:r>
              <a:rPr lang="zh-CN" altLang="zh-CN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</a:rPr>
              <a:t>一家公司打算招聘一名部门经理，现对甲、乙两名应聘者从笔试、面试、实习成绩三个方面表现进行评分，笔试占总成绩20%，面试占30%，实习成绩占50%，各项成绩如下表所示：</a:t>
            </a:r>
            <a:endParaRPr lang="en-US" altLang="zh-CN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2234453" y="2822576"/>
          <a:ext cx="6990230" cy="1475916"/>
        </p:xfrm>
        <a:graphic>
          <a:graphicData uri="http://schemas.openxmlformats.org/drawingml/2006/table">
            <a:tbl>
              <a:tblPr/>
              <a:tblGrid>
                <a:gridCol w="1746691"/>
                <a:gridCol w="1748425"/>
                <a:gridCol w="1746689"/>
                <a:gridCol w="1748425"/>
              </a:tblGrid>
              <a:tr h="491972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应聘者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笔试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面试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实习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1972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甲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</a:rPr>
                        <a:t>85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</a:rPr>
                        <a:t>83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</a:rPr>
                        <a:t>90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1972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charset="-122"/>
                          <a:ea typeface="黑体" panose="02010609060101010101" charset="-122"/>
                        </a:rPr>
                        <a:t>乙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</a:rPr>
                        <a:t>80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</a:rPr>
                        <a:t>85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lnSpc>
                          <a:spcPct val="120000"/>
                        </a:lnSpc>
                        <a:defRPr sz="2000" b="1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742950" indent="-28575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 defTabSz="914400" rtl="0" eaLnBrk="1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</a:rPr>
                        <a:t>92</a:t>
                      </a:r>
                      <a:endParaRPr kumimoji="0" lang="en-US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黑体" panose="02010609060101010101" charset="-122"/>
                      </a:endParaRPr>
                    </a:p>
                  </a:txBody>
                  <a:tcPr marL="91431" marR="91431" anchor="ctr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730456" y="4413997"/>
            <a:ext cx="7677150" cy="626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3200" b="1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</a:rPr>
              <a:t>试判断谁会被公司录取，为什么？</a:t>
            </a:r>
            <a:endParaRPr lang="zh-CN" altLang="en-US" sz="3200" b="1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https://d.book118.com/466125201053010035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2.0"/>
</p:tagLst>
</file>

<file path=ppt/tags/tag2.xml><?xml version="1.0" encoding="utf-8"?>
<p:tagLst xmlns:p="http://schemas.openxmlformats.org/presentationml/2006/main">
  <p:tag name="PA" val="v3.2.0"/>
</p:tagLst>
</file>

<file path=ppt/tags/tag3.xml><?xml version="1.0" encoding="utf-8"?>
<p:tagLst xmlns:p="http://schemas.openxmlformats.org/presentationml/2006/main">
  <p:tag name="PA" val="v3.2.0"/>
</p:tagLst>
</file>

<file path=ppt/tags/tag4.xml><?xml version="1.0" encoding="utf-8"?>
<p:tagLst xmlns:p="http://schemas.openxmlformats.org/presentationml/2006/main">
  <p:tag name="PA" val="v3.2.0"/>
</p:tagLst>
</file>

<file path=ppt/tags/tag5.xml><?xml version="1.0" encoding="utf-8"?>
<p:tagLst xmlns:p="http://schemas.openxmlformats.org/presentationml/2006/main">
  <p:tag name="PA" val="v3.2.0"/>
</p:tagLst>
</file>

<file path=ppt/tags/tag6.xml><?xml version="1.0" encoding="utf-8"?>
<p:tagLst xmlns:p="http://schemas.openxmlformats.org/presentationml/2006/main">
  <p:tag name="PA" val="v3.2.0"/>
</p:tagLst>
</file>

<file path=ppt/tags/tag7.xml><?xml version="1.0" encoding="utf-8"?>
<p:tagLst xmlns:p="http://schemas.openxmlformats.org/presentationml/2006/main">
  <p:tag name="PA" val="v3.2.0"/>
</p:tagLst>
</file>

<file path=ppt/tags/tag8.xml><?xml version="1.0" encoding="utf-8"?>
<p:tagLst xmlns:p="http://schemas.openxmlformats.org/presentationml/2006/main">
  <p:tag name="PA" val="v3.2.0"/>
</p:tagLst>
</file>

<file path=ppt/tags/tag9.xml><?xml version="1.0" encoding="utf-8"?>
<p:tagLst xmlns:p="http://schemas.openxmlformats.org/presentationml/2006/main">
  <p:tag name="PA" val="v3.2.0"/>
</p:tagLst>
</file>

<file path=ppt/tags/tag10.xml><?xml version="1.0" encoding="utf-8"?>
<p:tagLst xmlns:p="http://schemas.openxmlformats.org/presentationml/2006/main">
  <p:tag name="PA" val="v3.2.0"/>
</p:tagLst>
</file>

<file path=ppt/tags/tag11.xml><?xml version="1.0" encoding="utf-8"?>
<p:tagLst xmlns:p="http://schemas.openxmlformats.org/presentationml/2006/main">
  <p:tag name="PA" val="v3.2.0"/>
</p:tagLst>
</file>

<file path=ppt/tags/tag12.xml><?xml version="1.0" encoding="utf-8"?>
<p:tagLst xmlns:p="http://schemas.openxmlformats.org/presentationml/2006/main">
  <p:tag name="PA" val="v3.2.0"/>
</p:tagLst>
</file>

<file path=ppt/tags/tag13.xml><?xml version="1.0" encoding="utf-8"?>
<p:tagLst xmlns:p="http://schemas.openxmlformats.org/presentationml/2006/main">
  <p:tag name="PA" val="v3.2.0"/>
</p:tagLst>
</file>

<file path=ppt/tags/tag14.xml><?xml version="1.0" encoding="utf-8"?>
<p:tagLst xmlns:p="http://schemas.openxmlformats.org/presentationml/2006/main">
  <p:tag name="PA" val="v3.2.0"/>
</p:tagLst>
</file>

<file path=ppt/tags/tag15.xml><?xml version="1.0" encoding="utf-8"?>
<p:tagLst xmlns:p="http://schemas.openxmlformats.org/presentationml/2006/main">
  <p:tag name="PA" val="v3.2.0"/>
</p:tagLst>
</file>

<file path=ppt/tags/tag16.xml><?xml version="1.0" encoding="utf-8"?>
<p:tagLst xmlns:p="http://schemas.openxmlformats.org/presentationml/2006/main">
  <p:tag name="PA" val="v3.2.0"/>
</p:tagLst>
</file>

<file path=ppt/tags/tag17.xml><?xml version="1.0" encoding="utf-8"?>
<p:tagLst xmlns:p="http://schemas.openxmlformats.org/presentationml/2006/main">
  <p:tag name="PA" val="v3.2.0"/>
</p:tagLst>
</file>

<file path=ppt/tags/tag18.xml><?xml version="1.0" encoding="utf-8"?>
<p:tagLst xmlns:p="http://schemas.openxmlformats.org/presentationml/2006/main">
  <p:tag name="PA" val="v3.2.0"/>
</p:tagLst>
</file>

<file path=ppt/tags/tag19.xml><?xml version="1.0" encoding="utf-8"?>
<p:tagLst xmlns:p="http://schemas.openxmlformats.org/presentationml/2006/main">
  <p:tag name="PA" val="v3.2.0"/>
</p:tagLst>
</file>

<file path=ppt/tags/tag20.xml><?xml version="1.0" encoding="utf-8"?>
<p:tagLst xmlns:p="http://schemas.openxmlformats.org/presentationml/2006/main">
  <p:tag name="PA" val="v3.2.0"/>
</p:tagLst>
</file>

<file path=ppt/tags/tag21.xml><?xml version="1.0" encoding="utf-8"?>
<p:tagLst xmlns:p="http://schemas.openxmlformats.org/presentationml/2006/main">
  <p:tag name="PA" val="v3.2.0"/>
</p:tagLst>
</file>

<file path=ppt/tags/tag22.xml><?xml version="1.0" encoding="utf-8"?>
<p:tagLst xmlns:p="http://schemas.openxmlformats.org/presentationml/2006/main">
  <p:tag name="PA" val="v3.2.0"/>
</p:tagLst>
</file>

<file path=ppt/tags/tag23.xml><?xml version="1.0" encoding="utf-8"?>
<p:tagLst xmlns:p="http://schemas.openxmlformats.org/presentationml/2006/main">
  <p:tag name="PA" val="v3.2.0"/>
</p:tagLst>
</file>

<file path=ppt/tags/tag24.xml><?xml version="1.0" encoding="utf-8"?>
<p:tagLst xmlns:p="http://schemas.openxmlformats.org/presentationml/2006/main">
  <p:tag name="PA" val="v3.2.0"/>
</p:tagLst>
</file>

<file path=ppt/tags/tag25.xml><?xml version="1.0" encoding="utf-8"?>
<p:tagLst xmlns:p="http://schemas.openxmlformats.org/presentationml/2006/main">
  <p:tag name="PA" val="v3.2.0"/>
</p:tagLst>
</file>

<file path=ppt/tags/tag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色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093759"/>
      </a:accent1>
      <a:accent2>
        <a:srgbClr val="F33735"/>
      </a:accent2>
      <a:accent3>
        <a:srgbClr val="AAC2AC"/>
      </a:accent3>
      <a:accent4>
        <a:srgbClr val="EBB690"/>
      </a:accent4>
      <a:accent5>
        <a:srgbClr val="0B4F76"/>
      </a:accent5>
      <a:accent6>
        <a:srgbClr val="BFBFBF"/>
      </a:accent6>
      <a:hlink>
        <a:srgbClr val="093759"/>
      </a:hlink>
      <a:folHlink>
        <a:srgbClr val="BFBFBF"/>
      </a:folHlink>
    </a:clrScheme>
    <a:fontScheme name="常用">
      <a:majorFont>
        <a:latin typeface="Calibri"/>
        <a:ea typeface="微软雅黑"/>
        <a:cs typeface="Arial"/>
      </a:majorFont>
      <a:minorFont>
        <a:latin typeface="Calibri Light"/>
        <a:ea typeface="微软雅黑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黑色">
    <a:dk1>
      <a:srgbClr val="000000"/>
    </a:dk1>
    <a:lt1>
      <a:srgbClr val="FFFFFF"/>
    </a:lt1>
    <a:dk2>
      <a:srgbClr val="778495"/>
    </a:dk2>
    <a:lt2>
      <a:srgbClr val="F0F0F0"/>
    </a:lt2>
    <a:accent1>
      <a:srgbClr val="093759"/>
    </a:accent1>
    <a:accent2>
      <a:srgbClr val="F33735"/>
    </a:accent2>
    <a:accent3>
      <a:srgbClr val="AAC2AC"/>
    </a:accent3>
    <a:accent4>
      <a:srgbClr val="EBB690"/>
    </a:accent4>
    <a:accent5>
      <a:srgbClr val="0B4F76"/>
    </a:accent5>
    <a:accent6>
      <a:srgbClr val="BFBFBF"/>
    </a:accent6>
    <a:hlink>
      <a:srgbClr val="093759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微软雅黑 Light</vt:lpstr>
      <vt:lpstr>文泉驿微米黑</vt:lpstr>
      <vt:lpstr>Georgia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2024-09-05T00:49:22.358</cp:lastPrinted>
  <dcterms:created xsi:type="dcterms:W3CDTF">2024-09-04T16:49:22Z</dcterms:created>
  <dcterms:modified xsi:type="dcterms:W3CDTF">2024-09-04T16:49:24Z</dcterms:modified>
</cp:coreProperties>
</file>