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59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AAD325-2E28-47C3-B496-A42A885718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E94916-1939-491A-B657-CB3A3B48A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04B753-3A80-4100-A2A3-CF3D3027F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5D3136-2BF5-4248-A83B-F04991470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42D7F4-D737-48F4-A932-B2313D060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94C514-A540-488C-947B-F39FBE601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3459B2-10BB-446F-9E2E-2ABAF5293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3045E1-9D3F-4494-8BB0-715901F4AD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272196-538C-45EF-B86E-E01188565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5F93D-7B89-44F2-B0E0-DB02745DC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351613-C3D6-49B8-8082-576BE076F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0000"/>
                </a:schemeClr>
              </a:gs>
              <a:gs pos="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F00D9"/>
                  </a:gs>
                  <a:gs pos="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9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28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44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2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3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69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6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39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0000"/>
                </a:schemeClr>
              </a:gs>
              <a:gs pos="0">
                <a:schemeClr val="accent1">
                  <a:alpha val="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F00D9"/>
                  </a:gs>
                  <a:gs pos="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8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0" scaled="0"/>
          </a:gradFill>
          <a:uFillTx/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14" Type="http://schemas.openxmlformats.org/officeDocument/2006/relationships/tags" Target="../tags/tag130.xml" /><Relationship Id="rId15" Type="http://schemas.openxmlformats.org/officeDocument/2006/relationships/tags" Target="../tags/tag131.xml" /><Relationship Id="rId16" Type="http://schemas.openxmlformats.org/officeDocument/2006/relationships/tags" Target="../tags/tag132.xml" /><Relationship Id="rId17" Type="http://schemas.openxmlformats.org/officeDocument/2006/relationships/tags" Target="../tags/tag133.xml" /><Relationship Id="rId18" Type="http://schemas.openxmlformats.org/officeDocument/2006/relationships/tags" Target="../tags/tag134.xml" /><Relationship Id="rId19" Type="http://schemas.openxmlformats.org/officeDocument/2006/relationships/tags" Target="../tags/tag135.xml" /><Relationship Id="rId2" Type="http://schemas.openxmlformats.org/officeDocument/2006/relationships/tags" Target="../tags/tag118.xml" /><Relationship Id="rId20" Type="http://schemas.openxmlformats.org/officeDocument/2006/relationships/tags" Target="../tags/tag136.xml" /><Relationship Id="rId21" Type="http://schemas.openxmlformats.org/officeDocument/2006/relationships/tags" Target="../tags/tag137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17" Type="http://schemas.openxmlformats.org/officeDocument/2006/relationships/tags" Target="../tags/tag153.xml" /><Relationship Id="rId18" Type="http://schemas.openxmlformats.org/officeDocument/2006/relationships/tags" Target="../tags/tag154.xml" /><Relationship Id="rId19" Type="http://schemas.openxmlformats.org/officeDocument/2006/relationships/tags" Target="../tags/tag155.xml" /><Relationship Id="rId2" Type="http://schemas.openxmlformats.org/officeDocument/2006/relationships/tags" Target="../tags/tag138.xml" /><Relationship Id="rId20" Type="http://schemas.openxmlformats.org/officeDocument/2006/relationships/tags" Target="../tags/tag156.xml" /><Relationship Id="rId21" Type="http://schemas.openxmlformats.org/officeDocument/2006/relationships/tags" Target="../tags/tag157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14" Type="http://schemas.openxmlformats.org/officeDocument/2006/relationships/tags" Target="../tags/tag173.xml" /><Relationship Id="rId15" Type="http://schemas.openxmlformats.org/officeDocument/2006/relationships/tags" Target="../tags/tag174.xml" /><Relationship Id="rId16" Type="http://schemas.openxmlformats.org/officeDocument/2006/relationships/tags" Target="../tags/tag175.xml" /><Relationship Id="rId17" Type="http://schemas.openxmlformats.org/officeDocument/2006/relationships/tags" Target="../tags/tag176.xml" /><Relationship Id="rId18" Type="http://schemas.openxmlformats.org/officeDocument/2006/relationships/tags" Target="../tags/tag177.xml" /><Relationship Id="rId19" Type="http://schemas.openxmlformats.org/officeDocument/2006/relationships/tags" Target="../tags/tag178.xml" /><Relationship Id="rId2" Type="http://schemas.openxmlformats.org/officeDocument/2006/relationships/tags" Target="../tags/tag161.xml" /><Relationship Id="rId20" Type="http://schemas.openxmlformats.org/officeDocument/2006/relationships/tags" Target="../tags/tag179.xml" /><Relationship Id="rId21" Type="http://schemas.openxmlformats.org/officeDocument/2006/relationships/tags" Target="../tags/tag180.xml" /><Relationship Id="rId22" Type="http://schemas.openxmlformats.org/officeDocument/2006/relationships/tags" Target="../tags/tag181.xml" /><Relationship Id="rId23" Type="http://schemas.openxmlformats.org/officeDocument/2006/relationships/tags" Target="../tags/tag182.xml" /><Relationship Id="rId24" Type="http://schemas.openxmlformats.org/officeDocument/2006/relationships/tags" Target="../tags/tag183.xml" /><Relationship Id="rId25" Type="http://schemas.openxmlformats.org/officeDocument/2006/relationships/tags" Target="../tags/tag184.xml" /><Relationship Id="rId26" Type="http://schemas.openxmlformats.org/officeDocument/2006/relationships/tags" Target="../tags/tag185.xml" /><Relationship Id="rId27" Type="http://schemas.openxmlformats.org/officeDocument/2006/relationships/tags" Target="../tags/tag186.xml" /><Relationship Id="rId28" Type="http://schemas.openxmlformats.org/officeDocument/2006/relationships/tags" Target="../tags/tag187.xml" /><Relationship Id="rId29" Type="http://schemas.openxmlformats.org/officeDocument/2006/relationships/tags" Target="../tags/tag188.xml" /><Relationship Id="rId3" Type="http://schemas.openxmlformats.org/officeDocument/2006/relationships/tags" Target="../tags/tag162.xml" /><Relationship Id="rId30" Type="http://schemas.openxmlformats.org/officeDocument/2006/relationships/tags" Target="../tags/tag189.xml" /><Relationship Id="rId31" Type="http://schemas.openxmlformats.org/officeDocument/2006/relationships/tags" Target="../tags/tag190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18" Type="http://schemas.openxmlformats.org/officeDocument/2006/relationships/tags" Target="../tags/tag215.xml" /><Relationship Id="rId19" Type="http://schemas.openxmlformats.org/officeDocument/2006/relationships/tags" Target="../tags/tag216.xml" /><Relationship Id="rId2" Type="http://schemas.openxmlformats.org/officeDocument/2006/relationships/tags" Target="../tags/tag199.xml" /><Relationship Id="rId20" Type="http://schemas.openxmlformats.org/officeDocument/2006/relationships/tags" Target="../tags/tag217.xml" /><Relationship Id="rId21" Type="http://schemas.openxmlformats.org/officeDocument/2006/relationships/tags" Target="../tags/tag218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14" Type="http://schemas.openxmlformats.org/officeDocument/2006/relationships/tags" Target="../tags/tag246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tags" Target="../tags/tag254.xml" /><Relationship Id="rId6" Type="http://schemas.openxmlformats.org/officeDocument/2006/relationships/tags" Target="../tags/tag255.xml" /><Relationship Id="rId7" Type="http://schemas.openxmlformats.org/officeDocument/2006/relationships/tags" Target="../tags/tag256.xml" /><Relationship Id="rId8" Type="http://schemas.openxmlformats.org/officeDocument/2006/relationships/tags" Target="../tags/tag257.xml" /><Relationship Id="rId9" Type="http://schemas.openxmlformats.org/officeDocument/2006/relationships/tags" Target="../tags/tag25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135115215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特殊病人的手术治疗策略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8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特殊病人的定义与分类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8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9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手术治疗策略的制定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22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23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个性化手术治疗策略的制定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29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3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31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手术治疗策略的实施与监测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38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39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40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特殊病人的手术治疗策略案例分析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46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47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48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展望未来特殊病人的手术治疗策略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特殊病人的定义与分类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特殊病人的定义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特殊病人是指由于年龄、身体状况、疾病类型等因素，需要采用特殊手术治疗策略的一类病人。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特殊病人通常包括老年病人、婴幼儿病人、重症病人等，他们需要更多的关注和护理。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特殊病人的手术治疗策略需要根据病人的具体情况制定，以确保手术的安全和有效性。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了解特殊病人的定义与分类，有助于医生更好地制定治疗方案，提高手术成功率。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特殊病人的分类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按照病情严重程度分类：轻度、中度、重度病人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按照手术治疗需求分类：紧急手术、限期手术、择期手术病人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按照年龄分类：儿童、成人、老年人病人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按照疾病类型分类：心血管疾病、呼吸系统疾病、神经系统疾病等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特殊病人的特点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生理机能下降，抵抗力较弱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病情复杂多变，需要综合治疗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需要特殊的护理和关注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心理承受能力较差，易产生焦虑、恐惧等情绪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手术治疗策略的制定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手术适应症的确定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确定手术适应症的原则：根据患者的具体病情、手术风险和预期效果进行综合评估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手术适应症的调整：根据患者的病情变化和治疗效果，适时调整手术适应症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手术适应症的评估标准：患者的年龄、性别、身体状况、疾病类型和病程等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手术适应症的分类：绝对适应症、相对适应症和扩大适应症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手术时机的选择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考虑患者的年龄、身体状况和基础疾病等因素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根据病情严重程度和进展情况选择手术时机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权衡手术风险和治疗效果，制定个性化的手术方案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与患者及家属充分沟通，告知手术风险和预期效果，取得他们的理解和同意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手术方式的选择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根据患者的病情和手术目的选择合适的手术方式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结合医生的经验和专业特长选择手术方式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考虑手术后的恢复和治疗效果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考虑患者的年龄、身体状况和手术风险等因素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手术风险的评估与控制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手术风险的评估：对特殊病人的病情、年龄、身体状况等因素进行全面评估，确定手术的可行性。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手术风险的分类：根据手术风险的大小，将特殊病人的手术风险分为低风险、中等风险和高风险三个等级。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手术风险的预防与控制：针对不同风险的病人，采取相应的预防和控制措施，确保手术安全顺利进行。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术后风险的监测与处理：手术后对病人进行密切监测，及时发现并处理可能出现的并发症和风险。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个性化手术治疗策略的制定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病人个体差异的考虑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病情严重程度：根据患者的病情严重程度，制定个性化的手术方案。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生理特征：考虑患者的年龄、性别、身高、体重等生理特征，以确定最佳手术方案。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病理特征：针对患者的具体疾病类型和病理特点，制定相应的手术策略。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遗传因素：考虑患者的家族病史和遗传因素，以避免术后并发症的发生。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合并症的处理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术前评估：对患者的合并症进行全面评估，确定对手术的影响程度。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制定个性化手术方案：根据患者的具体情况，制定个性化的手术治疗策略。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术中管理：在手术过程中，对患者的合并症进行严密监测和管理，确保手术安全。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术后护理：根据患者的合并症情况，制定个性化的术后护理计划，促进患者康复。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特殊病情的处理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考虑患者的生理和心理状况，确保手术安全有效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针对不同病情，制定个性化的手术治疗策略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结合医学影像和诊断结果，精确评估病情和手术风险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针对特殊病情，采取特殊的手术技巧和护理措施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https://d.book118.com/466135115215010032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3;二级&#13;三级&#13;四级&#13;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6"/>
  <p:tag name="KSO_WM_UNIT_TEXT_FILL_TYPE" val="1"/>
  <p:tag name="KSO_WM_UNIT_TYPE" val="b"/>
  <p:tag name="KSO_WM_UNIT_USESOURCEFORMAT_APPLY" val="0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YPE" val="a"/>
  <p:tag name="KSO_WM_UNIT_USESOURCEFORMAT_APPLY" val="0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6*l_h_i*1_1_2"/>
  <p:tag name="KSO_WM_UNIT_INDEX" val="1_1_2"/>
  <p:tag name="KSO_WM_UNIT_LAYERLEVEL" val="1_1_1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EXT_FILL_FORE_SCHEMECOLOR_INDEX" val="6"/>
  <p:tag name="KSO_WM_UNIT_TYPE" val="l_h_i"/>
  <p:tag name="KSO_WM_UNIT_USESOURCEFORMAT_APPLY" val="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6*l_h_i*1_2_2"/>
  <p:tag name="KSO_WM_UNIT_INDEX" val="1_2_2"/>
  <p:tag name="KSO_WM_UNIT_LAYERLEVEL" val="1_1_1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EXT_FILL_FORE_SCHEMECOLOR_INDEX" val="6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6*l_h_i*1_3_2"/>
  <p:tag name="KSO_WM_UNIT_INDEX" val="1_3_2"/>
  <p:tag name="KSO_WM_UNIT_LAYERLEVEL" val="1_1_1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EXT_FILL_FORE_SCHEMECOLOR_INDEX" val="6"/>
  <p:tag name="KSO_WM_UNIT_TYPE" val="l_h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6*l_h_i*1_4_2"/>
  <p:tag name="KSO_WM_UNIT_INDEX" val="1_4_2"/>
  <p:tag name="KSO_WM_UNIT_LAYERLEVEL" val="1_1_1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EXT_FILL_FORE_SCHEMECOLOR_INDEX" val="6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6*l_h_i*1_5_2"/>
  <p:tag name="KSO_WM_UNIT_INDEX" val="1_5_2"/>
  <p:tag name="KSO_WM_UNIT_LAYERLEVEL" val="1_1_1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EXT_FILL_FORE_SCHEMECOLOR_INDEX" val="6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6*l_h_i*1_6_2"/>
  <p:tag name="KSO_WM_UNIT_INDEX" val="1_6_2"/>
  <p:tag name="KSO_WM_UNIT_LAYERLEVEL" val="1_1_1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EXT_FILL_FORE_SCHEMECOLOR_INDEX" val="6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17.xml><?xml version="1.0" encoding="utf-8"?>
<p:tagLst xmlns:p="http://schemas.openxmlformats.org/presentationml/2006/main">
  <p:tag name="KSO_WM_TEMPLATE_CATEGORY" val="custom"/>
  <p:tag name="KSO_WM_TEMPLATE_INDEX" val="2023026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60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0.xml><?xml version="1.0" encoding="utf-8"?>
<p:tagLst xmlns:p="http://schemas.openxmlformats.org/presentationml/2006/main">
  <p:tag name="KSO_WM_TEMPLATE_CATEGORY" val="custom"/>
  <p:tag name="KSO_WM_TEMPLATE_INDEX" val="20230267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33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1_1"/>
  <p:tag name="KSO_WM_UNIT_INDEX" val="1_1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2_1"/>
  <p:tag name="KSO_WM_UNIT_INDEX" val="1_2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3_1"/>
  <p:tag name="KSO_WM_UNIT_INDEX" val="1_3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4_1"/>
  <p:tag name="KSO_WM_UNIT_INDEX" val="1_4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246.xml><?xml version="1.0" encoding="utf-8"?>
<p:tagLst xmlns:p="http://schemas.openxmlformats.org/presentationml/2006/main">
  <p:tag name="KSO_WM_TEMPLATE_CATEGORY" val="custom"/>
  <p:tag name="KSO_WM_TEMPLATE_INDEX" val="20230267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5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MiSans</vt:lpstr>
      <vt:lpstr>Wingdings</vt:lpstr>
      <vt:lpstr>Calibri Light</vt:lpstr>
      <vt:lpstr>宋体</vt:lpstr>
      <vt:lpstr>微软雅黑</vt:lpstr>
      <vt:lpstr>Office Theme</vt:lpstr>
      <vt:lpstr>特殊病人的手术治疗策略</vt:lpstr>
      <vt:lpstr>目录</vt:lpstr>
      <vt:lpstr>特殊病人的定义与分类</vt:lpstr>
      <vt:lpstr>特殊病人的定义</vt:lpstr>
      <vt:lpstr>特殊病人的分类</vt:lpstr>
      <vt:lpstr>特殊病人的特点</vt:lpstr>
      <vt:lpstr>手术治疗策略的制定</vt:lpstr>
      <vt:lpstr>手术适应症的确定</vt:lpstr>
      <vt:lpstr>手术时机的选择</vt:lpstr>
      <vt:lpstr>手术方式的选择</vt:lpstr>
      <vt:lpstr>手术风险的评估与控制</vt:lpstr>
      <vt:lpstr>个性化手术治疗策略的制定</vt:lpstr>
      <vt:lpstr>病人个体差异的考虑</vt:lpstr>
      <vt:lpstr>合并症的处理</vt:lpstr>
      <vt:lpstr>特殊病情的处理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2024-09-01T03:46:19.879</cp:lastPrinted>
  <dcterms:created xsi:type="dcterms:W3CDTF">2024-08-31T19:46:19Z</dcterms:created>
  <dcterms:modified xsi:type="dcterms:W3CDTF">2024-08-31T19:46:22Z</dcterms:modified>
</cp:coreProperties>
</file>