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13F5E49-E809-4FB0-8120-7AD11A5BA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A875EB-DEE7-4F65-94A9-23CC30FE7A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7AC1FA-C632-4541-B577-7D16FEE614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37E513-328B-41C0-9BA6-4A08C58DC8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2AD18B-F717-4943-BF44-932E16FE30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5EAC61-6480-4379-90E8-368F9C3A5C3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690F2E2-7C71-4322-B59E-C4A0D720059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7FD3F9-38F1-4DEC-A810-B41E9FE527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D7D643E-4514-4E92-B2B0-DB81E88041A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3128B7A-C33D-436F-B633-4E54B64DD4B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B68F80-F291-4F52-A90C-DD7412603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41120012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内科护理查房范文</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内科常见疾病概述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护理查房案例分析</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内科护理实践与技巧</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护理查房效果评估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3549" r="3549"/>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查房的目的和意义</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提高护理质量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通过查房，可以发现护理工作中的不足和问题，及时改进，从而提高护理质量。</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促进护理人员交流</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查房过程中，护理人员可以相互交流经验和技巧，提高团队协作能力。</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提升护理人员专业水平</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通过查房，护理人员可以了解更多临床经验和知识，提升专业水平。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667" r="16667"/>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查房前准备</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查房过程</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查房后总结</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遵守规定</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查房的流程和要求</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护理人员需要提前了解患者病情和护理情况，准备好相关资料和工具。</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护理人员需要对查房情况进行总结和分析，提出改进意见和建议。</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275">
                <a:solidFill>
                  <a:schemeClr val="dk1">
                    <a:alpha val="100000"/>
                  </a:schemeClr>
                </a:solidFill>
                <a:latin typeface="Microsoft Yahei"/>
                <a:ea typeface="Microsoft Yahei"/>
                <a:cs typeface="Microsoft Yahei"/>
              </a:rPr>
              <a:t>护理人员需要按照规定的流程进行查房，包括询问患者情况、观察病情、检查护理措施等。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护理人员需要遵守医院和科室的查房规定，不得违反相关制度和流程。</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内科常见疾病概述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心血管系统疾病</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心血管系统疾病是内科常见病之一，包括冠心病、高血压、心肌炎等。</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心血管系统疾病是由于心脏和血管的器质性或功能性改变引起的疾病，常见症状包括心悸、胸闷、气短等。</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心血管系统疾病的护理重点在于控制危险因素、改善生活方式和规范药物治疗。</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控制危险因素如高血压、高血脂、糖尿病等，改善生活方式如戒烟、限酒、合理饮食、适量运动等，规范药物治疗如使用抗血小板聚集药物、降脂药物等。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96324" y="1798767"/>
            <a:ext cx="2754316" cy="64698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642414" y="1934125"/>
            <a:ext cx="2708226" cy="377919"/>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总结词</a:t>
            </a:r>
            <a:endParaRPr lang="en-US" sz="1100"/>
          </a:p>
        </p:txBody>
      </p:sp>
      <p:sp>
        <p:nvSpPr>
          <p:cNvPr id="4" name="Freeform 4"/>
          <p:cNvSpPr/>
          <p:nvPr/>
        </p:nvSpPr>
        <p:spPr>
          <a:xfrm>
            <a:off x="1810403" y="1798767"/>
            <a:ext cx="559947" cy="562395"/>
          </a:xfrm>
          <a:custGeom>
            <a:rect l="l" t="t" r="r" b="b"/>
            <a:pathLst>
              <a:path w="85" h="85">
                <a:moveTo>
                  <a:pt x="80" y="53"/>
                </a:moveTo>
                <a:cubicBezTo>
                  <a:pt x="80" y="80"/>
                  <a:pt x="80" y="80"/>
                  <a:pt x="80" y="80"/>
                </a:cubicBezTo>
                <a:cubicBezTo>
                  <a:pt x="80" y="83"/>
                  <a:pt x="78" y="85"/>
                  <a:pt x="74" y="85"/>
                </a:cubicBezTo>
                <a:cubicBezTo>
                  <a:pt x="10" y="85"/>
                  <a:pt x="10" y="85"/>
                  <a:pt x="10" y="85"/>
                </a:cubicBezTo>
                <a:cubicBezTo>
                  <a:pt x="7" y="85"/>
                  <a:pt x="5" y="83"/>
                  <a:pt x="5" y="80"/>
                </a:cubicBezTo>
                <a:cubicBezTo>
                  <a:pt x="5" y="53"/>
                  <a:pt x="5" y="53"/>
                  <a:pt x="5" y="53"/>
                </a:cubicBezTo>
                <a:cubicBezTo>
                  <a:pt x="9" y="54"/>
                  <a:pt x="13" y="55"/>
                  <a:pt x="17" y="56"/>
                </a:cubicBezTo>
                <a:cubicBezTo>
                  <a:pt x="17" y="60"/>
                  <a:pt x="17" y="60"/>
                  <a:pt x="17" y="60"/>
                </a:cubicBezTo>
                <a:cubicBezTo>
                  <a:pt x="20" y="60"/>
                  <a:pt x="20" y="60"/>
                  <a:pt x="20" y="60"/>
                </a:cubicBezTo>
                <a:cubicBezTo>
                  <a:pt x="20" y="68"/>
                  <a:pt x="20" y="68"/>
                  <a:pt x="20" y="68"/>
                </a:cubicBezTo>
                <a:cubicBezTo>
                  <a:pt x="27" y="68"/>
                  <a:pt x="27" y="68"/>
                  <a:pt x="27" y="68"/>
                </a:cubicBezTo>
                <a:cubicBezTo>
                  <a:pt x="27" y="60"/>
                  <a:pt x="27" y="60"/>
                  <a:pt x="27" y="60"/>
                </a:cubicBezTo>
                <a:cubicBezTo>
                  <a:pt x="30" y="60"/>
                  <a:pt x="30" y="60"/>
                  <a:pt x="30" y="60"/>
                </a:cubicBezTo>
                <a:cubicBezTo>
                  <a:pt x="30" y="57"/>
                  <a:pt x="30" y="57"/>
                  <a:pt x="30" y="57"/>
                </a:cubicBezTo>
                <a:cubicBezTo>
                  <a:pt x="38" y="58"/>
                  <a:pt x="46" y="58"/>
                  <a:pt x="54" y="57"/>
                </a:cubicBezTo>
                <a:cubicBezTo>
                  <a:pt x="54" y="60"/>
                  <a:pt x="54" y="60"/>
                  <a:pt x="54" y="60"/>
                </a:cubicBezTo>
                <a:cubicBezTo>
                  <a:pt x="57" y="60"/>
                  <a:pt x="57" y="60"/>
                  <a:pt x="57" y="60"/>
                </a:cubicBezTo>
                <a:cubicBezTo>
                  <a:pt x="57" y="68"/>
                  <a:pt x="57" y="68"/>
                  <a:pt x="57" y="68"/>
                </a:cubicBezTo>
                <a:cubicBezTo>
                  <a:pt x="63" y="68"/>
                  <a:pt x="63" y="68"/>
                  <a:pt x="63" y="68"/>
                </a:cubicBezTo>
                <a:cubicBezTo>
                  <a:pt x="63" y="60"/>
                  <a:pt x="63" y="60"/>
                  <a:pt x="63" y="60"/>
                </a:cubicBezTo>
                <a:cubicBezTo>
                  <a:pt x="66" y="60"/>
                  <a:pt x="66" y="60"/>
                  <a:pt x="66" y="60"/>
                </a:cubicBezTo>
                <a:cubicBezTo>
                  <a:pt x="66" y="56"/>
                  <a:pt x="66" y="56"/>
                  <a:pt x="66" y="56"/>
                </a:cubicBezTo>
                <a:cubicBezTo>
                  <a:pt x="71" y="55"/>
                  <a:pt x="75" y="54"/>
                  <a:pt x="80" y="53"/>
                </a:cubicBezTo>
                <a:close/>
                <a:moveTo>
                  <a:pt x="31" y="0"/>
                </a:moveTo>
                <a:cubicBezTo>
                  <a:pt x="54" y="0"/>
                  <a:pt x="54" y="0"/>
                  <a:pt x="54" y="0"/>
                </a:cubicBezTo>
                <a:cubicBezTo>
                  <a:pt x="58" y="0"/>
                  <a:pt x="61" y="3"/>
                  <a:pt x="61" y="7"/>
                </a:cubicBezTo>
                <a:cubicBezTo>
                  <a:pt x="61" y="16"/>
                  <a:pt x="61" y="16"/>
                  <a:pt x="61" y="16"/>
                </a:cubicBezTo>
                <a:cubicBezTo>
                  <a:pt x="53" y="16"/>
                  <a:pt x="53" y="16"/>
                  <a:pt x="53" y="16"/>
                </a:cubicBezTo>
                <a:cubicBezTo>
                  <a:pt x="53" y="8"/>
                  <a:pt x="53" y="8"/>
                  <a:pt x="53" y="8"/>
                </a:cubicBezTo>
                <a:cubicBezTo>
                  <a:pt x="32" y="8"/>
                  <a:pt x="32" y="8"/>
                  <a:pt x="32" y="8"/>
                </a:cubicBezTo>
                <a:cubicBezTo>
                  <a:pt x="32" y="16"/>
                  <a:pt x="32" y="16"/>
                  <a:pt x="32" y="16"/>
                </a:cubicBezTo>
                <a:cubicBezTo>
                  <a:pt x="24" y="16"/>
                  <a:pt x="24" y="16"/>
                  <a:pt x="24" y="16"/>
                </a:cubicBezTo>
                <a:cubicBezTo>
                  <a:pt x="24" y="7"/>
                  <a:pt x="24" y="7"/>
                  <a:pt x="24" y="7"/>
                </a:cubicBezTo>
                <a:cubicBezTo>
                  <a:pt x="24" y="3"/>
                  <a:pt x="27" y="0"/>
                  <a:pt x="31" y="0"/>
                </a:cubicBezTo>
                <a:close/>
                <a:moveTo>
                  <a:pt x="0" y="20"/>
                </a:moveTo>
                <a:cubicBezTo>
                  <a:pt x="0" y="48"/>
                  <a:pt x="0" y="48"/>
                  <a:pt x="0" y="48"/>
                </a:cubicBezTo>
                <a:cubicBezTo>
                  <a:pt x="27" y="55"/>
                  <a:pt x="56" y="55"/>
                  <a:pt x="85" y="48"/>
                </a:cubicBezTo>
                <a:cubicBezTo>
                  <a:pt x="85" y="20"/>
                  <a:pt x="85" y="20"/>
                  <a:pt x="85" y="20"/>
                </a:cubicBezTo>
                <a:lnTo>
                  <a:pt x="0" y="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642414" y="2932252"/>
            <a:ext cx="2753936" cy="645148"/>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654004" y="4055207"/>
            <a:ext cx="2752792" cy="64469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781996" y="4110075"/>
            <a:ext cx="644511" cy="521244"/>
          </a:xfrm>
          <a:custGeom>
            <a:rect l="l" t="t" r="r" b="b"/>
            <a:pathLst>
              <a:path w="109" h="88">
                <a:moveTo>
                  <a:pt x="80" y="88"/>
                </a:moveTo>
                <a:cubicBezTo>
                  <a:pt x="86" y="88"/>
                  <a:pt x="86" y="88"/>
                  <a:pt x="86" y="88"/>
                </a:cubicBezTo>
                <a:cubicBezTo>
                  <a:pt x="86" y="44"/>
                  <a:pt x="86" y="44"/>
                  <a:pt x="86" y="44"/>
                </a:cubicBezTo>
                <a:cubicBezTo>
                  <a:pt x="84" y="44"/>
                  <a:pt x="84" y="44"/>
                  <a:pt x="84" y="44"/>
                </a:cubicBezTo>
                <a:cubicBezTo>
                  <a:pt x="82" y="70"/>
                  <a:pt x="82" y="70"/>
                  <a:pt x="82" y="70"/>
                </a:cubicBezTo>
                <a:cubicBezTo>
                  <a:pt x="80" y="71"/>
                  <a:pt x="80" y="71"/>
                  <a:pt x="80" y="71"/>
                </a:cubicBezTo>
                <a:cubicBezTo>
                  <a:pt x="80" y="88"/>
                  <a:pt x="80" y="88"/>
                  <a:pt x="80" y="88"/>
                </a:cubicBezTo>
                <a:close/>
                <a:moveTo>
                  <a:pt x="109" y="0"/>
                </a:moveTo>
                <a:cubicBezTo>
                  <a:pt x="100" y="17"/>
                  <a:pt x="100" y="17"/>
                  <a:pt x="100" y="17"/>
                </a:cubicBezTo>
                <a:cubicBezTo>
                  <a:pt x="92" y="33"/>
                  <a:pt x="92" y="33"/>
                  <a:pt x="92" y="33"/>
                </a:cubicBezTo>
                <a:cubicBezTo>
                  <a:pt x="84" y="22"/>
                  <a:pt x="84" y="22"/>
                  <a:pt x="84" y="22"/>
                </a:cubicBezTo>
                <a:cubicBezTo>
                  <a:pt x="80" y="25"/>
                  <a:pt x="80" y="25"/>
                  <a:pt x="80" y="25"/>
                </a:cubicBezTo>
                <a:cubicBezTo>
                  <a:pt x="77" y="64"/>
                  <a:pt x="77" y="64"/>
                  <a:pt x="77" y="64"/>
                </a:cubicBezTo>
                <a:cubicBezTo>
                  <a:pt x="67" y="68"/>
                  <a:pt x="67" y="68"/>
                  <a:pt x="67" y="68"/>
                </a:cubicBezTo>
                <a:cubicBezTo>
                  <a:pt x="48" y="50"/>
                  <a:pt x="48" y="50"/>
                  <a:pt x="48" y="50"/>
                </a:cubicBezTo>
                <a:cubicBezTo>
                  <a:pt x="37" y="73"/>
                  <a:pt x="37" y="73"/>
                  <a:pt x="37" y="73"/>
                </a:cubicBezTo>
                <a:cubicBezTo>
                  <a:pt x="26" y="73"/>
                  <a:pt x="26" y="73"/>
                  <a:pt x="26" y="73"/>
                </a:cubicBezTo>
                <a:cubicBezTo>
                  <a:pt x="19" y="63"/>
                  <a:pt x="19" y="63"/>
                  <a:pt x="19" y="63"/>
                </a:cubicBezTo>
                <a:cubicBezTo>
                  <a:pt x="4" y="67"/>
                  <a:pt x="4" y="67"/>
                  <a:pt x="4" y="67"/>
                </a:cubicBezTo>
                <a:cubicBezTo>
                  <a:pt x="0" y="56"/>
                  <a:pt x="0" y="56"/>
                  <a:pt x="0" y="56"/>
                </a:cubicBezTo>
                <a:cubicBezTo>
                  <a:pt x="20" y="50"/>
                  <a:pt x="20" y="50"/>
                  <a:pt x="20" y="50"/>
                </a:cubicBezTo>
                <a:cubicBezTo>
                  <a:pt x="25" y="48"/>
                  <a:pt x="25" y="48"/>
                  <a:pt x="25" y="48"/>
                </a:cubicBezTo>
                <a:cubicBezTo>
                  <a:pt x="27" y="52"/>
                  <a:pt x="27" y="52"/>
                  <a:pt x="27" y="52"/>
                </a:cubicBezTo>
                <a:cubicBezTo>
                  <a:pt x="30" y="57"/>
                  <a:pt x="30" y="57"/>
                  <a:pt x="30" y="57"/>
                </a:cubicBezTo>
                <a:cubicBezTo>
                  <a:pt x="40" y="37"/>
                  <a:pt x="40" y="37"/>
                  <a:pt x="40" y="37"/>
                </a:cubicBezTo>
                <a:cubicBezTo>
                  <a:pt x="44" y="29"/>
                  <a:pt x="44" y="29"/>
                  <a:pt x="44" y="29"/>
                </a:cubicBezTo>
                <a:cubicBezTo>
                  <a:pt x="50" y="35"/>
                  <a:pt x="50" y="35"/>
                  <a:pt x="50" y="35"/>
                </a:cubicBezTo>
                <a:cubicBezTo>
                  <a:pt x="66" y="50"/>
                  <a:pt x="66" y="50"/>
                  <a:pt x="66" y="50"/>
                </a:cubicBezTo>
                <a:cubicBezTo>
                  <a:pt x="68" y="21"/>
                  <a:pt x="68" y="21"/>
                  <a:pt x="68" y="21"/>
                </a:cubicBezTo>
                <a:cubicBezTo>
                  <a:pt x="68" y="18"/>
                  <a:pt x="68" y="18"/>
                  <a:pt x="68" y="18"/>
                </a:cubicBezTo>
                <a:cubicBezTo>
                  <a:pt x="71" y="16"/>
                  <a:pt x="71" y="16"/>
                  <a:pt x="71" y="16"/>
                </a:cubicBezTo>
                <a:cubicBezTo>
                  <a:pt x="78" y="12"/>
                  <a:pt x="78" y="12"/>
                  <a:pt x="78" y="12"/>
                </a:cubicBezTo>
                <a:cubicBezTo>
                  <a:pt x="72" y="2"/>
                  <a:pt x="72" y="2"/>
                  <a:pt x="72" y="2"/>
                </a:cubicBezTo>
                <a:cubicBezTo>
                  <a:pt x="90" y="1"/>
                  <a:pt x="90" y="1"/>
                  <a:pt x="90" y="1"/>
                </a:cubicBezTo>
                <a:cubicBezTo>
                  <a:pt x="109" y="0"/>
                  <a:pt x="109" y="0"/>
                  <a:pt x="109" y="0"/>
                </a:cubicBezTo>
                <a:close/>
                <a:moveTo>
                  <a:pt x="22" y="88"/>
                </a:moveTo>
                <a:cubicBezTo>
                  <a:pt x="24" y="88"/>
                  <a:pt x="27" y="88"/>
                  <a:pt x="29" y="88"/>
                </a:cubicBezTo>
                <a:cubicBezTo>
                  <a:pt x="29" y="80"/>
                  <a:pt x="29" y="80"/>
                  <a:pt x="29" y="80"/>
                </a:cubicBezTo>
                <a:cubicBezTo>
                  <a:pt x="23" y="81"/>
                  <a:pt x="23" y="81"/>
                  <a:pt x="23" y="81"/>
                </a:cubicBezTo>
                <a:cubicBezTo>
                  <a:pt x="22" y="79"/>
                  <a:pt x="22" y="79"/>
                  <a:pt x="22" y="79"/>
                </a:cubicBezTo>
                <a:cubicBezTo>
                  <a:pt x="22" y="88"/>
                  <a:pt x="22" y="88"/>
                  <a:pt x="22" y="88"/>
                </a:cubicBezTo>
                <a:close/>
                <a:moveTo>
                  <a:pt x="11" y="88"/>
                </a:moveTo>
                <a:cubicBezTo>
                  <a:pt x="17" y="88"/>
                  <a:pt x="17" y="88"/>
                  <a:pt x="17" y="88"/>
                </a:cubicBezTo>
                <a:cubicBezTo>
                  <a:pt x="17" y="71"/>
                  <a:pt x="17" y="71"/>
                  <a:pt x="17" y="71"/>
                </a:cubicBezTo>
                <a:cubicBezTo>
                  <a:pt x="17" y="71"/>
                  <a:pt x="17" y="71"/>
                  <a:pt x="17" y="71"/>
                </a:cubicBezTo>
                <a:cubicBezTo>
                  <a:pt x="11" y="73"/>
                  <a:pt x="11" y="73"/>
                  <a:pt x="11" y="73"/>
                </a:cubicBezTo>
                <a:cubicBezTo>
                  <a:pt x="11" y="88"/>
                  <a:pt x="11" y="88"/>
                  <a:pt x="11" y="88"/>
                </a:cubicBezTo>
                <a:close/>
                <a:moveTo>
                  <a:pt x="34" y="88"/>
                </a:moveTo>
                <a:cubicBezTo>
                  <a:pt x="36" y="88"/>
                  <a:pt x="38" y="88"/>
                  <a:pt x="40" y="88"/>
                </a:cubicBezTo>
                <a:cubicBezTo>
                  <a:pt x="40" y="79"/>
                  <a:pt x="40" y="79"/>
                  <a:pt x="40" y="79"/>
                </a:cubicBezTo>
                <a:cubicBezTo>
                  <a:pt x="40" y="80"/>
                  <a:pt x="40" y="80"/>
                  <a:pt x="40" y="80"/>
                </a:cubicBezTo>
                <a:cubicBezTo>
                  <a:pt x="34" y="80"/>
                  <a:pt x="34" y="80"/>
                  <a:pt x="34" y="80"/>
                </a:cubicBezTo>
                <a:cubicBezTo>
                  <a:pt x="34" y="88"/>
                  <a:pt x="34" y="88"/>
                  <a:pt x="34" y="88"/>
                </a:cubicBezTo>
                <a:close/>
                <a:moveTo>
                  <a:pt x="45" y="88"/>
                </a:moveTo>
                <a:cubicBezTo>
                  <a:pt x="47" y="88"/>
                  <a:pt x="50" y="88"/>
                  <a:pt x="52" y="88"/>
                </a:cubicBezTo>
                <a:cubicBezTo>
                  <a:pt x="52" y="63"/>
                  <a:pt x="52" y="63"/>
                  <a:pt x="52" y="63"/>
                </a:cubicBezTo>
                <a:cubicBezTo>
                  <a:pt x="49" y="60"/>
                  <a:pt x="49" y="60"/>
                  <a:pt x="49" y="60"/>
                </a:cubicBezTo>
                <a:cubicBezTo>
                  <a:pt x="45" y="69"/>
                  <a:pt x="45" y="69"/>
                  <a:pt x="45" y="69"/>
                </a:cubicBezTo>
                <a:cubicBezTo>
                  <a:pt x="45" y="88"/>
                  <a:pt x="45" y="88"/>
                  <a:pt x="45" y="88"/>
                </a:cubicBezTo>
                <a:close/>
                <a:moveTo>
                  <a:pt x="57" y="88"/>
                </a:moveTo>
                <a:cubicBezTo>
                  <a:pt x="59" y="88"/>
                  <a:pt x="61" y="88"/>
                  <a:pt x="63" y="88"/>
                </a:cubicBezTo>
                <a:cubicBezTo>
                  <a:pt x="63" y="73"/>
                  <a:pt x="63" y="73"/>
                  <a:pt x="63" y="73"/>
                </a:cubicBezTo>
                <a:cubicBezTo>
                  <a:pt x="57" y="67"/>
                  <a:pt x="57" y="67"/>
                  <a:pt x="57" y="67"/>
                </a:cubicBezTo>
                <a:cubicBezTo>
                  <a:pt x="57" y="88"/>
                  <a:pt x="57" y="88"/>
                  <a:pt x="57" y="88"/>
                </a:cubicBezTo>
                <a:close/>
                <a:moveTo>
                  <a:pt x="68" y="88"/>
                </a:moveTo>
                <a:cubicBezTo>
                  <a:pt x="70" y="88"/>
                  <a:pt x="73" y="88"/>
                  <a:pt x="75" y="88"/>
                </a:cubicBezTo>
                <a:cubicBezTo>
                  <a:pt x="75" y="72"/>
                  <a:pt x="75" y="72"/>
                  <a:pt x="75" y="72"/>
                </a:cubicBezTo>
                <a:cubicBezTo>
                  <a:pt x="68" y="75"/>
                  <a:pt x="68" y="75"/>
                  <a:pt x="68" y="75"/>
                </a:cubicBezTo>
                <a:lnTo>
                  <a:pt x="68" y="8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619378" y="5177711"/>
            <a:ext cx="2754121" cy="647099"/>
          </a:xfrm>
          <a:prstGeom prst="roundRect">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776120" y="5179997"/>
            <a:ext cx="628513" cy="649269"/>
          </a:xfrm>
          <a:custGeom>
            <a:rect l="l" t="t" r="r" b="b"/>
            <a:pathLst>
              <a:path w="89" h="92">
                <a:moveTo>
                  <a:pt x="45" y="0"/>
                </a:moveTo>
                <a:cubicBezTo>
                  <a:pt x="40" y="0"/>
                  <a:pt x="35" y="5"/>
                  <a:pt x="35" y="11"/>
                </a:cubicBezTo>
                <a:cubicBezTo>
                  <a:pt x="35" y="16"/>
                  <a:pt x="40" y="21"/>
                  <a:pt x="45" y="21"/>
                </a:cubicBezTo>
                <a:cubicBezTo>
                  <a:pt x="51" y="21"/>
                  <a:pt x="56" y="16"/>
                  <a:pt x="56" y="11"/>
                </a:cubicBezTo>
                <a:cubicBezTo>
                  <a:pt x="56" y="5"/>
                  <a:pt x="51" y="0"/>
                  <a:pt x="45" y="0"/>
                </a:cubicBezTo>
                <a:close/>
                <a:moveTo>
                  <a:pt x="70" y="10"/>
                </a:moveTo>
                <a:cubicBezTo>
                  <a:pt x="65" y="10"/>
                  <a:pt x="61" y="14"/>
                  <a:pt x="61" y="18"/>
                </a:cubicBezTo>
                <a:cubicBezTo>
                  <a:pt x="61" y="23"/>
                  <a:pt x="65" y="27"/>
                  <a:pt x="70" y="27"/>
                </a:cubicBezTo>
                <a:cubicBezTo>
                  <a:pt x="74" y="27"/>
                  <a:pt x="78" y="23"/>
                  <a:pt x="78" y="18"/>
                </a:cubicBezTo>
                <a:cubicBezTo>
                  <a:pt x="78" y="14"/>
                  <a:pt x="74" y="10"/>
                  <a:pt x="70" y="10"/>
                </a:cubicBezTo>
                <a:close/>
                <a:moveTo>
                  <a:pt x="30" y="52"/>
                </a:moveTo>
                <a:cubicBezTo>
                  <a:pt x="30" y="55"/>
                  <a:pt x="30" y="55"/>
                  <a:pt x="30" y="55"/>
                </a:cubicBezTo>
                <a:cubicBezTo>
                  <a:pt x="30" y="55"/>
                  <a:pt x="30" y="55"/>
                  <a:pt x="30" y="55"/>
                </a:cubicBezTo>
                <a:cubicBezTo>
                  <a:pt x="32" y="85"/>
                  <a:pt x="32" y="85"/>
                  <a:pt x="32" y="85"/>
                </a:cubicBezTo>
                <a:cubicBezTo>
                  <a:pt x="24" y="85"/>
                  <a:pt x="24" y="85"/>
                  <a:pt x="24" y="85"/>
                </a:cubicBezTo>
                <a:cubicBezTo>
                  <a:pt x="22" y="59"/>
                  <a:pt x="22" y="59"/>
                  <a:pt x="22" y="59"/>
                </a:cubicBezTo>
                <a:cubicBezTo>
                  <a:pt x="19" y="59"/>
                  <a:pt x="19" y="59"/>
                  <a:pt x="19" y="59"/>
                </a:cubicBezTo>
                <a:cubicBezTo>
                  <a:pt x="17" y="85"/>
                  <a:pt x="17" y="85"/>
                  <a:pt x="17" y="85"/>
                </a:cubicBezTo>
                <a:cubicBezTo>
                  <a:pt x="10" y="85"/>
                  <a:pt x="10" y="85"/>
                  <a:pt x="10" y="85"/>
                </a:cubicBezTo>
                <a:cubicBezTo>
                  <a:pt x="11" y="55"/>
                  <a:pt x="11" y="55"/>
                  <a:pt x="11" y="55"/>
                </a:cubicBezTo>
                <a:cubicBezTo>
                  <a:pt x="10" y="43"/>
                  <a:pt x="10" y="43"/>
                  <a:pt x="10" y="43"/>
                </a:cubicBezTo>
                <a:cubicBezTo>
                  <a:pt x="4" y="53"/>
                  <a:pt x="4" y="53"/>
                  <a:pt x="4" y="53"/>
                </a:cubicBezTo>
                <a:cubicBezTo>
                  <a:pt x="0" y="50"/>
                  <a:pt x="0" y="50"/>
                  <a:pt x="0" y="50"/>
                </a:cubicBezTo>
                <a:cubicBezTo>
                  <a:pt x="10" y="28"/>
                  <a:pt x="10" y="28"/>
                  <a:pt x="10" y="28"/>
                </a:cubicBezTo>
                <a:cubicBezTo>
                  <a:pt x="16" y="28"/>
                  <a:pt x="16" y="28"/>
                  <a:pt x="16" y="28"/>
                </a:cubicBezTo>
                <a:cubicBezTo>
                  <a:pt x="21" y="35"/>
                  <a:pt x="21" y="35"/>
                  <a:pt x="21" y="35"/>
                </a:cubicBezTo>
                <a:cubicBezTo>
                  <a:pt x="26" y="28"/>
                  <a:pt x="26" y="28"/>
                  <a:pt x="26" y="28"/>
                </a:cubicBezTo>
                <a:cubicBezTo>
                  <a:pt x="31" y="28"/>
                  <a:pt x="31" y="28"/>
                  <a:pt x="31" y="28"/>
                </a:cubicBezTo>
                <a:cubicBezTo>
                  <a:pt x="33" y="24"/>
                  <a:pt x="33" y="24"/>
                  <a:pt x="33" y="24"/>
                </a:cubicBezTo>
                <a:cubicBezTo>
                  <a:pt x="44" y="24"/>
                  <a:pt x="44" y="24"/>
                  <a:pt x="44" y="24"/>
                </a:cubicBezTo>
                <a:cubicBezTo>
                  <a:pt x="43" y="25"/>
                  <a:pt x="43" y="25"/>
                  <a:pt x="43" y="25"/>
                </a:cubicBezTo>
                <a:cubicBezTo>
                  <a:pt x="44" y="27"/>
                  <a:pt x="44" y="27"/>
                  <a:pt x="44" y="27"/>
                </a:cubicBezTo>
                <a:cubicBezTo>
                  <a:pt x="41" y="44"/>
                  <a:pt x="41" y="44"/>
                  <a:pt x="41" y="44"/>
                </a:cubicBezTo>
                <a:cubicBezTo>
                  <a:pt x="45" y="48"/>
                  <a:pt x="45" y="48"/>
                  <a:pt x="45" y="48"/>
                </a:cubicBezTo>
                <a:cubicBezTo>
                  <a:pt x="45" y="48"/>
                  <a:pt x="45" y="48"/>
                  <a:pt x="45" y="48"/>
                </a:cubicBezTo>
                <a:cubicBezTo>
                  <a:pt x="45" y="48"/>
                  <a:pt x="45" y="48"/>
                  <a:pt x="45" y="48"/>
                </a:cubicBezTo>
                <a:cubicBezTo>
                  <a:pt x="45" y="48"/>
                  <a:pt x="45" y="48"/>
                  <a:pt x="45" y="48"/>
                </a:cubicBezTo>
                <a:cubicBezTo>
                  <a:pt x="45" y="48"/>
                  <a:pt x="45" y="48"/>
                  <a:pt x="45" y="48"/>
                </a:cubicBezTo>
                <a:cubicBezTo>
                  <a:pt x="49" y="44"/>
                  <a:pt x="49" y="44"/>
                  <a:pt x="49" y="44"/>
                </a:cubicBezTo>
                <a:cubicBezTo>
                  <a:pt x="47" y="27"/>
                  <a:pt x="47" y="27"/>
                  <a:pt x="47" y="27"/>
                </a:cubicBezTo>
                <a:cubicBezTo>
                  <a:pt x="48" y="25"/>
                  <a:pt x="48" y="25"/>
                  <a:pt x="48" y="25"/>
                </a:cubicBezTo>
                <a:cubicBezTo>
                  <a:pt x="47" y="24"/>
                  <a:pt x="47" y="24"/>
                  <a:pt x="47" y="24"/>
                </a:cubicBezTo>
                <a:cubicBezTo>
                  <a:pt x="58" y="24"/>
                  <a:pt x="58" y="24"/>
                  <a:pt x="58" y="24"/>
                </a:cubicBezTo>
                <a:cubicBezTo>
                  <a:pt x="59" y="28"/>
                  <a:pt x="59" y="28"/>
                  <a:pt x="59" y="28"/>
                </a:cubicBezTo>
                <a:cubicBezTo>
                  <a:pt x="64" y="28"/>
                  <a:pt x="64" y="28"/>
                  <a:pt x="64" y="28"/>
                </a:cubicBezTo>
                <a:cubicBezTo>
                  <a:pt x="70" y="35"/>
                  <a:pt x="70" y="35"/>
                  <a:pt x="70" y="35"/>
                </a:cubicBezTo>
                <a:cubicBezTo>
                  <a:pt x="75" y="28"/>
                  <a:pt x="75" y="28"/>
                  <a:pt x="75" y="28"/>
                </a:cubicBezTo>
                <a:cubicBezTo>
                  <a:pt x="80" y="28"/>
                  <a:pt x="80" y="28"/>
                  <a:pt x="80" y="28"/>
                </a:cubicBezTo>
                <a:cubicBezTo>
                  <a:pt x="89" y="48"/>
                  <a:pt x="89" y="48"/>
                  <a:pt x="89" y="48"/>
                </a:cubicBezTo>
                <a:cubicBezTo>
                  <a:pt x="85" y="51"/>
                  <a:pt x="85" y="51"/>
                  <a:pt x="85" y="51"/>
                </a:cubicBezTo>
                <a:cubicBezTo>
                  <a:pt x="79" y="41"/>
                  <a:pt x="79" y="41"/>
                  <a:pt x="79" y="41"/>
                </a:cubicBezTo>
                <a:cubicBezTo>
                  <a:pt x="79" y="55"/>
                  <a:pt x="79" y="55"/>
                  <a:pt x="79" y="55"/>
                </a:cubicBezTo>
                <a:cubicBezTo>
                  <a:pt x="79" y="55"/>
                  <a:pt x="79" y="55"/>
                  <a:pt x="79" y="55"/>
                </a:cubicBezTo>
                <a:cubicBezTo>
                  <a:pt x="80" y="85"/>
                  <a:pt x="80" y="85"/>
                  <a:pt x="80" y="85"/>
                </a:cubicBezTo>
                <a:cubicBezTo>
                  <a:pt x="72" y="85"/>
                  <a:pt x="72" y="85"/>
                  <a:pt x="72" y="85"/>
                </a:cubicBezTo>
                <a:cubicBezTo>
                  <a:pt x="71" y="59"/>
                  <a:pt x="71" y="59"/>
                  <a:pt x="71" y="59"/>
                </a:cubicBezTo>
                <a:cubicBezTo>
                  <a:pt x="68" y="59"/>
                  <a:pt x="68" y="59"/>
                  <a:pt x="68" y="59"/>
                </a:cubicBezTo>
                <a:cubicBezTo>
                  <a:pt x="66" y="85"/>
                  <a:pt x="66" y="85"/>
                  <a:pt x="66" y="85"/>
                </a:cubicBezTo>
                <a:cubicBezTo>
                  <a:pt x="59" y="85"/>
                  <a:pt x="59" y="85"/>
                  <a:pt x="59" y="85"/>
                </a:cubicBezTo>
                <a:cubicBezTo>
                  <a:pt x="60" y="55"/>
                  <a:pt x="60" y="55"/>
                  <a:pt x="60" y="55"/>
                </a:cubicBezTo>
                <a:cubicBezTo>
                  <a:pt x="60" y="53"/>
                  <a:pt x="60" y="53"/>
                  <a:pt x="60" y="53"/>
                </a:cubicBezTo>
                <a:cubicBezTo>
                  <a:pt x="57" y="55"/>
                  <a:pt x="57" y="55"/>
                  <a:pt x="57" y="55"/>
                </a:cubicBezTo>
                <a:cubicBezTo>
                  <a:pt x="58" y="92"/>
                  <a:pt x="58" y="92"/>
                  <a:pt x="58" y="92"/>
                </a:cubicBezTo>
                <a:cubicBezTo>
                  <a:pt x="49" y="92"/>
                  <a:pt x="49" y="92"/>
                  <a:pt x="49" y="92"/>
                </a:cubicBezTo>
                <a:cubicBezTo>
                  <a:pt x="47" y="61"/>
                  <a:pt x="47" y="61"/>
                  <a:pt x="47" y="61"/>
                </a:cubicBezTo>
                <a:cubicBezTo>
                  <a:pt x="43" y="61"/>
                  <a:pt x="43" y="61"/>
                  <a:pt x="43" y="61"/>
                </a:cubicBezTo>
                <a:cubicBezTo>
                  <a:pt x="42" y="92"/>
                  <a:pt x="42" y="92"/>
                  <a:pt x="42" y="92"/>
                </a:cubicBezTo>
                <a:cubicBezTo>
                  <a:pt x="32" y="92"/>
                  <a:pt x="32" y="92"/>
                  <a:pt x="32" y="92"/>
                </a:cubicBezTo>
                <a:cubicBezTo>
                  <a:pt x="34" y="55"/>
                  <a:pt x="34" y="55"/>
                  <a:pt x="34" y="55"/>
                </a:cubicBezTo>
                <a:cubicBezTo>
                  <a:pt x="30" y="52"/>
                  <a:pt x="30" y="52"/>
                  <a:pt x="30" y="52"/>
                </a:cubicBezTo>
                <a:close/>
                <a:moveTo>
                  <a:pt x="21" y="10"/>
                </a:moveTo>
                <a:cubicBezTo>
                  <a:pt x="16" y="10"/>
                  <a:pt x="13" y="14"/>
                  <a:pt x="13" y="18"/>
                </a:cubicBezTo>
                <a:cubicBezTo>
                  <a:pt x="13" y="23"/>
                  <a:pt x="16" y="27"/>
                  <a:pt x="21" y="27"/>
                </a:cubicBezTo>
                <a:cubicBezTo>
                  <a:pt x="25" y="27"/>
                  <a:pt x="29" y="23"/>
                  <a:pt x="29" y="18"/>
                </a:cubicBezTo>
                <a:cubicBezTo>
                  <a:pt x="29" y="14"/>
                  <a:pt x="25" y="10"/>
                  <a:pt x="21" y="1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642414" y="3056650"/>
            <a:ext cx="270822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11" name="AutoShape 11"/>
          <p:cNvSpPr/>
          <p:nvPr/>
        </p:nvSpPr>
        <p:spPr>
          <a:xfrm>
            <a:off x="2654004" y="4162996"/>
            <a:ext cx="2696636" cy="41385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总结词</a:t>
            </a:r>
            <a:endParaRPr lang="en-US" sz="1100"/>
          </a:p>
        </p:txBody>
      </p:sp>
      <p:sp>
        <p:nvSpPr>
          <p:cNvPr id="12" name="AutoShape 12"/>
          <p:cNvSpPr/>
          <p:nvPr/>
        </p:nvSpPr>
        <p:spPr>
          <a:xfrm>
            <a:off x="2596324" y="5312610"/>
            <a:ext cx="2754316" cy="367030"/>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13" name="Freeform 13"/>
          <p:cNvSpPr/>
          <p:nvPr/>
        </p:nvSpPr>
        <p:spPr>
          <a:xfrm>
            <a:off x="1810403" y="2932252"/>
            <a:ext cx="568288" cy="568288"/>
          </a:xfrm>
          <a:custGeom>
            <a:rect l="l" t="t" r="r" b="b"/>
            <a:pathLst>
              <a:path w="304800" h="304800">
                <a:moveTo>
                  <a:pt x="247650" y="38100"/>
                </a:moveTo>
                <a:lnTo>
                  <a:pt x="247650" y="57598"/>
                </a:lnTo>
                <a:cubicBezTo>
                  <a:pt x="247650" y="78657"/>
                  <a:pt x="230610" y="95698"/>
                  <a:pt x="209550" y="95698"/>
                </a:cubicBezTo>
                <a:cubicBezTo>
                  <a:pt x="188490" y="95698"/>
                  <a:pt x="171450" y="78657"/>
                  <a:pt x="171450" y="57598"/>
                </a:cubicBezTo>
                <a:lnTo>
                  <a:pt x="171450" y="38100"/>
                </a:lnTo>
                <a:lnTo>
                  <a:pt x="133350" y="38100"/>
                </a:lnTo>
                <a:lnTo>
                  <a:pt x="133350" y="57598"/>
                </a:lnTo>
                <a:cubicBezTo>
                  <a:pt x="133350" y="78657"/>
                  <a:pt x="116310" y="95698"/>
                  <a:pt x="95250" y="95698"/>
                </a:cubicBezTo>
                <a:cubicBezTo>
                  <a:pt x="74190" y="95698"/>
                  <a:pt x="57150" y="78657"/>
                  <a:pt x="57150" y="57598"/>
                </a:cubicBezTo>
                <a:lnTo>
                  <a:pt x="57150" y="38100"/>
                </a:lnTo>
                <a:lnTo>
                  <a:pt x="0" y="38100"/>
                </a:lnTo>
                <a:lnTo>
                  <a:pt x="0" y="304800"/>
                </a:lnTo>
                <a:lnTo>
                  <a:pt x="304800" y="304800"/>
                </a:lnTo>
                <a:lnTo>
                  <a:pt x="304800" y="38100"/>
                </a:lnTo>
                <a:lnTo>
                  <a:pt x="247650" y="38100"/>
                </a:lnTo>
                <a:close/>
                <a:moveTo>
                  <a:pt x="95250" y="266700"/>
                </a:moveTo>
                <a:lnTo>
                  <a:pt x="57150" y="266700"/>
                </a:lnTo>
                <a:lnTo>
                  <a:pt x="57150" y="228600"/>
                </a:lnTo>
                <a:lnTo>
                  <a:pt x="95250" y="228600"/>
                </a:lnTo>
                <a:lnTo>
                  <a:pt x="95250" y="266700"/>
                </a:lnTo>
                <a:close/>
                <a:moveTo>
                  <a:pt x="95250" y="190500"/>
                </a:moveTo>
                <a:lnTo>
                  <a:pt x="57150" y="190500"/>
                </a:lnTo>
                <a:lnTo>
                  <a:pt x="57150" y="152400"/>
                </a:lnTo>
                <a:lnTo>
                  <a:pt x="95250" y="152400"/>
                </a:lnTo>
                <a:lnTo>
                  <a:pt x="95250" y="190500"/>
                </a:lnTo>
                <a:close/>
                <a:moveTo>
                  <a:pt x="171450" y="266700"/>
                </a:moveTo>
                <a:lnTo>
                  <a:pt x="133350" y="266700"/>
                </a:lnTo>
                <a:lnTo>
                  <a:pt x="133350" y="228600"/>
                </a:lnTo>
                <a:lnTo>
                  <a:pt x="171450" y="228600"/>
                </a:lnTo>
                <a:lnTo>
                  <a:pt x="171450" y="266700"/>
                </a:lnTo>
                <a:close/>
                <a:moveTo>
                  <a:pt x="171450" y="190500"/>
                </a:moveTo>
                <a:lnTo>
                  <a:pt x="133350" y="190500"/>
                </a:lnTo>
                <a:lnTo>
                  <a:pt x="133350" y="152400"/>
                </a:lnTo>
                <a:lnTo>
                  <a:pt x="171450" y="152400"/>
                </a:lnTo>
                <a:lnTo>
                  <a:pt x="171450" y="190500"/>
                </a:lnTo>
                <a:close/>
                <a:moveTo>
                  <a:pt x="209550" y="266700"/>
                </a:moveTo>
                <a:lnTo>
                  <a:pt x="209550" y="228600"/>
                </a:lnTo>
                <a:lnTo>
                  <a:pt x="247650" y="228600"/>
                </a:lnTo>
                <a:lnTo>
                  <a:pt x="209550" y="266700"/>
                </a:lnTo>
                <a:close/>
                <a:moveTo>
                  <a:pt x="247650" y="190500"/>
                </a:moveTo>
                <a:lnTo>
                  <a:pt x="209550" y="190500"/>
                </a:lnTo>
                <a:lnTo>
                  <a:pt x="209550" y="152400"/>
                </a:lnTo>
                <a:lnTo>
                  <a:pt x="247650" y="152400"/>
                </a:lnTo>
                <a:lnTo>
                  <a:pt x="247650" y="190500"/>
                </a:lnTo>
                <a:close/>
                <a:moveTo>
                  <a:pt x="76200" y="57150"/>
                </a:moveTo>
                <a:lnTo>
                  <a:pt x="76200" y="19050"/>
                </a:lnTo>
                <a:cubicBezTo>
                  <a:pt x="76200" y="8525"/>
                  <a:pt x="84725" y="0"/>
                  <a:pt x="95250" y="0"/>
                </a:cubicBezTo>
                <a:cubicBezTo>
                  <a:pt x="105775" y="0"/>
                  <a:pt x="114300" y="8525"/>
                  <a:pt x="114300" y="19050"/>
                </a:cubicBezTo>
                <a:lnTo>
                  <a:pt x="114300" y="57150"/>
                </a:lnTo>
                <a:cubicBezTo>
                  <a:pt x="114300" y="67675"/>
                  <a:pt x="105775" y="76200"/>
                  <a:pt x="95250" y="76200"/>
                </a:cubicBezTo>
                <a:cubicBezTo>
                  <a:pt x="84725" y="76200"/>
                  <a:pt x="76200" y="67675"/>
                  <a:pt x="76200" y="57150"/>
                </a:cubicBezTo>
                <a:close/>
                <a:moveTo>
                  <a:pt x="190500" y="57150"/>
                </a:moveTo>
                <a:lnTo>
                  <a:pt x="190500" y="19050"/>
                </a:lnTo>
                <a:cubicBezTo>
                  <a:pt x="190500" y="8525"/>
                  <a:pt x="199025" y="0"/>
                  <a:pt x="209550" y="0"/>
                </a:cubicBezTo>
                <a:cubicBezTo>
                  <a:pt x="220075" y="0"/>
                  <a:pt x="228600" y="8525"/>
                  <a:pt x="228600" y="19050"/>
                </a:cubicBezTo>
                <a:lnTo>
                  <a:pt x="228600" y="57150"/>
                </a:lnTo>
                <a:cubicBezTo>
                  <a:pt x="228600" y="67675"/>
                  <a:pt x="220075" y="76200"/>
                  <a:pt x="209550" y="76200"/>
                </a:cubicBezTo>
                <a:cubicBezTo>
                  <a:pt x="199025" y="76200"/>
                  <a:pt x="190500" y="67675"/>
                  <a:pt x="190500" y="5715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呼吸系统疾病</a:t>
              </a:r>
            </a:p>
          </p:txBody>
        </p:sp>
      </p:grpSp>
      <p:sp>
        <p:nvSpPr>
          <p:cNvPr id="36" name="AutoShape 36"/>
          <p:cNvSpPr/>
          <p:nvPr/>
        </p:nvSpPr>
        <p:spPr>
          <a:xfrm>
            <a:off x="5590556" y="293678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呼吸系统疾病是由于呼吸道和肺部的器质性或功能性改变引起的疾病，常见症状包括咳嗽、咳痰、呼吸困难等。</a:t>
            </a:r>
            <a:endParaRPr lang="en-US" sz="1100"/>
          </a:p>
        </p:txBody>
      </p:sp>
      <p:sp>
        <p:nvSpPr>
          <p:cNvPr id="37" name="AutoShape 37"/>
          <p:cNvSpPr/>
          <p:nvPr/>
        </p:nvSpPr>
        <p:spPr>
          <a:xfrm>
            <a:off x="5590556" y="405974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呼吸系统疾病的护理重点在于保持呼吸道通畅、改善肺功能和预防感染。</a:t>
            </a:r>
            <a:endParaRPr lang="en-US" sz="1100"/>
          </a:p>
        </p:txBody>
      </p:sp>
      <p:sp>
        <p:nvSpPr>
          <p:cNvPr id="38" name="AutoShape 38"/>
          <p:cNvSpPr/>
          <p:nvPr/>
        </p:nvSpPr>
        <p:spPr>
          <a:xfrm>
            <a:off x="5590556" y="5182247"/>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保持呼吸道通畅如鼓励患者多饮水、排痰等，改善肺功能如使用支气管舒张剂等，预防感染如避免接触病原体、接种疫苗等。</a:t>
            </a:r>
            <a:endParaRPr lang="en-US" sz="1100"/>
          </a:p>
        </p:txBody>
      </p:sp>
      <p:sp>
        <p:nvSpPr>
          <p:cNvPr id="39" name="AutoShape 39"/>
          <p:cNvSpPr/>
          <p:nvPr/>
        </p:nvSpPr>
        <p:spPr>
          <a:xfrm>
            <a:off x="5590556" y="1803301"/>
            <a:ext cx="4962525" cy="582295"/>
          </a:xfrm>
          <a:prstGeom prst="rect">
            <a:avLst/>
          </a:prstGeom>
          <a:noFill/>
        </p:spPr>
        <p:txBody>
          <a:bodyPr vert="horz" wrap="square" lIns="91345" tIns="45720" rIns="91345"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呼吸系统疾病是内科常见病之一，包括感冒、支气管炎、哮喘等。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消化系统疾病</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消化系统疾病是内科常见病之一，包括胃炎、胃溃疡、肝炎等。</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消化系统疾病是由于消化道和消化腺的器质性或功能性改变引起的疾病，常见症状包括腹痛、腹泻、恶心呕吐等。</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总结词</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消化系统疾病的护理重点在于调整饮食结构、促进消化和预防并发症。</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详细描述</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调整饮食结构如避免刺激性食物、规律饮食等，促进消化如使用助消化药物等，预防并发症如及时发现并处理消化道出血等。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内分泌系统疾病</a:t>
              </a:r>
            </a:p>
          </p:txBody>
        </p:sp>
      </p:grpSp>
      <p:sp>
        <p:nvSpPr>
          <p:cNvPr id="29" name="TextBox 29"/>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总结词</a:t>
            </a:r>
          </a:p>
        </p:txBody>
      </p:sp>
      <p:sp>
        <p:nvSpPr>
          <p:cNvPr id="30" name="TextBox 30"/>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内分泌系统疾病是内科常见病之一，包括糖尿病、甲状腺功能亢进症等。</a:t>
            </a:r>
          </a:p>
        </p:txBody>
      </p:sp>
      <p:sp>
        <p:nvSpPr>
          <p:cNvPr id="31" name="TextBox 31"/>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总结词</a:t>
            </a:r>
          </a:p>
        </p:txBody>
      </p:sp>
      <p:sp>
        <p:nvSpPr>
          <p:cNvPr id="32" name="TextBox 32"/>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内分泌系统疾病的护理重点在于控制症状、调整生活方式和规范药物治疗。</a:t>
            </a:r>
          </a:p>
        </p:txBody>
      </p:sp>
      <p:sp>
        <p:nvSpPr>
          <p:cNvPr id="33" name="TextBox 33"/>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2">
                    <a:alpha val="100000"/>
                  </a:schemeClr>
                </a:solidFill>
                <a:latin typeface="Microsoft Yahei"/>
                <a:ea typeface="Microsoft Yahei"/>
                <a:cs typeface="Microsoft Yahei"/>
              </a:rPr>
              <a:t>详细描述</a:t>
            </a:r>
          </a:p>
        </p:txBody>
      </p:sp>
      <p:sp>
        <p:nvSpPr>
          <p:cNvPr id="34" name="TextBox 34"/>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内分泌系统疾病是由于内分泌腺的器质性或功能性改变引起的疾病，常见症状包括多饮多尿、心悸、怕热等。</a:t>
            </a:r>
          </a:p>
        </p:txBody>
      </p:sp>
      <p:sp>
        <p:nvSpPr>
          <p:cNvPr id="35" name="TextBox 35"/>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2">
                    <a:alpha val="100000"/>
                  </a:schemeClr>
                </a:solidFill>
                <a:latin typeface="Microsoft Yahei"/>
                <a:ea typeface="Microsoft Yahei"/>
                <a:cs typeface="Microsoft Yahei"/>
              </a:rPr>
              <a:t>详细描述</a:t>
            </a:r>
          </a:p>
        </p:txBody>
      </p:sp>
      <p:sp>
        <p:nvSpPr>
          <p:cNvPr id="36" name="TextBox 36"/>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275">
                <a:solidFill>
                  <a:schemeClr val="dk1">
                    <a:alpha val="100000"/>
                  </a:schemeClr>
                </a:solidFill>
                <a:latin typeface="Microsoft Yahei"/>
                <a:ea typeface="Microsoft Yahei"/>
                <a:cs typeface="Microsoft Yahei"/>
              </a:rPr>
              <a:t>控制症状如监测血糖、血压等指标，调整生活方式如合理饮食、适量运动等，规范药物治疗如使用降糖药、抗甲状腺药物等。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护理查房案例分析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263" r="3226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选取一例典型内科疾病患者，如高血压、糖尿病等，作为护理查房案例。</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案例选择</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简要介绍患者的病情、治疗过程及护理需求，为后续案例分析提供背景信息。</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案例介绍</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案例选择与介绍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分析患者住院期间所采取的护理措施，包括病情观察、基础护理、用药指导等方面。</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护理措施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护理效果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存在问题</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583" b="358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评估护理措施对患者病情的影响，分析护理效果是否达到预期目标。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找出护理过程中存在的问题和不足，如沟通不畅、操作不规范等。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案例分析重点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https://d.book118.com/466141120012010104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14</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14</vt:i4>
      </vt:variant>
    </vt:vector>
  </HeadingPairs>
  <TitlesOfParts>
    <vt:vector baseType="lpstr" size="20">
      <vt:lpstr>Arial</vt:lpstr>
      <vt:lpstr>Calibri</vt:lpstr>
      <vt:lpstr>Microsoft Yahei</vt:lpstr>
      <vt:lpstr>PingFang SC</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2024-09-29T14:20:44.554</cp:lastPrinted>
  <dcterms:created xsi:type="dcterms:W3CDTF">2024-09-29T06:20:44Z</dcterms:created>
  <dcterms:modified xsi:type="dcterms:W3CDTF">2024-09-29T06:20:46Z</dcterms:modified>
</cp:coreProperties>
</file>