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8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5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69DB8-5C9F-4120-A0B9-D29F59234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C63C8-DD13-45DE-8FC4-06E131F7B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1917B-5D57-43AB-A409-847599F37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7C105-A9A5-402B-81AE-30E1D6966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E05131-C831-4F52-9B43-02E7304A1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FB6918-EFA1-4EE7-B143-FD345216E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F54500-F861-4618-A63A-F7270FEBE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6C35A-0F20-4E35-BE3B-82DB43926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33690-4B34-4D95-9001-F0C9C9CD1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CD25F-246C-46AD-85B8-C3E539746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06065-7F3D-442E-B70A-62A3D6F41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0113322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生物降解材料的意义与应用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生物降解材料的定义与种类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生物降解材料的意义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生物降解材料的应用领域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生物降解材料的生产方法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生物降解材料的发展前景与挑战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生物降解材料的定义与种类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生物降解材料的定义</a:t>
            </a:r>
            <a:endParaRPr lang="zh-CN" altLang="en-US"/>
          </a:p>
        </p:txBody>
      </p:sp>
      <p:sp>
        <p:nvSpPr>
          <p:cNvPr id="10490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4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生物降解材料是指在一定条件下，能够被微生物分解为无害物质的材料。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生物降解材料的种类包括：淀粉基材料、纤维素基材料、聚乳酸、聚羟基脂肪酸酯等。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6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生物降解材料的优点：环保、可降解、可循环利用。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8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生物降解材料的应用领域：包装材料、农业、医疗、环保等。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生物降解材料的种类</a:t>
            </a:r>
            <a:endParaRPr lang="zh-CN" altLang="en-US"/>
          </a:p>
        </p:txBody>
      </p:sp>
      <p:sp>
        <p:nvSpPr>
          <p:cNvPr id="1049164" name="对角圆角矩形 15"/>
          <p:cNvSpPr/>
          <p:nvPr>
            <p:custDataLst>
              <p:tags r:id="rId2"/>
            </p:custDataLst>
          </p:nvPr>
        </p:nvSpPr>
        <p:spPr>
          <a:xfrm>
            <a:off x="1254069" y="3488424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16"/>
          <p:cNvSpPr/>
          <p:nvPr>
            <p:custDataLst>
              <p:tags r:id="rId3"/>
            </p:custDataLst>
          </p:nvPr>
        </p:nvSpPr>
        <p:spPr>
          <a:xfrm>
            <a:off x="1254069" y="3356278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17"/>
          <p:cNvSpPr/>
          <p:nvPr>
            <p:custDataLst>
              <p:tags r:id="rId4"/>
            </p:custDataLst>
          </p:nvPr>
        </p:nvSpPr>
        <p:spPr>
          <a:xfrm>
            <a:off x="1778048" y="3356936"/>
            <a:ext cx="78893" cy="13148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27"/>
          <p:cNvSpPr txBox="1"/>
          <p:nvPr>
            <p:custDataLst>
              <p:tags r:id="rId5"/>
            </p:custDataLst>
          </p:nvPr>
        </p:nvSpPr>
        <p:spPr>
          <a:xfrm>
            <a:off x="1812235" y="3498285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聚酯类生物降解材料：如聚乳酸（PLA）、聚羟基烷酸酯（PHA）等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52"/>
          <p:cNvSpPr/>
          <p:nvPr>
            <p:custDataLst>
              <p:tags r:id="rId6"/>
            </p:custDataLst>
          </p:nvPr>
        </p:nvSpPr>
        <p:spPr>
          <a:xfrm>
            <a:off x="1254069" y="1451675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53"/>
          <p:cNvSpPr/>
          <p:nvPr>
            <p:custDataLst>
              <p:tags r:id="rId7"/>
            </p:custDataLst>
          </p:nvPr>
        </p:nvSpPr>
        <p:spPr>
          <a:xfrm>
            <a:off x="1254069" y="1319530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54"/>
          <p:cNvSpPr/>
          <p:nvPr>
            <p:custDataLst>
              <p:tags r:id="rId8"/>
            </p:custDataLst>
          </p:nvPr>
        </p:nvSpPr>
        <p:spPr>
          <a:xfrm>
            <a:off x="1778048" y="1320187"/>
            <a:ext cx="78893" cy="13148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56"/>
          <p:cNvSpPr txBox="1"/>
          <p:nvPr>
            <p:custDataLst>
              <p:tags r:id="rId9"/>
            </p:custDataLst>
          </p:nvPr>
        </p:nvSpPr>
        <p:spPr>
          <a:xfrm>
            <a:off x="1812235" y="1454963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淀粉基生物降解材料：如淀粉、纤维素等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5"/>
          <p:cNvSpPr/>
          <p:nvPr>
            <p:custDataLst>
              <p:tags r:id="rId10"/>
            </p:custDataLst>
          </p:nvPr>
        </p:nvSpPr>
        <p:spPr>
          <a:xfrm>
            <a:off x="1254069" y="2470049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6"/>
          <p:cNvSpPr/>
          <p:nvPr>
            <p:custDataLst>
              <p:tags r:id="rId11"/>
            </p:custDataLst>
          </p:nvPr>
        </p:nvSpPr>
        <p:spPr>
          <a:xfrm>
            <a:off x="1254069" y="2337904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7"/>
          <p:cNvSpPr/>
          <p:nvPr>
            <p:custDataLst>
              <p:tags r:id="rId12"/>
            </p:custDataLst>
          </p:nvPr>
        </p:nvSpPr>
        <p:spPr>
          <a:xfrm>
            <a:off x="1778048" y="2338562"/>
            <a:ext cx="78893" cy="13148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13"/>
            </p:custDataLst>
          </p:nvPr>
        </p:nvSpPr>
        <p:spPr>
          <a:xfrm>
            <a:off x="1812235" y="2479911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蛋白质基生物降解材料：如大豆蛋白、玉米蛋白等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9"/>
          <p:cNvSpPr/>
          <p:nvPr>
            <p:custDataLst>
              <p:tags r:id="rId14"/>
            </p:custDataLst>
          </p:nvPr>
        </p:nvSpPr>
        <p:spPr>
          <a:xfrm>
            <a:off x="1254069" y="4506798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10"/>
          <p:cNvSpPr/>
          <p:nvPr>
            <p:custDataLst>
              <p:tags r:id="rId15"/>
            </p:custDataLst>
          </p:nvPr>
        </p:nvSpPr>
        <p:spPr>
          <a:xfrm>
            <a:off x="1254069" y="4374652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11"/>
          <p:cNvSpPr/>
          <p:nvPr>
            <p:custDataLst>
              <p:tags r:id="rId16"/>
            </p:custDataLst>
          </p:nvPr>
        </p:nvSpPr>
        <p:spPr>
          <a:xfrm>
            <a:off x="1778048" y="4375310"/>
            <a:ext cx="78893" cy="13148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12"/>
          <p:cNvSpPr txBox="1"/>
          <p:nvPr>
            <p:custDataLst>
              <p:tags r:id="rId17"/>
            </p:custDataLst>
          </p:nvPr>
        </p:nvSpPr>
        <p:spPr>
          <a:xfrm>
            <a:off x="1812235" y="4516659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聚氨酯类生物降解材料：如聚氨酯（PU）、聚碳酸酯（PC）等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对角圆角矩形 14"/>
          <p:cNvSpPr/>
          <p:nvPr>
            <p:custDataLst>
              <p:tags r:id="rId18"/>
            </p:custDataLst>
          </p:nvPr>
        </p:nvSpPr>
        <p:spPr>
          <a:xfrm>
            <a:off x="1254069" y="5525172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18"/>
          <p:cNvSpPr/>
          <p:nvPr>
            <p:custDataLst>
              <p:tags r:id="rId19"/>
            </p:custDataLst>
          </p:nvPr>
        </p:nvSpPr>
        <p:spPr>
          <a:xfrm>
            <a:off x="1254069" y="5393026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19"/>
          <p:cNvSpPr/>
          <p:nvPr>
            <p:custDataLst>
              <p:tags r:id="rId20"/>
            </p:custDataLst>
          </p:nvPr>
        </p:nvSpPr>
        <p:spPr>
          <a:xfrm>
            <a:off x="1778048" y="5393684"/>
            <a:ext cx="78893" cy="131488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20"/>
          <p:cNvSpPr txBox="1"/>
          <p:nvPr>
            <p:custDataLst>
              <p:tags r:id="rId21"/>
            </p:custDataLst>
          </p:nvPr>
        </p:nvSpPr>
        <p:spPr>
          <a:xfrm>
            <a:off x="1812235" y="5535033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其他生物降解材料：如木质素、甲壳素等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26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生物降解材料的意义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环保意义</a:t>
            </a:r>
            <a:endParaRPr lang="zh-CN" altLang="en-US"/>
          </a:p>
        </p:txBody>
      </p:sp>
      <p:sp>
        <p:nvSpPr>
          <p:cNvPr id="10493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减少环境污染：生物降解材料可替代传统塑料，减少白色污染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节约资源：生物降解材料可循环利用，降低资源消耗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保护生态平衡：生物降解材料可促进生态系统的平衡和稳定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促进可持续发展：生物降解材料的应用有助于实现绿色、低碳、循环的经济发展模式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经济效益</a:t>
            </a:r>
            <a:endParaRPr lang="zh-CN" altLang="en-US"/>
          </a:p>
        </p:txBody>
      </p:sp>
      <p:sp>
        <p:nvSpPr>
          <p:cNvPr id="1049420" name="矩形 38"/>
          <p:cNvSpPr/>
          <p:nvPr>
            <p:custDataLst>
              <p:tags r:id="rId2"/>
            </p:custDataLst>
          </p:nvPr>
        </p:nvSpPr>
        <p:spPr>
          <a:xfrm rot="204112">
            <a:off x="1363145" y="1319530"/>
            <a:ext cx="4194774" cy="21894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39"/>
          <p:cNvSpPr/>
          <p:nvPr>
            <p:custDataLst>
              <p:tags r:id="rId3"/>
            </p:custDataLst>
          </p:nvPr>
        </p:nvSpPr>
        <p:spPr>
          <a:xfrm>
            <a:off x="1367992" y="1320222"/>
            <a:ext cx="4194774" cy="218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TextBox 2"/>
          <p:cNvSpPr txBox="1"/>
          <p:nvPr>
            <p:custDataLst>
              <p:tags r:id="rId4"/>
            </p:custDataLst>
          </p:nvPr>
        </p:nvSpPr>
        <p:spPr>
          <a:xfrm>
            <a:off x="1611037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降低成本：生物降解材料可以减少废弃物处理成本，降低企业生产成本。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26" name="矩形 100"/>
          <p:cNvSpPr/>
          <p:nvPr>
            <p:custDataLst>
              <p:tags r:id="rId5"/>
            </p:custDataLst>
          </p:nvPr>
        </p:nvSpPr>
        <p:spPr>
          <a:xfrm rot="204112">
            <a:off x="6622192" y="1319530"/>
            <a:ext cx="4194774" cy="21894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101"/>
          <p:cNvSpPr/>
          <p:nvPr>
            <p:custDataLst>
              <p:tags r:id="rId6"/>
            </p:custDataLst>
          </p:nvPr>
        </p:nvSpPr>
        <p:spPr>
          <a:xfrm>
            <a:off x="6627731" y="1320222"/>
            <a:ext cx="4194774" cy="218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TextBox 2"/>
          <p:cNvSpPr txBox="1"/>
          <p:nvPr>
            <p:custDataLst>
              <p:tags r:id="rId7"/>
            </p:custDataLst>
          </p:nvPr>
        </p:nvSpPr>
        <p:spPr>
          <a:xfrm>
            <a:off x="6871469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提高产品价值：生物降解材料可以提高产品的环保性能，增加产品的附加值。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2" name="矩形 122"/>
          <p:cNvSpPr/>
          <p:nvPr>
            <p:custDataLst>
              <p:tags r:id="rId8"/>
            </p:custDataLst>
          </p:nvPr>
        </p:nvSpPr>
        <p:spPr>
          <a:xfrm rot="204112">
            <a:off x="1363145" y="4059497"/>
            <a:ext cx="4194774" cy="21894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23"/>
          <p:cNvSpPr/>
          <p:nvPr>
            <p:custDataLst>
              <p:tags r:id="rId9"/>
            </p:custDataLst>
          </p:nvPr>
        </p:nvSpPr>
        <p:spPr>
          <a:xfrm>
            <a:off x="1367992" y="4060189"/>
            <a:ext cx="4194774" cy="21894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TextBox 2"/>
          <p:cNvSpPr txBox="1"/>
          <p:nvPr>
            <p:custDataLst>
              <p:tags r:id="rId10"/>
            </p:custDataLst>
          </p:nvPr>
        </p:nvSpPr>
        <p:spPr>
          <a:xfrm>
            <a:off x="161034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创造就业机会：生物降解材料的研发和生产可以带动相关产业的发展，创造更多的就业机会。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8" name="矩形 89"/>
          <p:cNvSpPr/>
          <p:nvPr>
            <p:custDataLst>
              <p:tags r:id="rId11"/>
            </p:custDataLst>
          </p:nvPr>
        </p:nvSpPr>
        <p:spPr>
          <a:xfrm rot="204112">
            <a:off x="6622192" y="4059497"/>
            <a:ext cx="4194774" cy="21894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90"/>
          <p:cNvSpPr/>
          <p:nvPr>
            <p:custDataLst>
              <p:tags r:id="rId12"/>
            </p:custDataLst>
          </p:nvPr>
        </p:nvSpPr>
        <p:spPr>
          <a:xfrm>
            <a:off x="6627731" y="4060189"/>
            <a:ext cx="4194774" cy="21894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TextBox 2"/>
          <p:cNvSpPr txBox="1"/>
          <p:nvPr>
            <p:custDataLst>
              <p:tags r:id="rId13"/>
            </p:custDataLst>
          </p:nvPr>
        </p:nvSpPr>
        <p:spPr>
          <a:xfrm>
            <a:off x="687008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促进可持续发展：生物降解材料的应用可以减少环境污染，促进可持续发展。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社会效益</a:t>
            </a:r>
            <a:endParaRPr lang="zh-CN" altLang="en-US"/>
          </a:p>
        </p:txBody>
      </p:sp>
      <p:sp>
        <p:nvSpPr>
          <p:cNvPr id="1049502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4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6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8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节约资源：生物降解材料可循环利用，减少资源浪费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2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减少环境污染：生物降解材料可替代传统塑料，减少白色污染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促进可持续发展：生物降解材料的应用有助于实现绿色、低碳、循环的经济发展模式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提高生活质量：生物降解材料的应用可以改善人们的生活环境，提高生活质量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57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生物降解材料的应用领域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包装材料</a:t>
            </a:r>
            <a:endParaRPr lang="zh-CN" altLang="en-US"/>
          </a:p>
        </p:txBody>
      </p:sp>
      <p:sp>
        <p:nvSpPr>
          <p:cNvPr id="1049652" name="矩形 38"/>
          <p:cNvSpPr/>
          <p:nvPr>
            <p:custDataLst>
              <p:tags r:id="rId2"/>
            </p:custDataLst>
          </p:nvPr>
        </p:nvSpPr>
        <p:spPr>
          <a:xfrm rot="204112">
            <a:off x="1363145" y="1319530"/>
            <a:ext cx="4194774" cy="21894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矩形 39"/>
          <p:cNvSpPr/>
          <p:nvPr>
            <p:custDataLst>
              <p:tags r:id="rId3"/>
            </p:custDataLst>
          </p:nvPr>
        </p:nvSpPr>
        <p:spPr>
          <a:xfrm>
            <a:off x="1367992" y="1320222"/>
            <a:ext cx="4194774" cy="218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TextBox 2"/>
          <p:cNvSpPr txBox="1"/>
          <p:nvPr>
            <p:custDataLst>
              <p:tags r:id="rId4"/>
            </p:custDataLst>
          </p:nvPr>
        </p:nvSpPr>
        <p:spPr>
          <a:xfrm>
            <a:off x="1611037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生物降解材料可以用于制作包装袋、包装盒等包装材料。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58" name="矩形 100"/>
          <p:cNvSpPr/>
          <p:nvPr>
            <p:custDataLst>
              <p:tags r:id="rId5"/>
            </p:custDataLst>
          </p:nvPr>
        </p:nvSpPr>
        <p:spPr>
          <a:xfrm rot="204112">
            <a:off x="6622192" y="1319530"/>
            <a:ext cx="4194774" cy="21894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矩形 101"/>
          <p:cNvSpPr/>
          <p:nvPr>
            <p:custDataLst>
              <p:tags r:id="rId6"/>
            </p:custDataLst>
          </p:nvPr>
        </p:nvSpPr>
        <p:spPr>
          <a:xfrm>
            <a:off x="6627731" y="1320222"/>
            <a:ext cx="4194774" cy="218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TextBox 2"/>
          <p:cNvSpPr txBox="1"/>
          <p:nvPr>
            <p:custDataLst>
              <p:tags r:id="rId7"/>
            </p:custDataLst>
          </p:nvPr>
        </p:nvSpPr>
        <p:spPr>
          <a:xfrm>
            <a:off x="6871469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生物降解材料制成的包装材料可以减少环境污染，降低碳排放。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64" name="矩形 122"/>
          <p:cNvSpPr/>
          <p:nvPr>
            <p:custDataLst>
              <p:tags r:id="rId8"/>
            </p:custDataLst>
          </p:nvPr>
        </p:nvSpPr>
        <p:spPr>
          <a:xfrm rot="204112">
            <a:off x="1363145" y="4059497"/>
            <a:ext cx="4194774" cy="21894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矩形 123"/>
          <p:cNvSpPr/>
          <p:nvPr>
            <p:custDataLst>
              <p:tags r:id="rId9"/>
            </p:custDataLst>
          </p:nvPr>
        </p:nvSpPr>
        <p:spPr>
          <a:xfrm>
            <a:off x="1367992" y="4060189"/>
            <a:ext cx="4194774" cy="21894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TextBox 2"/>
          <p:cNvSpPr txBox="1"/>
          <p:nvPr>
            <p:custDataLst>
              <p:tags r:id="rId10"/>
            </p:custDataLst>
          </p:nvPr>
        </p:nvSpPr>
        <p:spPr>
          <a:xfrm>
            <a:off x="161034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生物降解材料制成的包装材料可以替代传统塑料包装材料，减少白色污染。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70" name="矩形 89"/>
          <p:cNvSpPr/>
          <p:nvPr>
            <p:custDataLst>
              <p:tags r:id="rId11"/>
            </p:custDataLst>
          </p:nvPr>
        </p:nvSpPr>
        <p:spPr>
          <a:xfrm rot="204112">
            <a:off x="6622192" y="4059497"/>
            <a:ext cx="4194774" cy="21894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矩形 90"/>
          <p:cNvSpPr/>
          <p:nvPr>
            <p:custDataLst>
              <p:tags r:id="rId12"/>
            </p:custDataLst>
          </p:nvPr>
        </p:nvSpPr>
        <p:spPr>
          <a:xfrm>
            <a:off x="6627731" y="4060189"/>
            <a:ext cx="4194774" cy="21894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TextBox 2"/>
          <p:cNvSpPr txBox="1"/>
          <p:nvPr>
            <p:custDataLst>
              <p:tags r:id="rId13"/>
            </p:custDataLst>
          </p:nvPr>
        </p:nvSpPr>
        <p:spPr>
          <a:xfrm>
            <a:off x="687008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生物降解材料制成的包装材料可以提升产品的环保形象，提高市场竞争力。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3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一次性餐具</a:t>
            </a:r>
            <a:endParaRPr lang="zh-CN" altLang="en-US"/>
          </a:p>
        </p:txBody>
      </p:sp>
      <p:sp>
        <p:nvSpPr>
          <p:cNvPr id="10497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36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生物降解材料的应用：一次性餐具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一次性餐具的种类：塑料、纸质、生物降解材料等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48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生物降解材料的优点：环保、可降解、可循环利用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50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一次性餐具的使用场景：餐饮、外卖、家庭聚会等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https://d.book118.com/466201133223010101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生物降解材料的意义与应用</vt:lpstr>
      <vt:lpstr>目录</vt:lpstr>
      <vt:lpstr>生物降解材料的定义与种类</vt:lpstr>
      <vt:lpstr>生物降解材料的定义</vt:lpstr>
      <vt:lpstr>生物降解材料的种类</vt:lpstr>
      <vt:lpstr>生物降解材料的意义</vt:lpstr>
      <vt:lpstr>环保意义</vt:lpstr>
      <vt:lpstr>经济效益</vt:lpstr>
      <vt:lpstr>社会效益</vt:lpstr>
      <vt:lpstr>生物降解材料的应用领域</vt:lpstr>
      <vt:lpstr>包装材料</vt:lpstr>
      <vt:lpstr>一次性餐具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2024-09-26T12:44:31.776</cp:lastPrinted>
  <dcterms:created xsi:type="dcterms:W3CDTF">2024-09-26T04:44:31Z</dcterms:created>
  <dcterms:modified xsi:type="dcterms:W3CDTF">2024-09-26T04:44:34Z</dcterms:modified>
</cp:coreProperties>
</file>