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F5BA-2169-4FD2-9981-6E7001E9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2305E-3707-4301-9FEC-68184713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96297-5B82-41BB-B9C1-199792D4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DF5C-285A-4DBD-ABF9-83DDDBD8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04A18-9C45-4061-9044-82764591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B5E08-2E79-4A0E-941F-75ACAC7D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B5C95-ED5C-4DE3-8A1E-4841AD54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79B6D-0910-47A9-9161-B94C223D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C8420-1217-4400-832D-6C282D21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C42D8-ABF6-4493-962A-B56469A9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16EDC-5C78-49CC-9BA0-4698973C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524223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91287" y="2743173"/>
            <a:ext cx="63119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5"/>
              <a:t>短保质期食品行业报告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12447" y="2148937"/>
            <a:ext cx="41910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短保质期食品行业竞争格局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短保质期食品行业政策环境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短保质期食品行业挑战与机遇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短保质期食品行业案例研究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5740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/>
              <a:t>短保质期食品行业概述</a:t>
            </a:r>
            <a:endParaRPr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定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义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短保质期食品是指保质期较短的食品，通常在严格的生产和储存条件下，能够保持其品质和口感的时</a:t>
            </a:r>
            <a:r>
              <a:rPr sz="1350" spc="-15">
                <a:solidFill>
                  <a:srgbClr val="0D0D06"/>
                </a:solidFill>
                <a:latin typeface="微软雅黑"/>
                <a:cs typeface="微软雅黑"/>
              </a:rPr>
              <a:t>间较短。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分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根据食品的特性和保质期的长短，短保质期食品可以分为冷藏短保质期食品和常温短保质期食品。冷藏短保质期食品主要包括生鲜食品、酸奶、果汁等；常温短保质期食品主要包括方便面、薯片、饼干</a:t>
            </a:r>
            <a:r>
              <a:rPr sz="1350" spc="-25">
                <a:solidFill>
                  <a:srgbClr val="0D0D06"/>
                </a:solidFill>
                <a:latin typeface="微软雅黑"/>
                <a:cs typeface="微软雅黑"/>
              </a:rPr>
              <a:t>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42594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行业规模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全球短保质期食品市场规模持续增长，其中亚洲市场的增长速度最快。根据市场研究报告，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2019年全球短保质期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食品市场规模约为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3.5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万亿美元，预计到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2025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年将达到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4.5万亿美元。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5E8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00608A"/>
                </a:solidFill>
                <a:latin typeface="微软雅黑"/>
                <a:cs typeface="微软雅黑"/>
              </a:rPr>
              <a:t>增长驱动因素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3045"/>
                </a:solidFill>
                <a:latin typeface="微软雅黑"/>
                <a:cs typeface="微软雅黑"/>
              </a:rPr>
              <a:t>随着消费者对健康、新鲜、天然、有机等食品需求的增加，以及冷链物流和包装技术的不断发展，短保质期食品行业将继续保持增长态势。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BEEB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FFA89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328295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479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短保质期食品行业是全球食品工业的重要组成部分，其发展状况对于整个食品工业的发展具有重要影响。由于短保质期食品具有新鲜度高、口感好、品质有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保障等特点，因此受到广大消费者的青睐。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608A"/>
                </a:solidFill>
                <a:latin typeface="微软雅黑"/>
                <a:cs typeface="微软雅黑"/>
              </a:rPr>
              <a:t>行业作用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短保质期食品行业在满足消费者需求、推动农业产业链发展、促进就业等方面发挥着重要作用。同时，随着短保质期食品行业的不断发展，也将带动相关产业如冷链物流、包装制造等行业的协同发展。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行业地位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行业地位与作用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5740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/>
              <a:t>短保质期食品市场分析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5E8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消费者对便捷、快速食品的需求增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加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现代生活节奏加快，消费者对便捷、快速的食品需求增加，短保质期食品可以在短时间内食用，满</a:t>
            </a:r>
            <a:r>
              <a:rPr sz="1250" spc="-50">
                <a:latin typeface="微软雅黑"/>
                <a:cs typeface="微软雅黑"/>
              </a:rPr>
              <a:t>足</a:t>
            </a:r>
            <a:r>
              <a:rPr sz="1250">
                <a:latin typeface="微软雅黑"/>
                <a:cs typeface="微软雅黑"/>
              </a:rPr>
              <a:t>这一需求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150100" cy="10064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消费者对新鲜、健康食品的需求增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加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ts val="2850"/>
              </a:lnSpc>
              <a:spcBef>
                <a:spcPts val="75"/>
              </a:spcBef>
            </a:pPr>
            <a:r>
              <a:rPr sz="1250">
                <a:latin typeface="微软雅黑"/>
                <a:cs typeface="微软雅黑"/>
              </a:rPr>
              <a:t>随着生活水平的提高和健康意识的增强，消费者对食品的新鲜度和品质要求越来越高，短保质期食</a:t>
            </a:r>
            <a:r>
              <a:rPr sz="1250" spc="-50">
                <a:latin typeface="微软雅黑"/>
                <a:cs typeface="微软雅黑"/>
              </a:rPr>
              <a:t>品</a:t>
            </a:r>
            <a:r>
              <a:rPr sz="1250">
                <a:latin typeface="微软雅黑"/>
                <a:cs typeface="微软雅黑"/>
              </a:rPr>
              <a:t>能够满足这一需求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消费者对个性化、定制化食品的需求增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加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随着消费观念的转变，消费者对个性化、定制化的食品需求增加，短保质期食品可以根据消费者需</a:t>
            </a:r>
            <a:r>
              <a:rPr sz="1250" spc="-50">
                <a:latin typeface="微软雅黑"/>
                <a:cs typeface="微软雅黑"/>
              </a:rPr>
              <a:t>求</a:t>
            </a:r>
            <a:r>
              <a:rPr sz="1250">
                <a:latin typeface="微软雅黑"/>
                <a:cs typeface="微软雅黑"/>
              </a:rPr>
              <a:t>进行生产，满足这一需求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142" y="2015067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10528" y="1542295"/>
            <a:ext cx="480059" cy="382905"/>
          </a:xfrm>
          <a:custGeom>
            <a:rect l="l" t="t" r="r" b="b"/>
            <a:pathLst>
              <a:path w="480059" h="382905">
                <a:moveTo>
                  <a:pt x="480059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59" y="0"/>
                </a:lnTo>
                <a:lnTo>
                  <a:pt x="480059" y="382734"/>
                </a:lnTo>
                <a:close/>
              </a:path>
            </a:pathLst>
          </a:custGeom>
          <a:solidFill>
            <a:srgbClr val="00486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11480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11480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20BB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消费者行为分析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437819" y="1593357"/>
            <a:ext cx="5038090" cy="44831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422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消费者对品牌和质量的关注度提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高</a:t>
            </a:r>
            <a:endParaRPr sz="1700">
              <a:latin typeface="微软雅黑"/>
              <a:cs typeface="微软雅黑"/>
            </a:endParaRPr>
          </a:p>
          <a:p>
            <a:pPr marL="12700" marR="254635">
              <a:lnSpc>
                <a:spcPct val="187000"/>
              </a:lnSpc>
              <a:spcBef>
                <a:spcPts val="905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随着消费者对食品安全和质量的关注度提高，品牌和质量成为消费者选择短保质期食品的重要因素。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90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消费者对价格的敏感度降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低</a:t>
            </a:r>
            <a:endParaRPr sz="1700">
              <a:latin typeface="微软雅黑"/>
              <a:cs typeface="微软雅黑"/>
            </a:endParaRPr>
          </a:p>
          <a:p>
            <a:pPr marL="138430" marR="5080">
              <a:lnSpc>
                <a:spcPct val="190300"/>
              </a:lnSpc>
              <a:spcBef>
                <a:spcPts val="570"/>
              </a:spcBef>
            </a:pPr>
            <a:r>
              <a:rPr sz="1400">
                <a:solidFill>
                  <a:srgbClr val="0D0D06"/>
                </a:solidFill>
                <a:latin typeface="微软雅黑"/>
                <a:cs typeface="微软雅黑"/>
              </a:rPr>
              <a:t>相对于长期保存的食品，短保质期食品的价格通常较高，但</a:t>
            </a:r>
            <a:r>
              <a:rPr sz="1400" spc="-50">
                <a:solidFill>
                  <a:srgbClr val="0D0D06"/>
                </a:solidFill>
                <a:latin typeface="微软雅黑"/>
                <a:cs typeface="微软雅黑"/>
              </a:rPr>
              <a:t>随</a:t>
            </a:r>
            <a:r>
              <a:rPr sz="1400">
                <a:solidFill>
                  <a:srgbClr val="0D0D06"/>
                </a:solidFill>
                <a:latin typeface="微软雅黑"/>
                <a:cs typeface="微软雅黑"/>
              </a:rPr>
              <a:t>着消费者对新鲜度和品质的追求，价格敏感度逐渐降低</a:t>
            </a:r>
            <a:r>
              <a:rPr sz="1400" spc="-50">
                <a:solidFill>
                  <a:srgbClr val="0D0D06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85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消费者对购买渠道的选择多样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化</a:t>
            </a:r>
            <a:endParaRPr sz="1700">
              <a:latin typeface="微软雅黑"/>
              <a:cs typeface="微软雅黑"/>
            </a:endParaRPr>
          </a:p>
          <a:p>
            <a:pPr marL="138430" marR="128905">
              <a:lnSpc>
                <a:spcPct val="187000"/>
              </a:lnSpc>
              <a:spcBef>
                <a:spcPts val="55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除了传统的超市和便利店，消费者也通过电商平台和社交媒体等渠道购买短保质期食品。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304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EFEED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EFEE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EFEED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608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287524"/>
            <a:ext cx="3797300" cy="14776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33679">
              <a:lnSpc>
                <a:spcPct val="121300"/>
              </a:lnSpc>
              <a:spcBef>
                <a:spcPts val="9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短保质期食品品牌将不断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涌现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ts val="2430"/>
              </a:lnSpc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随着市场的扩大，越来越多的企业将进入短保质期食品市场，品牌之间的竞争将越来越激烈。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240458" y="3581653"/>
            <a:ext cx="3295650" cy="1874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6670">
              <a:lnSpc>
                <a:spcPct val="121300"/>
              </a:lnSpc>
              <a:spcBef>
                <a:spcPts val="9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短保质期食品将不断创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新</a:t>
            </a: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和升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  <a:p>
            <a:pPr marL="24765" marR="5080" algn="just">
              <a:lnSpc>
                <a:spcPct val="150000"/>
              </a:lnSpc>
              <a:spcBef>
                <a:spcPts val="57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为了满足消费者不断变化的需求，短保质期食品将不断创新和升级，推出更多新品种和</a:t>
            </a:r>
            <a:r>
              <a:rPr sz="1350" spc="-20">
                <a:solidFill>
                  <a:srgbClr val="0D0D06"/>
                </a:solidFill>
                <a:latin typeface="微软雅黑"/>
                <a:cs typeface="微软雅黑"/>
              </a:rPr>
              <a:t>口味。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7" name="object 17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608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1" name="object 21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608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980130" y="2375877"/>
            <a:ext cx="3282950" cy="1874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4604">
              <a:lnSpc>
                <a:spcPct val="121300"/>
              </a:lnSpc>
              <a:spcBef>
                <a:spcPts val="9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短保质期食品市场将不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断</a:t>
            </a: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扩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大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7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随着消费者对新鲜、健康、个性化、定制化食品的需求增加，短保质期食品市场将不断</a:t>
            </a:r>
            <a:r>
              <a:rPr sz="1350" spc="-20">
                <a:solidFill>
                  <a:srgbClr val="0D0D06"/>
                </a:solidFill>
                <a:latin typeface="微软雅黑"/>
                <a:cs typeface="微软雅黑"/>
              </a:rPr>
              <a:t>扩大。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B5E8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688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/>
              <a:t>短保质期食品行业竞争格局</a:t>
            </a:r>
            <a:endParaRPr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传统食品企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这些企业通常拥有较长的历史和品牌影响力，产品线丰富，覆盖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各类短保质期食品。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96697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新兴创业企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这些企业通常创新能力强，注重产品研发和品牌建设，通过线上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渠道销售产品。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跨国食品企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这些企业在全球范围内销售产品，拥有较强的资金和技术实力，能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够快速进入新兴市场。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竞争企业类型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竞争企业分析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463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优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势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455446"/>
            <a:ext cx="3073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品牌影响力强，销售渠道广泛，生产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规模大，采购成本低。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920058"/>
            <a:ext cx="463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08A"/>
                </a:solidFill>
                <a:latin typeface="微软雅黑"/>
                <a:cs typeface="微软雅黑"/>
              </a:rPr>
              <a:t>劣</a:t>
            </a:r>
            <a:r>
              <a:rPr sz="1700" b="1" spc="-50">
                <a:solidFill>
                  <a:srgbClr val="00608A"/>
                </a:solidFill>
                <a:latin typeface="微软雅黑"/>
                <a:cs typeface="微软雅黑"/>
              </a:rPr>
              <a:t>势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821007" y="4880918"/>
            <a:ext cx="3263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产品线过于传统，创新能力相对较弱，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对新兴市场反应较慢。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270199" y="1337639"/>
            <a:ext cx="5127625" cy="4704715"/>
          </a:xfrm>
          <a:custGeom>
            <a:rect l="l" t="t" r="r" b="b"/>
            <a:pathLst>
              <a:path w="5127625" h="4704715">
                <a:moveTo>
                  <a:pt x="5127218" y="4704521"/>
                </a:moveTo>
                <a:lnTo>
                  <a:pt x="0" y="4704521"/>
                </a:lnTo>
                <a:lnTo>
                  <a:pt x="0" y="0"/>
                </a:lnTo>
                <a:lnTo>
                  <a:pt x="5127218" y="0"/>
                </a:lnTo>
                <a:lnTo>
                  <a:pt x="5127218" y="4704521"/>
                </a:lnTo>
                <a:close/>
              </a:path>
            </a:pathLst>
          </a:custGeom>
          <a:solidFill>
            <a:srgbClr val="20BBFF">
              <a:alpha val="12156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56128" y="1337639"/>
            <a:ext cx="5135245" cy="4704715"/>
            <a:chOff x="756128" y="1337639"/>
            <a:chExt cx="5135245" cy="4704715"/>
          </a:xfrm>
        </p:grpSpPr>
        <p:sp>
          <p:nvSpPr>
            <p:cNvPr id="4" name="object 4"/>
            <p:cNvSpPr/>
            <p:nvPr/>
          </p:nvSpPr>
          <p:spPr>
            <a:xfrm>
              <a:off x="763828" y="1337639"/>
              <a:ext cx="5127625" cy="4704715"/>
            </a:xfrm>
            <a:custGeom>
              <a:rect l="l" t="t" r="r" b="b"/>
              <a:pathLst>
                <a:path w="5127625" h="4704715">
                  <a:moveTo>
                    <a:pt x="5127218" y="4704521"/>
                  </a:moveTo>
                  <a:lnTo>
                    <a:pt x="0" y="4704521"/>
                  </a:lnTo>
                  <a:lnTo>
                    <a:pt x="0" y="0"/>
                  </a:lnTo>
                  <a:lnTo>
                    <a:pt x="5127218" y="0"/>
                  </a:lnTo>
                  <a:lnTo>
                    <a:pt x="5127218" y="4704521"/>
                  </a:lnTo>
                  <a:close/>
                </a:path>
              </a:pathLst>
            </a:custGeom>
            <a:solidFill>
              <a:srgbClr val="20BBFF">
                <a:alpha val="1215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56119" y="1337639"/>
              <a:ext cx="2292985" cy="506095"/>
            </a:xfrm>
            <a:custGeom>
              <a:rect l="l" t="t" r="r" b="b"/>
              <a:pathLst>
                <a:path w="2292985" h="506094">
                  <a:moveTo>
                    <a:pt x="2292985" y="0"/>
                  </a:moveTo>
                  <a:lnTo>
                    <a:pt x="2037626" y="0"/>
                  </a:lnTo>
                  <a:lnTo>
                    <a:pt x="1756321" y="0"/>
                  </a:lnTo>
                  <a:lnTo>
                    <a:pt x="0" y="0"/>
                  </a:lnTo>
                  <a:lnTo>
                    <a:pt x="0" y="505955"/>
                  </a:lnTo>
                  <a:lnTo>
                    <a:pt x="1629829" y="505955"/>
                  </a:lnTo>
                  <a:lnTo>
                    <a:pt x="2037626" y="505955"/>
                  </a:lnTo>
                  <a:lnTo>
                    <a:pt x="2166505" y="505955"/>
                  </a:lnTo>
                  <a:lnTo>
                    <a:pt x="2292985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6270193" y="1337639"/>
            <a:ext cx="2292985" cy="506095"/>
          </a:xfrm>
          <a:custGeom>
            <a:rect l="l" t="t" r="r" b="b"/>
            <a:pathLst>
              <a:path w="2292984" h="506094">
                <a:moveTo>
                  <a:pt x="2292985" y="0"/>
                </a:moveTo>
                <a:lnTo>
                  <a:pt x="2037626" y="0"/>
                </a:lnTo>
                <a:lnTo>
                  <a:pt x="1756321" y="0"/>
                </a:lnTo>
                <a:lnTo>
                  <a:pt x="0" y="0"/>
                </a:lnTo>
                <a:lnTo>
                  <a:pt x="0" y="505955"/>
                </a:lnTo>
                <a:lnTo>
                  <a:pt x="1629829" y="505955"/>
                </a:lnTo>
                <a:lnTo>
                  <a:pt x="2037626" y="505955"/>
                </a:lnTo>
                <a:lnTo>
                  <a:pt x="2166493" y="505955"/>
                </a:lnTo>
                <a:lnTo>
                  <a:pt x="2292985" y="0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50975" y="2192392"/>
            <a:ext cx="6032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优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50975" y="3352431"/>
            <a:ext cx="4298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创新能力较强，对市场变化敏感，能够快速调整产品线和</a:t>
            </a:r>
            <a:r>
              <a:rPr sz="1350" spc="-10">
                <a:solidFill>
                  <a:srgbClr val="0D0D06"/>
                </a:solidFill>
                <a:latin typeface="微软雅黑"/>
                <a:cs typeface="微软雅黑"/>
              </a:rPr>
              <a:t>营销策略。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1337639"/>
            <a:ext cx="2030095" cy="50609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855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要点一</a:t>
            </a:r>
            <a:endParaRPr sz="19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70199" y="1337639"/>
            <a:ext cx="2037714" cy="506095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628650">
              <a:lnSpc>
                <a:spcPct val="100000"/>
              </a:lnSpc>
              <a:spcBef>
                <a:spcPts val="969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要点二</a:t>
            </a:r>
            <a:endParaRPr sz="19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57347" y="2192392"/>
            <a:ext cx="6032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劣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671634" y="3352431"/>
            <a:ext cx="4298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品牌影响力较弱，销售渠道有限，生产规模较小，采购成</a:t>
            </a:r>
            <a:r>
              <a:rPr sz="1350" spc="-15">
                <a:solidFill>
                  <a:srgbClr val="0D0D06"/>
                </a:solidFill>
                <a:latin typeface="微软雅黑"/>
                <a:cs typeface="微软雅黑"/>
              </a:rPr>
              <a:t>本较高。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4" name="object 14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0080B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竞争企业分析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https://d.book118.com/466205242230010100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短保质期食品行业报告</vt:lpstr>
      <vt:lpstr>PowerPoint Presentation</vt:lpstr>
      <vt:lpstr>短保质期食品行业概述</vt:lpstr>
      <vt:lpstr>定义与分类</vt:lpstr>
      <vt:lpstr>行业规模与增长</vt:lpstr>
      <vt:lpstr>行业地位与作用</vt:lpstr>
      <vt:lpstr>短保质期食品市场分析</vt:lpstr>
      <vt:lpstr>市场需求分析</vt:lpstr>
      <vt:lpstr>消费者行为分析</vt:lpstr>
      <vt:lpstr>市场趋势预测</vt:lpstr>
      <vt:lpstr>短保质期食品行业竞争格局</vt:lpstr>
      <vt:lpstr>竞争企业类型</vt:lpstr>
      <vt:lpstr>竞争企业分析</vt:lpstr>
      <vt:lpstr>竞争企业分析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2024-09-25T04:28:36.717</cp:lastPrinted>
  <dcterms:created xsi:type="dcterms:W3CDTF">2024-09-24T20:28:36Z</dcterms:created>
  <dcterms:modified xsi:type="dcterms:W3CDTF">2024-09-24T20:28:38Z</dcterms:modified>
</cp:coreProperties>
</file>