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C4E86F-46AB-4CBF-A219-99FD9B8BC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422C5-2F8E-4D7E-94E9-054156B63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C9C231-9EE9-44F5-98B3-5594F6ED8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FFC7D-F966-4AD3-BC61-3CC814637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9CE0AC-8F91-4F4B-AFC0-80B8A5F05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8B8FB2-D1B9-4FE5-9DDB-C206AC91F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3563F3-FA6D-485B-A511-8F5A18F2A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BE1FCC-985C-4B1F-90AC-74746ABB7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59419C-EC76-41E9-8CD8-81979CD2D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DCF253-3BE9-47BF-9514-E3E61CB27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1F789-8079-4238-8BD3-4A5A00105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2131050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体外诊断试剂质量管理体系要点解析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质量管理体系建立与实施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体外诊断试剂研发过程管理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生产过程质量控制与监督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销售、运输和储存环节质量控制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持续改进与客户反馈处理机制建立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36" b="21836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促进体外诊断试剂产业健康发展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通过规范市场秩序，提升产品质量，推动体外诊断试剂产业的创新和发展。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保障体外诊断试剂的安全性和有效性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建立和实施质量管理体系，确保体外诊断试剂在研发、生产、流通和使用等各环节中质量可控，保障公众用械安全。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体外诊断试剂是指用于对人体样本（如血液、体液、组织等）进行体外检测的试剂、试剂盒、校准品（物）、质控品（物）等。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根据产品风险程度由低到高，体外诊断试剂依次分为第一类、第二类和第三类产品。其中，第三类产品具有较高风险，需要采取特别措施严格控制管理以保证其安全、有效。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体外诊断试剂定义及分类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质量管理体系建立与实施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444" b="17444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明确质量方针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制定符合企业实际情况和市场需求的质量方针，明确质量追求和承诺。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设定质量目标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根据质量方针，设定可量化的质量目标，如产品合格率、客户投诉率等。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目标分解与考核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将质量目标分解到各个部门和岗位，建立考核机制，确保目标的有效实施。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质量方针与目标设定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53" b="453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建立质量管理组织架构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设立质量管理部门，明确其职责和权力，确保质量管理体系的有效运行。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明确各部门职责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明确研发、生产、销售、采购等部门的职责，确保各部门在质量管理体系中协同工作。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落实岗位职责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将质量管理职责落实到具体岗位，确保员工清楚自己的职责和工作要求。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组织架构与职责划分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人力资源保障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配备足够数量和质量的专业技术人员，提供必要的培训和发展机会，确保员工具备履行质量管理职责的能力。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物资资源保障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确保生产所需原材料、零部件、设备等物资资源的稳定供应，保证产品质量。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设施与环境保障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提供符合生产要求的场地、设施和环境，确保生产过程中的质量控制和产品质量。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经费保障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为质量管理体系的建立、实施和持续改进提供必要的经费支持，确保质量管理体系的有效运行。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资源配备与保障措施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体外诊断试剂研发过程管理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立项依据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根据市场需求、技术发展趋势以及公司战略方向，提出研发项目建议，并进行可行性分析。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制定详细的项目计划，包括研发目标、技术路线、实验设计、进度安排、资源需求及预算等。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审批流程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建立规范的立项审批流程，确保项目符合公司战略方向和资源配置要求，并获得高层领导批准。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立项审批及项目计划制定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27369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901952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43676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418259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9860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34444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76167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450750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根据项目目标和技术路线，设计合理的实验方案，包括实验原理、操作步骤、预期结果等。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实验记录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详细记录实验过程和数据，确保实验可追溯和可重复，同时及时整理和分析实验数据。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结果评估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对实验结果进行评估和讨论，验证实验假设的合理性，并根据实验结果调整实验方案。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小试总结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在实验室研究阶段结束后，进行小试总结，评估技术可行性及潜在风险，为后续中试放大提供依据。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实验室研究与小试阶段管理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50029" y="159340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中试放大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150029" y="1918792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根据小试结果，进行中试放大试验，考察工艺在放大过程中的稳定性、重现性以及经济性。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793308" y="159340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工艺验证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793308" y="1918792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通过一系列验证实验，确认工艺的可行性、稳定性和可靠性，包括工艺参数的确定、中间品和成品的质量控制等。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50029" y="379014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数据分析与改进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50029" y="4115534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对中试放大和工艺验证过程中的数据进行深入分析，发现问题并及时进行改进优化。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793308" y="3790147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交接准备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793308" y="4115534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在中试放大及工艺验证阶段结束后，进行项目交接准备工作，整理相关文档资料，确保后续生产顺利进行。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4898003" y="3416893"/>
            <a:ext cx="1166724" cy="1297311"/>
          </a:xfrm>
          <a:custGeom>
            <a:rect l="l" t="t" r="r" b="b"/>
            <a:pathLst>
              <a:path w="1521" h="1691">
                <a:moveTo>
                  <a:pt x="1521" y="934"/>
                </a:moveTo>
                <a:cubicBezTo>
                  <a:pt x="1419" y="934"/>
                  <a:pt x="1320" y="912"/>
                  <a:pt x="1226" y="873"/>
                </a:cubicBezTo>
                <a:cubicBezTo>
                  <a:pt x="1135" y="836"/>
                  <a:pt x="1054" y="781"/>
                  <a:pt x="983" y="712"/>
                </a:cubicBezTo>
                <a:cubicBezTo>
                  <a:pt x="915" y="641"/>
                  <a:pt x="859" y="561"/>
                  <a:pt x="820" y="470"/>
                </a:cubicBezTo>
                <a:cubicBezTo>
                  <a:pt x="781" y="376"/>
                  <a:pt x="761" y="276"/>
                  <a:pt x="761" y="174"/>
                </a:cubicBezTo>
                <a:cubicBezTo>
                  <a:pt x="554" y="174"/>
                  <a:pt x="403" y="174"/>
                  <a:pt x="294" y="174"/>
                </a:cubicBezTo>
                <a:cubicBezTo>
                  <a:pt x="193" y="0"/>
                  <a:pt x="193" y="0"/>
                  <a:pt x="193" y="0"/>
                </a:cubicBezTo>
                <a:cubicBezTo>
                  <a:pt x="93" y="174"/>
                  <a:pt x="93" y="174"/>
                  <a:pt x="93" y="174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011"/>
                  <a:pt x="682" y="1692"/>
                  <a:pt x="1521" y="1692"/>
                </a:cubicBezTo>
                <a:cubicBezTo>
                  <a:pt x="1521" y="1661"/>
                  <a:pt x="1521" y="1631"/>
                  <a:pt x="1521" y="1602"/>
                </a:cubicBezTo>
                <a:cubicBezTo>
                  <a:pt x="1350" y="1503"/>
                  <a:pt x="1350" y="1503"/>
                  <a:pt x="1350" y="1503"/>
                </a:cubicBezTo>
                <a:cubicBezTo>
                  <a:pt x="1521" y="1404"/>
                  <a:pt x="1521" y="1404"/>
                  <a:pt x="1521" y="1404"/>
                </a:cubicBezTo>
                <a:cubicBezTo>
                  <a:pt x="1521" y="934"/>
                  <a:pt x="1521" y="934"/>
                  <a:pt x="1521" y="93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22179" y="3554921"/>
            <a:ext cx="1299452" cy="1164582"/>
          </a:xfrm>
          <a:custGeom>
            <a:rect l="l" t="t" r="r" b="b"/>
            <a:pathLst>
              <a:path w="1695" h="1518">
                <a:moveTo>
                  <a:pt x="1602" y="0"/>
                </a:moveTo>
                <a:cubicBezTo>
                  <a:pt x="1502" y="171"/>
                  <a:pt x="1502" y="171"/>
                  <a:pt x="1502" y="171"/>
                </a:cubicBezTo>
                <a:cubicBezTo>
                  <a:pt x="1402" y="0"/>
                  <a:pt x="1402" y="0"/>
                  <a:pt x="1402" y="0"/>
                </a:cubicBezTo>
                <a:cubicBezTo>
                  <a:pt x="934" y="0"/>
                  <a:pt x="934" y="0"/>
                  <a:pt x="934" y="0"/>
                </a:cubicBezTo>
                <a:cubicBezTo>
                  <a:pt x="934" y="102"/>
                  <a:pt x="915" y="202"/>
                  <a:pt x="875" y="296"/>
                </a:cubicBezTo>
                <a:cubicBezTo>
                  <a:pt x="836" y="387"/>
                  <a:pt x="781" y="467"/>
                  <a:pt x="712" y="538"/>
                </a:cubicBezTo>
                <a:cubicBezTo>
                  <a:pt x="643" y="607"/>
                  <a:pt x="560" y="662"/>
                  <a:pt x="469" y="699"/>
                </a:cubicBezTo>
                <a:cubicBezTo>
                  <a:pt x="377" y="738"/>
                  <a:pt x="276" y="760"/>
                  <a:pt x="174" y="760"/>
                </a:cubicBezTo>
                <a:cubicBezTo>
                  <a:pt x="174" y="968"/>
                  <a:pt x="174" y="1119"/>
                  <a:pt x="174" y="1228"/>
                </a:cubicBezTo>
                <a:cubicBezTo>
                  <a:pt x="0" y="1329"/>
                  <a:pt x="0" y="1329"/>
                  <a:pt x="0" y="1329"/>
                </a:cubicBezTo>
                <a:cubicBezTo>
                  <a:pt x="174" y="1430"/>
                  <a:pt x="174" y="1430"/>
                  <a:pt x="174" y="1430"/>
                </a:cubicBezTo>
                <a:cubicBezTo>
                  <a:pt x="174" y="1518"/>
                  <a:pt x="174" y="1518"/>
                  <a:pt x="174" y="1518"/>
                </a:cubicBezTo>
                <a:cubicBezTo>
                  <a:pt x="1013" y="1518"/>
                  <a:pt x="1695" y="837"/>
                  <a:pt x="1695" y="0"/>
                </a:cubicBezTo>
                <a:cubicBezTo>
                  <a:pt x="1662" y="0"/>
                  <a:pt x="1631" y="0"/>
                  <a:pt x="1602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03303" y="2297341"/>
            <a:ext cx="1299452" cy="1164582"/>
          </a:xfrm>
          <a:custGeom>
            <a:rect l="l" t="t" r="r" b="b"/>
            <a:pathLst>
              <a:path w="1695" h="1519">
                <a:moveTo>
                  <a:pt x="1695" y="188"/>
                </a:moveTo>
                <a:cubicBezTo>
                  <a:pt x="1521" y="87"/>
                  <a:pt x="1521" y="87"/>
                  <a:pt x="1521" y="87"/>
                </a:cubicBezTo>
                <a:cubicBezTo>
                  <a:pt x="1521" y="0"/>
                  <a:pt x="1521" y="0"/>
                  <a:pt x="1521" y="0"/>
                </a:cubicBezTo>
                <a:cubicBezTo>
                  <a:pt x="682" y="0"/>
                  <a:pt x="0" y="681"/>
                  <a:pt x="0" y="1519"/>
                </a:cubicBezTo>
                <a:cubicBezTo>
                  <a:pt x="33" y="1519"/>
                  <a:pt x="63" y="1519"/>
                  <a:pt x="93" y="1519"/>
                </a:cubicBezTo>
                <a:cubicBezTo>
                  <a:pt x="193" y="1345"/>
                  <a:pt x="193" y="1345"/>
                  <a:pt x="193" y="1345"/>
                </a:cubicBezTo>
                <a:cubicBezTo>
                  <a:pt x="294" y="1519"/>
                  <a:pt x="294" y="1519"/>
                  <a:pt x="294" y="1519"/>
                </a:cubicBezTo>
                <a:cubicBezTo>
                  <a:pt x="761" y="1519"/>
                  <a:pt x="761" y="1519"/>
                  <a:pt x="761" y="1519"/>
                </a:cubicBezTo>
                <a:cubicBezTo>
                  <a:pt x="761" y="1416"/>
                  <a:pt x="781" y="1316"/>
                  <a:pt x="820" y="1224"/>
                </a:cubicBezTo>
                <a:cubicBezTo>
                  <a:pt x="859" y="1133"/>
                  <a:pt x="915" y="1051"/>
                  <a:pt x="983" y="982"/>
                </a:cubicBezTo>
                <a:cubicBezTo>
                  <a:pt x="1054" y="911"/>
                  <a:pt x="1135" y="856"/>
                  <a:pt x="1226" y="819"/>
                </a:cubicBezTo>
                <a:cubicBezTo>
                  <a:pt x="1320" y="779"/>
                  <a:pt x="1419" y="760"/>
                  <a:pt x="1521" y="760"/>
                </a:cubicBezTo>
                <a:cubicBezTo>
                  <a:pt x="1521" y="551"/>
                  <a:pt x="1521" y="399"/>
                  <a:pt x="1521" y="290"/>
                </a:cubicBezTo>
                <a:lnTo>
                  <a:pt x="1695" y="1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60206" y="2302641"/>
            <a:ext cx="1166724" cy="1297311"/>
          </a:xfrm>
          <a:custGeom>
            <a:rect l="l" t="t" r="r" b="b"/>
            <a:pathLst>
              <a:path w="1521" h="1690">
                <a:moveTo>
                  <a:pt x="1428" y="1519"/>
                </a:moveTo>
                <a:cubicBezTo>
                  <a:pt x="1521" y="1519"/>
                  <a:pt x="1521" y="1519"/>
                  <a:pt x="1521" y="1519"/>
                </a:cubicBezTo>
                <a:cubicBezTo>
                  <a:pt x="1521" y="681"/>
                  <a:pt x="839" y="0"/>
                  <a:pt x="0" y="0"/>
                </a:cubicBezTo>
                <a:cubicBezTo>
                  <a:pt x="0" y="31"/>
                  <a:pt x="0" y="60"/>
                  <a:pt x="0" y="88"/>
                </a:cubicBezTo>
                <a:cubicBezTo>
                  <a:pt x="171" y="188"/>
                  <a:pt x="171" y="188"/>
                  <a:pt x="171" y="188"/>
                </a:cubicBezTo>
                <a:cubicBezTo>
                  <a:pt x="0" y="288"/>
                  <a:pt x="0" y="288"/>
                  <a:pt x="0" y="288"/>
                </a:cubicBezTo>
                <a:cubicBezTo>
                  <a:pt x="0" y="760"/>
                  <a:pt x="0" y="760"/>
                  <a:pt x="0" y="760"/>
                </a:cubicBezTo>
                <a:cubicBezTo>
                  <a:pt x="102" y="760"/>
                  <a:pt x="203" y="779"/>
                  <a:pt x="295" y="819"/>
                </a:cubicBezTo>
                <a:cubicBezTo>
                  <a:pt x="386" y="856"/>
                  <a:pt x="469" y="911"/>
                  <a:pt x="538" y="982"/>
                </a:cubicBezTo>
                <a:cubicBezTo>
                  <a:pt x="607" y="1051"/>
                  <a:pt x="662" y="1133"/>
                  <a:pt x="701" y="1224"/>
                </a:cubicBezTo>
                <a:cubicBezTo>
                  <a:pt x="741" y="1316"/>
                  <a:pt x="760" y="1416"/>
                  <a:pt x="760" y="1519"/>
                </a:cubicBezTo>
                <a:cubicBezTo>
                  <a:pt x="968" y="1519"/>
                  <a:pt x="1118" y="1519"/>
                  <a:pt x="1228" y="1519"/>
                </a:cubicBezTo>
                <a:cubicBezTo>
                  <a:pt x="1328" y="1690"/>
                  <a:pt x="1328" y="1690"/>
                  <a:pt x="1328" y="1690"/>
                </a:cubicBezTo>
                <a:lnTo>
                  <a:pt x="1428" y="1519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849" y="2677031"/>
            <a:ext cx="345497" cy="33853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521" y="2713607"/>
            <a:ext cx="321283" cy="31481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001" y="3983451"/>
            <a:ext cx="353163" cy="34604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769" y="3983451"/>
            <a:ext cx="353163" cy="34604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中试放大及工艺验证阶段管理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https://d.book118.com/466213105020010050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2024-09-15T05:44:09.682</cp:lastPrinted>
  <dcterms:created xsi:type="dcterms:W3CDTF">2024-09-14T21:44:09Z</dcterms:created>
  <dcterms:modified xsi:type="dcterms:W3CDTF">2024-09-14T21:44:11Z</dcterms:modified>
</cp:coreProperties>
</file>