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D1AB5-91AA-40EB-82B5-33317DD5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CC237-A0DF-4911-A225-E2B2E1CF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E4E1E-3134-461B-930E-C342AF5EA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73423-6235-427A-95EF-470F39EB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B3596-A53D-4EEC-B30E-7237C095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DEDA4-A763-49CF-A0BC-20E2044D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04DD0-F71A-45A3-BDD6-F2B62252A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4DA94-30F4-4C40-B15D-E1A91D45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2876F-B0E0-40EA-B9F7-93C8E17A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EA813-7623-4FB2-B815-132B7EFE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9F623-044E-4C88-862D-DB20B8DA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71050" y="2481190"/>
            <a:ext cx="5854700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01200" y="4075200"/>
            <a:ext cx="10991215" cy="0"/>
          </a:xfrm>
          <a:custGeom>
            <a:rect l="l" t="t" r="r" b="b"/>
            <a:pathLst>
              <a:path w="10991215">
                <a:moveTo>
                  <a:pt x="10990800" y="0"/>
                </a:moveTo>
                <a:lnTo>
                  <a:pt x="0" y="0"/>
                </a:lnTo>
              </a:path>
            </a:pathLst>
          </a:custGeom>
          <a:solidFill>
            <a:srgbClr val="FFF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01200" y="4075200"/>
            <a:ext cx="10991215" cy="0"/>
          </a:xfrm>
          <a:custGeom>
            <a:rect l="l" t="t" r="r" b="b"/>
            <a:pathLst>
              <a:path w="10991215">
                <a:moveTo>
                  <a:pt x="0" y="0"/>
                </a:moveTo>
                <a:lnTo>
                  <a:pt x="10990800" y="0"/>
                </a:lnTo>
              </a:path>
            </a:pathLst>
          </a:custGeom>
          <a:ln w="6350">
            <a:solidFill>
              <a:srgbClr val="FFAC73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 flipH="1">
            <a:off x="6257147" y="2030095"/>
            <a:ext cx="0" cy="4230370"/>
          </a:xfrm>
          <a:custGeom>
            <a:rect l="l" t="t" r="r" b="b"/>
            <a:pathLst>
              <a:path h="4230370">
                <a:moveTo>
                  <a:pt x="0" y="4229999"/>
                </a:moveTo>
                <a:lnTo>
                  <a:pt x="0" y="0"/>
                </a:lnTo>
              </a:path>
            </a:pathLst>
          </a:custGeom>
          <a:solidFill>
            <a:srgbClr val="FFF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 flipH="1">
            <a:off x="6257147" y="2030095"/>
            <a:ext cx="0" cy="4230370"/>
          </a:xfrm>
          <a:custGeom>
            <a:rect l="l" t="t" r="r" b="b"/>
            <a:pathLst>
              <a:path h="4230370">
                <a:moveTo>
                  <a:pt x="0" y="0"/>
                </a:moveTo>
                <a:lnTo>
                  <a:pt x="0" y="4229999"/>
                </a:lnTo>
              </a:path>
            </a:pathLst>
          </a:custGeom>
          <a:ln w="6350">
            <a:solidFill>
              <a:srgbClr val="FFC9A6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1142085" y="1767349"/>
            <a:ext cx="342900" cy="342900"/>
          </a:xfrm>
          <a:custGeom>
            <a:rect l="l" t="t" r="r" b="b"/>
            <a:pathLst>
              <a:path w="342900" h="342900">
                <a:moveTo>
                  <a:pt x="0" y="171450"/>
                </a:moveTo>
                <a:lnTo>
                  <a:pt x="6124" y="125872"/>
                </a:lnTo>
                <a:lnTo>
                  <a:pt x="23408" y="84916"/>
                </a:lnTo>
                <a:lnTo>
                  <a:pt x="50216" y="50216"/>
                </a:lnTo>
                <a:lnTo>
                  <a:pt x="84916" y="23408"/>
                </a:lnTo>
                <a:lnTo>
                  <a:pt x="125871" y="6124"/>
                </a:lnTo>
                <a:lnTo>
                  <a:pt x="171450" y="0"/>
                </a:lnTo>
                <a:lnTo>
                  <a:pt x="217027" y="6124"/>
                </a:lnTo>
                <a:lnTo>
                  <a:pt x="257983" y="23407"/>
                </a:lnTo>
                <a:lnTo>
                  <a:pt x="292683" y="50216"/>
                </a:lnTo>
                <a:lnTo>
                  <a:pt x="319491" y="84915"/>
                </a:lnTo>
                <a:lnTo>
                  <a:pt x="336775" y="125871"/>
                </a:lnTo>
                <a:lnTo>
                  <a:pt x="342900" y="171449"/>
                </a:lnTo>
                <a:lnTo>
                  <a:pt x="336775" y="217028"/>
                </a:lnTo>
                <a:lnTo>
                  <a:pt x="319491" y="257983"/>
                </a:lnTo>
                <a:lnTo>
                  <a:pt x="292683" y="292683"/>
                </a:lnTo>
                <a:lnTo>
                  <a:pt x="257984" y="319491"/>
                </a:lnTo>
                <a:lnTo>
                  <a:pt x="217028" y="336775"/>
                </a:lnTo>
                <a:lnTo>
                  <a:pt x="171450" y="342899"/>
                </a:lnTo>
                <a:lnTo>
                  <a:pt x="125871" y="336775"/>
                </a:lnTo>
                <a:lnTo>
                  <a:pt x="84915" y="319491"/>
                </a:lnTo>
                <a:lnTo>
                  <a:pt x="50216" y="292683"/>
                </a:lnTo>
                <a:lnTo>
                  <a:pt x="23407" y="257983"/>
                </a:lnTo>
                <a:lnTo>
                  <a:pt x="6124" y="217027"/>
                </a:lnTo>
                <a:lnTo>
                  <a:pt x="0" y="171449"/>
                </a:lnTo>
                <a:close/>
              </a:path>
            </a:pathLst>
          </a:custGeom>
          <a:ln w="13716">
            <a:solidFill>
              <a:srgbClr val="EB55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4396" y="1497174"/>
            <a:ext cx="5549900" cy="4394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4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221021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25725" y="2673733"/>
            <a:ext cx="694055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5">
                <a:solidFill>
                  <a:srgbClr val="CB3600"/>
                </a:solidFill>
              </a:rPr>
              <a:t>太原市商业租赁分析报告</a:t>
            </a:r>
            <a:endParaRPr sz="49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4563" y="833216"/>
              <a:ext cx="5248275" cy="0"/>
            </a:xfrm>
            <a:custGeom>
              <a:rect l="l" t="t" r="r" b="b"/>
              <a:pathLst>
                <a:path w="5248275">
                  <a:moveTo>
                    <a:pt x="5248275" y="0"/>
                  </a:moveTo>
                  <a:lnTo>
                    <a:pt x="0" y="0"/>
                  </a:lnTo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764563" y="833216"/>
              <a:ext cx="5248275" cy="0"/>
            </a:xfrm>
            <a:custGeom>
              <a:rect l="l" t="t" r="r" b="b"/>
              <a:pathLst>
                <a:path w="5248275">
                  <a:moveTo>
                    <a:pt x="0" y="0"/>
                  </a:moveTo>
                  <a:lnTo>
                    <a:pt x="5248275" y="0"/>
                  </a:lnTo>
                </a:path>
              </a:pathLst>
            </a:custGeom>
            <a:ln w="6350">
              <a:solidFill>
                <a:srgbClr val="CB36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86816" y="838759"/>
            <a:ext cx="1473200" cy="1165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830"/>
              </a:lnSpc>
              <a:spcBef>
                <a:spcPts val="100"/>
              </a:spcBef>
            </a:pPr>
            <a:r>
              <a:rPr sz="5700" spc="-25">
                <a:solidFill>
                  <a:srgbClr val="CB3600"/>
                </a:solidFill>
              </a:rPr>
              <a:t>目录</a:t>
            </a:r>
            <a:endParaRPr sz="5700"/>
          </a:p>
          <a:p>
            <a:pPr marL="202565">
              <a:lnSpc>
                <a:spcPts val="2150"/>
              </a:lnSpc>
            </a:pPr>
            <a:r>
              <a:rPr sz="1800" b="0" spc="-10">
                <a:solidFill>
                  <a:srgbClr val="CB3600"/>
                </a:solidFill>
                <a:latin typeface="Arial"/>
                <a:cs typeface="Arial"/>
              </a:rPr>
              <a:t>CONTENTS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933374" y="964932"/>
            <a:ext cx="13335" cy="922655"/>
          </a:xfrm>
          <a:custGeom>
            <a:rect l="l" t="t" r="r" b="b"/>
            <a:pathLst>
              <a:path w="13335" h="922655">
                <a:moveTo>
                  <a:pt x="13178" y="0"/>
                </a:moveTo>
                <a:lnTo>
                  <a:pt x="0" y="922437"/>
                </a:lnTo>
              </a:path>
            </a:pathLst>
          </a:custGeom>
          <a:ln w="76200">
            <a:solidFill>
              <a:srgbClr val="9828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780065" y="1179612"/>
            <a:ext cx="4495800" cy="33737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25">
                <a:solidFill>
                  <a:srgbClr val="8C1610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太原市商业租赁市场概述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太原市商业租赁市场分析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4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太原市商业租赁市场存在的问题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太原市商业租赁市场发展建议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4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8C1610"/>
                </a:solidFill>
                <a:latin typeface="微软雅黑"/>
                <a:cs typeface="微软雅黑"/>
              </a:rPr>
              <a:t>结论与展望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170165"/>
            <a:ext cx="1339850" cy="2824480"/>
          </a:xfrm>
          <a:prstGeom prst="rect">
            <a:avLst/>
          </a:prstGeom>
        </p:spPr>
        <p:txBody>
          <a:bodyPr vert="horz" wrap="square" lIns="0" tIns="554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7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01</a:t>
            </a:r>
            <a:endParaRPr sz="8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2290"/>
              </a:spcBef>
            </a:pPr>
            <a:r>
              <a:rPr sz="4500" b="1" spc="-25">
                <a:solidFill>
                  <a:srgbClr val="982800"/>
                </a:solidFill>
                <a:latin typeface="微软雅黑"/>
                <a:cs typeface="微软雅黑"/>
              </a:rPr>
              <a:t>引言</a:t>
            </a:r>
            <a:endParaRPr sz="4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3" name="object 2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1926761" y="3625744"/>
            <a:ext cx="8255000" cy="92519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背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景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66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随着太原市经济的快速发展和城市化进程的加速，商业租赁市场逐渐成为一个重要的经济领域。越来越多的企业和个人选择在太原市租赁商业用房，以满足其经营和发展需求。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926761" y="1313542"/>
            <a:ext cx="8597900" cy="637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目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15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本报告旨在分析太原市商业租赁市场的现状、趋势和发展前景，为投资者、开发商和租户提供有价值的参考信息。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21646" y="1482986"/>
            <a:ext cx="4378960" cy="4476115"/>
            <a:chOff x="6921646" y="1482986"/>
            <a:chExt cx="4378960" cy="4476115"/>
          </a:xfrm>
        </p:grpSpPr>
        <p:sp>
          <p:nvSpPr>
            <p:cNvPr id="3" name="object 3"/>
            <p:cNvSpPr/>
            <p:nvPr/>
          </p:nvSpPr>
          <p:spPr>
            <a:xfrm>
              <a:off x="7150134" y="2021982"/>
              <a:ext cx="3939540" cy="3937000"/>
            </a:xfrm>
            <a:custGeom>
              <a:rect l="l" t="t" r="r" b="b"/>
              <a:pathLst>
                <a:path w="3939540" h="3937000">
                  <a:moveTo>
                    <a:pt x="2209593" y="12700"/>
                  </a:moveTo>
                  <a:lnTo>
                    <a:pt x="1729936" y="12700"/>
                  </a:lnTo>
                  <a:lnTo>
                    <a:pt x="1777271" y="0"/>
                  </a:lnTo>
                  <a:lnTo>
                    <a:pt x="2162258" y="0"/>
                  </a:lnTo>
                  <a:lnTo>
                    <a:pt x="2209593" y="12700"/>
                  </a:lnTo>
                  <a:close/>
                </a:path>
                <a:path w="3939540" h="3937000">
                  <a:moveTo>
                    <a:pt x="2303221" y="25400"/>
                  </a:moveTo>
                  <a:lnTo>
                    <a:pt x="1636308" y="25400"/>
                  </a:lnTo>
                  <a:lnTo>
                    <a:pt x="1682944" y="12700"/>
                  </a:lnTo>
                  <a:lnTo>
                    <a:pt x="2256585" y="12700"/>
                  </a:lnTo>
                  <a:lnTo>
                    <a:pt x="2303221" y="25400"/>
                  </a:lnTo>
                  <a:close/>
                </a:path>
                <a:path w="3939540" h="3937000">
                  <a:moveTo>
                    <a:pt x="2349489" y="3898900"/>
                  </a:moveTo>
                  <a:lnTo>
                    <a:pt x="1590040" y="3898900"/>
                  </a:lnTo>
                  <a:lnTo>
                    <a:pt x="1544157" y="3886200"/>
                  </a:lnTo>
                  <a:lnTo>
                    <a:pt x="1234839" y="3797300"/>
                  </a:lnTo>
                  <a:lnTo>
                    <a:pt x="1192507" y="3771900"/>
                  </a:lnTo>
                  <a:lnTo>
                    <a:pt x="1150680" y="3759200"/>
                  </a:lnTo>
                  <a:lnTo>
                    <a:pt x="1109370" y="3733800"/>
                  </a:lnTo>
                  <a:lnTo>
                    <a:pt x="1068592" y="3721100"/>
                  </a:lnTo>
                  <a:lnTo>
                    <a:pt x="988685" y="3670300"/>
                  </a:lnTo>
                  <a:lnTo>
                    <a:pt x="911066" y="3619500"/>
                  </a:lnTo>
                  <a:lnTo>
                    <a:pt x="873148" y="3594100"/>
                  </a:lnTo>
                  <a:lnTo>
                    <a:pt x="835842" y="3568700"/>
                  </a:lnTo>
                  <a:lnTo>
                    <a:pt x="799162" y="3543300"/>
                  </a:lnTo>
                  <a:lnTo>
                    <a:pt x="763122" y="3517900"/>
                  </a:lnTo>
                  <a:lnTo>
                    <a:pt x="727734" y="3492500"/>
                  </a:lnTo>
                  <a:lnTo>
                    <a:pt x="693013" y="3467100"/>
                  </a:lnTo>
                  <a:lnTo>
                    <a:pt x="658971" y="3429000"/>
                  </a:lnTo>
                  <a:lnTo>
                    <a:pt x="625623" y="3403600"/>
                  </a:lnTo>
                  <a:lnTo>
                    <a:pt x="592982" y="3378200"/>
                  </a:lnTo>
                  <a:lnTo>
                    <a:pt x="561061" y="3340100"/>
                  </a:lnTo>
                  <a:lnTo>
                    <a:pt x="529874" y="3302000"/>
                  </a:lnTo>
                  <a:lnTo>
                    <a:pt x="499434" y="3276600"/>
                  </a:lnTo>
                  <a:lnTo>
                    <a:pt x="469755" y="3238500"/>
                  </a:lnTo>
                  <a:lnTo>
                    <a:pt x="440850" y="3200400"/>
                  </a:lnTo>
                  <a:lnTo>
                    <a:pt x="412732" y="3175000"/>
                  </a:lnTo>
                  <a:lnTo>
                    <a:pt x="385416" y="3136900"/>
                  </a:lnTo>
                  <a:lnTo>
                    <a:pt x="358915" y="3098800"/>
                  </a:lnTo>
                  <a:lnTo>
                    <a:pt x="333241" y="3060700"/>
                  </a:lnTo>
                  <a:lnTo>
                    <a:pt x="308410" y="3022600"/>
                  </a:lnTo>
                  <a:lnTo>
                    <a:pt x="284433" y="2984500"/>
                  </a:lnTo>
                  <a:lnTo>
                    <a:pt x="261325" y="2946400"/>
                  </a:lnTo>
                  <a:lnTo>
                    <a:pt x="239099" y="2908300"/>
                  </a:lnTo>
                  <a:lnTo>
                    <a:pt x="217769" y="2870200"/>
                  </a:lnTo>
                  <a:lnTo>
                    <a:pt x="197348" y="2819400"/>
                  </a:lnTo>
                  <a:lnTo>
                    <a:pt x="177849" y="2781300"/>
                  </a:lnTo>
                  <a:lnTo>
                    <a:pt x="159287" y="2743200"/>
                  </a:lnTo>
                  <a:lnTo>
                    <a:pt x="141673" y="2692400"/>
                  </a:lnTo>
                  <a:lnTo>
                    <a:pt x="125023" y="2654300"/>
                  </a:lnTo>
                  <a:lnTo>
                    <a:pt x="109350" y="2616200"/>
                  </a:lnTo>
                  <a:lnTo>
                    <a:pt x="94666" y="2565400"/>
                  </a:lnTo>
                  <a:lnTo>
                    <a:pt x="80986" y="2527300"/>
                  </a:lnTo>
                  <a:lnTo>
                    <a:pt x="68322" y="2476500"/>
                  </a:lnTo>
                  <a:lnTo>
                    <a:pt x="56689" y="2438400"/>
                  </a:lnTo>
                  <a:lnTo>
                    <a:pt x="46100" y="2387600"/>
                  </a:lnTo>
                  <a:lnTo>
                    <a:pt x="36569" y="2336800"/>
                  </a:lnTo>
                  <a:lnTo>
                    <a:pt x="28108" y="2298700"/>
                  </a:lnTo>
                  <a:lnTo>
                    <a:pt x="20732" y="2247900"/>
                  </a:lnTo>
                  <a:lnTo>
                    <a:pt x="14453" y="2197100"/>
                  </a:lnTo>
                  <a:lnTo>
                    <a:pt x="9286" y="2159000"/>
                  </a:lnTo>
                  <a:lnTo>
                    <a:pt x="5243" y="2108200"/>
                  </a:lnTo>
                  <a:lnTo>
                    <a:pt x="2339" y="2057400"/>
                  </a:lnTo>
                  <a:lnTo>
                    <a:pt x="587" y="2006600"/>
                  </a:lnTo>
                  <a:lnTo>
                    <a:pt x="0" y="1968500"/>
                  </a:lnTo>
                  <a:lnTo>
                    <a:pt x="592" y="1917700"/>
                  </a:lnTo>
                  <a:lnTo>
                    <a:pt x="2344" y="1866900"/>
                  </a:lnTo>
                  <a:lnTo>
                    <a:pt x="5248" y="1816100"/>
                  </a:lnTo>
                  <a:lnTo>
                    <a:pt x="9291" y="1765300"/>
                  </a:lnTo>
                  <a:lnTo>
                    <a:pt x="14458" y="1727200"/>
                  </a:lnTo>
                  <a:lnTo>
                    <a:pt x="20737" y="1676400"/>
                  </a:lnTo>
                  <a:lnTo>
                    <a:pt x="28113" y="1625600"/>
                  </a:lnTo>
                  <a:lnTo>
                    <a:pt x="36574" y="1587500"/>
                  </a:lnTo>
                  <a:lnTo>
                    <a:pt x="46105" y="1536700"/>
                  </a:lnTo>
                  <a:lnTo>
                    <a:pt x="56694" y="1498600"/>
                  </a:lnTo>
                  <a:lnTo>
                    <a:pt x="68327" y="1447800"/>
                  </a:lnTo>
                  <a:lnTo>
                    <a:pt x="80990" y="1397000"/>
                  </a:lnTo>
                  <a:lnTo>
                    <a:pt x="94670" y="1358900"/>
                  </a:lnTo>
                  <a:lnTo>
                    <a:pt x="109354" y="1320800"/>
                  </a:lnTo>
                  <a:lnTo>
                    <a:pt x="125028" y="1270000"/>
                  </a:lnTo>
                  <a:lnTo>
                    <a:pt x="141678" y="1231900"/>
                  </a:lnTo>
                  <a:lnTo>
                    <a:pt x="159291" y="1181100"/>
                  </a:lnTo>
                  <a:lnTo>
                    <a:pt x="177853" y="1143000"/>
                  </a:lnTo>
                  <a:lnTo>
                    <a:pt x="197352" y="1104900"/>
                  </a:lnTo>
                  <a:lnTo>
                    <a:pt x="217773" y="1066800"/>
                  </a:lnTo>
                  <a:lnTo>
                    <a:pt x="239103" y="1016000"/>
                  </a:lnTo>
                  <a:lnTo>
                    <a:pt x="261329" y="977900"/>
                  </a:lnTo>
                  <a:lnTo>
                    <a:pt x="284437" y="939800"/>
                  </a:lnTo>
                  <a:lnTo>
                    <a:pt x="308414" y="901700"/>
                  </a:lnTo>
                  <a:lnTo>
                    <a:pt x="333245" y="863600"/>
                  </a:lnTo>
                  <a:lnTo>
                    <a:pt x="358918" y="825500"/>
                  </a:lnTo>
                  <a:lnTo>
                    <a:pt x="385420" y="787400"/>
                  </a:lnTo>
                  <a:lnTo>
                    <a:pt x="412736" y="762000"/>
                  </a:lnTo>
                  <a:lnTo>
                    <a:pt x="440853" y="723900"/>
                  </a:lnTo>
                  <a:lnTo>
                    <a:pt x="469758" y="685800"/>
                  </a:lnTo>
                  <a:lnTo>
                    <a:pt x="499437" y="647700"/>
                  </a:lnTo>
                  <a:lnTo>
                    <a:pt x="529877" y="622300"/>
                  </a:lnTo>
                  <a:lnTo>
                    <a:pt x="561064" y="584200"/>
                  </a:lnTo>
                  <a:lnTo>
                    <a:pt x="592985" y="558800"/>
                  </a:lnTo>
                  <a:lnTo>
                    <a:pt x="625627" y="520700"/>
                  </a:lnTo>
                  <a:lnTo>
                    <a:pt x="658975" y="495300"/>
                  </a:lnTo>
                  <a:lnTo>
                    <a:pt x="693016" y="457200"/>
                  </a:lnTo>
                  <a:lnTo>
                    <a:pt x="727737" y="431800"/>
                  </a:lnTo>
                  <a:lnTo>
                    <a:pt x="763125" y="406400"/>
                  </a:lnTo>
                  <a:lnTo>
                    <a:pt x="799165" y="381000"/>
                  </a:lnTo>
                  <a:lnTo>
                    <a:pt x="835845" y="355600"/>
                  </a:lnTo>
                  <a:lnTo>
                    <a:pt x="873150" y="330200"/>
                  </a:lnTo>
                  <a:lnTo>
                    <a:pt x="911068" y="304800"/>
                  </a:lnTo>
                  <a:lnTo>
                    <a:pt x="949585" y="279400"/>
                  </a:lnTo>
                  <a:lnTo>
                    <a:pt x="1028362" y="228600"/>
                  </a:lnTo>
                  <a:lnTo>
                    <a:pt x="1068595" y="215900"/>
                  </a:lnTo>
                  <a:lnTo>
                    <a:pt x="1109373" y="190500"/>
                  </a:lnTo>
                  <a:lnTo>
                    <a:pt x="1150682" y="177800"/>
                  </a:lnTo>
                  <a:lnTo>
                    <a:pt x="1192510" y="152400"/>
                  </a:lnTo>
                  <a:lnTo>
                    <a:pt x="1234842" y="139700"/>
                  </a:lnTo>
                  <a:lnTo>
                    <a:pt x="1277665" y="114300"/>
                  </a:lnTo>
                  <a:lnTo>
                    <a:pt x="1320965" y="101600"/>
                  </a:lnTo>
                  <a:lnTo>
                    <a:pt x="1590042" y="25400"/>
                  </a:lnTo>
                  <a:lnTo>
                    <a:pt x="2349487" y="25400"/>
                  </a:lnTo>
                  <a:lnTo>
                    <a:pt x="2618564" y="101600"/>
                  </a:lnTo>
                  <a:lnTo>
                    <a:pt x="2661865" y="114300"/>
                  </a:lnTo>
                  <a:lnTo>
                    <a:pt x="2704688" y="139700"/>
                  </a:lnTo>
                  <a:lnTo>
                    <a:pt x="2747020" y="152400"/>
                  </a:lnTo>
                  <a:lnTo>
                    <a:pt x="2788847" y="177800"/>
                  </a:lnTo>
                  <a:lnTo>
                    <a:pt x="2830157" y="190500"/>
                  </a:lnTo>
                  <a:lnTo>
                    <a:pt x="2870935" y="215900"/>
                  </a:lnTo>
                  <a:lnTo>
                    <a:pt x="2911168" y="228600"/>
                  </a:lnTo>
                  <a:lnTo>
                    <a:pt x="2989945" y="279400"/>
                  </a:lnTo>
                  <a:lnTo>
                    <a:pt x="3028462" y="304800"/>
                  </a:lnTo>
                  <a:lnTo>
                    <a:pt x="3066380" y="330200"/>
                  </a:lnTo>
                  <a:lnTo>
                    <a:pt x="3103685" y="355600"/>
                  </a:lnTo>
                  <a:lnTo>
                    <a:pt x="3140365" y="381000"/>
                  </a:lnTo>
                  <a:lnTo>
                    <a:pt x="3176406" y="406400"/>
                  </a:lnTo>
                  <a:lnTo>
                    <a:pt x="3211793" y="431800"/>
                  </a:lnTo>
                  <a:lnTo>
                    <a:pt x="3246515" y="457200"/>
                  </a:lnTo>
                  <a:lnTo>
                    <a:pt x="3280556" y="495300"/>
                  </a:lnTo>
                  <a:lnTo>
                    <a:pt x="3313904" y="520700"/>
                  </a:lnTo>
                  <a:lnTo>
                    <a:pt x="3346545" y="558800"/>
                  </a:lnTo>
                  <a:lnTo>
                    <a:pt x="3378467" y="584200"/>
                  </a:lnTo>
                  <a:lnTo>
                    <a:pt x="3409654" y="622300"/>
                  </a:lnTo>
                  <a:lnTo>
                    <a:pt x="3440094" y="647700"/>
                  </a:lnTo>
                  <a:lnTo>
                    <a:pt x="3469773" y="685800"/>
                  </a:lnTo>
                  <a:lnTo>
                    <a:pt x="3498678" y="723900"/>
                  </a:lnTo>
                  <a:lnTo>
                    <a:pt x="3526796" y="762000"/>
                  </a:lnTo>
                  <a:lnTo>
                    <a:pt x="3554112" y="787400"/>
                  </a:lnTo>
                  <a:lnTo>
                    <a:pt x="3580613" y="825500"/>
                  </a:lnTo>
                  <a:lnTo>
                    <a:pt x="3606287" y="863600"/>
                  </a:lnTo>
                  <a:lnTo>
                    <a:pt x="3631118" y="901700"/>
                  </a:lnTo>
                  <a:lnTo>
                    <a:pt x="3655095" y="939800"/>
                  </a:lnTo>
                  <a:lnTo>
                    <a:pt x="3678203" y="977900"/>
                  </a:lnTo>
                  <a:lnTo>
                    <a:pt x="3700429" y="1016000"/>
                  </a:lnTo>
                  <a:lnTo>
                    <a:pt x="3721759" y="1066800"/>
                  </a:lnTo>
                  <a:lnTo>
                    <a:pt x="3742180" y="1104900"/>
                  </a:lnTo>
                  <a:lnTo>
                    <a:pt x="3761679" y="1143000"/>
                  </a:lnTo>
                  <a:lnTo>
                    <a:pt x="3780242" y="1181100"/>
                  </a:lnTo>
                  <a:lnTo>
                    <a:pt x="3797855" y="1231900"/>
                  </a:lnTo>
                  <a:lnTo>
                    <a:pt x="3814505" y="1270000"/>
                  </a:lnTo>
                  <a:lnTo>
                    <a:pt x="3830179" y="1320800"/>
                  </a:lnTo>
                  <a:lnTo>
                    <a:pt x="3844863" y="1358900"/>
                  </a:lnTo>
                  <a:lnTo>
                    <a:pt x="3858543" y="1397000"/>
                  </a:lnTo>
                  <a:lnTo>
                    <a:pt x="3871206" y="1447800"/>
                  </a:lnTo>
                  <a:lnTo>
                    <a:pt x="3882839" y="1498600"/>
                  </a:lnTo>
                  <a:lnTo>
                    <a:pt x="3893428" y="1536700"/>
                  </a:lnTo>
                  <a:lnTo>
                    <a:pt x="3902960" y="1587500"/>
                  </a:lnTo>
                  <a:lnTo>
                    <a:pt x="3911421" y="1625600"/>
                  </a:lnTo>
                  <a:lnTo>
                    <a:pt x="3918797" y="1676400"/>
                  </a:lnTo>
                  <a:lnTo>
                    <a:pt x="3925076" y="1727200"/>
                  </a:lnTo>
                  <a:lnTo>
                    <a:pt x="3930243" y="1765300"/>
                  </a:lnTo>
                  <a:lnTo>
                    <a:pt x="3934286" y="1816100"/>
                  </a:lnTo>
                  <a:lnTo>
                    <a:pt x="3937190" y="1866900"/>
                  </a:lnTo>
                  <a:lnTo>
                    <a:pt x="3938942" y="1917700"/>
                  </a:lnTo>
                  <a:lnTo>
                    <a:pt x="3939528" y="1968500"/>
                  </a:lnTo>
                  <a:lnTo>
                    <a:pt x="3938941" y="2006600"/>
                  </a:lnTo>
                  <a:lnTo>
                    <a:pt x="3937189" y="2057400"/>
                  </a:lnTo>
                  <a:lnTo>
                    <a:pt x="3934284" y="2108200"/>
                  </a:lnTo>
                  <a:lnTo>
                    <a:pt x="3930242" y="2159000"/>
                  </a:lnTo>
                  <a:lnTo>
                    <a:pt x="3925075" y="2197100"/>
                  </a:lnTo>
                  <a:lnTo>
                    <a:pt x="3918796" y="2247900"/>
                  </a:lnTo>
                  <a:lnTo>
                    <a:pt x="3911420" y="2298700"/>
                  </a:lnTo>
                  <a:lnTo>
                    <a:pt x="3902959" y="2336800"/>
                  </a:lnTo>
                  <a:lnTo>
                    <a:pt x="3893427" y="2387600"/>
                  </a:lnTo>
                  <a:lnTo>
                    <a:pt x="3882838" y="2438400"/>
                  </a:lnTo>
                  <a:lnTo>
                    <a:pt x="3871206" y="2476500"/>
                  </a:lnTo>
                  <a:lnTo>
                    <a:pt x="3858542" y="2527300"/>
                  </a:lnTo>
                  <a:lnTo>
                    <a:pt x="3844862" y="2565400"/>
                  </a:lnTo>
                  <a:lnTo>
                    <a:pt x="3830178" y="2616200"/>
                  </a:lnTo>
                  <a:lnTo>
                    <a:pt x="3814505" y="2654300"/>
                  </a:lnTo>
                  <a:lnTo>
                    <a:pt x="3797855" y="2692400"/>
                  </a:lnTo>
                  <a:lnTo>
                    <a:pt x="3780241" y="2743200"/>
                  </a:lnTo>
                  <a:lnTo>
                    <a:pt x="3761679" y="2781300"/>
                  </a:lnTo>
                  <a:lnTo>
                    <a:pt x="3742180" y="2819400"/>
                  </a:lnTo>
                  <a:lnTo>
                    <a:pt x="3721759" y="2870200"/>
                  </a:lnTo>
                  <a:lnTo>
                    <a:pt x="3700429" y="2908300"/>
                  </a:lnTo>
                  <a:lnTo>
                    <a:pt x="3678203" y="2946400"/>
                  </a:lnTo>
                  <a:lnTo>
                    <a:pt x="3655095" y="2984500"/>
                  </a:lnTo>
                  <a:lnTo>
                    <a:pt x="3631118" y="3022600"/>
                  </a:lnTo>
                  <a:lnTo>
                    <a:pt x="3606287" y="3060700"/>
                  </a:lnTo>
                  <a:lnTo>
                    <a:pt x="3580613" y="3098800"/>
                  </a:lnTo>
                  <a:lnTo>
                    <a:pt x="3554112" y="3136900"/>
                  </a:lnTo>
                  <a:lnTo>
                    <a:pt x="3526796" y="3175000"/>
                  </a:lnTo>
                  <a:lnTo>
                    <a:pt x="3498679" y="3200400"/>
                  </a:lnTo>
                  <a:lnTo>
                    <a:pt x="3469774" y="3238500"/>
                  </a:lnTo>
                  <a:lnTo>
                    <a:pt x="3440094" y="3276600"/>
                  </a:lnTo>
                  <a:lnTo>
                    <a:pt x="3409654" y="3302000"/>
                  </a:lnTo>
                  <a:lnTo>
                    <a:pt x="3378467" y="3340100"/>
                  </a:lnTo>
                  <a:lnTo>
                    <a:pt x="3346546" y="3378200"/>
                  </a:lnTo>
                  <a:lnTo>
                    <a:pt x="3313905" y="3403600"/>
                  </a:lnTo>
                  <a:lnTo>
                    <a:pt x="3280557" y="3429000"/>
                  </a:lnTo>
                  <a:lnTo>
                    <a:pt x="3246516" y="3467100"/>
                  </a:lnTo>
                  <a:lnTo>
                    <a:pt x="3211794" y="3492500"/>
                  </a:lnTo>
                  <a:lnTo>
                    <a:pt x="3176407" y="3517900"/>
                  </a:lnTo>
                  <a:lnTo>
                    <a:pt x="3140366" y="3543300"/>
                  </a:lnTo>
                  <a:lnTo>
                    <a:pt x="3103687" y="3568700"/>
                  </a:lnTo>
                  <a:lnTo>
                    <a:pt x="3066381" y="3594100"/>
                  </a:lnTo>
                  <a:lnTo>
                    <a:pt x="3028463" y="3619500"/>
                  </a:lnTo>
                  <a:lnTo>
                    <a:pt x="2950843" y="3670300"/>
                  </a:lnTo>
                  <a:lnTo>
                    <a:pt x="2870936" y="3721100"/>
                  </a:lnTo>
                  <a:lnTo>
                    <a:pt x="2830158" y="3733800"/>
                  </a:lnTo>
                  <a:lnTo>
                    <a:pt x="2788849" y="3759200"/>
                  </a:lnTo>
                  <a:lnTo>
                    <a:pt x="2747021" y="3771900"/>
                  </a:lnTo>
                  <a:lnTo>
                    <a:pt x="2704690" y="3797300"/>
                  </a:lnTo>
                  <a:lnTo>
                    <a:pt x="2395372" y="3886200"/>
                  </a:lnTo>
                  <a:lnTo>
                    <a:pt x="2349489" y="3898900"/>
                  </a:lnTo>
                  <a:close/>
                </a:path>
                <a:path w="3939540" h="3937000">
                  <a:moveTo>
                    <a:pt x="2209595" y="3924300"/>
                  </a:moveTo>
                  <a:lnTo>
                    <a:pt x="1729934" y="3924300"/>
                  </a:lnTo>
                  <a:lnTo>
                    <a:pt x="1636306" y="3898900"/>
                  </a:lnTo>
                  <a:lnTo>
                    <a:pt x="2303223" y="3898900"/>
                  </a:lnTo>
                  <a:lnTo>
                    <a:pt x="2209595" y="3924300"/>
                  </a:lnTo>
                  <a:close/>
                </a:path>
                <a:path w="3939540" h="3937000">
                  <a:moveTo>
                    <a:pt x="2066617" y="3937000"/>
                  </a:moveTo>
                  <a:lnTo>
                    <a:pt x="1872912" y="3937000"/>
                  </a:lnTo>
                  <a:lnTo>
                    <a:pt x="1824932" y="3924300"/>
                  </a:lnTo>
                  <a:lnTo>
                    <a:pt x="2114597" y="3924300"/>
                  </a:lnTo>
                  <a:lnTo>
                    <a:pt x="2066617" y="3937000"/>
                  </a:lnTo>
                  <a:close/>
                </a:path>
              </a:pathLst>
            </a:custGeom>
            <a:solidFill>
              <a:srgbClr val="F89A8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76030" y="2524947"/>
              <a:ext cx="2887741" cy="288774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921640" y="1482991"/>
              <a:ext cx="4378960" cy="4049395"/>
            </a:xfrm>
            <a:custGeom>
              <a:rect l="l" t="t" r="r" b="b"/>
              <a:pathLst>
                <a:path w="4378959" h="4049395">
                  <a:moveTo>
                    <a:pt x="913472" y="3592195"/>
                  </a:moveTo>
                  <a:lnTo>
                    <a:pt x="911123" y="3545497"/>
                  </a:lnTo>
                  <a:lnTo>
                    <a:pt x="904201" y="3500145"/>
                  </a:lnTo>
                  <a:lnTo>
                    <a:pt x="892937" y="3456368"/>
                  </a:lnTo>
                  <a:lnTo>
                    <a:pt x="877582" y="3414407"/>
                  </a:lnTo>
                  <a:lnTo>
                    <a:pt x="858354" y="3374479"/>
                  </a:lnTo>
                  <a:lnTo>
                    <a:pt x="835469" y="3336823"/>
                  </a:lnTo>
                  <a:lnTo>
                    <a:pt x="809180" y="3301669"/>
                  </a:lnTo>
                  <a:lnTo>
                    <a:pt x="779703" y="3269234"/>
                  </a:lnTo>
                  <a:lnTo>
                    <a:pt x="747268" y="3239757"/>
                  </a:lnTo>
                  <a:lnTo>
                    <a:pt x="712101" y="3213455"/>
                  </a:lnTo>
                  <a:lnTo>
                    <a:pt x="674446" y="3190583"/>
                  </a:lnTo>
                  <a:lnTo>
                    <a:pt x="634517" y="3171342"/>
                  </a:lnTo>
                  <a:lnTo>
                    <a:pt x="592556" y="3155988"/>
                  </a:lnTo>
                  <a:lnTo>
                    <a:pt x="548792" y="3144736"/>
                  </a:lnTo>
                  <a:lnTo>
                    <a:pt x="503440" y="3137814"/>
                  </a:lnTo>
                  <a:lnTo>
                    <a:pt x="456742" y="3135452"/>
                  </a:lnTo>
                  <a:lnTo>
                    <a:pt x="410044" y="3137814"/>
                  </a:lnTo>
                  <a:lnTo>
                    <a:pt x="364693" y="3144736"/>
                  </a:lnTo>
                  <a:lnTo>
                    <a:pt x="320916" y="3155988"/>
                  </a:lnTo>
                  <a:lnTo>
                    <a:pt x="278955" y="3171342"/>
                  </a:lnTo>
                  <a:lnTo>
                    <a:pt x="239026" y="3190583"/>
                  </a:lnTo>
                  <a:lnTo>
                    <a:pt x="201371" y="3213455"/>
                  </a:lnTo>
                  <a:lnTo>
                    <a:pt x="166217" y="3239757"/>
                  </a:lnTo>
                  <a:lnTo>
                    <a:pt x="133781" y="3269234"/>
                  </a:lnTo>
                  <a:lnTo>
                    <a:pt x="104305" y="3301669"/>
                  </a:lnTo>
                  <a:lnTo>
                    <a:pt x="78003" y="3336823"/>
                  </a:lnTo>
                  <a:lnTo>
                    <a:pt x="55130" y="3374479"/>
                  </a:lnTo>
                  <a:lnTo>
                    <a:pt x="35890" y="3414407"/>
                  </a:lnTo>
                  <a:lnTo>
                    <a:pt x="20535" y="3456368"/>
                  </a:lnTo>
                  <a:lnTo>
                    <a:pt x="9283" y="3500145"/>
                  </a:lnTo>
                  <a:lnTo>
                    <a:pt x="2362" y="3545497"/>
                  </a:lnTo>
                  <a:lnTo>
                    <a:pt x="0" y="3592195"/>
                  </a:lnTo>
                  <a:lnTo>
                    <a:pt x="2362" y="3638893"/>
                  </a:lnTo>
                  <a:lnTo>
                    <a:pt x="9283" y="3684244"/>
                  </a:lnTo>
                  <a:lnTo>
                    <a:pt x="20535" y="3728008"/>
                  </a:lnTo>
                  <a:lnTo>
                    <a:pt x="35890" y="3769969"/>
                  </a:lnTo>
                  <a:lnTo>
                    <a:pt x="55130" y="3809898"/>
                  </a:lnTo>
                  <a:lnTo>
                    <a:pt x="78003" y="3847554"/>
                  </a:lnTo>
                  <a:lnTo>
                    <a:pt x="104292" y="3882720"/>
                  </a:lnTo>
                  <a:lnTo>
                    <a:pt x="133781" y="3915156"/>
                  </a:lnTo>
                  <a:lnTo>
                    <a:pt x="166204" y="3944632"/>
                  </a:lnTo>
                  <a:lnTo>
                    <a:pt x="201371" y="3970921"/>
                  </a:lnTo>
                  <a:lnTo>
                    <a:pt x="239026" y="3993807"/>
                  </a:lnTo>
                  <a:lnTo>
                    <a:pt x="278955" y="4013035"/>
                  </a:lnTo>
                  <a:lnTo>
                    <a:pt x="320916" y="4028402"/>
                  </a:lnTo>
                  <a:lnTo>
                    <a:pt x="364693" y="4039654"/>
                  </a:lnTo>
                  <a:lnTo>
                    <a:pt x="410044" y="4046575"/>
                  </a:lnTo>
                  <a:lnTo>
                    <a:pt x="456742" y="4048925"/>
                  </a:lnTo>
                  <a:lnTo>
                    <a:pt x="503440" y="4046575"/>
                  </a:lnTo>
                  <a:lnTo>
                    <a:pt x="548792" y="4039654"/>
                  </a:lnTo>
                  <a:lnTo>
                    <a:pt x="592556" y="4028402"/>
                  </a:lnTo>
                  <a:lnTo>
                    <a:pt x="634517" y="4013035"/>
                  </a:lnTo>
                  <a:lnTo>
                    <a:pt x="674446" y="3993807"/>
                  </a:lnTo>
                  <a:lnTo>
                    <a:pt x="712101" y="3970921"/>
                  </a:lnTo>
                  <a:lnTo>
                    <a:pt x="747268" y="3944632"/>
                  </a:lnTo>
                  <a:lnTo>
                    <a:pt x="779703" y="3915156"/>
                  </a:lnTo>
                  <a:lnTo>
                    <a:pt x="809180" y="3882720"/>
                  </a:lnTo>
                  <a:lnTo>
                    <a:pt x="835469" y="3847554"/>
                  </a:lnTo>
                  <a:lnTo>
                    <a:pt x="858354" y="3809898"/>
                  </a:lnTo>
                  <a:lnTo>
                    <a:pt x="877582" y="3769982"/>
                  </a:lnTo>
                  <a:lnTo>
                    <a:pt x="892937" y="3728008"/>
                  </a:lnTo>
                  <a:lnTo>
                    <a:pt x="904201" y="3684244"/>
                  </a:lnTo>
                  <a:lnTo>
                    <a:pt x="911123" y="3638893"/>
                  </a:lnTo>
                  <a:lnTo>
                    <a:pt x="913472" y="3592195"/>
                  </a:lnTo>
                  <a:close/>
                </a:path>
                <a:path w="4378959" h="4049395">
                  <a:moveTo>
                    <a:pt x="2654998" y="456742"/>
                  </a:moveTo>
                  <a:lnTo>
                    <a:pt x="2652636" y="410044"/>
                  </a:lnTo>
                  <a:lnTo>
                    <a:pt x="2645714" y="364693"/>
                  </a:lnTo>
                  <a:lnTo>
                    <a:pt x="2634462" y="320916"/>
                  </a:lnTo>
                  <a:lnTo>
                    <a:pt x="2619108" y="278955"/>
                  </a:lnTo>
                  <a:lnTo>
                    <a:pt x="2599867" y="239026"/>
                  </a:lnTo>
                  <a:lnTo>
                    <a:pt x="2576995" y="201371"/>
                  </a:lnTo>
                  <a:lnTo>
                    <a:pt x="2550706" y="166217"/>
                  </a:lnTo>
                  <a:lnTo>
                    <a:pt x="2521216" y="133781"/>
                  </a:lnTo>
                  <a:lnTo>
                    <a:pt x="2488781" y="104292"/>
                  </a:lnTo>
                  <a:lnTo>
                    <a:pt x="2453627" y="78003"/>
                  </a:lnTo>
                  <a:lnTo>
                    <a:pt x="2415971" y="55130"/>
                  </a:lnTo>
                  <a:lnTo>
                    <a:pt x="2376043" y="35890"/>
                  </a:lnTo>
                  <a:lnTo>
                    <a:pt x="2334082" y="20535"/>
                  </a:lnTo>
                  <a:lnTo>
                    <a:pt x="2290305" y="9283"/>
                  </a:lnTo>
                  <a:lnTo>
                    <a:pt x="2244953" y="2362"/>
                  </a:lnTo>
                  <a:lnTo>
                    <a:pt x="2198255" y="0"/>
                  </a:lnTo>
                  <a:lnTo>
                    <a:pt x="2151557" y="2362"/>
                  </a:lnTo>
                  <a:lnTo>
                    <a:pt x="2106206" y="9283"/>
                  </a:lnTo>
                  <a:lnTo>
                    <a:pt x="2062441" y="20535"/>
                  </a:lnTo>
                  <a:lnTo>
                    <a:pt x="2020481" y="35890"/>
                  </a:lnTo>
                  <a:lnTo>
                    <a:pt x="1980552" y="55130"/>
                  </a:lnTo>
                  <a:lnTo>
                    <a:pt x="1942896" y="78003"/>
                  </a:lnTo>
                  <a:lnTo>
                    <a:pt x="1907730" y="104292"/>
                  </a:lnTo>
                  <a:lnTo>
                    <a:pt x="1875294" y="133781"/>
                  </a:lnTo>
                  <a:lnTo>
                    <a:pt x="1845818" y="166217"/>
                  </a:lnTo>
                  <a:lnTo>
                    <a:pt x="1819529" y="201371"/>
                  </a:lnTo>
                  <a:lnTo>
                    <a:pt x="1796643" y="239026"/>
                  </a:lnTo>
                  <a:lnTo>
                    <a:pt x="1777415" y="278955"/>
                  </a:lnTo>
                  <a:lnTo>
                    <a:pt x="1762061" y="320916"/>
                  </a:lnTo>
                  <a:lnTo>
                    <a:pt x="1750796" y="364693"/>
                  </a:lnTo>
                  <a:lnTo>
                    <a:pt x="1743875" y="410044"/>
                  </a:lnTo>
                  <a:lnTo>
                    <a:pt x="1741525" y="456742"/>
                  </a:lnTo>
                  <a:lnTo>
                    <a:pt x="1743875" y="503440"/>
                  </a:lnTo>
                  <a:lnTo>
                    <a:pt x="1750796" y="548792"/>
                  </a:lnTo>
                  <a:lnTo>
                    <a:pt x="1762048" y="592556"/>
                  </a:lnTo>
                  <a:lnTo>
                    <a:pt x="1777415" y="634517"/>
                  </a:lnTo>
                  <a:lnTo>
                    <a:pt x="1796643" y="674446"/>
                  </a:lnTo>
                  <a:lnTo>
                    <a:pt x="1819529" y="712101"/>
                  </a:lnTo>
                  <a:lnTo>
                    <a:pt x="1845818" y="747268"/>
                  </a:lnTo>
                  <a:lnTo>
                    <a:pt x="1875294" y="779703"/>
                  </a:lnTo>
                  <a:lnTo>
                    <a:pt x="1907730" y="809180"/>
                  </a:lnTo>
                  <a:lnTo>
                    <a:pt x="1942896" y="835469"/>
                  </a:lnTo>
                  <a:lnTo>
                    <a:pt x="1980552" y="858354"/>
                  </a:lnTo>
                  <a:lnTo>
                    <a:pt x="2020481" y="877582"/>
                  </a:lnTo>
                  <a:lnTo>
                    <a:pt x="2062441" y="892937"/>
                  </a:lnTo>
                  <a:lnTo>
                    <a:pt x="2106206" y="904201"/>
                  </a:lnTo>
                  <a:lnTo>
                    <a:pt x="2151557" y="911123"/>
                  </a:lnTo>
                  <a:lnTo>
                    <a:pt x="2198255" y="913472"/>
                  </a:lnTo>
                  <a:lnTo>
                    <a:pt x="2244953" y="911123"/>
                  </a:lnTo>
                  <a:lnTo>
                    <a:pt x="2290305" y="904201"/>
                  </a:lnTo>
                  <a:lnTo>
                    <a:pt x="2334082" y="892949"/>
                  </a:lnTo>
                  <a:lnTo>
                    <a:pt x="2376043" y="877582"/>
                  </a:lnTo>
                  <a:lnTo>
                    <a:pt x="2415971" y="858354"/>
                  </a:lnTo>
                  <a:lnTo>
                    <a:pt x="2453627" y="835469"/>
                  </a:lnTo>
                  <a:lnTo>
                    <a:pt x="2488781" y="809180"/>
                  </a:lnTo>
                  <a:lnTo>
                    <a:pt x="2521216" y="779703"/>
                  </a:lnTo>
                  <a:lnTo>
                    <a:pt x="2550693" y="747268"/>
                  </a:lnTo>
                  <a:lnTo>
                    <a:pt x="2576995" y="712101"/>
                  </a:lnTo>
                  <a:lnTo>
                    <a:pt x="2599867" y="674446"/>
                  </a:lnTo>
                  <a:lnTo>
                    <a:pt x="2619108" y="634517"/>
                  </a:lnTo>
                  <a:lnTo>
                    <a:pt x="2634462" y="592556"/>
                  </a:lnTo>
                  <a:lnTo>
                    <a:pt x="2645714" y="548792"/>
                  </a:lnTo>
                  <a:lnTo>
                    <a:pt x="2652636" y="503440"/>
                  </a:lnTo>
                  <a:lnTo>
                    <a:pt x="2654998" y="456742"/>
                  </a:lnTo>
                  <a:close/>
                </a:path>
                <a:path w="4378959" h="4049395">
                  <a:moveTo>
                    <a:pt x="4378604" y="3592195"/>
                  </a:moveTo>
                  <a:lnTo>
                    <a:pt x="4376242" y="3545497"/>
                  </a:lnTo>
                  <a:lnTo>
                    <a:pt x="4369320" y="3500145"/>
                  </a:lnTo>
                  <a:lnTo>
                    <a:pt x="4358068" y="3456368"/>
                  </a:lnTo>
                  <a:lnTo>
                    <a:pt x="4342714" y="3414407"/>
                  </a:lnTo>
                  <a:lnTo>
                    <a:pt x="4323473" y="3374479"/>
                  </a:lnTo>
                  <a:lnTo>
                    <a:pt x="4300601" y="3336823"/>
                  </a:lnTo>
                  <a:lnTo>
                    <a:pt x="4274312" y="3301669"/>
                  </a:lnTo>
                  <a:lnTo>
                    <a:pt x="4244835" y="3269234"/>
                  </a:lnTo>
                  <a:lnTo>
                    <a:pt x="4212399" y="3239757"/>
                  </a:lnTo>
                  <a:lnTo>
                    <a:pt x="4177233" y="3213455"/>
                  </a:lnTo>
                  <a:lnTo>
                    <a:pt x="4139577" y="3190583"/>
                  </a:lnTo>
                  <a:lnTo>
                    <a:pt x="4099649" y="3171342"/>
                  </a:lnTo>
                  <a:lnTo>
                    <a:pt x="4057688" y="3155988"/>
                  </a:lnTo>
                  <a:lnTo>
                    <a:pt x="4013911" y="3144736"/>
                  </a:lnTo>
                  <a:lnTo>
                    <a:pt x="3968559" y="3137814"/>
                  </a:lnTo>
                  <a:lnTo>
                    <a:pt x="3921861" y="3135452"/>
                  </a:lnTo>
                  <a:lnTo>
                    <a:pt x="3875176" y="3137814"/>
                  </a:lnTo>
                  <a:lnTo>
                    <a:pt x="3829824" y="3144736"/>
                  </a:lnTo>
                  <a:lnTo>
                    <a:pt x="3786047" y="3155988"/>
                  </a:lnTo>
                  <a:lnTo>
                    <a:pt x="3744087" y="3171342"/>
                  </a:lnTo>
                  <a:lnTo>
                    <a:pt x="3704158" y="3190583"/>
                  </a:lnTo>
                  <a:lnTo>
                    <a:pt x="3666502" y="3213455"/>
                  </a:lnTo>
                  <a:lnTo>
                    <a:pt x="3631336" y="3239757"/>
                  </a:lnTo>
                  <a:lnTo>
                    <a:pt x="3598900" y="3269234"/>
                  </a:lnTo>
                  <a:lnTo>
                    <a:pt x="3569424" y="3301669"/>
                  </a:lnTo>
                  <a:lnTo>
                    <a:pt x="3543135" y="3336823"/>
                  </a:lnTo>
                  <a:lnTo>
                    <a:pt x="3520249" y="3374479"/>
                  </a:lnTo>
                  <a:lnTo>
                    <a:pt x="3501021" y="3414407"/>
                  </a:lnTo>
                  <a:lnTo>
                    <a:pt x="3485667" y="3456368"/>
                  </a:lnTo>
                  <a:lnTo>
                    <a:pt x="3474402" y="3500145"/>
                  </a:lnTo>
                  <a:lnTo>
                    <a:pt x="3467481" y="3545497"/>
                  </a:lnTo>
                  <a:lnTo>
                    <a:pt x="3465131" y="3592195"/>
                  </a:lnTo>
                  <a:lnTo>
                    <a:pt x="3467481" y="3638893"/>
                  </a:lnTo>
                  <a:lnTo>
                    <a:pt x="3474402" y="3684244"/>
                  </a:lnTo>
                  <a:lnTo>
                    <a:pt x="3485667" y="3728008"/>
                  </a:lnTo>
                  <a:lnTo>
                    <a:pt x="3501021" y="3769969"/>
                  </a:lnTo>
                  <a:lnTo>
                    <a:pt x="3520249" y="3809898"/>
                  </a:lnTo>
                  <a:lnTo>
                    <a:pt x="3543135" y="3847554"/>
                  </a:lnTo>
                  <a:lnTo>
                    <a:pt x="3569424" y="3882720"/>
                  </a:lnTo>
                  <a:lnTo>
                    <a:pt x="3598900" y="3915156"/>
                  </a:lnTo>
                  <a:lnTo>
                    <a:pt x="3631336" y="3944632"/>
                  </a:lnTo>
                  <a:lnTo>
                    <a:pt x="3666502" y="3970921"/>
                  </a:lnTo>
                  <a:lnTo>
                    <a:pt x="3704158" y="3993807"/>
                  </a:lnTo>
                  <a:lnTo>
                    <a:pt x="3744087" y="4013035"/>
                  </a:lnTo>
                  <a:lnTo>
                    <a:pt x="3786047" y="4028402"/>
                  </a:lnTo>
                  <a:lnTo>
                    <a:pt x="3829812" y="4039654"/>
                  </a:lnTo>
                  <a:lnTo>
                    <a:pt x="3875163" y="4046575"/>
                  </a:lnTo>
                  <a:lnTo>
                    <a:pt x="3921861" y="4048925"/>
                  </a:lnTo>
                  <a:lnTo>
                    <a:pt x="3968559" y="4046575"/>
                  </a:lnTo>
                  <a:lnTo>
                    <a:pt x="4013911" y="4039654"/>
                  </a:lnTo>
                  <a:lnTo>
                    <a:pt x="4057688" y="4028402"/>
                  </a:lnTo>
                  <a:lnTo>
                    <a:pt x="4099649" y="4013035"/>
                  </a:lnTo>
                  <a:lnTo>
                    <a:pt x="4139577" y="3993807"/>
                  </a:lnTo>
                  <a:lnTo>
                    <a:pt x="4177233" y="3970921"/>
                  </a:lnTo>
                  <a:lnTo>
                    <a:pt x="4212387" y="3944632"/>
                  </a:lnTo>
                  <a:lnTo>
                    <a:pt x="4244822" y="3915156"/>
                  </a:lnTo>
                  <a:lnTo>
                    <a:pt x="4274312" y="3882720"/>
                  </a:lnTo>
                  <a:lnTo>
                    <a:pt x="4300601" y="3847554"/>
                  </a:lnTo>
                  <a:lnTo>
                    <a:pt x="4323473" y="3809898"/>
                  </a:lnTo>
                  <a:lnTo>
                    <a:pt x="4342714" y="3769982"/>
                  </a:lnTo>
                  <a:lnTo>
                    <a:pt x="4358068" y="3728008"/>
                  </a:lnTo>
                  <a:lnTo>
                    <a:pt x="4369320" y="3684244"/>
                  </a:lnTo>
                  <a:lnTo>
                    <a:pt x="4376242" y="3638893"/>
                  </a:lnTo>
                  <a:lnTo>
                    <a:pt x="4378604" y="3592195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37946" y="1691804"/>
              <a:ext cx="3927475" cy="3625215"/>
            </a:xfrm>
            <a:custGeom>
              <a:rect l="l" t="t" r="r" b="b"/>
              <a:pathLst>
                <a:path w="3927475" h="3625215">
                  <a:moveTo>
                    <a:pt x="482803" y="3352736"/>
                  </a:moveTo>
                  <a:lnTo>
                    <a:pt x="410667" y="3322688"/>
                  </a:lnTo>
                  <a:lnTo>
                    <a:pt x="408724" y="3317189"/>
                  </a:lnTo>
                  <a:lnTo>
                    <a:pt x="406552" y="3311550"/>
                  </a:lnTo>
                  <a:lnTo>
                    <a:pt x="403961" y="3306178"/>
                  </a:lnTo>
                  <a:lnTo>
                    <a:pt x="409308" y="3292856"/>
                  </a:lnTo>
                  <a:lnTo>
                    <a:pt x="433082" y="3233674"/>
                  </a:lnTo>
                  <a:lnTo>
                    <a:pt x="419989" y="3220593"/>
                  </a:lnTo>
                  <a:lnTo>
                    <a:pt x="390398" y="3191014"/>
                  </a:lnTo>
                  <a:lnTo>
                    <a:pt x="331457" y="3215284"/>
                  </a:lnTo>
                  <a:lnTo>
                    <a:pt x="331457" y="3383381"/>
                  </a:lnTo>
                  <a:lnTo>
                    <a:pt x="324345" y="3418611"/>
                  </a:lnTo>
                  <a:lnTo>
                    <a:pt x="304939" y="3447389"/>
                  </a:lnTo>
                  <a:lnTo>
                    <a:pt x="276161" y="3466795"/>
                  </a:lnTo>
                  <a:lnTo>
                    <a:pt x="240931" y="3473907"/>
                  </a:lnTo>
                  <a:lnTo>
                    <a:pt x="205714" y="3466795"/>
                  </a:lnTo>
                  <a:lnTo>
                    <a:pt x="176936" y="3447389"/>
                  </a:lnTo>
                  <a:lnTo>
                    <a:pt x="157530" y="3418611"/>
                  </a:lnTo>
                  <a:lnTo>
                    <a:pt x="150406" y="3383381"/>
                  </a:lnTo>
                  <a:lnTo>
                    <a:pt x="157530" y="3348151"/>
                  </a:lnTo>
                  <a:lnTo>
                    <a:pt x="176936" y="3319373"/>
                  </a:lnTo>
                  <a:lnTo>
                    <a:pt x="205714" y="3299968"/>
                  </a:lnTo>
                  <a:lnTo>
                    <a:pt x="240931" y="3292856"/>
                  </a:lnTo>
                  <a:lnTo>
                    <a:pt x="276161" y="3299968"/>
                  </a:lnTo>
                  <a:lnTo>
                    <a:pt x="304939" y="3319373"/>
                  </a:lnTo>
                  <a:lnTo>
                    <a:pt x="324345" y="3348151"/>
                  </a:lnTo>
                  <a:lnTo>
                    <a:pt x="331457" y="3383381"/>
                  </a:lnTo>
                  <a:lnTo>
                    <a:pt x="331457" y="3215284"/>
                  </a:lnTo>
                  <a:lnTo>
                    <a:pt x="318541" y="3220593"/>
                  </a:lnTo>
                  <a:lnTo>
                    <a:pt x="318300" y="3220478"/>
                  </a:lnTo>
                  <a:lnTo>
                    <a:pt x="313067" y="3217938"/>
                  </a:lnTo>
                  <a:lnTo>
                    <a:pt x="307467" y="3215716"/>
                  </a:lnTo>
                  <a:lnTo>
                    <a:pt x="301688" y="3213646"/>
                  </a:lnTo>
                  <a:lnTo>
                    <a:pt x="271106" y="3141980"/>
                  </a:lnTo>
                  <a:lnTo>
                    <a:pt x="210756" y="3141980"/>
                  </a:lnTo>
                  <a:lnTo>
                    <a:pt x="180924" y="3213404"/>
                  </a:lnTo>
                  <a:lnTo>
                    <a:pt x="174929" y="3215525"/>
                  </a:lnTo>
                  <a:lnTo>
                    <a:pt x="169151" y="3217761"/>
                  </a:lnTo>
                  <a:lnTo>
                    <a:pt x="163423" y="3220478"/>
                  </a:lnTo>
                  <a:lnTo>
                    <a:pt x="91706" y="3191662"/>
                  </a:lnTo>
                  <a:lnTo>
                    <a:pt x="49034" y="3234334"/>
                  </a:lnTo>
                  <a:lnTo>
                    <a:pt x="78270" y="3305403"/>
                  </a:lnTo>
                  <a:lnTo>
                    <a:pt x="75438" y="3311245"/>
                  </a:lnTo>
                  <a:lnTo>
                    <a:pt x="73202" y="3317024"/>
                  </a:lnTo>
                  <a:lnTo>
                    <a:pt x="70954" y="3323336"/>
                  </a:lnTo>
                  <a:lnTo>
                    <a:pt x="0" y="3353676"/>
                  </a:lnTo>
                  <a:lnTo>
                    <a:pt x="0" y="3414026"/>
                  </a:lnTo>
                  <a:lnTo>
                    <a:pt x="71018" y="3443617"/>
                  </a:lnTo>
                  <a:lnTo>
                    <a:pt x="73101" y="3449447"/>
                  </a:lnTo>
                  <a:lnTo>
                    <a:pt x="75552" y="3455695"/>
                  </a:lnTo>
                  <a:lnTo>
                    <a:pt x="78371" y="3461537"/>
                  </a:lnTo>
                  <a:lnTo>
                    <a:pt x="49682" y="3533076"/>
                  </a:lnTo>
                  <a:lnTo>
                    <a:pt x="92354" y="3575748"/>
                  </a:lnTo>
                  <a:lnTo>
                    <a:pt x="163614" y="3546411"/>
                  </a:lnTo>
                  <a:lnTo>
                    <a:pt x="169329" y="3549116"/>
                  </a:lnTo>
                  <a:lnTo>
                    <a:pt x="175171" y="3551288"/>
                  </a:lnTo>
                  <a:lnTo>
                    <a:pt x="181165" y="3553358"/>
                  </a:lnTo>
                  <a:lnTo>
                    <a:pt x="211696" y="3624783"/>
                  </a:lnTo>
                  <a:lnTo>
                    <a:pt x="272046" y="3624783"/>
                  </a:lnTo>
                  <a:lnTo>
                    <a:pt x="301917" y="3553002"/>
                  </a:lnTo>
                  <a:lnTo>
                    <a:pt x="307632" y="3550869"/>
                  </a:lnTo>
                  <a:lnTo>
                    <a:pt x="313296" y="3548634"/>
                  </a:lnTo>
                  <a:lnTo>
                    <a:pt x="317957" y="3546411"/>
                  </a:lnTo>
                  <a:lnTo>
                    <a:pt x="318706" y="3546043"/>
                  </a:lnTo>
                  <a:lnTo>
                    <a:pt x="391083" y="3575037"/>
                  </a:lnTo>
                  <a:lnTo>
                    <a:pt x="420090" y="3546043"/>
                  </a:lnTo>
                  <a:lnTo>
                    <a:pt x="433755" y="3532378"/>
                  </a:lnTo>
                  <a:lnTo>
                    <a:pt x="409638" y="3473907"/>
                  </a:lnTo>
                  <a:lnTo>
                    <a:pt x="404050" y="3460356"/>
                  </a:lnTo>
                  <a:lnTo>
                    <a:pt x="406577" y="3454946"/>
                  </a:lnTo>
                  <a:lnTo>
                    <a:pt x="408546" y="3449739"/>
                  </a:lnTo>
                  <a:lnTo>
                    <a:pt x="410654" y="3443846"/>
                  </a:lnTo>
                  <a:lnTo>
                    <a:pt x="482803" y="3413087"/>
                  </a:lnTo>
                  <a:lnTo>
                    <a:pt x="482803" y="3352736"/>
                  </a:lnTo>
                  <a:close/>
                </a:path>
                <a:path w="3927475" h="3625215">
                  <a:moveTo>
                    <a:pt x="2195195" y="127939"/>
                  </a:moveTo>
                  <a:lnTo>
                    <a:pt x="2067255" y="51181"/>
                  </a:lnTo>
                  <a:lnTo>
                    <a:pt x="2067255" y="170586"/>
                  </a:lnTo>
                  <a:lnTo>
                    <a:pt x="2067255" y="341185"/>
                  </a:lnTo>
                  <a:lnTo>
                    <a:pt x="2024595" y="341185"/>
                  </a:lnTo>
                  <a:lnTo>
                    <a:pt x="2024595" y="170586"/>
                  </a:lnTo>
                  <a:lnTo>
                    <a:pt x="2067255" y="170586"/>
                  </a:lnTo>
                  <a:lnTo>
                    <a:pt x="2067255" y="51181"/>
                  </a:lnTo>
                  <a:lnTo>
                    <a:pt x="1981949" y="0"/>
                  </a:lnTo>
                  <a:lnTo>
                    <a:pt x="1939302" y="25590"/>
                  </a:lnTo>
                  <a:lnTo>
                    <a:pt x="1939302" y="170586"/>
                  </a:lnTo>
                  <a:lnTo>
                    <a:pt x="1939302" y="341185"/>
                  </a:lnTo>
                  <a:lnTo>
                    <a:pt x="1896656" y="341185"/>
                  </a:lnTo>
                  <a:lnTo>
                    <a:pt x="1896656" y="170586"/>
                  </a:lnTo>
                  <a:lnTo>
                    <a:pt x="1939302" y="170586"/>
                  </a:lnTo>
                  <a:lnTo>
                    <a:pt x="1939302" y="25590"/>
                  </a:lnTo>
                  <a:lnTo>
                    <a:pt x="1768716" y="127939"/>
                  </a:lnTo>
                  <a:lnTo>
                    <a:pt x="1768716" y="170586"/>
                  </a:lnTo>
                  <a:lnTo>
                    <a:pt x="1811362" y="170586"/>
                  </a:lnTo>
                  <a:lnTo>
                    <a:pt x="1811362" y="383832"/>
                  </a:lnTo>
                  <a:lnTo>
                    <a:pt x="1768716" y="383832"/>
                  </a:lnTo>
                  <a:lnTo>
                    <a:pt x="1768716" y="426478"/>
                  </a:lnTo>
                  <a:lnTo>
                    <a:pt x="2195195" y="426478"/>
                  </a:lnTo>
                  <a:lnTo>
                    <a:pt x="2195195" y="383832"/>
                  </a:lnTo>
                  <a:lnTo>
                    <a:pt x="2152548" y="383832"/>
                  </a:lnTo>
                  <a:lnTo>
                    <a:pt x="2152548" y="341185"/>
                  </a:lnTo>
                  <a:lnTo>
                    <a:pt x="2152548" y="170586"/>
                  </a:lnTo>
                  <a:lnTo>
                    <a:pt x="2195195" y="170586"/>
                  </a:lnTo>
                  <a:lnTo>
                    <a:pt x="2195195" y="127939"/>
                  </a:lnTo>
                  <a:close/>
                </a:path>
                <a:path w="3927475" h="3625215">
                  <a:moveTo>
                    <a:pt x="3820782" y="3412274"/>
                  </a:moveTo>
                  <a:lnTo>
                    <a:pt x="3816604" y="3391535"/>
                  </a:lnTo>
                  <a:lnTo>
                    <a:pt x="3805186" y="3374606"/>
                  </a:lnTo>
                  <a:lnTo>
                    <a:pt x="3788245" y="3363188"/>
                  </a:lnTo>
                  <a:lnTo>
                    <a:pt x="3767505" y="3358997"/>
                  </a:lnTo>
                  <a:lnTo>
                    <a:pt x="3746779" y="3363188"/>
                  </a:lnTo>
                  <a:lnTo>
                    <a:pt x="3729837" y="3374606"/>
                  </a:lnTo>
                  <a:lnTo>
                    <a:pt x="3718420" y="3391535"/>
                  </a:lnTo>
                  <a:lnTo>
                    <a:pt x="3714242" y="3412274"/>
                  </a:lnTo>
                  <a:lnTo>
                    <a:pt x="3718420" y="3433000"/>
                  </a:lnTo>
                  <a:lnTo>
                    <a:pt x="3729837" y="3449942"/>
                  </a:lnTo>
                  <a:lnTo>
                    <a:pt x="3746779" y="3461359"/>
                  </a:lnTo>
                  <a:lnTo>
                    <a:pt x="3767505" y="3465550"/>
                  </a:lnTo>
                  <a:lnTo>
                    <a:pt x="3788245" y="3461359"/>
                  </a:lnTo>
                  <a:lnTo>
                    <a:pt x="3805186" y="3449942"/>
                  </a:lnTo>
                  <a:lnTo>
                    <a:pt x="3816604" y="3433000"/>
                  </a:lnTo>
                  <a:lnTo>
                    <a:pt x="3820782" y="3412274"/>
                  </a:lnTo>
                  <a:close/>
                </a:path>
                <a:path w="3927475" h="3625215">
                  <a:moveTo>
                    <a:pt x="3927335" y="3305721"/>
                  </a:moveTo>
                  <a:lnTo>
                    <a:pt x="3923144" y="3284982"/>
                  </a:lnTo>
                  <a:lnTo>
                    <a:pt x="3911739" y="3268053"/>
                  </a:lnTo>
                  <a:lnTo>
                    <a:pt x="3894810" y="3256635"/>
                  </a:lnTo>
                  <a:lnTo>
                    <a:pt x="3874058" y="3252444"/>
                  </a:lnTo>
                  <a:lnTo>
                    <a:pt x="3874058" y="3412274"/>
                  </a:lnTo>
                  <a:lnTo>
                    <a:pt x="3865689" y="3453739"/>
                  </a:lnTo>
                  <a:lnTo>
                    <a:pt x="3842855" y="3487610"/>
                  </a:lnTo>
                  <a:lnTo>
                    <a:pt x="3808984" y="3510445"/>
                  </a:lnTo>
                  <a:lnTo>
                    <a:pt x="3767505" y="3518814"/>
                  </a:lnTo>
                  <a:lnTo>
                    <a:pt x="3726040" y="3510445"/>
                  </a:lnTo>
                  <a:lnTo>
                    <a:pt x="3692169" y="3487610"/>
                  </a:lnTo>
                  <a:lnTo>
                    <a:pt x="3669334" y="3453739"/>
                  </a:lnTo>
                  <a:lnTo>
                    <a:pt x="3660965" y="3412274"/>
                  </a:lnTo>
                  <a:lnTo>
                    <a:pt x="3669334" y="3370796"/>
                  </a:lnTo>
                  <a:lnTo>
                    <a:pt x="3677297" y="3358997"/>
                  </a:lnTo>
                  <a:lnTo>
                    <a:pt x="3692169" y="3336925"/>
                  </a:lnTo>
                  <a:lnTo>
                    <a:pt x="3726040" y="3314090"/>
                  </a:lnTo>
                  <a:lnTo>
                    <a:pt x="3767505" y="3305721"/>
                  </a:lnTo>
                  <a:lnTo>
                    <a:pt x="3808984" y="3314090"/>
                  </a:lnTo>
                  <a:lnTo>
                    <a:pt x="3842855" y="3336925"/>
                  </a:lnTo>
                  <a:lnTo>
                    <a:pt x="3865689" y="3370796"/>
                  </a:lnTo>
                  <a:lnTo>
                    <a:pt x="3874058" y="3412274"/>
                  </a:lnTo>
                  <a:lnTo>
                    <a:pt x="3874058" y="3252444"/>
                  </a:lnTo>
                  <a:lnTo>
                    <a:pt x="3830256" y="3163976"/>
                  </a:lnTo>
                  <a:lnTo>
                    <a:pt x="3804958" y="3145904"/>
                  </a:lnTo>
                  <a:lnTo>
                    <a:pt x="3731818" y="3145904"/>
                  </a:lnTo>
                  <a:lnTo>
                    <a:pt x="3723322" y="3147276"/>
                  </a:lnTo>
                  <a:lnTo>
                    <a:pt x="3715969" y="3151111"/>
                  </a:lnTo>
                  <a:lnTo>
                    <a:pt x="3710203" y="3156953"/>
                  </a:lnTo>
                  <a:lnTo>
                    <a:pt x="3706457" y="3164344"/>
                  </a:lnTo>
                  <a:lnTo>
                    <a:pt x="3661016" y="3252444"/>
                  </a:lnTo>
                  <a:lnTo>
                    <a:pt x="3607689" y="3252444"/>
                  </a:lnTo>
                  <a:lnTo>
                    <a:pt x="3607689" y="3332353"/>
                  </a:lnTo>
                  <a:lnTo>
                    <a:pt x="3605593" y="3342729"/>
                  </a:lnTo>
                  <a:lnTo>
                    <a:pt x="3599891" y="3351199"/>
                  </a:lnTo>
                  <a:lnTo>
                    <a:pt x="3591420" y="3356902"/>
                  </a:lnTo>
                  <a:lnTo>
                    <a:pt x="3581044" y="3358997"/>
                  </a:lnTo>
                  <a:lnTo>
                    <a:pt x="3570681" y="3356902"/>
                  </a:lnTo>
                  <a:lnTo>
                    <a:pt x="3562210" y="3351199"/>
                  </a:lnTo>
                  <a:lnTo>
                    <a:pt x="3556508" y="3342729"/>
                  </a:lnTo>
                  <a:lnTo>
                    <a:pt x="3554412" y="3332353"/>
                  </a:lnTo>
                  <a:lnTo>
                    <a:pt x="3556508" y="3321989"/>
                  </a:lnTo>
                  <a:lnTo>
                    <a:pt x="3562210" y="3313519"/>
                  </a:lnTo>
                  <a:lnTo>
                    <a:pt x="3570681" y="3307816"/>
                  </a:lnTo>
                  <a:lnTo>
                    <a:pt x="3581044" y="3305721"/>
                  </a:lnTo>
                  <a:lnTo>
                    <a:pt x="3591420" y="3307816"/>
                  </a:lnTo>
                  <a:lnTo>
                    <a:pt x="3599891" y="3313519"/>
                  </a:lnTo>
                  <a:lnTo>
                    <a:pt x="3605593" y="3321989"/>
                  </a:lnTo>
                  <a:lnTo>
                    <a:pt x="3607689" y="3332353"/>
                  </a:lnTo>
                  <a:lnTo>
                    <a:pt x="3607689" y="3252444"/>
                  </a:lnTo>
                  <a:lnTo>
                    <a:pt x="3554412" y="3252444"/>
                  </a:lnTo>
                  <a:lnTo>
                    <a:pt x="3533673" y="3256635"/>
                  </a:lnTo>
                  <a:lnTo>
                    <a:pt x="3516744" y="3268053"/>
                  </a:lnTo>
                  <a:lnTo>
                    <a:pt x="3505327" y="3284982"/>
                  </a:lnTo>
                  <a:lnTo>
                    <a:pt x="3501136" y="3305721"/>
                  </a:lnTo>
                  <a:lnTo>
                    <a:pt x="3501136" y="3572091"/>
                  </a:lnTo>
                  <a:lnTo>
                    <a:pt x="3927335" y="3572091"/>
                  </a:lnTo>
                  <a:lnTo>
                    <a:pt x="3927335" y="3518814"/>
                  </a:lnTo>
                  <a:lnTo>
                    <a:pt x="3927335" y="33057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56563" y="1559988"/>
            <a:ext cx="5930900" cy="41573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时间范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围</a:t>
            </a:r>
            <a:endParaRPr sz="2000">
              <a:latin typeface="微软雅黑"/>
              <a:cs typeface="微软雅黑"/>
            </a:endParaRPr>
          </a:p>
          <a:p>
            <a:pPr marL="12700" marR="386080">
              <a:lnSpc>
                <a:spcPct val="120000"/>
              </a:lnSpc>
              <a:spcBef>
                <a:spcPts val="1495"/>
              </a:spcBef>
            </a:pPr>
            <a:r>
              <a:rPr sz="1500" spc="-5">
                <a:latin typeface="微软雅黑"/>
                <a:cs typeface="微软雅黑"/>
              </a:rPr>
              <a:t>本报告主要分析过去五年内太原市商业租赁市场的发展情况，并预测未来五年的发展趋势。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空间范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围</a:t>
            </a:r>
            <a:endParaRPr sz="20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本报告涵盖太原市主要商业区的租赁市场，包括市中心、商业街区、</a:t>
            </a:r>
            <a:r>
              <a:rPr sz="1500" spc="-10">
                <a:latin typeface="微软雅黑"/>
                <a:cs typeface="微软雅黑"/>
              </a:rPr>
              <a:t>购物中心等。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内容范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围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本报告将分析太原市商业租赁市场的供需状况、租金水平、租户结构、竞争态势等方面，以及政策法规、宏观经济环境等影响因素。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712650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02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6311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>
                <a:solidFill>
                  <a:srgbClr val="982800"/>
                </a:solidFill>
              </a:rPr>
              <a:t>太原市商业租赁市场概述</a:t>
            </a:r>
            <a:endParaRPr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EB554D"/>
                </a:solidFill>
                <a:latin typeface="微软雅黑"/>
                <a:cs typeface="微软雅黑"/>
              </a:rPr>
              <a:t>租户结构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太原市商业租户结构多样化，包括零售、餐饮、娱乐、办公等多种业态，其中零售业占据主导地位。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EB554D"/>
                </a:solidFill>
                <a:latin typeface="微软雅黑"/>
                <a:cs typeface="微软雅黑"/>
              </a:rPr>
              <a:t>商业租赁市场规模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太原市商业租赁市场规模不断扩大，商业物业的供应量稳步增加，吸引了越来越多的投资者和租户。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EB554D"/>
                </a:solidFill>
                <a:latin typeface="微软雅黑"/>
                <a:cs typeface="微软雅黑"/>
              </a:rPr>
              <a:t>租金水平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太原市商业租金水平整体呈现上升趋势，但不同区域、不同业</a:t>
            </a:r>
            <a:r>
              <a:rPr sz="1500" spc="-10">
                <a:latin typeface="微软雅黑"/>
                <a:cs typeface="微软雅黑"/>
              </a:rPr>
              <a:t>态的租金差异较大。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太原市商业租赁市场现状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03605" y="3823334"/>
            <a:ext cx="25400" cy="864235"/>
            <a:chOff x="903605" y="3823334"/>
            <a:chExt cx="25400" cy="864235"/>
          </a:xfrm>
        </p:grpSpPr>
        <p:sp>
          <p:nvSpPr>
            <p:cNvPr id="3" name="object 3"/>
            <p:cNvSpPr/>
            <p:nvPr/>
          </p:nvSpPr>
          <p:spPr>
            <a:xfrm flipH="1">
              <a:off x="916305" y="3823334"/>
              <a:ext cx="0" cy="864235"/>
            </a:xfrm>
            <a:custGeom>
              <a:rect l="l" t="t" r="r" b="b"/>
              <a:pathLst>
                <a:path h="864235">
                  <a:moveTo>
                    <a:pt x="0" y="864234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 flipH="1">
              <a:off x="916305" y="3823334"/>
              <a:ext cx="0" cy="864235"/>
            </a:xfrm>
            <a:custGeom>
              <a:rect l="l" t="t" r="r" b="b"/>
              <a:pathLst>
                <a:path h="864235">
                  <a:moveTo>
                    <a:pt x="0" y="0"/>
                  </a:moveTo>
                  <a:lnTo>
                    <a:pt x="0" y="864234"/>
                  </a:lnTo>
                </a:path>
              </a:pathLst>
            </a:custGeom>
            <a:ln w="25400">
              <a:solidFill>
                <a:srgbClr val="EB554D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588384" y="2314575"/>
            <a:ext cx="25400" cy="1369695"/>
            <a:chOff x="3588384" y="2314575"/>
            <a:chExt cx="25400" cy="1369695"/>
          </a:xfrm>
        </p:grpSpPr>
        <p:sp>
          <p:nvSpPr>
            <p:cNvPr id="6" name="object 6"/>
            <p:cNvSpPr/>
            <p:nvPr/>
          </p:nvSpPr>
          <p:spPr>
            <a:xfrm flipH="1">
              <a:off x="360108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0"/>
                  </a:moveTo>
                  <a:lnTo>
                    <a:pt x="0" y="1369695"/>
                  </a:lnTo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60108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1369695"/>
                  </a:moveTo>
                  <a:lnTo>
                    <a:pt x="0" y="0"/>
                  </a:lnTo>
                </a:path>
              </a:pathLst>
            </a:custGeom>
            <a:ln w="25400">
              <a:solidFill>
                <a:srgbClr val="F3573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916034" y="2314575"/>
            <a:ext cx="25400" cy="1369695"/>
            <a:chOff x="8916034" y="2314575"/>
            <a:chExt cx="25400" cy="1369695"/>
          </a:xfrm>
        </p:grpSpPr>
        <p:sp>
          <p:nvSpPr>
            <p:cNvPr id="9" name="object 9"/>
            <p:cNvSpPr/>
            <p:nvPr/>
          </p:nvSpPr>
          <p:spPr>
            <a:xfrm flipH="1">
              <a:off x="892873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0"/>
                  </a:moveTo>
                  <a:lnTo>
                    <a:pt x="0" y="1369695"/>
                  </a:lnTo>
                </a:path>
              </a:pathLst>
            </a:custGeom>
            <a:solidFill>
              <a:srgbClr val="F25E9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892873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1369695"/>
                  </a:moveTo>
                  <a:lnTo>
                    <a:pt x="0" y="0"/>
                  </a:lnTo>
                </a:path>
              </a:pathLst>
            </a:custGeom>
            <a:ln w="25400">
              <a:solidFill>
                <a:srgbClr val="F25E9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6275704" y="3823334"/>
            <a:ext cx="25400" cy="864235"/>
            <a:chOff x="6275704" y="3823334"/>
            <a:chExt cx="25400" cy="864235"/>
          </a:xfrm>
        </p:grpSpPr>
        <p:sp>
          <p:nvSpPr>
            <p:cNvPr id="12" name="object 12"/>
            <p:cNvSpPr/>
            <p:nvPr/>
          </p:nvSpPr>
          <p:spPr>
            <a:xfrm flipH="1">
              <a:off x="6288404" y="3823334"/>
              <a:ext cx="0" cy="864235"/>
            </a:xfrm>
            <a:custGeom>
              <a:rect l="l" t="t" r="r" b="b"/>
              <a:pathLst>
                <a:path h="864235">
                  <a:moveTo>
                    <a:pt x="0" y="864234"/>
                  </a:moveTo>
                  <a:lnTo>
                    <a:pt x="0" y="0"/>
                  </a:lnTo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 flipH="1">
              <a:off x="6288404" y="3823334"/>
              <a:ext cx="0" cy="864235"/>
            </a:xfrm>
            <a:custGeom>
              <a:rect l="l" t="t" r="r" b="b"/>
              <a:pathLst>
                <a:path h="864235">
                  <a:moveTo>
                    <a:pt x="0" y="0"/>
                  </a:moveTo>
                  <a:lnTo>
                    <a:pt x="0" y="864234"/>
                  </a:lnTo>
                </a:path>
              </a:pathLst>
            </a:custGeom>
            <a:ln w="25400">
              <a:solidFill>
                <a:srgbClr val="CB3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/>
          <p:nvPr/>
        </p:nvSpPr>
        <p:spPr>
          <a:xfrm>
            <a:off x="805180" y="4687570"/>
            <a:ext cx="222250" cy="222250"/>
          </a:xfrm>
          <a:custGeom>
            <a:rect l="l" t="t" r="r" b="b"/>
            <a:pathLst>
              <a:path w="222250" h="222250">
                <a:moveTo>
                  <a:pt x="111125" y="222250"/>
                </a:moveTo>
                <a:lnTo>
                  <a:pt x="0" y="111125"/>
                </a:lnTo>
                <a:lnTo>
                  <a:pt x="111125" y="0"/>
                </a:lnTo>
                <a:lnTo>
                  <a:pt x="222250" y="111125"/>
                </a:lnTo>
                <a:lnTo>
                  <a:pt x="111125" y="222250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617855" y="3538585"/>
            <a:ext cx="5593715" cy="577215"/>
            <a:chOff x="617855" y="3538585"/>
            <a:chExt cx="5593715" cy="577215"/>
          </a:xfrm>
        </p:grpSpPr>
        <p:sp>
          <p:nvSpPr>
            <p:cNvPr id="16" name="object 16"/>
            <p:cNvSpPr/>
            <p:nvPr/>
          </p:nvSpPr>
          <p:spPr>
            <a:xfrm>
              <a:off x="617855" y="3538585"/>
              <a:ext cx="2908935" cy="577215"/>
            </a:xfrm>
            <a:custGeom>
              <a:rect l="l" t="t" r="r" b="b"/>
              <a:pathLst>
                <a:path w="2908935" h="577214">
                  <a:moveTo>
                    <a:pt x="2620077" y="577215"/>
                  </a:moveTo>
                  <a:lnTo>
                    <a:pt x="298457" y="577215"/>
                  </a:lnTo>
                  <a:lnTo>
                    <a:pt x="298457" y="576579"/>
                  </a:lnTo>
                  <a:lnTo>
                    <a:pt x="0" y="576579"/>
                  </a:lnTo>
                  <a:lnTo>
                    <a:pt x="288049" y="288607"/>
                  </a:lnTo>
                  <a:lnTo>
                    <a:pt x="0" y="635"/>
                  </a:lnTo>
                  <a:lnTo>
                    <a:pt x="344814" y="635"/>
                  </a:lnTo>
                  <a:lnTo>
                    <a:pt x="344814" y="1270"/>
                  </a:lnTo>
                  <a:lnTo>
                    <a:pt x="2619125" y="1270"/>
                  </a:lnTo>
                  <a:lnTo>
                    <a:pt x="2620394" y="0"/>
                  </a:lnTo>
                  <a:lnTo>
                    <a:pt x="2908375" y="287973"/>
                  </a:lnTo>
                  <a:lnTo>
                    <a:pt x="2620394" y="575945"/>
                  </a:lnTo>
                  <a:lnTo>
                    <a:pt x="2620077" y="575628"/>
                  </a:lnTo>
                  <a:lnTo>
                    <a:pt x="2620077" y="577215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302708" y="3538585"/>
              <a:ext cx="2908300" cy="577215"/>
            </a:xfrm>
            <a:custGeom>
              <a:rect l="l" t="t" r="r" b="b"/>
              <a:pathLst>
                <a:path w="2908300" h="577214">
                  <a:moveTo>
                    <a:pt x="2620009" y="577215"/>
                  </a:moveTo>
                  <a:lnTo>
                    <a:pt x="298450" y="577215"/>
                  </a:lnTo>
                  <a:lnTo>
                    <a:pt x="298450" y="576579"/>
                  </a:lnTo>
                  <a:lnTo>
                    <a:pt x="0" y="576579"/>
                  </a:lnTo>
                  <a:lnTo>
                    <a:pt x="288041" y="288607"/>
                  </a:lnTo>
                  <a:lnTo>
                    <a:pt x="0" y="635"/>
                  </a:lnTo>
                  <a:lnTo>
                    <a:pt x="344804" y="635"/>
                  </a:lnTo>
                  <a:lnTo>
                    <a:pt x="344804" y="1270"/>
                  </a:lnTo>
                  <a:lnTo>
                    <a:pt x="2619057" y="1270"/>
                  </a:lnTo>
                  <a:lnTo>
                    <a:pt x="2620328" y="0"/>
                  </a:lnTo>
                  <a:lnTo>
                    <a:pt x="2908300" y="287973"/>
                  </a:lnTo>
                  <a:lnTo>
                    <a:pt x="2620328" y="575945"/>
                  </a:lnTo>
                  <a:lnTo>
                    <a:pt x="2620009" y="575626"/>
                  </a:lnTo>
                  <a:lnTo>
                    <a:pt x="2620009" y="577215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4332352" y="3619409"/>
            <a:ext cx="4013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02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987489" y="3537951"/>
            <a:ext cx="5593080" cy="577850"/>
            <a:chOff x="5987489" y="3537951"/>
            <a:chExt cx="5593080" cy="577850"/>
          </a:xfrm>
        </p:grpSpPr>
        <p:sp>
          <p:nvSpPr>
            <p:cNvPr id="20" name="object 20"/>
            <p:cNvSpPr/>
            <p:nvPr/>
          </p:nvSpPr>
          <p:spPr>
            <a:xfrm>
              <a:off x="5987489" y="3538585"/>
              <a:ext cx="2908300" cy="577215"/>
            </a:xfrm>
            <a:custGeom>
              <a:rect l="l" t="t" r="r" b="b"/>
              <a:pathLst>
                <a:path w="2908300" h="577214">
                  <a:moveTo>
                    <a:pt x="2620010" y="577215"/>
                  </a:moveTo>
                  <a:lnTo>
                    <a:pt x="298450" y="577215"/>
                  </a:lnTo>
                  <a:lnTo>
                    <a:pt x="298450" y="576579"/>
                  </a:lnTo>
                  <a:lnTo>
                    <a:pt x="0" y="576579"/>
                  </a:lnTo>
                  <a:lnTo>
                    <a:pt x="288041" y="288607"/>
                  </a:lnTo>
                  <a:lnTo>
                    <a:pt x="0" y="635"/>
                  </a:lnTo>
                  <a:lnTo>
                    <a:pt x="344804" y="635"/>
                  </a:lnTo>
                  <a:lnTo>
                    <a:pt x="344804" y="1270"/>
                  </a:lnTo>
                  <a:lnTo>
                    <a:pt x="2619057" y="1270"/>
                  </a:lnTo>
                  <a:lnTo>
                    <a:pt x="2620328" y="0"/>
                  </a:lnTo>
                  <a:lnTo>
                    <a:pt x="2908299" y="287973"/>
                  </a:lnTo>
                  <a:lnTo>
                    <a:pt x="2620328" y="575945"/>
                  </a:lnTo>
                  <a:lnTo>
                    <a:pt x="2620010" y="575626"/>
                  </a:lnTo>
                  <a:lnTo>
                    <a:pt x="2620010" y="577215"/>
                  </a:lnTo>
                  <a:close/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8672269" y="3537951"/>
              <a:ext cx="2908300" cy="577215"/>
            </a:xfrm>
            <a:custGeom>
              <a:rect l="l" t="t" r="r" b="b"/>
              <a:pathLst>
                <a:path w="2908300" h="577214">
                  <a:moveTo>
                    <a:pt x="2620009" y="577214"/>
                  </a:moveTo>
                  <a:lnTo>
                    <a:pt x="298450" y="577214"/>
                  </a:lnTo>
                  <a:lnTo>
                    <a:pt x="298450" y="576579"/>
                  </a:lnTo>
                  <a:lnTo>
                    <a:pt x="0" y="576579"/>
                  </a:lnTo>
                  <a:lnTo>
                    <a:pt x="288042" y="288607"/>
                  </a:lnTo>
                  <a:lnTo>
                    <a:pt x="0" y="634"/>
                  </a:lnTo>
                  <a:lnTo>
                    <a:pt x="344804" y="634"/>
                  </a:lnTo>
                  <a:lnTo>
                    <a:pt x="344804" y="1270"/>
                  </a:lnTo>
                  <a:lnTo>
                    <a:pt x="2619057" y="1270"/>
                  </a:lnTo>
                  <a:lnTo>
                    <a:pt x="2620327" y="0"/>
                  </a:lnTo>
                  <a:lnTo>
                    <a:pt x="2908300" y="287972"/>
                  </a:lnTo>
                  <a:lnTo>
                    <a:pt x="2620327" y="575945"/>
                  </a:lnTo>
                  <a:lnTo>
                    <a:pt x="2620009" y="575626"/>
                  </a:lnTo>
                  <a:lnTo>
                    <a:pt x="2620009" y="577214"/>
                  </a:lnTo>
                  <a:close/>
                </a:path>
              </a:pathLst>
            </a:custGeom>
            <a:solidFill>
              <a:srgbClr val="F25E9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9701912" y="3618774"/>
            <a:ext cx="4013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04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489959" y="2092325"/>
            <a:ext cx="222250" cy="222250"/>
          </a:xfrm>
          <a:custGeom>
            <a:rect l="l" t="t" r="r" b="b"/>
            <a:pathLst>
              <a:path w="222250" h="222250">
                <a:moveTo>
                  <a:pt x="111125" y="0"/>
                </a:moveTo>
                <a:lnTo>
                  <a:pt x="222250" y="111125"/>
                </a:lnTo>
                <a:lnTo>
                  <a:pt x="111125" y="222250"/>
                </a:lnTo>
                <a:lnTo>
                  <a:pt x="0" y="111125"/>
                </a:lnTo>
                <a:lnTo>
                  <a:pt x="111125" y="0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817609" y="2092325"/>
            <a:ext cx="222250" cy="222250"/>
          </a:xfrm>
          <a:custGeom>
            <a:rect l="l" t="t" r="r" b="b"/>
            <a:pathLst>
              <a:path w="222250" h="222250">
                <a:moveTo>
                  <a:pt x="111125" y="0"/>
                </a:moveTo>
                <a:lnTo>
                  <a:pt x="222250" y="111125"/>
                </a:lnTo>
                <a:lnTo>
                  <a:pt x="111125" y="222250"/>
                </a:lnTo>
                <a:lnTo>
                  <a:pt x="0" y="111125"/>
                </a:lnTo>
                <a:lnTo>
                  <a:pt x="111125" y="0"/>
                </a:lnTo>
                <a:close/>
              </a:path>
            </a:pathLst>
          </a:custGeom>
          <a:solidFill>
            <a:srgbClr val="F25E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6177279" y="4687570"/>
            <a:ext cx="222250" cy="222250"/>
          </a:xfrm>
          <a:custGeom>
            <a:rect l="l" t="t" r="r" b="b"/>
            <a:pathLst>
              <a:path w="222250" h="222250">
                <a:moveTo>
                  <a:pt x="111125" y="222250"/>
                </a:moveTo>
                <a:lnTo>
                  <a:pt x="0" y="111125"/>
                </a:lnTo>
                <a:lnTo>
                  <a:pt x="111125" y="0"/>
                </a:lnTo>
                <a:lnTo>
                  <a:pt x="222250" y="111125"/>
                </a:lnTo>
                <a:lnTo>
                  <a:pt x="111125" y="222250"/>
                </a:lnTo>
                <a:close/>
              </a:path>
            </a:pathLst>
          </a:custGeom>
          <a:solidFill>
            <a:srgbClr val="CB36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1180651" y="3620044"/>
            <a:ext cx="1025525" cy="8997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9425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01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13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多元化发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展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481201" y="3619409"/>
            <a:ext cx="1025525" cy="900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8005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03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140"/>
              </a:spcBef>
            </a:pPr>
            <a:r>
              <a:rPr sz="1550" b="1">
                <a:solidFill>
                  <a:srgbClr val="CB3600"/>
                </a:solidFill>
                <a:latin typeface="微软雅黑"/>
                <a:cs typeface="微软雅黑"/>
              </a:rPr>
              <a:t>绿色化发</a:t>
            </a:r>
            <a:r>
              <a:rPr sz="1550" b="1" spc="-50">
                <a:solidFill>
                  <a:srgbClr val="CB3600"/>
                </a:solidFill>
                <a:latin typeface="微软雅黑"/>
                <a:cs typeface="微软雅黑"/>
              </a:rPr>
              <a:t>展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9" name="object 2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9" name="object 4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太原市商业租赁市场发展趋势</a:t>
            </a:r>
          </a:p>
        </p:txBody>
      </p:sp>
      <p:sp>
        <p:nvSpPr>
          <p:cNvPr id="50" name="object 50"/>
          <p:cNvSpPr txBox="1"/>
          <p:nvPr/>
        </p:nvSpPr>
        <p:spPr>
          <a:xfrm>
            <a:off x="1175385" y="4604294"/>
            <a:ext cx="2597150" cy="1177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太原市商业租赁市场将向多元化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方向发展，除了传统的零售业外，还将涌现更多新兴业态，如共享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经济、体验经济等。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891279" y="1666381"/>
            <a:ext cx="2425700" cy="15563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35735"/>
                </a:solidFill>
                <a:latin typeface="微软雅黑"/>
                <a:cs typeface="微软雅黑"/>
              </a:rPr>
              <a:t>智能化升</a:t>
            </a:r>
            <a:r>
              <a:rPr sz="1550" b="1" spc="-50">
                <a:solidFill>
                  <a:srgbClr val="F35735"/>
                </a:solidFill>
                <a:latin typeface="微软雅黑"/>
                <a:cs typeface="微软雅黑"/>
              </a:rPr>
              <a:t>级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1095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随着科技的进步和消费者需求的变化，太原市商业租赁市场将加快智能化升级步伐，提升租户体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验和运营效率。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9165982" y="1666381"/>
            <a:ext cx="2652395" cy="15563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7185"/>
                </a:solidFill>
                <a:latin typeface="微软雅黑"/>
                <a:cs typeface="微软雅黑"/>
              </a:rPr>
              <a:t>社区化趋</a:t>
            </a:r>
            <a:r>
              <a:rPr sz="1550" b="1" spc="-50">
                <a:solidFill>
                  <a:srgbClr val="FF7185"/>
                </a:solidFill>
                <a:latin typeface="微软雅黑"/>
                <a:cs typeface="微软雅黑"/>
              </a:rPr>
              <a:t>势</a:t>
            </a:r>
            <a:endParaRPr sz="1550">
              <a:latin typeface="微软雅黑"/>
              <a:cs typeface="微软雅黑"/>
            </a:endParaRPr>
          </a:p>
          <a:p>
            <a:pPr marL="67310" marR="5080">
              <a:lnSpc>
                <a:spcPct val="140000"/>
              </a:lnSpc>
              <a:spcBef>
                <a:spcPts val="1095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太原市商业租赁市场将更加注重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社区化建设，打造集购物、休闲、社交于一体的综合性社区商业中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020000"/>
                </a:solidFill>
                <a:latin typeface="微软雅黑"/>
                <a:cs typeface="微软雅黑"/>
              </a:rPr>
              <a:t>心。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6513269" y="4604294"/>
            <a:ext cx="2425700" cy="1177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环保意识的提高将推动太原市商业租赁市场向绿色化方向发展，绿色建筑、绿色能源等将成为未来商业物业的重要标准。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712650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03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6311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>
                <a:solidFill>
                  <a:srgbClr val="982800"/>
                </a:solidFill>
              </a:rPr>
              <a:t>太原市商业租赁市场分析</a:t>
            </a:r>
            <a:endParaRPr sz="4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77265" y="1657453"/>
            <a:ext cx="342900" cy="342900"/>
          </a:xfrm>
          <a:custGeom>
            <a:rect l="l" t="t" r="r" b="b"/>
            <a:pathLst>
              <a:path w="342900" h="342900">
                <a:moveTo>
                  <a:pt x="0" y="171450"/>
                </a:moveTo>
                <a:lnTo>
                  <a:pt x="6124" y="125872"/>
                </a:lnTo>
                <a:lnTo>
                  <a:pt x="23408" y="84916"/>
                </a:lnTo>
                <a:lnTo>
                  <a:pt x="50216" y="50216"/>
                </a:lnTo>
                <a:lnTo>
                  <a:pt x="84916" y="23408"/>
                </a:lnTo>
                <a:lnTo>
                  <a:pt x="125871" y="6124"/>
                </a:lnTo>
                <a:lnTo>
                  <a:pt x="171450" y="0"/>
                </a:lnTo>
                <a:lnTo>
                  <a:pt x="217027" y="6124"/>
                </a:lnTo>
                <a:lnTo>
                  <a:pt x="257983" y="23407"/>
                </a:lnTo>
                <a:lnTo>
                  <a:pt x="292683" y="50216"/>
                </a:lnTo>
                <a:lnTo>
                  <a:pt x="319491" y="84915"/>
                </a:lnTo>
                <a:lnTo>
                  <a:pt x="336775" y="125871"/>
                </a:lnTo>
                <a:lnTo>
                  <a:pt x="342900" y="171449"/>
                </a:lnTo>
                <a:lnTo>
                  <a:pt x="336775" y="217028"/>
                </a:lnTo>
                <a:lnTo>
                  <a:pt x="319491" y="257983"/>
                </a:lnTo>
                <a:lnTo>
                  <a:pt x="292683" y="292683"/>
                </a:lnTo>
                <a:lnTo>
                  <a:pt x="257984" y="319491"/>
                </a:lnTo>
                <a:lnTo>
                  <a:pt x="217028" y="336775"/>
                </a:lnTo>
                <a:lnTo>
                  <a:pt x="171450" y="342899"/>
                </a:lnTo>
                <a:lnTo>
                  <a:pt x="125871" y="336775"/>
                </a:lnTo>
                <a:lnTo>
                  <a:pt x="84915" y="319491"/>
                </a:lnTo>
                <a:lnTo>
                  <a:pt x="50216" y="292683"/>
                </a:lnTo>
                <a:lnTo>
                  <a:pt x="23407" y="257983"/>
                </a:lnTo>
                <a:lnTo>
                  <a:pt x="6124" y="217027"/>
                </a:lnTo>
                <a:lnTo>
                  <a:pt x="0" y="171449"/>
                </a:lnTo>
                <a:close/>
              </a:path>
            </a:pathLst>
          </a:custGeom>
          <a:ln w="13716">
            <a:solidFill>
              <a:srgbClr val="EB55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2447" y="1672729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EB554D"/>
                </a:solidFill>
                <a:latin typeface="Arial"/>
                <a:cs typeface="Arial"/>
              </a:rPr>
              <a:t>1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45019" y="1657453"/>
            <a:ext cx="342900" cy="342900"/>
          </a:xfrm>
          <a:custGeom>
            <a:rect l="l" t="t" r="r" b="b"/>
            <a:pathLst>
              <a:path w="342900" h="342900">
                <a:moveTo>
                  <a:pt x="0" y="171450"/>
                </a:moveTo>
                <a:lnTo>
                  <a:pt x="6124" y="125872"/>
                </a:lnTo>
                <a:lnTo>
                  <a:pt x="23408" y="84916"/>
                </a:lnTo>
                <a:lnTo>
                  <a:pt x="50216" y="50216"/>
                </a:lnTo>
                <a:lnTo>
                  <a:pt x="84916" y="23408"/>
                </a:lnTo>
                <a:lnTo>
                  <a:pt x="125872" y="6124"/>
                </a:lnTo>
                <a:lnTo>
                  <a:pt x="171450" y="0"/>
                </a:lnTo>
                <a:lnTo>
                  <a:pt x="217028" y="6124"/>
                </a:lnTo>
                <a:lnTo>
                  <a:pt x="257984" y="23407"/>
                </a:lnTo>
                <a:lnTo>
                  <a:pt x="292683" y="50216"/>
                </a:lnTo>
                <a:lnTo>
                  <a:pt x="319492" y="84915"/>
                </a:lnTo>
                <a:lnTo>
                  <a:pt x="336775" y="125871"/>
                </a:lnTo>
                <a:lnTo>
                  <a:pt x="342900" y="171449"/>
                </a:lnTo>
                <a:lnTo>
                  <a:pt x="336775" y="217028"/>
                </a:lnTo>
                <a:lnTo>
                  <a:pt x="319491" y="257983"/>
                </a:lnTo>
                <a:lnTo>
                  <a:pt x="292683" y="292683"/>
                </a:lnTo>
                <a:lnTo>
                  <a:pt x="257983" y="319491"/>
                </a:lnTo>
                <a:lnTo>
                  <a:pt x="217028" y="336775"/>
                </a:lnTo>
                <a:lnTo>
                  <a:pt x="171450" y="342899"/>
                </a:lnTo>
                <a:lnTo>
                  <a:pt x="125871" y="336775"/>
                </a:lnTo>
                <a:lnTo>
                  <a:pt x="84915" y="319491"/>
                </a:lnTo>
                <a:lnTo>
                  <a:pt x="50216" y="292683"/>
                </a:lnTo>
                <a:lnTo>
                  <a:pt x="23407" y="257983"/>
                </a:lnTo>
                <a:lnTo>
                  <a:pt x="6124" y="217027"/>
                </a:lnTo>
                <a:lnTo>
                  <a:pt x="0" y="171449"/>
                </a:lnTo>
                <a:close/>
              </a:path>
            </a:pathLst>
          </a:custGeom>
          <a:ln w="13716">
            <a:solidFill>
              <a:srgbClr val="EB55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440201" y="1672729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EB554D"/>
                </a:solidFill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60399" y="1657453"/>
            <a:ext cx="342900" cy="342900"/>
          </a:xfrm>
          <a:custGeom>
            <a:rect l="l" t="t" r="r" b="b"/>
            <a:pathLst>
              <a:path w="342900" h="342900">
                <a:moveTo>
                  <a:pt x="0" y="171450"/>
                </a:moveTo>
                <a:lnTo>
                  <a:pt x="6125" y="125872"/>
                </a:lnTo>
                <a:lnTo>
                  <a:pt x="23408" y="84916"/>
                </a:lnTo>
                <a:lnTo>
                  <a:pt x="50217" y="50216"/>
                </a:lnTo>
                <a:lnTo>
                  <a:pt x="84916" y="23408"/>
                </a:lnTo>
                <a:lnTo>
                  <a:pt x="125872" y="6124"/>
                </a:lnTo>
                <a:lnTo>
                  <a:pt x="171450" y="0"/>
                </a:lnTo>
                <a:lnTo>
                  <a:pt x="217028" y="6124"/>
                </a:lnTo>
                <a:lnTo>
                  <a:pt x="257984" y="23407"/>
                </a:lnTo>
                <a:lnTo>
                  <a:pt x="292683" y="50216"/>
                </a:lnTo>
                <a:lnTo>
                  <a:pt x="319492" y="84915"/>
                </a:lnTo>
                <a:lnTo>
                  <a:pt x="336775" y="125871"/>
                </a:lnTo>
                <a:lnTo>
                  <a:pt x="342900" y="171449"/>
                </a:lnTo>
                <a:lnTo>
                  <a:pt x="336774" y="217028"/>
                </a:lnTo>
                <a:lnTo>
                  <a:pt x="319491" y="257983"/>
                </a:lnTo>
                <a:lnTo>
                  <a:pt x="292682" y="292683"/>
                </a:lnTo>
                <a:lnTo>
                  <a:pt x="257983" y="319491"/>
                </a:lnTo>
                <a:lnTo>
                  <a:pt x="217027" y="336775"/>
                </a:lnTo>
                <a:lnTo>
                  <a:pt x="171450" y="342899"/>
                </a:lnTo>
                <a:lnTo>
                  <a:pt x="125871" y="336775"/>
                </a:lnTo>
                <a:lnTo>
                  <a:pt x="84915" y="319491"/>
                </a:lnTo>
                <a:lnTo>
                  <a:pt x="50216" y="292683"/>
                </a:lnTo>
                <a:lnTo>
                  <a:pt x="23407" y="257983"/>
                </a:lnTo>
                <a:lnTo>
                  <a:pt x="6124" y="217027"/>
                </a:lnTo>
                <a:lnTo>
                  <a:pt x="0" y="171449"/>
                </a:lnTo>
                <a:close/>
              </a:path>
            </a:pathLst>
          </a:custGeom>
          <a:ln w="13716">
            <a:solidFill>
              <a:srgbClr val="EB55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255582" y="1672729"/>
            <a:ext cx="153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EB554D"/>
                </a:solidFill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973197" y="1657454"/>
            <a:ext cx="6350" cy="4230370"/>
            <a:chOff x="7973197" y="1657454"/>
            <a:chExt cx="6350" cy="4230370"/>
          </a:xfrm>
        </p:grpSpPr>
        <p:sp>
          <p:nvSpPr>
            <p:cNvPr id="9" name="object 9"/>
            <p:cNvSpPr/>
            <p:nvPr/>
          </p:nvSpPr>
          <p:spPr>
            <a:xfrm flipH="1">
              <a:off x="7976372" y="1657454"/>
              <a:ext cx="0" cy="4230370"/>
            </a:xfrm>
            <a:custGeom>
              <a:rect l="l" t="t" r="r" b="b"/>
              <a:pathLst>
                <a:path h="4230370">
                  <a:moveTo>
                    <a:pt x="0" y="4229999"/>
                  </a:moveTo>
                  <a:lnTo>
                    <a:pt x="0" y="0"/>
                  </a:lnTo>
                </a:path>
              </a:pathLst>
            </a:custGeom>
            <a:solidFill>
              <a:srgbClr val="FFF5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7976372" y="1657454"/>
              <a:ext cx="0" cy="4230370"/>
            </a:xfrm>
            <a:custGeom>
              <a:rect l="l" t="t" r="r" b="b"/>
              <a:pathLst>
                <a:path h="4230370">
                  <a:moveTo>
                    <a:pt x="0" y="0"/>
                  </a:moveTo>
                  <a:lnTo>
                    <a:pt x="0" y="4229999"/>
                  </a:lnTo>
                </a:path>
              </a:pathLst>
            </a:custGeom>
            <a:ln w="6350">
              <a:solidFill>
                <a:srgbClr val="FFC9A6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4140094" y="1657454"/>
            <a:ext cx="6350" cy="4230370"/>
            <a:chOff x="4140094" y="1657454"/>
            <a:chExt cx="6350" cy="4230370"/>
          </a:xfrm>
        </p:grpSpPr>
        <p:sp>
          <p:nvSpPr>
            <p:cNvPr id="12" name="object 12"/>
            <p:cNvSpPr/>
            <p:nvPr/>
          </p:nvSpPr>
          <p:spPr>
            <a:xfrm flipH="1">
              <a:off x="4143269" y="1657454"/>
              <a:ext cx="0" cy="4230370"/>
            </a:xfrm>
            <a:custGeom>
              <a:rect l="l" t="t" r="r" b="b"/>
              <a:pathLst>
                <a:path h="4230370">
                  <a:moveTo>
                    <a:pt x="0" y="4229999"/>
                  </a:moveTo>
                  <a:lnTo>
                    <a:pt x="0" y="0"/>
                  </a:lnTo>
                </a:path>
              </a:pathLst>
            </a:custGeom>
            <a:solidFill>
              <a:srgbClr val="FFF5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 flipH="1">
              <a:off x="4143269" y="1657454"/>
              <a:ext cx="0" cy="4230370"/>
            </a:xfrm>
            <a:custGeom>
              <a:rect l="l" t="t" r="r" b="b"/>
              <a:pathLst>
                <a:path h="4230370">
                  <a:moveTo>
                    <a:pt x="0" y="0"/>
                  </a:moveTo>
                  <a:lnTo>
                    <a:pt x="0" y="4229999"/>
                  </a:lnTo>
                </a:path>
              </a:pathLst>
            </a:custGeom>
            <a:ln w="6350">
              <a:solidFill>
                <a:srgbClr val="FFC9A6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670883" y="1678851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需求情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况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898010" y="1680024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供应情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况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443756" y="1678851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供需平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衡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太原市商业租赁市场供需分析</a:t>
            </a:r>
          </a:p>
        </p:txBody>
      </p:sp>
      <p:sp>
        <p:nvSpPr>
          <p:cNvPr id="39" name="object 39"/>
          <p:cNvSpPr txBox="1"/>
          <p:nvPr/>
        </p:nvSpPr>
        <p:spPr>
          <a:xfrm>
            <a:off x="769298" y="2182682"/>
            <a:ext cx="2940050" cy="1465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太原市商业租赁市场供应充足，包括购物中心、商业街、写字楼等多种类型。近年来，随着城市经济的发展和人口的增长，商业租赁市场的供应量也在不断</a:t>
            </a:r>
            <a:r>
              <a:rPr sz="1350" spc="-20">
                <a:solidFill>
                  <a:srgbClr val="020000"/>
                </a:solidFill>
                <a:latin typeface="微软雅黑"/>
                <a:cs typeface="微软雅黑"/>
              </a:rPr>
              <a:t>增加。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542170" y="2182682"/>
            <a:ext cx="2940050" cy="1177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太原市商业租赁市场需求旺盛，主要来自于零售、餐饮、娱乐、办公等行业。随着消费升级和新兴产业的发展，商业租赁市场的需求也在不断扩大。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315043" y="2182682"/>
            <a:ext cx="3111500" cy="1465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目前太原市商业租赁市场供需基本平衡，但部分区域和类型的商业物业存在供过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于求或供不应求的情况。未来随着城市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规划和交通等因素的变化，供需关系也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将发生变化。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太原市商业租赁市场价格分析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620679" y="1601668"/>
            <a:ext cx="7264400" cy="15411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价格水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平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20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</a:pPr>
            <a:r>
              <a:rPr sz="1500" spc="-5">
                <a:latin typeface="微软雅黑"/>
                <a:cs typeface="微软雅黑"/>
              </a:rPr>
              <a:t>太原市商业租赁价格整体处于中等水平，但不同区域和类型的商业物业价格差异较大。一般来说，城市中心区域的商业物业租金较高，而郊区和新开发区域的租金相对较低。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620679" y="3963361"/>
            <a:ext cx="7264400" cy="17125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价格趋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势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45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</a:pPr>
            <a:r>
              <a:rPr sz="1500" spc="-5">
                <a:latin typeface="微软雅黑"/>
                <a:cs typeface="微软雅黑"/>
              </a:rPr>
              <a:t>近年来太原市商业租赁价格呈现稳步上涨的趋势，主要受到城市经济发展、人口增长和消费升级等因素的影响。未来随着市场供需关系和城市规划的变化，商业租赁价格也将</a:t>
            </a:r>
            <a:r>
              <a:rPr sz="1500" spc="-10">
                <a:latin typeface="微软雅黑"/>
                <a:cs typeface="微软雅黑"/>
              </a:rPr>
              <a:t>继续波动。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29" name="object 29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1" name="object 31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2" name="object 32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35735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484309" y="1511150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竞争格局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83948" y="2123297"/>
            <a:ext cx="8769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太原市商业租赁市场竞争激烈，众多开发商和运营商争夺市场份额。目前市场上以大型购物中心和商业街为主导，写字楼等办公类物业也占据一定市场份额。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04733" y="3273065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竞争策略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83948" y="3860010"/>
            <a:ext cx="89408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为了在竞争中脱颖而出，开发商和运营商采取了多种策略，如提升物业品质、引入知名品牌、打造特色主题等。同时，他们也积极寻求与政府机构和其他企业的合作，以获取更多的政策支持和资源优势。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41309" y="5038044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未来趋势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02236" y="5614414"/>
            <a:ext cx="8597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随着市场竞争的加剧和消费者需求的变化，太原市商业租赁市场将呈现多元化、专业化的发展趋势。开发商和运营商需要不断创新和提升服务质量，以适应市场的变化并赢得更多客户的青睐。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6" name="object 16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35735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9" name="object 19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F35735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太原市商业租赁市场竞争分析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https://d.book118.com/466222102121010100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太原市商业租赁分析报告</vt:lpstr>
      <vt:lpstr>目录
CONTENTS</vt:lpstr>
      <vt:lpstr>PowerPoint Presentation</vt:lpstr>
      <vt:lpstr>报告目的和背景</vt:lpstr>
      <vt:lpstr>报告范围</vt:lpstr>
      <vt:lpstr>太原市商业租赁市场概述</vt:lpstr>
      <vt:lpstr>太原市商业租赁市场现状</vt:lpstr>
      <vt:lpstr>太原市商业租赁市场发展趋势</vt:lpstr>
      <vt:lpstr>太原市商业租赁市场分析</vt:lpstr>
      <vt:lpstr>太原市商业租赁市场供需分析</vt:lpstr>
      <vt:lpstr>太原市商业租赁市场价格分析</vt:lpstr>
      <vt:lpstr>太原市商业租赁市场竞争分析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2024-09-24T13:46:49.186</cp:lastPrinted>
  <dcterms:created xsi:type="dcterms:W3CDTF">2024-09-24T05:46:49Z</dcterms:created>
  <dcterms:modified xsi:type="dcterms:W3CDTF">2024-09-24T05:46:50Z</dcterms:modified>
</cp:coreProperties>
</file>