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74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49.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82F96C-F6C5-4B56-8D66-2A8D97542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24054B-E4C3-495E-88B2-E154DBDB7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E2494A-53EC-4F83-A3A7-8BB27B2B08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B2B7DA-0886-4748-B8A7-B8CCA8B85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82D42B-D210-4D0A-9A2E-713086B1C5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A1CA7E-6016-4CF9-B61E-6B3DBCB874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7756E5-838C-4E52-8865-858CDFB96A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80342D-F74F-42B3-81FD-4E65AFEF8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B4AE0E-6D9A-45A2-B755-E6E47FAC78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0A856-1748-4503-BB91-8B3F1239A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80366-04DF-4CA3-8932-8EBEC350A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3733" r:id="rId2"/>
    <p:sldLayoutId id="2147493734" r:id="rId3"/>
    <p:sldLayoutId id="2147493735" r:id="rId4"/>
    <p:sldLayoutId id="2147493736" r:id="rId5"/>
    <p:sldLayoutId id="2147493737" r:id="rId6"/>
    <p:sldLayoutId id="2147493738" r:id="rId7"/>
    <p:sldLayoutId id="2147493739" r:id="rId8"/>
    <p:sldLayoutId id="2147493740" r:id="rId9"/>
    <p:sldLayoutId id="2147493741" r:id="rId10"/>
    <p:sldLayoutId id="2147493742"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14" Type="http://schemas.openxmlformats.org/officeDocument/2006/relationships/tags" Target="../tags/tag195.xml" /><Relationship Id="rId15" Type="http://schemas.openxmlformats.org/officeDocument/2006/relationships/tags" Target="../tags/tag196.xml" /><Relationship Id="rId16" Type="http://schemas.openxmlformats.org/officeDocument/2006/relationships/tags" Target="../tags/tag197.xml" /><Relationship Id="rId17" Type="http://schemas.openxmlformats.org/officeDocument/2006/relationships/tags" Target="../tags/tag198.xml" /><Relationship Id="rId18" Type="http://schemas.openxmlformats.org/officeDocument/2006/relationships/tags" Target="../tags/tag199.xml" /><Relationship Id="rId19" Type="http://schemas.openxmlformats.org/officeDocument/2006/relationships/tags" Target="../tags/tag200.xml" /><Relationship Id="rId2" Type="http://schemas.openxmlformats.org/officeDocument/2006/relationships/tags" Target="../tags/tag183.xml" /><Relationship Id="rId20" Type="http://schemas.openxmlformats.org/officeDocument/2006/relationships/tags" Target="../tags/tag201.xml" /><Relationship Id="rId21" Type="http://schemas.openxmlformats.org/officeDocument/2006/relationships/tags" Target="../tags/tag202.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14" Type="http://schemas.openxmlformats.org/officeDocument/2006/relationships/tags" Target="../tags/tag230.xml" /><Relationship Id="rId15" Type="http://schemas.openxmlformats.org/officeDocument/2006/relationships/tags" Target="../tags/tag231.xml" /><Relationship Id="rId16" Type="http://schemas.openxmlformats.org/officeDocument/2006/relationships/tags" Target="../tags/tag232.xml" /><Relationship Id="rId17" Type="http://schemas.openxmlformats.org/officeDocument/2006/relationships/tags" Target="../tags/tag233.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tags" Target="../tags/tag239.xml" /><Relationship Id="rId8" Type="http://schemas.openxmlformats.org/officeDocument/2006/relationships/tags" Target="../tags/tag240.xml" /><Relationship Id="rId9" Type="http://schemas.openxmlformats.org/officeDocument/2006/relationships/tags" Target="../tags/tag24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231542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fontScale="92857"/>
          </a:bodyPr>
          <a:lstStyle/>
          <a:p>
            <a:r>
              <a:rPr lang="zh-CN" altLang="en-US"/>
              <a:t>汇报人：</a:t>
            </a:r>
            <a:r>
              <a:rPr lang="en-US" altLang="zh-CN"/>
              <a:t>XX</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XX,XX</a:t>
            </a:r>
            <a:endParaRPr lang="zh-CN" altLang="en-US"/>
          </a:p>
        </p:txBody>
      </p:sp>
      <p:sp>
        <p:nvSpPr>
          <p:cNvPr id="1048652" name="标题 37"/>
          <p:cNvSpPr>
            <a:spLocks noGrp="1"/>
          </p:cNvSpPr>
          <p:nvPr>
            <p:ph type="title" idx="31"/>
            <p:custDataLst>
              <p:tags r:id="rId5"/>
            </p:custDataLst>
          </p:nvPr>
        </p:nvSpPr>
        <p:spPr/>
        <p:txBody>
          <a:bodyPr>
            <a:normAutofit fontScale="90000"/>
          </a:bodyPr>
          <a:lstStyle/>
          <a:p>
            <a:r>
              <a:rPr lang="zh-CN" altLang="en-US"/>
              <a:t>高校毕业生就业情感认同与职业满意度的关系研究</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42"/>
          <p:cNvCxnSpPr/>
          <p:nvPr>
            <p:custDataLst>
              <p:tags r:id="rId5"/>
            </p:custDataLst>
          </p:nvPr>
        </p:nvCxnSpPr>
        <p:spPr>
          <a:xfrm flipH="1" flipV="1">
            <a:off x="7849870" y="389191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7215505" y="381698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endPar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7945120" y="389191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rPr>
              <a:t>结论与展望</a:t>
            </a:r>
            <a:endPar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47"/>
          <p:cNvCxnSpPr/>
          <p:nvPr>
            <p:custDataLst>
              <p:tags r:id="rId8"/>
            </p:custDataLst>
          </p:nvPr>
        </p:nvCxnSpPr>
        <p:spPr>
          <a:xfrm flipH="1" flipV="1">
            <a:off x="4658360" y="389191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4023995" y="381698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endPar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4753610" y="3891915"/>
            <a:ext cx="2411730" cy="1181100"/>
          </a:xfrm>
          <a:prstGeom prst="rect">
            <a:avLst/>
          </a:prstGeom>
          <a:noFill/>
        </p:spPr>
        <p:txBody>
          <a:bodyPr vert="horz" wrap="square" lIns="0" tIns="0" rIns="0" bIns="0" rtlCol="0" anchor="t">
            <a:normAutofit fontScale="8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提高高校毕业生就业情感认同与职业满意度的对策建议</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32"/>
          <p:cNvCxnSpPr/>
          <p:nvPr>
            <p:custDataLst>
              <p:tags r:id="rId11"/>
            </p:custDataLst>
          </p:nvPr>
        </p:nvCxnSpPr>
        <p:spPr>
          <a:xfrm flipH="1" flipV="1">
            <a:off x="3062605" y="191579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2428240" y="184086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r>
              <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3157855" y="191579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rPr>
              <a:t>高校毕业生就业情感认同</a:t>
            </a:r>
            <a:endPar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57"/>
          <p:cNvCxnSpPr/>
          <p:nvPr>
            <p:custDataLst>
              <p:tags r:id="rId14"/>
            </p:custDataLst>
          </p:nvPr>
        </p:nvCxnSpPr>
        <p:spPr>
          <a:xfrm flipH="1" flipV="1">
            <a:off x="6254115" y="191579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5619750" y="184086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6349365" y="1915795"/>
            <a:ext cx="2411730" cy="11811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rPr>
              <a:t>职业满意度</a:t>
            </a:r>
            <a:endPar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62"/>
          <p:cNvCxnSpPr/>
          <p:nvPr>
            <p:custDataLst>
              <p:tags r:id="rId17"/>
            </p:custDataLst>
          </p:nvPr>
        </p:nvCxnSpPr>
        <p:spPr>
          <a:xfrm flipH="1" flipV="1">
            <a:off x="9445625" y="1915795"/>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8811260" y="1840865"/>
            <a:ext cx="628650"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bg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9540875" y="1915795"/>
            <a:ext cx="2411730" cy="1181100"/>
          </a:xfrm>
          <a:prstGeom prst="rect">
            <a:avLst/>
          </a:prstGeom>
          <a:noFill/>
        </p:spPr>
        <p:txBody>
          <a:bodyPr vert="horz" wrap="square" lIns="0" tIns="0" rIns="0" bIns="0" rtlCol="0" anchor="t">
            <a:normAutofit fontScale="95455"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rPr>
              <a:t>高校毕业生就业情感认同与职业满意度的关系</a:t>
            </a:r>
            <a:endParaRPr lang="zh-CN" altLang="en-US" sz="22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0" name="标题 4"/>
          <p:cNvSpPr>
            <a:spLocks noGrp="1"/>
          </p:cNvSpPr>
          <p:nvPr>
            <p:ph type="title" idx="13"/>
            <p:custDataLst>
              <p:tags r:id="rId2"/>
            </p:custDataLst>
          </p:nvPr>
        </p:nvSpPr>
        <p:spPr/>
        <p:txBody>
          <a:bodyPr/>
          <a:lstStyle/>
          <a:p>
            <a:r>
              <a:rPr lang="zh-CN" altLang="en-US"/>
              <a:t>高校毕业生就业情感认同</a:t>
            </a:r>
            <a:endParaRPr lang="zh-CN" altLang="en-US"/>
          </a:p>
        </p:txBody>
      </p:sp>
      <p:sp>
        <p:nvSpPr>
          <p:cNvPr id="1049002"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40" name="标题 2"/>
          <p:cNvSpPr>
            <a:spLocks noGrp="1"/>
          </p:cNvSpPr>
          <p:nvPr>
            <p:ph type="title" idx="1"/>
          </p:nvPr>
        </p:nvSpPr>
        <p:spPr/>
        <p:txBody>
          <a:bodyPr>
            <a:normAutofit fontScale="91667"/>
          </a:bodyPr>
          <a:lstStyle/>
          <a:p>
            <a:r>
              <a:rPr lang="zh-CN" altLang="en-US"/>
              <a:t>情感认同的定义</a:t>
            </a:r>
            <a:endParaRPr lang="zh-CN" altLang="en-US"/>
          </a:p>
        </p:txBody>
      </p:sp>
      <p:sp>
        <p:nvSpPr>
          <p:cNvPr id="104904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情感认同是指个体对所从事职业的积极情感态度和价值观的认同</a:t>
            </a:r>
            <a:endParaRPr lang="zh-CN" altLang="en-US" sz="1200" spc="150">
              <a:solidFill>
                <a:schemeClr val="tx1">
                  <a:lumMod val="65000"/>
                  <a:lumOff val="35000"/>
                </a:schemeClr>
              </a:solidFill>
              <a:latin typeface="+mn-ea"/>
              <a:sym typeface="+mn-ea"/>
            </a:endParaRPr>
          </a:p>
        </p:txBody>
      </p:sp>
      <p:sp>
        <p:nvSpPr>
          <p:cNvPr id="104904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情感认同表现为个体对职业的满意度、归属感和忠诚度等方面的认同</a:t>
            </a:r>
            <a:endParaRPr lang="zh-CN" altLang="en-US" sz="1200" spc="150">
              <a:solidFill>
                <a:schemeClr val="tx1">
                  <a:lumMod val="65000"/>
                  <a:lumOff val="35000"/>
                </a:schemeClr>
              </a:solidFill>
              <a:latin typeface="+mn-ea"/>
              <a:sym typeface="+mn-ea"/>
            </a:endParaRPr>
          </a:p>
        </p:txBody>
      </p:sp>
      <p:sp>
        <p:nvSpPr>
          <p:cNvPr id="104904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情感认同对于个体的工作态度、职业发展和组织绩效等方面具有重要影响</a:t>
            </a:r>
            <a:endParaRPr lang="zh-CN" altLang="en-US" sz="1200" spc="150">
              <a:solidFill>
                <a:schemeClr val="tx1">
                  <a:lumMod val="65000"/>
                  <a:lumOff val="35000"/>
                </a:schemeClr>
              </a:solidFill>
              <a:latin typeface="+mn-ea"/>
              <a:sym typeface="+mn-ea"/>
            </a:endParaRPr>
          </a:p>
        </p:txBody>
      </p:sp>
      <p:sp>
        <p:nvSpPr>
          <p:cNvPr id="104904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高校毕业生就业情感认同是指高校毕业生对所从事职业的情感态度和价值观的认同</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82" name="标题 2"/>
          <p:cNvSpPr>
            <a:spLocks noGrp="1"/>
          </p:cNvSpPr>
          <p:nvPr>
            <p:ph type="title" idx="1"/>
          </p:nvPr>
        </p:nvSpPr>
        <p:spPr/>
        <p:txBody>
          <a:bodyPr>
            <a:normAutofit fontScale="91667"/>
          </a:bodyPr>
          <a:lstStyle/>
          <a:p>
            <a:r>
              <a:rPr lang="zh-CN" altLang="en-US"/>
              <a:t>高校毕业生就业情感认同的构成要素</a:t>
            </a:r>
            <a:endParaRPr lang="zh-CN" altLang="en-US"/>
          </a:p>
        </p:txBody>
      </p:sp>
      <p:sp>
        <p:nvSpPr>
          <p:cNvPr id="104908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8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自我认知：高校毕业生对自身能力和职业定位的认知和评价</a:t>
            </a:r>
            <a:endParaRPr lang="zh-CN" altLang="en-US" sz="2000" spc="150">
              <a:solidFill>
                <a:schemeClr val="tx1">
                  <a:lumMod val="85000"/>
                  <a:lumOff val="15000"/>
                </a:schemeClr>
              </a:solidFill>
              <a:latin typeface="+mn-ea"/>
              <a:sym typeface="+mn-ea"/>
            </a:endParaRPr>
          </a:p>
        </p:txBody>
      </p:sp>
      <p:sp>
        <p:nvSpPr>
          <p:cNvPr id="104909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工作满意度：高校毕业生对所从事工作的满意程度</a:t>
            </a:r>
            <a:endParaRPr lang="zh-CN" altLang="en-US" sz="2000" spc="150">
              <a:solidFill>
                <a:schemeClr val="tx1">
                  <a:lumMod val="85000"/>
                  <a:lumOff val="15000"/>
                </a:schemeClr>
              </a:solidFill>
              <a:latin typeface="+mn-ea"/>
              <a:sym typeface="+mn-ea"/>
            </a:endParaRPr>
          </a:p>
        </p:txBody>
      </p:sp>
      <p:sp>
        <p:nvSpPr>
          <p:cNvPr id="104909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9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组织认同感：高校毕业生对所在组织的认同感和归属感</a:t>
            </a:r>
            <a:endParaRPr lang="zh-CN" altLang="en-US" sz="2000" spc="150">
              <a:solidFill>
                <a:schemeClr val="tx1">
                  <a:lumMod val="85000"/>
                  <a:lumOff val="15000"/>
                </a:schemeClr>
              </a:solidFill>
              <a:latin typeface="+mn-ea"/>
              <a:sym typeface="+mn-ea"/>
            </a:endParaRPr>
          </a:p>
        </p:txBody>
      </p:sp>
      <p:sp>
        <p:nvSpPr>
          <p:cNvPr id="104910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社会认同感：高校毕业生对社会的认同感和归属感</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40" name="标题 2"/>
          <p:cNvSpPr>
            <a:spLocks noGrp="1"/>
          </p:cNvSpPr>
          <p:nvPr>
            <p:ph type="title" idx="1"/>
          </p:nvPr>
        </p:nvSpPr>
        <p:spPr/>
        <p:txBody>
          <a:bodyPr>
            <a:normAutofit fontScale="91667"/>
          </a:bodyPr>
          <a:lstStyle/>
          <a:p>
            <a:r>
              <a:rPr lang="zh-CN" altLang="en-US"/>
              <a:t>高校毕业生就业情感认同的影响因素</a:t>
            </a:r>
            <a:endParaRPr lang="zh-CN" altLang="en-US"/>
          </a:p>
        </p:txBody>
      </p:sp>
      <p:sp>
        <p:nvSpPr>
          <p:cNvPr id="104914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职业满意度：高校毕业生对所从事职业的满意程度，影响其情感认同</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工作环境：良好的工作环境能够增强高校毕业生的情感认同</a:t>
            </a:r>
            <a:endParaRPr sz="2000" err="1">
              <a:solidFill>
                <a:schemeClr val="tx1">
                  <a:lumMod val="75000"/>
                  <a:lumOff val="25000"/>
                </a:schemeClr>
              </a:solidFill>
              <a:latin typeface="+mn-ea"/>
              <a:ea typeface="+mn-ea"/>
              <a:cs typeface="+mn-ea"/>
              <a:sym typeface="+mn-lt"/>
            </a:endParaRPr>
          </a:p>
        </p:txBody>
      </p:sp>
      <p:sp>
        <p:nvSpPr>
          <p:cNvPr id="104916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6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个人发展机会：个人发展机会的多少也是影响高校毕业生情感认同的重要因素</a:t>
            </a:r>
            <a:endParaRPr sz="2000" err="1">
              <a:solidFill>
                <a:schemeClr val="tx1">
                  <a:lumMod val="75000"/>
                  <a:lumOff val="25000"/>
                </a:schemeClr>
              </a:solidFill>
              <a:latin typeface="+mn-ea"/>
              <a:ea typeface="+mn-ea"/>
              <a:cs typeface="+mn-ea"/>
              <a:sym typeface="+mn-lt"/>
            </a:endParaRPr>
          </a:p>
        </p:txBody>
      </p:sp>
      <p:sp>
        <p:nvSpPr>
          <p:cNvPr id="10491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薪资待遇：薪资待遇的高低对高校毕业生的情感认同产生影响</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14" name="标题 4"/>
          <p:cNvSpPr>
            <a:spLocks noGrp="1"/>
          </p:cNvSpPr>
          <p:nvPr>
            <p:ph type="title" idx="13"/>
            <p:custDataLst>
              <p:tags r:id="rId2"/>
            </p:custDataLst>
          </p:nvPr>
        </p:nvSpPr>
        <p:spPr/>
        <p:txBody>
          <a:bodyPr/>
          <a:lstStyle/>
          <a:p>
            <a:r>
              <a:rPr lang="zh-CN" altLang="en-US"/>
              <a:t>职业满意度</a:t>
            </a:r>
            <a:endParaRPr lang="zh-CN" altLang="en-US"/>
          </a:p>
        </p:txBody>
      </p:sp>
      <p:sp>
        <p:nvSpPr>
          <p:cNvPr id="1049216"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4" name="标题 2"/>
          <p:cNvSpPr>
            <a:spLocks noGrp="1"/>
          </p:cNvSpPr>
          <p:nvPr>
            <p:ph type="title" idx="1"/>
          </p:nvPr>
        </p:nvSpPr>
        <p:spPr/>
        <p:txBody>
          <a:bodyPr>
            <a:normAutofit fontScale="91667"/>
          </a:bodyPr>
          <a:lstStyle/>
          <a:p>
            <a:r>
              <a:rPr lang="zh-CN" altLang="en-US"/>
              <a:t>职业满意度的定义</a:t>
            </a:r>
            <a:endParaRPr lang="zh-CN" altLang="en-US"/>
          </a:p>
        </p:txBody>
      </p:sp>
      <p:sp>
        <p:nvSpPr>
          <p:cNvPr id="104925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6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6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6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6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6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7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职业满意度的高低受到多种因素的影响，如个人兴趣、能力、工作需求、工作环境等。</a:t>
            </a:r>
            <a:endParaRPr lang="zh-CN" altLang="en-US" sz="2400">
              <a:latin typeface="+mn-ea"/>
              <a:ea typeface="+mn-ea"/>
            </a:endParaRPr>
          </a:p>
        </p:txBody>
      </p:sp>
      <p:sp>
        <p:nvSpPr>
          <p:cNvPr id="104927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提高职业满意度有助于激发员工的工作热情和创造力，提高工作绩效和组织忠诚度。</a:t>
            </a:r>
            <a:endParaRPr lang="zh-CN" altLang="en-US" sz="2400">
              <a:latin typeface="+mn-ea"/>
              <a:ea typeface="+mn-ea"/>
            </a:endParaRPr>
          </a:p>
        </p:txBody>
      </p:sp>
      <p:sp>
        <p:nvSpPr>
          <p:cNvPr id="104927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职业满意度是指个体对其所从事职业的积极评价和感受，包括对工作环境、工作内容、工作报酬等方面的满意程度。</a:t>
            </a:r>
            <a:endParaRPr lang="zh-CN" altLang="en-US" sz="2400">
              <a:latin typeface="+mn-ea"/>
              <a:ea typeface="+mn-ea"/>
            </a:endParaRPr>
          </a:p>
        </p:txBody>
      </p:sp>
      <p:sp>
        <p:nvSpPr>
          <p:cNvPr id="104927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职业满意度反映了个人在工作中的情感体验和心理状态，对个人的工作积极性和职业发展具有重要影响。</a:t>
            </a:r>
            <a:endParaRPr lang="zh-CN" altLang="en-US" sz="2400">
              <a:latin typeface="+mn-ea"/>
              <a:ea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2" name="标题 2"/>
          <p:cNvSpPr>
            <a:spLocks noGrp="1"/>
          </p:cNvSpPr>
          <p:nvPr>
            <p:ph type="title" idx="1"/>
          </p:nvPr>
        </p:nvSpPr>
        <p:spPr/>
        <p:txBody>
          <a:bodyPr>
            <a:normAutofit fontScale="94444"/>
          </a:bodyPr>
          <a:lstStyle/>
          <a:p>
            <a:r>
              <a:rPr lang="zh-CN" altLang="en-US"/>
              <a:t>职业满意度的衡量指标</a:t>
            </a:r>
            <a:endParaRPr lang="zh-CN" altLang="en-US"/>
          </a:p>
        </p:txBody>
      </p:sp>
      <p:sp>
        <p:nvSpPr>
          <p:cNvPr id="104931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1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工作环境：是否舒适、安全、健康</a:t>
            </a:r>
            <a:endParaRPr lang="en-US" altLang="zh-CN">
              <a:solidFill>
                <a:schemeClr val="dk1">
                  <a:lumMod val="80000"/>
                  <a:lumOff val="20000"/>
                </a:schemeClr>
              </a:solidFill>
              <a:latin typeface="+mn-ea"/>
              <a:sym typeface="+mn-ea"/>
            </a:endParaRPr>
          </a:p>
        </p:txBody>
      </p:sp>
      <p:sp>
        <p:nvSpPr>
          <p:cNvPr id="104932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工作内容：是否符合个人兴趣和职业发展方向</a:t>
            </a:r>
            <a:endParaRPr lang="zh-CN" altLang="en-US">
              <a:solidFill>
                <a:schemeClr val="dk1">
                  <a:lumMod val="80000"/>
                  <a:lumOff val="20000"/>
                </a:schemeClr>
              </a:solidFill>
              <a:latin typeface="+mn-ea"/>
              <a:sym typeface="+mn-ea"/>
            </a:endParaRPr>
          </a:p>
        </p:txBody>
      </p:sp>
      <p:sp>
        <p:nvSpPr>
          <p:cNvPr id="104933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薪资待遇：是否与个人期望相符</a:t>
            </a:r>
            <a:endParaRPr lang="zh-CN" altLang="en-US">
              <a:solidFill>
                <a:schemeClr val="dk1">
                  <a:lumMod val="80000"/>
                  <a:lumOff val="20000"/>
                </a:schemeClr>
              </a:solidFill>
              <a:latin typeface="+mn-ea"/>
              <a:sym typeface="+mn-ea"/>
            </a:endParaRPr>
          </a:p>
        </p:txBody>
      </p:sp>
      <p:sp>
        <p:nvSpPr>
          <p:cNvPr id="104933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职业发展：是否有晋升机会、培训机会和职业发展空间</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78" name="标题 2"/>
          <p:cNvSpPr>
            <a:spLocks noGrp="1"/>
          </p:cNvSpPr>
          <p:nvPr>
            <p:ph type="title" idx="1"/>
          </p:nvPr>
        </p:nvSpPr>
        <p:spPr/>
        <p:txBody>
          <a:bodyPr>
            <a:normAutofit fontScale="94444"/>
          </a:bodyPr>
          <a:lstStyle/>
          <a:p>
            <a:r>
              <a:rPr lang="zh-CN" altLang="en-US"/>
              <a:t>职业满意度的影响因素</a:t>
            </a:r>
            <a:endParaRPr lang="zh-CN" altLang="en-US"/>
          </a:p>
        </p:txBody>
      </p:sp>
      <p:sp>
        <p:nvSpPr>
          <p:cNvPr id="104938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工作内容：工作内容与个人兴趣和职业发展方向的匹配程度</a:t>
            </a:r>
            <a:endParaRPr lang="zh-CN" altLang="en-US" sz="2000" spc="150">
              <a:solidFill>
                <a:schemeClr val="tx1">
                  <a:lumMod val="85000"/>
                  <a:lumOff val="15000"/>
                </a:schemeClr>
              </a:solidFill>
              <a:latin typeface="+mn-ea"/>
              <a:sym typeface="+mn-ea"/>
            </a:endParaRPr>
          </a:p>
        </p:txBody>
      </p:sp>
      <p:sp>
        <p:nvSpPr>
          <p:cNvPr id="104938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8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工作环境：工作场所的舒适度和安全性</a:t>
            </a:r>
            <a:endParaRPr lang="zh-CN" altLang="en-US" sz="2000" spc="150">
              <a:solidFill>
                <a:schemeClr val="tx1">
                  <a:lumMod val="85000"/>
                  <a:lumOff val="15000"/>
                </a:schemeClr>
              </a:solidFill>
              <a:latin typeface="+mn-ea"/>
              <a:sym typeface="+mn-ea"/>
            </a:endParaRPr>
          </a:p>
        </p:txBody>
      </p:sp>
      <p:sp>
        <p:nvSpPr>
          <p:cNvPr id="104939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9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薪资待遇：工资福利和晋升机会的公平性和竞争性</a:t>
            </a:r>
            <a:endParaRPr lang="zh-CN" altLang="en-US" sz="2000" spc="150">
              <a:solidFill>
                <a:schemeClr val="tx1">
                  <a:lumMod val="85000"/>
                  <a:lumOff val="15000"/>
                </a:schemeClr>
              </a:solidFill>
              <a:latin typeface="+mn-ea"/>
              <a:sym typeface="+mn-ea"/>
            </a:endParaRPr>
          </a:p>
        </p:txBody>
      </p:sp>
      <p:sp>
        <p:nvSpPr>
          <p:cNvPr id="104939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0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领导关系：与上级和同事之间的沟通与协作关系</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36" name="标题 4"/>
          <p:cNvSpPr>
            <a:spLocks noGrp="1"/>
          </p:cNvSpPr>
          <p:nvPr>
            <p:ph type="title" idx="13"/>
            <p:custDataLst>
              <p:tags r:id="rId2"/>
            </p:custDataLst>
          </p:nvPr>
        </p:nvSpPr>
        <p:spPr/>
        <p:txBody>
          <a:bodyPr>
            <a:normAutofit fontScale="90000"/>
          </a:bodyPr>
          <a:lstStyle/>
          <a:p>
            <a:r>
              <a:rPr lang="zh-CN" altLang="en-US"/>
              <a:t>高校毕业生就业情感认同与职业满意度的关系</a:t>
            </a:r>
            <a:endParaRPr lang="zh-CN" altLang="en-US"/>
          </a:p>
        </p:txBody>
      </p:sp>
      <p:sp>
        <p:nvSpPr>
          <p:cNvPr id="1049438"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https://d.book118.com/466223154204010050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5_1"/>
  <p:tag name="KSO_WM_UNIT_INDEX" val="1_5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4,&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5_2"/>
  <p:tag name="KSO_WM_UNIT_INDEX" val="1_5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4_1"/>
  <p:tag name="KSO_WM_UNIT_INDEX" val="1_4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4,&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4_2"/>
  <p:tag name="KSO_WM_UNIT_INDEX" val="1_4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4,&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1_2"/>
  <p:tag name="KSO_WM_UNIT_INDEX" val="1_1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27"/>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4,&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2_2"/>
  <p:tag name="KSO_WM_UNIT_INDEX" val="1_2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4,&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i*1_3_2"/>
  <p:tag name="KSO_WM_UNIT_INDEX" val="1_3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63.xml><?xml version="1.0" encoding="utf-8"?>
<p:tagLst xmlns:p="http://schemas.openxmlformats.org/presentationml/2006/main">
  <p:tag name="KSO_WM_BEAUTIFY_FLAG" val="#wm#"/>
  <p:tag name="KSO_WM_DIAGRAM_GROUP_CODE" val="l1-1"/>
  <p:tag name="KSO_WM_SLIDE_DIAGTYPE" val="l"/>
  <p:tag name="KSO_WM_SLIDE_ID" val="custom20230275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66.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205.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48.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MiSans Heavy</vt:lpstr>
      <vt:lpstr>MiSans Normal</vt:lpstr>
      <vt:lpstr>Wingdings</vt:lpstr>
      <vt:lpstr>Calibri Light</vt:lpstr>
      <vt:lpstr>宋体</vt:lpstr>
      <vt:lpstr>微软雅黑</vt:lpstr>
      <vt:lpstr>Office Theme</vt:lpstr>
      <vt:lpstr>高校毕业生就业情感认同与职业满意度的关系研究</vt:lpstr>
      <vt:lpstr>目录</vt:lpstr>
      <vt:lpstr>高校毕业生就业情感认同</vt:lpstr>
      <vt:lpstr>情感认同的定义</vt:lpstr>
      <vt:lpstr>高校毕业生就业情感认同的构成要素</vt:lpstr>
      <vt:lpstr>高校毕业生就业情感认同的影响因素</vt:lpstr>
      <vt:lpstr>职业满意度</vt:lpstr>
      <vt:lpstr>职业满意度的定义</vt:lpstr>
      <vt:lpstr>职业满意度的衡量指标</vt:lpstr>
      <vt:lpstr>职业满意度的影响因素</vt:lpstr>
      <vt:lpstr>高校毕业生就业情感认同与职业满意度的关系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2024-09-16T04:33:49.292</cp:lastPrinted>
  <dcterms:created xsi:type="dcterms:W3CDTF">2024-09-15T20:33:49Z</dcterms:created>
  <dcterms:modified xsi:type="dcterms:W3CDTF">2024-09-15T20:33:51Z</dcterms:modified>
</cp:coreProperties>
</file>