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8"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2023/12/31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746E6D4-2B1A-4A5F-A17F-F04C9FD5F4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2EB7E83-6B97-4D43-800B-0DCBA7CF21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2373974-5030-4680-96FA-0E24876D44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EFEE687-6C99-433E-AF99-AEA4DBAD3A9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70C5D63-6D07-4192-94A2-0EE8FADFF38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AB1CAB9-270C-4B2B-956B-06911721E65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0BB5033-F7B7-4B2E-AFCB-FCE795F3012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5775087-A006-4CE9-A5A2-146830C7903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389A29F-0C5F-4A92-8668-A9AFA5F992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F664AD9-8BD7-42B4-9969-C0E68B77E2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B863EF-B3E0-493A-84BE-729DD6EBE2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bg>
      <p:bgPr>
        <a:blipFill rotWithShape="1">
          <a:blip r:embed="rId1"/>
          <a:stretch>
            <a:fillRect/>
          </a:stretch>
        </a:blipFill>
        <a:effectLst/>
      </p:bgPr>
    </p:bg>
    <p:spTree>
      <p:nvGrpSpPr>
        <p:cNvPr id="1" name=""/>
        <p:cNvGrpSpPr/>
        <p:nvPr/>
      </p:nvGrpSpPr>
      <p:grpSpPr>
        <a:xfrm>
          <a:off x="0" y="0"/>
          <a:ext cx="0" cy="0"/>
        </a:xfrm>
      </p:grpSpPr>
      <p:sp>
        <p:nvSpPr>
          <p:cNvPr id="2" name="标题 1"/>
          <p:cNvSpPr>
            <a:spLocks noGrp="1"/>
          </p:cNvSpPr>
          <p:nvPr>
            <p:ph type="ctrTitle"/>
          </p:nvPr>
        </p:nvSpPr>
        <p:spPr>
          <a:xfrm>
            <a:off x="1647190" y="3514408"/>
            <a:ext cx="9144000" cy="2387600"/>
          </a:xfrm>
        </p:spPr>
        <p:txBody>
          <a:bodyPr anchor="b"/>
          <a:lstStyle>
            <a:lvl1pPr algn="ctr">
              <a:defRPr sz="6000"/>
            </a:lvl1pPr>
          </a:lstStyle>
          <a:p>
            <a:r>
              <a:rPr lang="zh-CN" altLang="en-US"/>
              <a:t>单击此处编辑母版标题样式</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bg>
      <p:bgPr>
        <a:blipFill rotWithShape="1">
          <a:blip r:embed="rId1"/>
          <a:stretch>
            <a:fillRect/>
          </a:stretch>
        </a:blipFill>
        <a:effectLst/>
      </p:bgPr>
    </p:bg>
    <p:spTree>
      <p:nvGrpSpPr>
        <p:cNvPr id="1" name=""/>
        <p:cNvGrpSpPr/>
        <p:nvPr/>
      </p:nvGrpSpPr>
      <p:grpSpPr>
        <a:xfrm>
          <a:off x="0" y="0"/>
          <a:ext cx="0" cy="0"/>
        </a:xfrm>
      </p:grpSpPr>
      <p:sp>
        <p:nvSpPr>
          <p:cNvPr id="7" name="椭圆 6"/>
          <p:cNvSpPr/>
          <p:nvPr userDrawn="1"/>
        </p:nvSpPr>
        <p:spPr>
          <a:xfrm>
            <a:off x="8209915" y="419100"/>
            <a:ext cx="2005965" cy="925830"/>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400" b="1">
                <a:solidFill>
                  <a:srgbClr val="FF0000"/>
                </a:solidFill>
                <a:latin typeface="华文楷体" panose="02010600040101010101" charset="-122"/>
                <a:ea typeface="华文楷体" panose="02010600040101010101" charset="-122"/>
              </a:rPr>
              <a:t>作者</a:t>
            </a:r>
          </a:p>
        </p:txBody>
      </p:sp>
      <p:sp>
        <p:nvSpPr>
          <p:cNvPr id="8" name="椭圆 7"/>
          <p:cNvSpPr/>
          <p:nvPr userDrawn="1"/>
        </p:nvSpPr>
        <p:spPr>
          <a:xfrm>
            <a:off x="9803130" y="1692910"/>
            <a:ext cx="2005965" cy="92583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sz="4400" b="1">
                <a:solidFill>
                  <a:schemeClr val="tx1"/>
                </a:solidFill>
                <a:latin typeface="华文楷体" panose="02010600040101010101" charset="-122"/>
                <a:ea typeface="华文楷体" panose="02010600040101010101" charset="-122"/>
                <a:sym typeface="+mn-ea"/>
              </a:rPr>
              <a:t>内容</a:t>
            </a:r>
          </a:p>
        </p:txBody>
      </p:sp>
      <p:cxnSp>
        <p:nvCxnSpPr>
          <p:cNvPr id="11" name="直接连接符 10"/>
          <p:cNvCxnSpPr>
            <a:stCxn id="7" idx="5"/>
            <a:endCxn id="8" idx="0"/>
          </p:cNvCxnSpPr>
          <p:nvPr userDrawn="1"/>
        </p:nvCxnSpPr>
        <p:spPr>
          <a:xfrm>
            <a:off x="9921875" y="1209040"/>
            <a:ext cx="884555" cy="483870"/>
          </a:xfrm>
          <a:prstGeom prst="line">
            <a:avLst/>
          </a:prstGeom>
          <a:ln w="38100" cmpd="sng">
            <a:solidFill>
              <a:schemeClr val="accent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1_标题和内容">
    <p:bg>
      <p:bgPr>
        <a:blipFill rotWithShape="1">
          <a:blip r:embed="rId1"/>
          <a:stretch>
            <a:fillRect/>
          </a:stretch>
        </a:blipFill>
        <a:effectLst/>
      </p:bgPr>
    </p:bg>
    <p:spTree>
      <p:nvGrpSpPr>
        <p:cNvPr id="1" name=""/>
        <p:cNvGrpSpPr/>
        <p:nvPr/>
      </p:nvGrpSpPr>
      <p:grpSpPr>
        <a:xfrm>
          <a:off x="0" y="0"/>
          <a:ext cx="0" cy="0"/>
        </a:xfrm>
      </p:grpSpPr>
      <p:sp>
        <p:nvSpPr>
          <p:cNvPr id="7" name="椭圆 6"/>
          <p:cNvSpPr/>
          <p:nvPr userDrawn="1"/>
        </p:nvSpPr>
        <p:spPr>
          <a:xfrm>
            <a:off x="8209915" y="419100"/>
            <a:ext cx="2005965" cy="92583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400" b="1">
                <a:solidFill>
                  <a:schemeClr val="tx1"/>
                </a:solidFill>
                <a:latin typeface="华文楷体" panose="02010600040101010101" charset="-122"/>
                <a:ea typeface="华文楷体" panose="02010600040101010101" charset="-122"/>
              </a:rPr>
              <a:t>作者</a:t>
            </a:r>
          </a:p>
        </p:txBody>
      </p:sp>
      <p:sp>
        <p:nvSpPr>
          <p:cNvPr id="8" name="椭圆 7"/>
          <p:cNvSpPr/>
          <p:nvPr userDrawn="1"/>
        </p:nvSpPr>
        <p:spPr>
          <a:xfrm>
            <a:off x="9803130" y="1692910"/>
            <a:ext cx="2005965" cy="925830"/>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sz="4400" b="1">
                <a:solidFill>
                  <a:srgbClr val="FF0000"/>
                </a:solidFill>
                <a:latin typeface="华文楷体" panose="02010600040101010101" charset="-122"/>
                <a:ea typeface="华文楷体" panose="02010600040101010101" charset="-122"/>
                <a:sym typeface="+mn-ea"/>
              </a:rPr>
              <a:t>内容</a:t>
            </a:r>
          </a:p>
        </p:txBody>
      </p:sp>
      <p:cxnSp>
        <p:nvCxnSpPr>
          <p:cNvPr id="11" name="直接连接符 10"/>
          <p:cNvCxnSpPr>
            <a:stCxn id="7" idx="5"/>
            <a:endCxn id="8" idx="0"/>
          </p:cNvCxnSpPr>
          <p:nvPr userDrawn="1"/>
        </p:nvCxnSpPr>
        <p:spPr>
          <a:xfrm>
            <a:off x="9921875" y="1209040"/>
            <a:ext cx="884555" cy="483870"/>
          </a:xfrm>
          <a:prstGeom prst="line">
            <a:avLst/>
          </a:prstGeom>
          <a:ln w="38100" cmpd="sng">
            <a:solidFill>
              <a:schemeClr val="accent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2023/12/31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2023/12/31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2023/12/31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2023/12/31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2023/12/31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2023/12/31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2023/12/31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2023/12/31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10;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2023/12/31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997B5FA-0921-464F-AAE1-844C04324D75}" type="datetimeFigureOut">
              <a:rPr lang="zh-CN" altLang="en-US" smtClean="0"/>
              <a:t>2023/12/31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66233001104010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ctrTitle"/>
          </p:nvPr>
        </p:nvSpPr>
        <p:spPr>
          <a:xfrm>
            <a:off x="1647190" y="3639503"/>
            <a:ext cx="9144000" cy="2387600"/>
          </a:xfrm>
          <a:noFill/>
        </p:spPr>
        <p:txBody>
          <a:bodyPr>
            <a:noAutofit/>
            <a:scene3d>
              <a:camera prst="orthographicFront"/>
              <a:lightRig rig="threePt" dir="t"/>
            </a:scene3d>
          </a:bodyPr>
          <a:lstStyle/>
          <a:p>
            <a:pPr fontAlgn="auto">
              <a:lnSpc>
                <a:spcPct val="150000"/>
              </a:lnSpc>
            </a:pPr>
            <a:r>
              <a:rPr lang="zh-CN" altLang="en-US" sz="7200" b="1">
                <a:solidFill>
                  <a:schemeClr val="tx1"/>
                </a:solidFill>
                <a:effectLst>
                  <a:outerShdw blurRad="38100" dist="19050" dir="2700000" algn="tl" rotWithShape="0">
                    <a:schemeClr val="dk1">
                      <a:alpha val="40000"/>
                    </a:schemeClr>
                  </a:outerShdw>
                </a:effectLst>
                <a:latin typeface="华文行楷" panose="02010800040101010101" charset="-122"/>
                <a:ea typeface="华文行楷" panose="02010800040101010101" charset="-122"/>
                <a:cs typeface="华文行楷" panose="02010800040101010101" charset="-122"/>
              </a:rPr>
              <a:t>《如何说孩子才会听</a:t>
            </a:r>
            <a:br>
              <a:rPr lang="zh-CN" altLang="en-US" sz="7200" b="1">
                <a:solidFill>
                  <a:schemeClr val="tx1"/>
                </a:solidFill>
                <a:effectLst>
                  <a:outerShdw blurRad="38100" dist="19050" dir="2700000" algn="tl" rotWithShape="0">
                    <a:schemeClr val="dk1">
                      <a:alpha val="40000"/>
                    </a:schemeClr>
                  </a:outerShdw>
                </a:effectLst>
                <a:latin typeface="华文行楷" panose="02010800040101010101" charset="-122"/>
                <a:ea typeface="华文行楷" panose="02010800040101010101" charset="-122"/>
                <a:cs typeface="华文行楷" panose="02010800040101010101" charset="-122"/>
              </a:rPr>
            </a:br>
            <a:r>
              <a:rPr lang="zh-CN" altLang="en-US" sz="7200" b="1">
                <a:solidFill>
                  <a:schemeClr val="tx1"/>
                </a:solidFill>
                <a:effectLst>
                  <a:outerShdw blurRad="38100" dist="19050" dir="2700000" algn="tl" rotWithShape="0">
                    <a:schemeClr val="dk1">
                      <a:alpha val="40000"/>
                    </a:schemeClr>
                  </a:outerShdw>
                </a:effectLst>
                <a:latin typeface="华文行楷" panose="02010800040101010101" charset="-122"/>
                <a:ea typeface="华文行楷" panose="02010800040101010101" charset="-122"/>
                <a:cs typeface="华文行楷" panose="02010800040101010101" charset="-122"/>
              </a:rPr>
              <a:t>怎么听孩子才肯说》</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文本框 2"/>
          <p:cNvSpPr txBox="1"/>
          <p:nvPr/>
        </p:nvSpPr>
        <p:spPr>
          <a:xfrm>
            <a:off x="485775" y="989330"/>
            <a:ext cx="4442460" cy="22453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711200" algn="l" fontAlgn="auto"/>
            <a:r>
              <a:rPr lang="zh-CN" altLang="en-US" sz="2800">
                <a:latin typeface="华文楷体" panose="02010600040101010101" charset="-122"/>
                <a:ea typeface="华文楷体" panose="02010600040101010101" charset="-122"/>
                <a:cs typeface="华文楷体" panose="02010600040101010101" charset="-122"/>
              </a:rPr>
              <a:t>阿黛尔•法伯(Adele Faber)和伊莱恩•玛兹丽施(Elaine Mazlish)，国际著名亲子沟通专家，最畅销亲子教育书系作者。 </a:t>
            </a:r>
          </a:p>
        </p:txBody>
      </p:sp>
      <p:pic>
        <p:nvPicPr>
          <p:cNvPr id="2" name="图片 1" descr="23f346adfc1854f3a5f114568ab890d6_7464317-fb776b183b1effbf"/>
          <p:cNvPicPr>
            <a:picLocks noChangeAspect="1"/>
          </p:cNvPicPr>
          <p:nvPr/>
        </p:nvPicPr>
        <p:blipFill>
          <a:blip r:embed="rId2"/>
          <a:srcRect l="31573" t="23600" r="33000" b="25693"/>
          <a:stretch>
            <a:fillRect/>
          </a:stretch>
        </p:blipFill>
        <p:spPr>
          <a:xfrm>
            <a:off x="4928235" y="1096010"/>
            <a:ext cx="3018092" cy="4320000"/>
          </a:xfrm>
          <a:prstGeom prst="rect">
            <a:avLst/>
          </a:prstGeom>
        </p:spPr>
      </p:pic>
      <p:pic>
        <p:nvPicPr>
          <p:cNvPr id="4" name="图片 3"/>
          <p:cNvPicPr>
            <a:picLocks noChangeAspect="1"/>
          </p:cNvPicPr>
          <p:nvPr/>
        </p:nvPicPr>
        <p:blipFill>
          <a:blip r:embed="rId3">
            <a:grayscl/>
            <a:lum bright="70000" contrast="74000"/>
          </a:blip>
          <a:stretch>
            <a:fillRect/>
          </a:stretch>
        </p:blipFill>
        <p:spPr>
          <a:xfrm>
            <a:off x="774065" y="3347720"/>
            <a:ext cx="3616325" cy="3051175"/>
          </a:xfrm>
          <a:prstGeom prst="rect">
            <a:avLst/>
          </a:prstGeom>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文本框 2"/>
          <p:cNvSpPr txBox="1"/>
          <p:nvPr/>
        </p:nvSpPr>
        <p:spPr>
          <a:xfrm>
            <a:off x="510540" y="797560"/>
            <a:ext cx="6595745" cy="52622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711200" algn="l" fontAlgn="auto"/>
            <a:r>
              <a:rPr lang="zh-CN" altLang="en-US" sz="2800">
                <a:latin typeface="华文楷体" panose="02010600040101010101" charset="-122"/>
                <a:ea typeface="华文楷体" panose="02010600040101010101" charset="-122"/>
                <a:cs typeface="华文楷体" panose="02010600040101010101" charset="-122"/>
                <a:sym typeface="+mn-ea"/>
              </a:rPr>
              <a:t>她们是纽约市社会研究新校和长岛大学家庭生活研究所的创建者。本书是她们在创办的学校和研究所长期与父母们一起进行实验的研究总结。如今世界上数以千万的父母用自身的实践证明这些方法非常有效。她们除了在和加拿大各地频繁演讲外，还经常出现在《早安美国》(Good Morning America)和《欧普拉》(Oprah)等热门电视节目里。</a:t>
            </a:r>
            <a:endParaRPr lang="zh-CN" altLang="en-US" sz="2800">
              <a:latin typeface="华文楷体" panose="02010600040101010101" charset="-122"/>
              <a:ea typeface="华文楷体" panose="02010600040101010101" charset="-122"/>
              <a:cs typeface="华文楷体" panose="02010600040101010101" charset="-122"/>
            </a:endParaRPr>
          </a:p>
          <a:p>
            <a:pPr indent="711200" algn="l" fontAlgn="auto"/>
            <a:r>
              <a:rPr lang="zh-CN" altLang="en-US" sz="2800">
                <a:latin typeface="华文楷体" panose="02010600040101010101" charset="-122"/>
                <a:ea typeface="华文楷体" panose="02010600040101010101" charset="-122"/>
                <a:cs typeface="华文楷体" panose="02010600040101010101" charset="-122"/>
                <a:sym typeface="+mn-ea"/>
              </a:rPr>
              <a:t>法伯与玛兹丽施都是三位孩子的母亲，她们已被收录于美国名人录。</a:t>
            </a:r>
            <a:endParaRPr lang="zh-CN" altLang="en-US" sz="2800">
              <a:latin typeface="华文楷体" panose="02010600040101010101" charset="-122"/>
              <a:ea typeface="华文楷体" panose="02010600040101010101" charset="-122"/>
              <a:cs typeface="华文楷体" panose="02010600040101010101" charset="-122"/>
            </a:endParaRPr>
          </a:p>
          <a:p>
            <a:endParaRPr lang="zh-CN" altLang="en-US" sz="28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330835" y="664210"/>
            <a:ext cx="7762875"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a:latin typeface="华文楷体" panose="02010600040101010101" charset="-122"/>
                <a:ea typeface="华文楷体" panose="02010600040101010101" charset="-122"/>
                <a:cs typeface="华文楷体" panose="02010600040101010101" charset="-122"/>
              </a:rPr>
              <a:t>第一章</a:t>
            </a:r>
            <a:r>
              <a:rPr lang="en-US" altLang="zh-CN" sz="3600">
                <a:latin typeface="华文楷体" panose="02010600040101010101" charset="-122"/>
                <a:ea typeface="华文楷体" panose="02010600040101010101" charset="-122"/>
                <a:cs typeface="华文楷体" panose="02010600040101010101" charset="-122"/>
              </a:rPr>
              <a:t>	</a:t>
            </a:r>
            <a:r>
              <a:rPr lang="zh-CN" altLang="en-US" sz="3600">
                <a:latin typeface="华文楷体" panose="02010600040101010101" charset="-122"/>
                <a:ea typeface="华文楷体" panose="02010600040101010101" charset="-122"/>
                <a:cs typeface="华文楷体" panose="02010600040101010101" charset="-122"/>
              </a:rPr>
              <a:t>如何帮助孩子克服消极情绪</a:t>
            </a:r>
          </a:p>
        </p:txBody>
      </p:sp>
      <p:sp>
        <p:nvSpPr>
          <p:cNvPr id="3" name="文本框 2"/>
          <p:cNvSpPr txBox="1"/>
          <p:nvPr/>
        </p:nvSpPr>
        <p:spPr>
          <a:xfrm>
            <a:off x="906145" y="1790700"/>
            <a:ext cx="7187565" cy="3538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711200" fontAlgn="auto"/>
            <a:r>
              <a:rPr lang="zh-CN" altLang="en-US" sz="2800">
                <a:latin typeface="华文楷体" panose="02010600040101010101" charset="-122"/>
                <a:ea typeface="华文楷体" panose="02010600040101010101" charset="-122"/>
                <a:cs typeface="华文楷体" panose="02010600040101010101" charset="-122"/>
              </a:rPr>
              <a:t>作者在本章中提到一个许多作为家长都会忽略的问题</a:t>
            </a:r>
            <a:r>
              <a:rPr lang="en-US" altLang="zh-CN" sz="2800">
                <a:latin typeface="华文楷体" panose="02010600040101010101" charset="-122"/>
                <a:ea typeface="华文楷体" panose="02010600040101010101" charset="-122"/>
                <a:cs typeface="华文楷体" panose="02010600040101010101" charset="-122"/>
              </a:rPr>
              <a:t>——</a:t>
            </a:r>
            <a:r>
              <a:rPr lang="zh-CN" altLang="en-US" sz="2800">
                <a:latin typeface="华文楷体" panose="02010600040101010101" charset="-122"/>
                <a:ea typeface="华文楷体" panose="02010600040101010101" charset="-122"/>
                <a:cs typeface="华文楷体" panose="02010600040101010101" charset="-122"/>
              </a:rPr>
              <a:t>孩子和家长是两个完全不同的个体，不能用家长的感受来替代孩子的感受。</a:t>
            </a:r>
          </a:p>
          <a:p>
            <a:pPr indent="711200" fontAlgn="auto"/>
            <a:r>
              <a:rPr lang="zh-CN" altLang="en-US" sz="2800">
                <a:latin typeface="华文楷体" panose="02010600040101010101" charset="-122"/>
                <a:ea typeface="华文楷体" panose="02010600040101010101" charset="-122"/>
                <a:cs typeface="华文楷体" panose="02010600040101010101" charset="-122"/>
              </a:rPr>
              <a:t>我们需要了解孩子的感受，才可以准确的判断孩子的情绪，然后再用一些语言上的技巧，引导孩子，这样孩子才可能有一个积极向上的心态。</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330835" y="664210"/>
            <a:ext cx="7762875"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a:latin typeface="华文楷体" panose="02010600040101010101" charset="-122"/>
                <a:ea typeface="华文楷体" panose="02010600040101010101" charset="-122"/>
                <a:cs typeface="华文楷体" panose="02010600040101010101" charset="-122"/>
              </a:rPr>
              <a:t>第二章</a:t>
            </a:r>
            <a:r>
              <a:rPr lang="en-US" altLang="zh-CN" sz="3600">
                <a:latin typeface="华文楷体" panose="02010600040101010101" charset="-122"/>
                <a:ea typeface="华文楷体" panose="02010600040101010101" charset="-122"/>
                <a:cs typeface="华文楷体" panose="02010600040101010101" charset="-122"/>
              </a:rPr>
              <a:t>	</a:t>
            </a:r>
            <a:r>
              <a:rPr lang="zh-CN" altLang="en-US" sz="3600">
                <a:latin typeface="华文楷体" panose="02010600040101010101" charset="-122"/>
                <a:ea typeface="华文楷体" panose="02010600040101010101" charset="-122"/>
                <a:cs typeface="华文楷体" panose="02010600040101010101" charset="-122"/>
              </a:rPr>
              <a:t>如何引导孩子与父母合作</a:t>
            </a:r>
          </a:p>
        </p:txBody>
      </p:sp>
      <p:sp>
        <p:nvSpPr>
          <p:cNvPr id="3" name="文本框 2"/>
          <p:cNvSpPr txBox="1"/>
          <p:nvPr/>
        </p:nvSpPr>
        <p:spPr>
          <a:xfrm>
            <a:off x="906145" y="1891665"/>
            <a:ext cx="7188200" cy="39693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711200" fontAlgn="auto"/>
            <a:r>
              <a:rPr lang="zh-CN" altLang="en-US" sz="2800">
                <a:latin typeface="华文楷体" panose="02010600040101010101" charset="-122"/>
                <a:ea typeface="华文楷体" panose="02010600040101010101" charset="-122"/>
                <a:cs typeface="华文楷体" panose="02010600040101010101" charset="-122"/>
              </a:rPr>
              <a:t>如今许多孩子不愿意与父母合作，这并不是他们本来的想法，是孩子与父母之间的错误相处方式导致的结果。</a:t>
            </a:r>
          </a:p>
          <a:p>
            <a:pPr indent="711200" fontAlgn="auto"/>
            <a:r>
              <a:rPr lang="zh-CN" altLang="en-US" sz="2800">
                <a:latin typeface="华文楷体" panose="02010600040101010101" charset="-122"/>
                <a:ea typeface="华文楷体" panose="02010600040101010101" charset="-122"/>
                <a:cs typeface="华文楷体" panose="02010600040101010101" charset="-122"/>
              </a:rPr>
              <a:t>作者利用了漫画来举例子，告诉大家要去了解孩子的想法，体会孩子的感受，父母自己的想法和态度也要表达出来。引导孩子与父母合作交流是一件技术活，正确的引导会激励孩子与 父母合作交流，并且在许久的以后也一样会有所影响。</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330835" y="664210"/>
            <a:ext cx="7762875"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a:latin typeface="华文楷体" panose="02010600040101010101" charset="-122"/>
                <a:ea typeface="华文楷体" panose="02010600040101010101" charset="-122"/>
                <a:cs typeface="华文楷体" panose="02010600040101010101" charset="-122"/>
              </a:rPr>
              <a:t>第三章</a:t>
            </a:r>
            <a:r>
              <a:rPr lang="en-US" altLang="zh-CN" sz="3600">
                <a:latin typeface="华文楷体" panose="02010600040101010101" charset="-122"/>
                <a:ea typeface="华文楷体" panose="02010600040101010101" charset="-122"/>
                <a:cs typeface="华文楷体" panose="02010600040101010101" charset="-122"/>
              </a:rPr>
              <a:t>	</a:t>
            </a:r>
            <a:r>
              <a:rPr lang="zh-CN" altLang="en-US" sz="3600">
                <a:latin typeface="华文楷体" panose="02010600040101010101" charset="-122"/>
                <a:ea typeface="华文楷体" panose="02010600040101010101" charset="-122"/>
                <a:cs typeface="华文楷体" panose="02010600040101010101" charset="-122"/>
              </a:rPr>
              <a:t>如何用其他方法取代惩罚</a:t>
            </a:r>
          </a:p>
        </p:txBody>
      </p:sp>
      <p:sp>
        <p:nvSpPr>
          <p:cNvPr id="3" name="文本框 2"/>
          <p:cNvSpPr txBox="1"/>
          <p:nvPr/>
        </p:nvSpPr>
        <p:spPr>
          <a:xfrm>
            <a:off x="906145" y="1891665"/>
            <a:ext cx="7187565" cy="43999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711200" fontAlgn="auto"/>
            <a:r>
              <a:rPr lang="zh-CN" altLang="en-US" sz="2800">
                <a:latin typeface="华文楷体" panose="02010600040101010101" charset="-122"/>
                <a:ea typeface="华文楷体" panose="02010600040101010101" charset="-122"/>
                <a:cs typeface="华文楷体" panose="02010600040101010101" charset="-122"/>
              </a:rPr>
              <a:t>对于孩子犯了错，要不要惩罚，怎样惩罚？这都是家长们的一个难题，作者告诉我们可以用一些方法取代惩罚，如：</a:t>
            </a:r>
          </a:p>
          <a:p>
            <a:pPr indent="711200" fontAlgn="auto"/>
            <a:r>
              <a:rPr lang="en-US" altLang="zh-CN" sz="2800">
                <a:latin typeface="华文楷体" panose="02010600040101010101" charset="-122"/>
                <a:ea typeface="华文楷体" panose="02010600040101010101" charset="-122"/>
                <a:cs typeface="华文楷体" panose="02010600040101010101" charset="-122"/>
              </a:rPr>
              <a:t>1.</a:t>
            </a:r>
            <a:r>
              <a:rPr lang="zh-CN" altLang="en-US" sz="2800">
                <a:latin typeface="华文楷体" panose="02010600040101010101" charset="-122"/>
                <a:ea typeface="华文楷体" panose="02010600040101010101" charset="-122"/>
                <a:cs typeface="华文楷体" panose="02010600040101010101" charset="-122"/>
              </a:rPr>
              <a:t>想出一个点子来让孩子帮忙；</a:t>
            </a:r>
          </a:p>
          <a:p>
            <a:pPr indent="711200" fontAlgn="auto"/>
            <a:r>
              <a:rPr lang="en-US" altLang="zh-CN" sz="2800">
                <a:latin typeface="华文楷体" panose="02010600040101010101" charset="-122"/>
                <a:ea typeface="华文楷体" panose="02010600040101010101" charset="-122"/>
                <a:cs typeface="华文楷体" panose="02010600040101010101" charset="-122"/>
              </a:rPr>
              <a:t>2.</a:t>
            </a:r>
            <a:r>
              <a:rPr lang="zh-CN" altLang="en-US" sz="2800">
                <a:latin typeface="华文楷体" panose="02010600040101010101" charset="-122"/>
                <a:ea typeface="华文楷体" panose="02010600040101010101" charset="-122"/>
                <a:cs typeface="华文楷体" panose="02010600040101010101" charset="-122"/>
              </a:rPr>
              <a:t>表示强烈的不满</a:t>
            </a:r>
            <a:r>
              <a:rPr lang="en-US" altLang="zh-CN" sz="2800">
                <a:latin typeface="华文楷体" panose="02010600040101010101" charset="-122"/>
                <a:ea typeface="华文楷体" panose="02010600040101010101" charset="-122"/>
                <a:cs typeface="华文楷体" panose="02010600040101010101" charset="-122"/>
              </a:rPr>
              <a:t>(</a:t>
            </a:r>
            <a:r>
              <a:rPr lang="zh-CN" altLang="en-US" sz="2800">
                <a:latin typeface="华文楷体" panose="02010600040101010101" charset="-122"/>
                <a:ea typeface="华文楷体" panose="02010600040101010101" charset="-122"/>
                <a:cs typeface="华文楷体" panose="02010600040101010101" charset="-122"/>
              </a:rPr>
              <a:t>但不进行人格攻击</a:t>
            </a:r>
            <a:r>
              <a:rPr lang="en-US" altLang="zh-CN" sz="2800">
                <a:latin typeface="华文楷体" panose="02010600040101010101" charset="-122"/>
                <a:ea typeface="华文楷体" panose="02010600040101010101" charset="-122"/>
                <a:cs typeface="华文楷体" panose="02010600040101010101" charset="-122"/>
              </a:rPr>
              <a:t>)</a:t>
            </a:r>
            <a:r>
              <a:rPr lang="zh-CN" altLang="en-US" sz="2800">
                <a:latin typeface="华文楷体" panose="02010600040101010101" charset="-122"/>
                <a:ea typeface="华文楷体" panose="02010600040101010101" charset="-122"/>
                <a:cs typeface="华文楷体" panose="02010600040101010101" charset="-122"/>
              </a:rPr>
              <a:t>；</a:t>
            </a:r>
          </a:p>
          <a:p>
            <a:pPr indent="711200" fontAlgn="auto"/>
            <a:r>
              <a:rPr lang="en-US" altLang="zh-CN" sz="2800">
                <a:latin typeface="华文楷体" panose="02010600040101010101" charset="-122"/>
                <a:ea typeface="华文楷体" panose="02010600040101010101" charset="-122"/>
                <a:cs typeface="华文楷体" panose="02010600040101010101" charset="-122"/>
              </a:rPr>
              <a:t>3.</a:t>
            </a:r>
            <a:r>
              <a:rPr lang="zh-CN" altLang="en-US" sz="2800">
                <a:latin typeface="华文楷体" panose="02010600040101010101" charset="-122"/>
                <a:ea typeface="华文楷体" panose="02010600040101010101" charset="-122"/>
                <a:cs typeface="华文楷体" panose="02010600040101010101" charset="-122"/>
              </a:rPr>
              <a:t>阐明你的期望；</a:t>
            </a:r>
          </a:p>
          <a:p>
            <a:pPr indent="711200" fontAlgn="auto"/>
            <a:r>
              <a:rPr lang="en-US" altLang="zh-CN" sz="2800">
                <a:latin typeface="华文楷体" panose="02010600040101010101" charset="-122"/>
                <a:ea typeface="华文楷体" panose="02010600040101010101" charset="-122"/>
                <a:cs typeface="华文楷体" panose="02010600040101010101" charset="-122"/>
              </a:rPr>
              <a:t>4.</a:t>
            </a:r>
            <a:r>
              <a:rPr lang="zh-CN" altLang="en-US" sz="2800">
                <a:latin typeface="华文楷体" panose="02010600040101010101" charset="-122"/>
                <a:ea typeface="华文楷体" panose="02010600040101010101" charset="-122"/>
                <a:cs typeface="华文楷体" panose="02010600040101010101" charset="-122"/>
              </a:rPr>
              <a:t>给孩子指出补救的方法；</a:t>
            </a:r>
          </a:p>
          <a:p>
            <a:pPr indent="711200" fontAlgn="auto"/>
            <a:r>
              <a:rPr lang="en-US" altLang="zh-CN" sz="2800">
                <a:latin typeface="华文楷体" panose="02010600040101010101" charset="-122"/>
                <a:ea typeface="华文楷体" panose="02010600040101010101" charset="-122"/>
                <a:cs typeface="华文楷体" panose="02010600040101010101" charset="-122"/>
              </a:rPr>
              <a:t>5.</a:t>
            </a:r>
            <a:r>
              <a:rPr lang="zh-CN" altLang="en-US" sz="2800">
                <a:latin typeface="华文楷体" panose="02010600040101010101" charset="-122"/>
                <a:ea typeface="华文楷体" panose="02010600040101010101" charset="-122"/>
                <a:cs typeface="华文楷体" panose="02010600040101010101" charset="-122"/>
              </a:rPr>
              <a:t>让孩子做出选择；</a:t>
            </a:r>
          </a:p>
          <a:p>
            <a:pPr indent="711200" fontAlgn="auto"/>
            <a:r>
              <a:rPr lang="en-US" altLang="zh-CN" sz="2800">
                <a:latin typeface="华文楷体" panose="02010600040101010101" charset="-122"/>
                <a:ea typeface="华文楷体" panose="02010600040101010101" charset="-122"/>
                <a:cs typeface="华文楷体" panose="02010600040101010101" charset="-122"/>
              </a:rPr>
              <a:t>6.</a:t>
            </a:r>
            <a:r>
              <a:rPr lang="zh-CN" altLang="en-US" sz="2800">
                <a:latin typeface="华文楷体" panose="02010600040101010101" charset="-122"/>
                <a:ea typeface="华文楷体" panose="02010600040101010101" charset="-122"/>
                <a:cs typeface="华文楷体" panose="02010600040101010101" charset="-122"/>
              </a:rPr>
              <a:t>采取行动；</a:t>
            </a:r>
          </a:p>
          <a:p>
            <a:pPr indent="711200" fontAlgn="auto"/>
            <a:r>
              <a:rPr lang="en-US" altLang="zh-CN" sz="2800">
                <a:latin typeface="华文楷体" panose="02010600040101010101" charset="-122"/>
                <a:ea typeface="华文楷体" panose="02010600040101010101" charset="-122"/>
                <a:cs typeface="华文楷体" panose="02010600040101010101" charset="-122"/>
              </a:rPr>
              <a:t>7.</a:t>
            </a:r>
            <a:r>
              <a:rPr lang="zh-CN" altLang="en-US" sz="2800">
                <a:latin typeface="华文楷体" panose="02010600040101010101" charset="-122"/>
                <a:ea typeface="华文楷体" panose="02010600040101010101" charset="-122"/>
                <a:cs typeface="华文楷体" panose="02010600040101010101" charset="-122"/>
              </a:rPr>
              <a:t>让孩子体验到不良行为的后果。</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330835" y="664210"/>
            <a:ext cx="7762875"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a:latin typeface="华文楷体" panose="02010600040101010101" charset="-122"/>
                <a:ea typeface="华文楷体" panose="02010600040101010101" charset="-122"/>
                <a:cs typeface="华文楷体" panose="02010600040101010101" charset="-122"/>
              </a:rPr>
              <a:t>第四章</a:t>
            </a:r>
            <a:r>
              <a:rPr lang="en-US" altLang="zh-CN" sz="3600">
                <a:latin typeface="华文楷体" panose="02010600040101010101" charset="-122"/>
                <a:ea typeface="华文楷体" panose="02010600040101010101" charset="-122"/>
                <a:cs typeface="华文楷体" panose="02010600040101010101" charset="-122"/>
              </a:rPr>
              <a:t>	</a:t>
            </a:r>
            <a:r>
              <a:rPr lang="zh-CN" altLang="en-US" sz="3600">
                <a:latin typeface="华文楷体" panose="02010600040101010101" charset="-122"/>
                <a:ea typeface="华文楷体" panose="02010600040101010101" charset="-122"/>
                <a:cs typeface="华文楷体" panose="02010600040101010101" charset="-122"/>
              </a:rPr>
              <a:t>如何鼓励孩子自主</a:t>
            </a:r>
          </a:p>
        </p:txBody>
      </p:sp>
      <p:sp>
        <p:nvSpPr>
          <p:cNvPr id="3" name="文本框 2"/>
          <p:cNvSpPr txBox="1"/>
          <p:nvPr/>
        </p:nvSpPr>
        <p:spPr>
          <a:xfrm>
            <a:off x="906145" y="1891665"/>
            <a:ext cx="7187565" cy="31076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711200" fontAlgn="auto"/>
            <a:r>
              <a:rPr lang="zh-CN" altLang="en-US" sz="2800">
                <a:latin typeface="华文楷体" panose="02010600040101010101" charset="-122"/>
                <a:ea typeface="华文楷体" panose="02010600040101010101" charset="-122"/>
                <a:cs typeface="华文楷体" panose="02010600040101010101" charset="-122"/>
              </a:rPr>
              <a:t>作者提出了众多家长多年的愿望，可以让孩子从父母的身边分离出来，帮助孩子成为一个自主的个体。</a:t>
            </a:r>
          </a:p>
          <a:p>
            <a:pPr indent="711200" fontAlgn="auto"/>
            <a:r>
              <a:rPr lang="zh-CN" altLang="en-US" sz="2800">
                <a:latin typeface="华文楷体" panose="02010600040101010101" charset="-122"/>
                <a:ea typeface="华文楷体" panose="02010600040101010101" charset="-122"/>
                <a:cs typeface="华文楷体" panose="02010600040101010101" charset="-122"/>
              </a:rPr>
              <a:t>什么是独立自主呢？</a:t>
            </a:r>
          </a:p>
          <a:p>
            <a:pPr indent="711200" fontAlgn="auto"/>
            <a:r>
              <a:rPr lang="zh-CN" altLang="en-US" sz="2800">
                <a:latin typeface="华文楷体" panose="02010600040101010101" charset="-122"/>
                <a:ea typeface="华文楷体" panose="02010600040101010101" charset="-122"/>
                <a:cs typeface="华文楷体" panose="02010600040101010101" charset="-122"/>
              </a:rPr>
              <a:t>独立自主的孩子能为自己做事，并且可以为解决自己事情中的问题而努力，最后可以在自己的错误中反省和学校。</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330835" y="295275"/>
            <a:ext cx="7762875"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a:latin typeface="华文楷体" panose="02010600040101010101" charset="-122"/>
                <a:ea typeface="华文楷体" panose="02010600040101010101" charset="-122"/>
                <a:cs typeface="华文楷体" panose="02010600040101010101" charset="-122"/>
              </a:rPr>
              <a:t>第五章</a:t>
            </a:r>
            <a:r>
              <a:rPr lang="en-US" altLang="zh-CN" sz="3600">
                <a:latin typeface="华文楷体" panose="02010600040101010101" charset="-122"/>
                <a:ea typeface="华文楷体" panose="02010600040101010101" charset="-122"/>
                <a:cs typeface="华文楷体" panose="02010600040101010101" charset="-122"/>
              </a:rPr>
              <a:t>	</a:t>
            </a:r>
            <a:r>
              <a:rPr lang="zh-CN" altLang="en-US" sz="3600">
                <a:latin typeface="华文楷体" panose="02010600040101010101" charset="-122"/>
                <a:ea typeface="华文楷体" panose="02010600040101010101" charset="-122"/>
                <a:cs typeface="华文楷体" panose="02010600040101010101" charset="-122"/>
              </a:rPr>
              <a:t>如何夸奖孩子</a:t>
            </a:r>
          </a:p>
        </p:txBody>
      </p:sp>
      <p:sp>
        <p:nvSpPr>
          <p:cNvPr id="3" name="文本框 2"/>
          <p:cNvSpPr txBox="1"/>
          <p:nvPr/>
        </p:nvSpPr>
        <p:spPr>
          <a:xfrm>
            <a:off x="217805" y="998220"/>
            <a:ext cx="7792720" cy="5692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711200" fontAlgn="auto"/>
            <a:r>
              <a:rPr lang="zh-CN" altLang="en-US" sz="2800">
                <a:latin typeface="华文楷体" panose="02010600040101010101" charset="-122"/>
                <a:ea typeface="华文楷体" panose="02010600040101010101" charset="-122"/>
                <a:cs typeface="华文楷体" panose="02010600040101010101" charset="-122"/>
              </a:rPr>
              <a:t>夸奖可以帮助孩子提升自我评价，增强自信，这是决定一个人行为的最为关键的因素。但是家长在与孩子相处的日常中总是会快于批评，慢于表扬。</a:t>
            </a:r>
          </a:p>
          <a:p>
            <a:pPr indent="711200" fontAlgn="auto"/>
            <a:r>
              <a:rPr lang="zh-CN" altLang="en-US" sz="2800">
                <a:latin typeface="华文楷体" panose="02010600040101010101" charset="-122"/>
                <a:ea typeface="华文楷体" panose="02010600040101010101" charset="-122"/>
                <a:cs typeface="华文楷体" panose="02010600040101010101" charset="-122"/>
              </a:rPr>
              <a:t>而夸奖也不是简单的一句</a:t>
            </a:r>
            <a:r>
              <a:rPr lang="en-US" altLang="zh-CN" sz="2800">
                <a:latin typeface="华文楷体" panose="02010600040101010101" charset="-122"/>
                <a:ea typeface="华文楷体" panose="02010600040101010101" charset="-122"/>
                <a:cs typeface="华文楷体" panose="02010600040101010101" charset="-122"/>
              </a:rPr>
              <a:t>“</a:t>
            </a:r>
            <a:r>
              <a:rPr lang="zh-CN" altLang="en-US" sz="2800">
                <a:latin typeface="华文楷体" panose="02010600040101010101" charset="-122"/>
                <a:ea typeface="华文楷体" panose="02010600040101010101" charset="-122"/>
                <a:cs typeface="华文楷体" panose="02010600040101010101" charset="-122"/>
              </a:rPr>
              <a:t>你真棒</a:t>
            </a:r>
            <a:r>
              <a:rPr lang="en-US" altLang="zh-CN" sz="2800">
                <a:latin typeface="华文楷体" panose="02010600040101010101" charset="-122"/>
                <a:ea typeface="华文楷体" panose="02010600040101010101" charset="-122"/>
                <a:cs typeface="华文楷体" panose="02010600040101010101" charset="-122"/>
              </a:rPr>
              <a:t>”</a:t>
            </a:r>
            <a:r>
              <a:rPr lang="zh-CN" altLang="en-US" sz="2800">
                <a:latin typeface="华文楷体" panose="02010600040101010101" charset="-122"/>
                <a:ea typeface="华文楷体" panose="02010600040101010101" charset="-122"/>
                <a:cs typeface="华文楷体" panose="02010600040101010101" charset="-122"/>
              </a:rPr>
              <a:t>，有益的夸奖可以是描述性夸奖，也可以用一个词来概括孩子值得表扬的行为。要学会肯定他们的</a:t>
            </a:r>
            <a:r>
              <a:rPr lang="en-US" altLang="zh-CN" sz="2800">
                <a:latin typeface="华文楷体" panose="02010600040101010101" charset="-122"/>
                <a:ea typeface="华文楷体" panose="02010600040101010101" charset="-122"/>
                <a:cs typeface="华文楷体" panose="02010600040101010101" charset="-122"/>
              </a:rPr>
              <a:t>“</a:t>
            </a:r>
            <a:r>
              <a:rPr lang="zh-CN" altLang="en-US" sz="2800">
                <a:latin typeface="华文楷体" panose="02010600040101010101" charset="-122"/>
                <a:ea typeface="华文楷体" panose="02010600040101010101" charset="-122"/>
                <a:cs typeface="华文楷体" panose="02010600040101010101" charset="-122"/>
              </a:rPr>
              <a:t>正确性</a:t>
            </a:r>
            <a:r>
              <a:rPr lang="en-US" altLang="zh-CN" sz="2800">
                <a:latin typeface="华文楷体" panose="02010600040101010101" charset="-122"/>
                <a:ea typeface="华文楷体" panose="02010600040101010101" charset="-122"/>
                <a:cs typeface="华文楷体" panose="02010600040101010101" charset="-122"/>
              </a:rPr>
              <a:t>”</a:t>
            </a:r>
            <a:r>
              <a:rPr lang="zh-CN" altLang="en-US" sz="2800">
                <a:latin typeface="华文楷体" panose="02010600040101010101" charset="-122"/>
                <a:ea typeface="华文楷体" panose="02010600040101010101" charset="-122"/>
                <a:cs typeface="华文楷体" panose="02010600040101010101" charset="-122"/>
              </a:rPr>
              <a:t>，才能让孩子主动继续做正确的事情。</a:t>
            </a:r>
          </a:p>
          <a:p>
            <a:pPr indent="711200" fontAlgn="auto"/>
            <a:r>
              <a:rPr lang="zh-CN" altLang="en-US" sz="2800">
                <a:latin typeface="华文楷体" panose="02010600040101010101" charset="-122"/>
                <a:ea typeface="华文楷体" panose="02010600040101010101" charset="-122"/>
                <a:cs typeface="华文楷体" panose="02010600040101010101" charset="-122"/>
              </a:rPr>
              <a:t>夸奖孩子也要注意：夸奖要与孩子的年龄及能力相符合；不要牵扯到过去的弱点或错误；有时父母的过度热情反而会妨碍孩子为自己而奋斗的愿望；如果你用珍视的口吻来描述孩子的某一行为，孩子会一次次地重复同一行为。</a:t>
            </a:r>
            <a:endParaRPr lang="en-US" altLang="zh-CN" sz="2800">
              <a:latin typeface="华文楷体" panose="02010600040101010101" charset="-122"/>
              <a:ea typeface="华文楷体" panose="02010600040101010101" charset="-122"/>
              <a:cs typeface="华文楷体" panose="02010600040101010101" charset="-122"/>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315595" y="474345"/>
            <a:ext cx="8169910"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a:latin typeface="华文楷体" panose="02010600040101010101" charset="-122"/>
                <a:ea typeface="华文楷体" panose="02010600040101010101" charset="-122"/>
                <a:cs typeface="华文楷体" panose="02010600040101010101" charset="-122"/>
              </a:rPr>
              <a:t>第六章 把孩子从固定角色中解放出来</a:t>
            </a:r>
          </a:p>
        </p:txBody>
      </p:sp>
      <p:sp>
        <p:nvSpPr>
          <p:cNvPr id="3" name="文本框 2"/>
          <p:cNvSpPr txBox="1"/>
          <p:nvPr/>
        </p:nvSpPr>
        <p:spPr>
          <a:xfrm>
            <a:off x="315595" y="1119505"/>
            <a:ext cx="8394700" cy="54927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685800" fontAlgn="auto"/>
            <a:r>
              <a:rPr lang="zh-CN" altLang="en-US" sz="2700">
                <a:latin typeface="华文楷体" panose="02010600040101010101" charset="-122"/>
                <a:ea typeface="华文楷体" panose="02010600040101010101" charset="-122"/>
                <a:cs typeface="华文楷体" panose="02010600040101010101" charset="-122"/>
              </a:rPr>
              <a:t>我们总是在不经意之间给身边的人和事贴上标签，但是这样的标签对孩子的影响是放大的，这样不但会让家长形成心理暗示，从而表现在平时与孩子相处时的一个字，一个脸色或者一种语气中，更会让孩子对自己形成某种错误的自我认识，然后反应到今后的行为习惯当中。</a:t>
            </a:r>
          </a:p>
          <a:p>
            <a:pPr indent="685800" fontAlgn="auto"/>
            <a:r>
              <a:rPr lang="zh-CN" altLang="en-US" sz="2700">
                <a:latin typeface="华文楷体" panose="02010600040101010101" charset="-122"/>
                <a:ea typeface="华文楷体" panose="02010600040101010101" charset="-122"/>
                <a:cs typeface="华文楷体" panose="02010600040101010101" charset="-122"/>
              </a:rPr>
              <a:t>但是作者在本章中介绍了六个解放孩子的技巧：</a:t>
            </a:r>
          </a:p>
          <a:p>
            <a:pPr indent="685800" fontAlgn="auto"/>
            <a:r>
              <a:rPr lang="en-US" altLang="zh-CN" sz="2700">
                <a:latin typeface="华文楷体" panose="02010600040101010101" charset="-122"/>
                <a:ea typeface="华文楷体" panose="02010600040101010101" charset="-122"/>
                <a:cs typeface="华文楷体" panose="02010600040101010101" charset="-122"/>
              </a:rPr>
              <a:t>1</a:t>
            </a:r>
            <a:r>
              <a:rPr lang="zh-CN" altLang="en-US" sz="2700">
                <a:latin typeface="华文楷体" panose="02010600040101010101" charset="-122"/>
                <a:ea typeface="华文楷体" panose="02010600040101010101" charset="-122"/>
                <a:cs typeface="华文楷体" panose="02010600040101010101" charset="-122"/>
              </a:rPr>
              <a:t>、寻找机会让孩子看到自己的新形象。</a:t>
            </a:r>
          </a:p>
          <a:p>
            <a:pPr indent="685800" fontAlgn="auto"/>
            <a:r>
              <a:rPr lang="en-US" altLang="zh-CN" sz="2700">
                <a:latin typeface="华文楷体" panose="02010600040101010101" charset="-122"/>
                <a:ea typeface="华文楷体" panose="02010600040101010101" charset="-122"/>
                <a:cs typeface="华文楷体" panose="02010600040101010101" charset="-122"/>
              </a:rPr>
              <a:t>2</a:t>
            </a:r>
            <a:r>
              <a:rPr lang="zh-CN" altLang="en-US" sz="2700">
                <a:latin typeface="华文楷体" panose="02010600040101010101" charset="-122"/>
                <a:ea typeface="华文楷体" panose="02010600040101010101" charset="-122"/>
                <a:cs typeface="华文楷体" panose="02010600040101010101" charset="-122"/>
              </a:rPr>
              <a:t>、创造机会让孩子改变对自己的看法。</a:t>
            </a:r>
          </a:p>
          <a:p>
            <a:pPr indent="685800" fontAlgn="auto"/>
            <a:r>
              <a:rPr lang="en-US" altLang="zh-CN" sz="2700">
                <a:latin typeface="华文楷体" panose="02010600040101010101" charset="-122"/>
                <a:ea typeface="华文楷体" panose="02010600040101010101" charset="-122"/>
                <a:cs typeface="华文楷体" panose="02010600040101010101" charset="-122"/>
              </a:rPr>
              <a:t>3</a:t>
            </a:r>
            <a:r>
              <a:rPr lang="zh-CN" altLang="en-US" sz="2700">
                <a:latin typeface="华文楷体" panose="02010600040101010101" charset="-122"/>
                <a:ea typeface="华文楷体" panose="02010600040101010101" charset="-122"/>
                <a:cs typeface="华文楷体" panose="02010600040101010101" charset="-122"/>
              </a:rPr>
              <a:t>、让孩子旁听你对他的正面评价。</a:t>
            </a:r>
          </a:p>
          <a:p>
            <a:pPr indent="685800" fontAlgn="auto"/>
            <a:r>
              <a:rPr lang="en-US" altLang="zh-CN" sz="2700">
                <a:latin typeface="华文楷体" panose="02010600040101010101" charset="-122"/>
                <a:ea typeface="华文楷体" panose="02010600040101010101" charset="-122"/>
                <a:cs typeface="华文楷体" panose="02010600040101010101" charset="-122"/>
              </a:rPr>
              <a:t>4</a:t>
            </a:r>
            <a:r>
              <a:rPr lang="zh-CN" altLang="en-US" sz="2700">
                <a:latin typeface="华文楷体" panose="02010600040101010101" charset="-122"/>
                <a:ea typeface="华文楷体" panose="02010600040101010101" charset="-122"/>
                <a:cs typeface="华文楷体" panose="02010600040101010101" charset="-122"/>
              </a:rPr>
              <a:t>、为孩子树立榜样。</a:t>
            </a:r>
          </a:p>
          <a:p>
            <a:pPr indent="685800" fontAlgn="auto"/>
            <a:r>
              <a:rPr lang="en-US" altLang="zh-CN" sz="2700">
                <a:latin typeface="华文楷体" panose="02010600040101010101" charset="-122"/>
                <a:ea typeface="华文楷体" panose="02010600040101010101" charset="-122"/>
                <a:cs typeface="华文楷体" panose="02010600040101010101" charset="-122"/>
              </a:rPr>
              <a:t>5</a:t>
            </a:r>
            <a:r>
              <a:rPr lang="zh-CN" altLang="en-US" sz="2700">
                <a:latin typeface="华文楷体" panose="02010600040101010101" charset="-122"/>
                <a:ea typeface="华文楷体" panose="02010600040101010101" charset="-122"/>
                <a:cs typeface="华文楷体" panose="02010600040101010101" charset="-122"/>
              </a:rPr>
              <a:t>、与孩子共同回忆他的突出事例。</a:t>
            </a:r>
          </a:p>
          <a:p>
            <a:pPr indent="685800" fontAlgn="auto"/>
            <a:r>
              <a:rPr lang="en-US" altLang="zh-CN" sz="2700">
                <a:latin typeface="华文楷体" panose="02010600040101010101" charset="-122"/>
                <a:ea typeface="华文楷体" panose="02010600040101010101" charset="-122"/>
                <a:cs typeface="华文楷体" panose="02010600040101010101" charset="-122"/>
              </a:rPr>
              <a:t>6</a:t>
            </a:r>
            <a:r>
              <a:rPr lang="zh-CN" altLang="en-US" sz="2700">
                <a:latin typeface="华文楷体" panose="02010600040101010101" charset="-122"/>
                <a:ea typeface="华文楷体" panose="02010600040101010101" charset="-122"/>
                <a:cs typeface="华文楷体" panose="02010600040101010101" charset="-122"/>
              </a:rPr>
              <a:t>、如果孩子按老样子行事，阐述你的感受及期望。</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315595" y="474345"/>
            <a:ext cx="8169910"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a:latin typeface="华文楷体" panose="02010600040101010101" charset="-122"/>
                <a:ea typeface="华文楷体" panose="02010600040101010101" charset="-122"/>
                <a:cs typeface="华文楷体" panose="02010600040101010101" charset="-122"/>
              </a:rPr>
              <a:t>第七章 学以致用</a:t>
            </a:r>
          </a:p>
        </p:txBody>
      </p:sp>
      <p:sp>
        <p:nvSpPr>
          <p:cNvPr id="3" name="文本框 2"/>
          <p:cNvSpPr txBox="1"/>
          <p:nvPr/>
        </p:nvSpPr>
        <p:spPr>
          <a:xfrm>
            <a:off x="315595" y="1119505"/>
            <a:ext cx="8024495" cy="4831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711200" fontAlgn="auto"/>
            <a:r>
              <a:rPr lang="zh-CN" altLang="en-US" sz="2800">
                <a:latin typeface="华文楷体" panose="02010600040101010101" charset="-122"/>
                <a:ea typeface="华文楷体" panose="02010600040101010101" charset="-122"/>
                <a:cs typeface="华文楷体" panose="02010600040101010101" charset="-122"/>
              </a:rPr>
              <a:t>读完这本书，你需要吸收许多的原则，要事件许多的新技巧，要学习新技巧，忘却老观念。我们的终极目标是找到一种可以与孩子沟通的方式，一种与孩子生活的场景，一种和孩子心连心的亲子之道。</a:t>
            </a:r>
          </a:p>
          <a:p>
            <a:pPr indent="711200" fontAlgn="auto"/>
            <a:r>
              <a:rPr lang="zh-CN" altLang="en-US" sz="2800">
                <a:latin typeface="华文楷体" panose="02010600040101010101" charset="-122"/>
                <a:ea typeface="华文楷体" panose="02010600040101010101" charset="-122"/>
                <a:cs typeface="华文楷体" panose="02010600040101010101" charset="-122"/>
              </a:rPr>
              <a:t>我们想打破那种世代传承的无益的谈话方式，为我们的孩子树立一个新的楷模</a:t>
            </a:r>
            <a:r>
              <a:rPr lang="en-US" altLang="zh-CN" sz="2800">
                <a:latin typeface="华文楷体" panose="02010600040101010101" charset="-122"/>
                <a:ea typeface="华文楷体" panose="02010600040101010101" charset="-122"/>
                <a:cs typeface="华文楷体" panose="02010600040101010101" charset="-122"/>
              </a:rPr>
              <a:t>——</a:t>
            </a:r>
            <a:r>
              <a:rPr lang="zh-CN" altLang="en-US" sz="2800">
                <a:latin typeface="华文楷体" panose="02010600040101010101" charset="-122"/>
                <a:ea typeface="华文楷体" panose="02010600040101010101" charset="-122"/>
                <a:cs typeface="华文楷体" panose="02010600040101010101" charset="-122"/>
              </a:rPr>
              <a:t>一种可以让我们的孩子受益终身的新的沟通方式。我们的孩子可以以这种新的方式与朋友沟通，与同事沟通，与父母沟通，与配偶沟通，最后，终有一天，与他们的孩子沟通。</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https://d.book118.com/466233001104010035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微软雅黑" panose="020b0503020204020204" charset="-122"/>
        <a:cs typeface="Arial"/>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微软雅黑" panose="020b0503020204020204" charset="-122"/>
        <a:cs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40</Paragraphs>
  <Slides>11</Slides>
  <Notes>1</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11</vt:i4>
      </vt:variant>
    </vt:vector>
  </HeadingPairs>
  <TitlesOfParts>
    <vt:vector baseType="lpstr" size="18">
      <vt:lpstr>Arial</vt:lpstr>
      <vt:lpstr>Calibri</vt:lpstr>
      <vt:lpstr>微软雅黑</vt:lpstr>
      <vt:lpstr>华文楷体</vt:lpstr>
      <vt:lpstr>华文行楷</vt:lpstr>
      <vt:lpstr>Calibri Light</vt:lpstr>
      <vt:lpstr>Office Theme</vt:lpstr>
      <vt:lpstr>《如何说孩子才会听怎么听孩子才肯说》</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2024-09-05T05:09:04.625</cp:lastPrinted>
  <dcterms:created xsi:type="dcterms:W3CDTF">2024-09-04T21:09:04Z</dcterms:created>
  <dcterms:modified xsi:type="dcterms:W3CDTF">2024-09-04T21:09:06Z</dcterms:modified>
</cp:coreProperties>
</file>