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3A30C07-05E5-44F7-88CD-5EE556AEFE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A50495-266F-4E72-AB6B-1B3938FFC0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D94D85C-6B09-42FF-BDAC-2C742D581F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550CBE9-1B6B-4FE9-AF6F-C4D571E715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776FB7-1F1C-4218-9F82-E486EC0C5F4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976E95-E8C5-407F-ABB1-FF111F1D60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E1D2A97-65D3-4853-824F-652FE9B2AE6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7B0E2E-3EEE-458F-A4BB-F36C2758BC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7320FE1-89AE-472B-ACC4-59FF6C763C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63724D-4138-4775-AEAB-8297C081CF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9F21B9-833E-423B-B222-5928CB2743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6233145112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975" b="1">
                <a:solidFill>
                  <a:srgbClr val="020000">
                    <a:alpha val="100000"/>
                  </a:srgbClr>
                </a:solidFill>
                <a:latin typeface="Microsoft Yahei"/>
                <a:ea typeface="Microsoft Yahei"/>
                <a:cs typeface="Microsoft Yahei"/>
              </a:rPr>
              <a:t>物价局物价工作总结</a:t>
            </a:r>
          </a:p>
        </p:txBody>
      </p:sp>
      <p:sp>
        <p:nvSpPr>
          <p:cNvPr id="30" name="New shape"/>
          <p:cNvSpPr/>
          <p:nvPr/>
        </p:nvSpPr>
        <p:spPr>
          <a:xfrm>
            <a:off x="635000" y="5588000"/>
            <a:ext cx="2159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a:pPr algn="ctr"/>
            <a:r>
              <a:rPr b="1">
                <a:solidFill>
                  <a:srgbClr val="020000"/>
                </a:solidFill>
              </a:rPr>
              <a:t>作者：owen_zhou</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引言</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上年度物价工作回顾</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本年度物价工作重点</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物价工作存在的问题与挑战</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未来物价工作展望与计划</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总结与建议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引言</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9482" r="1948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促进经验交流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通过总结工作经验和教训，促进不同地区、不同部门之间的交流和学习，共同提高物价管理水平。</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总结工作成果</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对过去一段时间内物价局在物价管理方面的工作进行全面梳理和总结，展示工作成果和亮点。</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分析存在问题</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深入剖析工作中存在的问题和不足，为下一步工作提供改进方向和措施。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12813" y="2127250"/>
            <a:ext cx="1092200" cy="282575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grpSp>
        <p:nvGrpSpPr>
          <p:cNvPr id="25" name="Group 25"/>
          <p:cNvGrpSpPr/>
          <p:nvPr/>
        </p:nvGrpSpPr>
        <p:grpSpPr>
          <a:xfrm>
            <a:off x="1950266" y="2682352"/>
            <a:ext cx="2426717" cy="490334"/>
            <a:chOff x="1950266" y="2682352"/>
            <a:chExt cx="2426717" cy="490334"/>
          </a:xfrm>
        </p:grpSpPr>
        <p:sp>
          <p:nvSpPr>
            <p:cNvPr id="26" name="TextBox 26"/>
            <p:cNvSpPr txBox="1"/>
            <p:nvPr/>
          </p:nvSpPr>
          <p:spPr>
            <a:xfrm>
              <a:off x="1950266"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时间范围</a:t>
              </a:r>
            </a:p>
          </p:txBody>
        </p:sp>
      </p:grpSp>
      <p:grpSp>
        <p:nvGrpSpPr>
          <p:cNvPr id="27" name="Group 27"/>
          <p:cNvGrpSpPr/>
          <p:nvPr/>
        </p:nvGrpSpPr>
        <p:grpSpPr>
          <a:xfrm>
            <a:off x="2029744" y="3095526"/>
            <a:ext cx="2267763" cy="1552257"/>
            <a:chOff x="2029744" y="3095526"/>
            <a:chExt cx="2267763" cy="1552257"/>
          </a:xfrm>
        </p:grpSpPr>
        <p:sp>
          <p:nvSpPr>
            <p:cNvPr id="28" name="TextBox 28"/>
            <p:cNvSpPr txBox="1"/>
            <p:nvPr/>
          </p:nvSpPr>
          <p:spPr>
            <a:xfrm>
              <a:off x="2029744"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本次总结的时间范围为过去一年，即XXXX年XX月至XXXX年XX月。</a:t>
              </a:r>
            </a:p>
          </p:txBody>
        </p:sp>
      </p:grpSp>
      <p:grpSp>
        <p:nvGrpSpPr>
          <p:cNvPr id="29" name="Group 29"/>
          <p:cNvGrpSpPr/>
          <p:nvPr/>
        </p:nvGrpSpPr>
        <p:grpSpPr>
          <a:xfrm>
            <a:off x="5795518" y="2682352"/>
            <a:ext cx="2426717" cy="490334"/>
            <a:chOff x="5795518" y="2682352"/>
            <a:chExt cx="2426717" cy="490334"/>
          </a:xfrm>
        </p:grpSpPr>
        <p:sp>
          <p:nvSpPr>
            <p:cNvPr id="30" name="TextBox 30"/>
            <p:cNvSpPr txBox="1"/>
            <p:nvPr/>
          </p:nvSpPr>
          <p:spPr>
            <a:xfrm>
              <a:off x="5795518"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空间范围</a:t>
              </a:r>
            </a:p>
          </p:txBody>
        </p:sp>
      </p:grpSp>
      <p:grpSp>
        <p:nvGrpSpPr>
          <p:cNvPr id="31" name="Group 31"/>
          <p:cNvGrpSpPr/>
          <p:nvPr/>
        </p:nvGrpSpPr>
        <p:grpSpPr>
          <a:xfrm>
            <a:off x="5874995" y="3095526"/>
            <a:ext cx="2267763" cy="1552257"/>
            <a:chOff x="5874995" y="3095526"/>
            <a:chExt cx="2267763" cy="1552257"/>
          </a:xfrm>
        </p:grpSpPr>
        <p:sp>
          <p:nvSpPr>
            <p:cNvPr id="32" name="TextBox 32"/>
            <p:cNvSpPr txBox="1"/>
            <p:nvPr/>
          </p:nvSpPr>
          <p:spPr>
            <a:xfrm>
              <a:off x="5874995"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本次总结的空间范围覆盖全国各地物价局及相关部门。</a:t>
              </a:r>
            </a:p>
          </p:txBody>
        </p:sp>
      </p:grpSp>
      <p:grpSp>
        <p:nvGrpSpPr>
          <p:cNvPr id="33" name="Group 33"/>
          <p:cNvGrpSpPr/>
          <p:nvPr/>
        </p:nvGrpSpPr>
        <p:grpSpPr>
          <a:xfrm>
            <a:off x="9688512" y="2682352"/>
            <a:ext cx="2426717" cy="490334"/>
            <a:chOff x="9688512" y="2682352"/>
            <a:chExt cx="2426717" cy="490334"/>
          </a:xfrm>
        </p:grpSpPr>
        <p:sp>
          <p:nvSpPr>
            <p:cNvPr id="34" name="TextBox 34"/>
            <p:cNvSpPr txBox="1"/>
            <p:nvPr/>
          </p:nvSpPr>
          <p:spPr>
            <a:xfrm>
              <a:off x="9688512"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内容范围</a:t>
              </a:r>
            </a:p>
          </p:txBody>
        </p:sp>
      </p:grpSp>
      <p:grpSp>
        <p:nvGrpSpPr>
          <p:cNvPr id="35" name="Group 35"/>
          <p:cNvGrpSpPr/>
          <p:nvPr/>
        </p:nvGrpSpPr>
        <p:grpSpPr>
          <a:xfrm>
            <a:off x="9767989" y="3095526"/>
            <a:ext cx="2267763" cy="1552257"/>
            <a:chOff x="9767989" y="3095526"/>
            <a:chExt cx="2267763" cy="1552257"/>
          </a:xfrm>
        </p:grpSpPr>
        <p:sp>
          <p:nvSpPr>
            <p:cNvPr id="36" name="TextBox 36"/>
            <p:cNvSpPr txBox="1"/>
            <p:nvPr/>
          </p:nvSpPr>
          <p:spPr>
            <a:xfrm>
              <a:off x="9767989"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本次总结的内容包括物价监测、价格调控、价格监管、价格服务等方面的工作。</a:t>
              </a:r>
            </a:p>
          </p:txBody>
        </p:sp>
      </p:grpSp>
      <p:pic>
        <p:nvPicPr>
          <p:cNvPr id="37" name="Picture 37"/>
          <p:cNvPicPr>
            <a:picLocks noChangeAspect="1"/>
          </p:cNvPicPr>
          <p:nvPr/>
        </p:nvPicPr>
        <p:blipFill>
          <a:blip r:embed="rId3">
            <a:alphaModFix amt="70000"/>
          </a:blip>
          <a:stretch>
            <a:fillRect/>
          </a:stretch>
        </p:blipFill>
        <p:spPr>
          <a:xfrm>
            <a:off x="763829" y="2093912"/>
            <a:ext cx="1110530" cy="2859087"/>
          </a:xfrm>
          <a:prstGeom prst="rect">
            <a:avLst/>
          </a:prstGeom>
        </p:spPr>
      </p:pic>
      <p:pic>
        <p:nvPicPr>
          <p:cNvPr id="38" name="Picture 38"/>
          <p:cNvPicPr>
            <a:picLocks noChangeAspect="1"/>
          </p:cNvPicPr>
          <p:nvPr/>
        </p:nvPicPr>
        <p:blipFill>
          <a:blip r:embed="rId4">
            <a:alphaModFix amt="70000"/>
          </a:blip>
          <a:stretch>
            <a:fillRect/>
          </a:stretch>
        </p:blipFill>
        <p:spPr>
          <a:xfrm>
            <a:off x="4133677" y="2127250"/>
            <a:ext cx="1845865" cy="2859405"/>
          </a:xfrm>
          <a:prstGeom prst="rect">
            <a:avLst/>
          </a:prstGeom>
        </p:spPr>
      </p:pic>
      <p:pic>
        <p:nvPicPr>
          <p:cNvPr id="39" name="Picture 39"/>
          <p:cNvPicPr>
            <a:picLocks noChangeAspect="1"/>
          </p:cNvPicPr>
          <p:nvPr/>
        </p:nvPicPr>
        <p:blipFill>
          <a:blip r:embed="rId5">
            <a:alphaModFix amt="70000"/>
          </a:blip>
          <a:stretch>
            <a:fillRect/>
          </a:stretch>
        </p:blipFill>
        <p:spPr>
          <a:xfrm>
            <a:off x="8142758" y="2093595"/>
            <a:ext cx="1561421" cy="2859405"/>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上年度物价工作回顾</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监测体系建设</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完善价格监测网络，扩大监测范围，提高监测频率，确保数据的准确性和时效性。</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价格波动分析</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密切关注市场价格动态，对重要商品和服务价格进行实时监测，分析价格波动原因，预测价格走势。</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信息发布与报告</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定期发布价格监测报告，为政府决策和企业经营提供参考依据。</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物价监测分析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23925" y="4246563"/>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191">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998538" y="4265613"/>
            <a:ext cx="2270125" cy="2249487"/>
          </a:xfrm>
          <a:custGeom>
            <a:rect l="l" t="t" r="r" b="b"/>
            <a:pathLst>
              <a:path w="855" h="845">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071563" y="4287838"/>
            <a:ext cx="2187575" cy="2128837"/>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146175" y="4305300"/>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201738" y="4324350"/>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255713" y="4344988"/>
            <a:ext cx="2012950" cy="1776412"/>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06513" y="4364038"/>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58900" y="4384675"/>
            <a:ext cx="1933575" cy="1538288"/>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409700" y="4403725"/>
            <a:ext cx="1897063" cy="1420813"/>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462088" y="4424363"/>
            <a:ext cx="1854200" cy="1303337"/>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512888" y="4443413"/>
            <a:ext cx="1817687" cy="1185862"/>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566863" y="4462463"/>
            <a:ext cx="1774825" cy="1065212"/>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616075" y="4483100"/>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670050" y="4502150"/>
            <a:ext cx="1695450" cy="830263"/>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722438" y="4522788"/>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773238" y="4541838"/>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827213" y="4560888"/>
            <a:ext cx="1574800" cy="474662"/>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876425" y="4581525"/>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930400" y="4600575"/>
            <a:ext cx="1495425" cy="238125"/>
          </a:xfrm>
          <a:prstGeom prst="ellipse">
            <a:avLst/>
          </a:prstGeom>
          <a:solidFill>
            <a:srgbClr val="FFFFFF">
              <a:alpha val="100000"/>
            </a:srgbClr>
          </a:solidFill>
          <a:ln w="1191">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566863" y="4416743"/>
            <a:ext cx="754062" cy="307975"/>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01</a:t>
            </a:r>
            <a:endParaRPr lang="en-US" sz="1100"/>
          </a:p>
        </p:txBody>
      </p:sp>
      <p:sp>
        <p:nvSpPr>
          <p:cNvPr id="22" name="Freeform 22"/>
          <p:cNvSpPr/>
          <p:nvPr/>
        </p:nvSpPr>
        <p:spPr>
          <a:xfrm>
            <a:off x="3670300" y="2686050"/>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744913" y="2705100"/>
            <a:ext cx="2270125" cy="2249488"/>
          </a:xfrm>
          <a:custGeom>
            <a:rect l="l" t="t" r="r" b="b"/>
            <a:pathLst>
              <a:path w="855" h="845">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817938" y="2727325"/>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892550" y="2744788"/>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948113" y="2763838"/>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002088" y="2784475"/>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052888" y="2803525"/>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105275" y="2824163"/>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156075" y="2843213"/>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208463" y="2863850"/>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259263" y="2882900"/>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313238" y="2901950"/>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62450" y="2922588"/>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416425" y="2941638"/>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68813" y="2962275"/>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519613" y="2981325"/>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73588" y="3000375"/>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2800" y="3021013"/>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676775" y="3040063"/>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294188" y="2847975"/>
            <a:ext cx="754062" cy="307975"/>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02</a:t>
            </a:r>
            <a:endParaRPr lang="en-US" sz="1100"/>
          </a:p>
        </p:txBody>
      </p:sp>
      <p:sp>
        <p:nvSpPr>
          <p:cNvPr id="42" name="Freeform 42"/>
          <p:cNvSpPr/>
          <p:nvPr/>
        </p:nvSpPr>
        <p:spPr>
          <a:xfrm>
            <a:off x="6318250" y="1019175"/>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392863" y="1038225"/>
            <a:ext cx="2270125" cy="2249488"/>
          </a:xfrm>
          <a:custGeom>
            <a:rect l="l" t="t" r="r" b="b"/>
            <a:pathLst>
              <a:path w="855" h="845">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6465888" y="1060450"/>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6540500" y="1077913"/>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6596063" y="1096963"/>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6650038" y="1117600"/>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6700838" y="1136650"/>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6753225" y="1157288"/>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6804025" y="1176338"/>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6856413" y="1196975"/>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6907213" y="1216025"/>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6961188" y="1235075"/>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7010400" y="1255713"/>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7064375" y="1274763"/>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7116763" y="1295400"/>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7167563" y="1314450"/>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7221538" y="1333500"/>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7270750" y="1354138"/>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7324725" y="1373188"/>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6942138" y="1160145"/>
            <a:ext cx="755650" cy="307975"/>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03</a:t>
            </a:r>
            <a:endParaRPr lang="en-US" sz="1100"/>
          </a:p>
        </p:txBody>
      </p:sp>
      <p:grpSp>
        <p:nvGrpSpPr>
          <p:cNvPr id="62" name="Group 62"/>
          <p:cNvGrpSpPr/>
          <p:nvPr/>
        </p:nvGrpSpPr>
        <p:grpSpPr>
          <a:xfrm>
            <a:off x="454963" y="93878"/>
            <a:ext cx="10641129" cy="914400"/>
            <a:chOff x="454963" y="93878"/>
            <a:chExt cx="10641129" cy="914400"/>
          </a:xfrm>
        </p:grpSpPr>
        <p:sp>
          <p:nvSpPr>
            <p:cNvPr id="63" name="AutoShape 6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TextBox 8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价格调控措施</a:t>
              </a:r>
            </a:p>
          </p:txBody>
        </p:sp>
      </p:grpSp>
      <p:grpSp>
        <p:nvGrpSpPr>
          <p:cNvPr id="84" name="Group 84"/>
          <p:cNvGrpSpPr/>
          <p:nvPr/>
        </p:nvGrpSpPr>
        <p:grpSpPr>
          <a:xfrm>
            <a:off x="923925" y="5145189"/>
            <a:ext cx="2426717" cy="490334"/>
            <a:chOff x="923925" y="5145189"/>
            <a:chExt cx="2426717" cy="490334"/>
          </a:xfrm>
        </p:grpSpPr>
        <p:sp>
          <p:nvSpPr>
            <p:cNvPr id="85" name="TextBox 85"/>
            <p:cNvSpPr txBox="1"/>
            <p:nvPr/>
          </p:nvSpPr>
          <p:spPr>
            <a:xfrm>
              <a:off x="923925" y="5145189"/>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价格临时干预</a:t>
              </a:r>
            </a:p>
          </p:txBody>
        </p:sp>
      </p:grpSp>
      <p:grpSp>
        <p:nvGrpSpPr>
          <p:cNvPr id="86" name="Group 86"/>
          <p:cNvGrpSpPr/>
          <p:nvPr/>
        </p:nvGrpSpPr>
        <p:grpSpPr>
          <a:xfrm>
            <a:off x="6318250" y="3326131"/>
            <a:ext cx="2267763" cy="1552257"/>
            <a:chOff x="6318250" y="3326131"/>
            <a:chExt cx="2267763" cy="1552257"/>
          </a:xfrm>
        </p:grpSpPr>
        <p:sp>
          <p:nvSpPr>
            <p:cNvPr id="87" name="TextBox 87"/>
            <p:cNvSpPr txBox="1"/>
            <p:nvPr/>
          </p:nvSpPr>
          <p:spPr>
            <a:xfrm>
              <a:off x="6318250" y="3326131"/>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设立价格调节基金，用于平抑市场价格波动，支持农业生产、保障市场供应等。</a:t>
              </a:r>
            </a:p>
          </p:txBody>
        </p:sp>
      </p:grpSp>
      <p:grpSp>
        <p:nvGrpSpPr>
          <p:cNvPr id="88" name="Group 88"/>
          <p:cNvGrpSpPr/>
          <p:nvPr/>
        </p:nvGrpSpPr>
        <p:grpSpPr>
          <a:xfrm>
            <a:off x="3670300" y="3625158"/>
            <a:ext cx="2426717" cy="490334"/>
            <a:chOff x="3670300" y="3625158"/>
            <a:chExt cx="2426717" cy="490334"/>
          </a:xfrm>
        </p:grpSpPr>
        <p:sp>
          <p:nvSpPr>
            <p:cNvPr id="89" name="TextBox 89"/>
            <p:cNvSpPr txBox="1"/>
            <p:nvPr/>
          </p:nvSpPr>
          <p:spPr>
            <a:xfrm>
              <a:off x="3670300" y="3625158"/>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价格调节基金</a:t>
              </a:r>
            </a:p>
          </p:txBody>
        </p:sp>
      </p:grpSp>
      <p:grpSp>
        <p:nvGrpSpPr>
          <p:cNvPr id="90" name="Group 90"/>
          <p:cNvGrpSpPr/>
          <p:nvPr/>
        </p:nvGrpSpPr>
        <p:grpSpPr>
          <a:xfrm>
            <a:off x="6318250" y="1917802"/>
            <a:ext cx="2426717" cy="490334"/>
            <a:chOff x="6318250" y="1917802"/>
            <a:chExt cx="2426717" cy="490334"/>
          </a:xfrm>
        </p:grpSpPr>
        <p:sp>
          <p:nvSpPr>
            <p:cNvPr id="91" name="TextBox 91"/>
            <p:cNvSpPr txBox="1"/>
            <p:nvPr/>
          </p:nvSpPr>
          <p:spPr>
            <a:xfrm>
              <a:off x="6318250" y="191780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价格政策引导</a:t>
              </a:r>
            </a:p>
          </p:txBody>
        </p:sp>
      </p:grpSp>
      <p:grpSp>
        <p:nvGrpSpPr>
          <p:cNvPr id="92" name="Group 92"/>
          <p:cNvGrpSpPr/>
          <p:nvPr/>
        </p:nvGrpSpPr>
        <p:grpSpPr>
          <a:xfrm>
            <a:off x="8927905" y="1448118"/>
            <a:ext cx="2267763" cy="1552257"/>
            <a:chOff x="8927905" y="1448118"/>
            <a:chExt cx="2267763" cy="1552257"/>
          </a:xfrm>
        </p:grpSpPr>
        <p:sp>
          <p:nvSpPr>
            <p:cNvPr id="93" name="TextBox 93"/>
            <p:cNvSpPr txBox="1"/>
            <p:nvPr/>
          </p:nvSpPr>
          <p:spPr>
            <a:xfrm>
              <a:off x="8927905" y="144811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通过制定价格政策，引导企业生产、流通和消费行为，促进经济平稳运行。</a:t>
              </a:r>
            </a:p>
          </p:txBody>
        </p:sp>
      </p:grpSp>
      <p:grpSp>
        <p:nvGrpSpPr>
          <p:cNvPr id="94" name="Group 94"/>
          <p:cNvGrpSpPr/>
          <p:nvPr/>
        </p:nvGrpSpPr>
        <p:grpSpPr>
          <a:xfrm>
            <a:off x="3402013" y="4962843"/>
            <a:ext cx="2267763" cy="1552257"/>
            <a:chOff x="3402013" y="4962843"/>
            <a:chExt cx="2267763" cy="1552257"/>
          </a:xfrm>
        </p:grpSpPr>
        <p:sp>
          <p:nvSpPr>
            <p:cNvPr id="95" name="TextBox 95"/>
            <p:cNvSpPr txBox="1"/>
            <p:nvPr/>
          </p:nvSpPr>
          <p:spPr>
            <a:xfrm>
              <a:off x="3402013" y="4962843"/>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在市场价格出现异常波动时，依法采取临时价格干预措施，维护市场秩序和消费者利益。</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加强对市场价格行为的监管，打击价格欺诈、哄抬价格等违法行为。</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价格行为监管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5125" r="51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价格执法检查</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875" r="13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社会监督与举报</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625" r="9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定期开展价格执法检查，对违反价格法律法规的行为进行查处。</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鼓励社会各界积极参与价格监督，建立价格违法行为举报奖励制度。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价格监督检查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通过实施有效的价格调控措施，保持了市场价格的总体稳定。</a:t>
            </a:r>
          </a:p>
        </p:txBody>
      </p:sp>
      <p:pic>
        <p:nvPicPr>
          <p:cNvPr id="5" name="Picture 5"/>
          <p:cNvPicPr>
            <a:picLocks noChangeAspect="1"/>
          </p:cNvPicPr>
          <p:nvPr/>
        </p:nvPicPr>
        <p:blipFill>
          <a:blip r:embed="rId2"/>
          <a:srcRect l="3083" r="3083"/>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9625" r="962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0750" r="1075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价格稳定</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加强价格监督检查，市场秩序得到明显改善，价格违法行为得到有效遏制。</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市场秩序改善</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通过价格政策的引导，促进了资源的合理配置和社会经济效益的提升。</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社会效益提升</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取得的成效</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本年度物价工作重点</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通过定期巡查、专项检查等方式，对市场价格行为进行全面监管，严厉打击价格欺诈、哄抬价格等违法行为，维护市场秩序。</a:t>
            </a:r>
          </a:p>
        </p:txBody>
      </p:sp>
      <p:pic>
        <p:nvPicPr>
          <p:cNvPr id="6" name="Picture 6"/>
          <p:cNvPicPr>
            <a:picLocks noChangeAspect="1"/>
          </p:cNvPicPr>
          <p:nvPr/>
        </p:nvPicPr>
        <p:blipFill>
          <a:blip r:embed="rId2"/>
          <a:srcRect l="10000" r="10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加大价格执法力度</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建立健全价格监测网络，实时监测重要商品和服务价格变动情况，及时发现和预警潜在的价格风险。</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完善价格监测体系</a:t>
            </a:r>
          </a:p>
        </p:txBody>
      </p:sp>
      <p:pic>
        <p:nvPicPr>
          <p:cNvPr id="10" name="Picture 10"/>
          <p:cNvPicPr>
            <a:picLocks noChangeAspect="1"/>
          </p:cNvPicPr>
          <p:nvPr/>
        </p:nvPicPr>
        <p:blipFill>
          <a:blip r:embed="rId3"/>
          <a:srcRect l="16375" r="163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3792" r="137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定期发布重要商品和服务价格信息，提高价格透明度，引导消费者理性消费。</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强化价格信息发布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加强市场价格监管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完善环保价格政策</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落实差别化电价、水价等环保价格政策，促进节能减排和环境保护。</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推进交通运输价格改革</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完善公共交通票价形成机制，推进出租车、网约车等交通运输价格市场化改革。</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深化资源性产品价格改革</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推进水、电、气等资源性产品价格改革，建立反映市场供求和资源稀缺程度的价格形成机制。</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704" r="1704"/>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推进价格改革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917" r="2917"/>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简化价格审批程序，缩短审批时限，提高审批效率。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优化价格审批流程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设立价格咨询窗口，提供价格政策解读、价格信息查询等服务，方便企业和群众了解价格政策。</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加强价格咨询服务</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开展价格诚信宣传教育活动，引导企业和经营者自觉遵守价格法律法规，营造诚信经营的市场环境。</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推进价格诚信建设</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提升价格服务水平</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https://d.book118.com/466233145112010100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2024-09-24T12:18:57.792</cp:lastPrinted>
  <dcterms:created xsi:type="dcterms:W3CDTF">2024-09-24T04:18:57Z</dcterms:created>
  <dcterms:modified xsi:type="dcterms:W3CDTF">2024-09-24T04:18:59Z</dcterms:modified>
</cp:coreProperties>
</file>