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  <p:sldId id="352" r:id="rId34"/>
    <p:sldId id="355" r:id="rId35"/>
    <p:sldId id="358" r:id="rId36"/>
    <p:sldId id="361" r:id="rId37"/>
    <p:sldId id="364" r:id="rId38"/>
    <p:sldId id="367" r:id="rId39"/>
    <p:sldId id="370" r:id="rId40"/>
    <p:sldId id="373" r:id="rId41"/>
    <p:sldId id="376" r:id="rId42"/>
    <p:sldId id="379" r:id="rId43"/>
    <p:sldId id="382" r:id="rId44"/>
    <p:sldId id="384" r:id="rId45"/>
  </p:sldIdLst>
  <p:sldSz cx="9144000" cy="6858000"/>
  <p:notesSz cx="6858000" cy="9144000"/>
  <p:custDataLst>
    <p:tags r:id="rId4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slide" Target="slides/slide39.xml" /><Relationship Id="rId42" Type="http://schemas.openxmlformats.org/officeDocument/2006/relationships/slide" Target="slides/slide40.xml" /><Relationship Id="rId43" Type="http://schemas.openxmlformats.org/officeDocument/2006/relationships/slide" Target="slides/slide41.xml" /><Relationship Id="rId44" Type="http://schemas.openxmlformats.org/officeDocument/2006/relationships/slide" Target="slides/slide42.xml" /><Relationship Id="rId45" Type="http://schemas.openxmlformats.org/officeDocument/2006/relationships/slide" Target="slides/slide43.xml" /><Relationship Id="rId46" Type="http://schemas.openxmlformats.org/officeDocument/2006/relationships/tags" Target="tags/tag1.xml" /><Relationship Id="rId47" Type="http://schemas.openxmlformats.org/officeDocument/2006/relationships/presProps" Target="presProps.xml" /><Relationship Id="rId48" Type="http://schemas.openxmlformats.org/officeDocument/2006/relationships/viewProps" Target="viewProps.xml" /><Relationship Id="rId49" Type="http://schemas.openxmlformats.org/officeDocument/2006/relationships/theme" Target="theme/theme1.xml" /><Relationship Id="rId5" Type="http://schemas.openxmlformats.org/officeDocument/2006/relationships/slide" Target="slides/slide3.xml" /><Relationship Id="rId50" Type="http://schemas.openxmlformats.org/officeDocument/2006/relationships/tableStyles" Target="tableStyles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80AD17-869C-486F-A62C-5280E15AA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6326C8-5573-4481-8302-00C46162C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220D59-BCE2-4458-8A9C-BEA160A2F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542EFC-FBC4-430C-B1E0-4ADAB2565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348C9B-9485-4078-8EC9-41A4B0C29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D5CBAA1-147F-4E05-B682-99C3DF325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93C0DF-5079-4D44-8742-BA5DABA14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D1FC19-6D3E-4D4D-9E88-29A762536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27B783-01FB-4BFE-B2B5-4CF4D1968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5424CA-F174-4947-A73C-FD150B705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C5B9A7-CDD0-4798-A423-129E35F76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553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hangingPunct="1"/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marL="0" lvl="0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0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57200" lvl="1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5250;&#31572;&#40723;&#22768;1.wav" /><Relationship Id="rId3" Type="http://schemas.openxmlformats.org/officeDocument/2006/relationships/slide" Target="slide1.xml" TargetMode="In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slide" Target="slide1.xml" TargetMode="Interna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slide" Target="slide1.xml" TargetMode="In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slide" Target="slide1.xml" TargetMode="In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audio212.wav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audio313.wav" /><Relationship Id="rId3" Type="http://schemas.openxmlformats.org/officeDocument/2006/relationships/audio" Target="../media/audio212.wav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audio212.wav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slide" Target="slide1.xml" TargetMode="Interna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6410;&#21629;&#21517;14.wav" /><Relationship Id="rId3" Type="http://schemas.openxmlformats.org/officeDocument/2006/relationships/audio" Target="../media/audio212.wav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audio212.wav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audio212.wav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audio212.wav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audio212.wav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audio212.wav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audio212.wav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slide" Target="slide1.xml" TargetMode="Internal" /><Relationship Id="rId3" Type="http://schemas.openxmlformats.org/officeDocument/2006/relationships/audio" Target="../media/audio212.wav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&#25250;&#31572;&#40723;&#22768;1.wav" /><Relationship Id="rId3" Type="http://schemas.openxmlformats.org/officeDocument/2006/relationships/slide" Target="slide42.xml" TargetMode="Internal" /><Relationship Id="rId4" Type="http://schemas.openxmlformats.org/officeDocument/2006/relationships/slide" Target="slide1.xml" TargetMode="Interna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6242230022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8" name="Text Box 4"/>
          <p:cNvSpPr txBox="1"/>
          <p:nvPr/>
        </p:nvSpPr>
        <p:spPr>
          <a:xfrm>
            <a:off x="3490913" y="4724400"/>
            <a:ext cx="17272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latin typeface="华文新魏" panose="02010800040101010101" pitchFamily="2" charset="-122"/>
                <a:ea typeface="华文新魏" panose="02010800040101010101" pitchFamily="2" charset="-122"/>
                <a:hlinkClick action="ppaction://noaction"/>
              </a:rPr>
              <a:t>抢答题</a:t>
            </a:r>
            <a:endParaRPr lang="zh-CN" altLang="en-US" sz="4000">
              <a:solidFill>
                <a:schemeClr val="tx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6869" name="Text Box 5"/>
          <p:cNvSpPr txBox="1"/>
          <p:nvPr/>
        </p:nvSpPr>
        <p:spPr>
          <a:xfrm>
            <a:off x="898525" y="4724400"/>
            <a:ext cx="208756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必答题</a:t>
            </a:r>
            <a:endParaRPr lang="zh-CN" altLang="en-US" sz="4000">
              <a:solidFill>
                <a:schemeClr val="tx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6871" name="Text Box 7"/>
          <p:cNvSpPr txBox="1"/>
          <p:nvPr/>
        </p:nvSpPr>
        <p:spPr>
          <a:xfrm>
            <a:off x="5938838" y="4724400"/>
            <a:ext cx="2160587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挑战题</a:t>
            </a:r>
            <a:endParaRPr lang="zh-CN" altLang="en-US" sz="4000">
              <a:solidFill>
                <a:schemeClr val="tx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053" name="Text Box 10">
            <a:hlinkClick action="ppaction://noaction"/>
          </p:cNvPr>
          <p:cNvSpPr txBox="1"/>
          <p:nvPr/>
        </p:nvSpPr>
        <p:spPr>
          <a:xfrm>
            <a:off x="755650" y="5516563"/>
            <a:ext cx="21605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>
                <a:solidFill>
                  <a:schemeClr val="tx2"/>
                </a:solidFill>
                <a:ea typeface="楷体_GB2312" pitchFamily="49" charset="-122"/>
              </a:rPr>
              <a:t>答题规则</a:t>
            </a:r>
            <a:endParaRPr lang="zh-CN" altLang="en-US" sz="360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054" name="Text Box 11">
            <a:hlinkClick action="ppaction://noaction"/>
          </p:cNvPr>
          <p:cNvSpPr txBox="1"/>
          <p:nvPr/>
        </p:nvSpPr>
        <p:spPr>
          <a:xfrm>
            <a:off x="3348038" y="5516563"/>
            <a:ext cx="21605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>
                <a:solidFill>
                  <a:schemeClr val="tx2"/>
                </a:solidFill>
                <a:ea typeface="楷体_GB2312" pitchFamily="49" charset="-122"/>
              </a:rPr>
              <a:t>答题规则</a:t>
            </a:r>
            <a:endParaRPr lang="zh-CN" altLang="en-US" sz="360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055" name="Text Box 12">
            <a:hlinkClick action="ppaction://noaction"/>
          </p:cNvPr>
          <p:cNvSpPr txBox="1"/>
          <p:nvPr/>
        </p:nvSpPr>
        <p:spPr>
          <a:xfrm>
            <a:off x="5795963" y="5516563"/>
            <a:ext cx="21605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>
                <a:solidFill>
                  <a:schemeClr val="tx2"/>
                </a:solidFill>
                <a:ea typeface="楷体_GB2312" pitchFamily="49" charset="-122"/>
              </a:rPr>
              <a:t>答题规则</a:t>
            </a:r>
            <a:endParaRPr lang="zh-CN" altLang="en-US" sz="360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058" name="矩形 2057"/>
          <p:cNvSpPr>
            <a:spLocks noRot="1"/>
          </p:cNvSpPr>
          <p:nvPr/>
        </p:nvSpPr>
        <p:spPr>
          <a:xfrm>
            <a:off x="762000" y="1371600"/>
            <a:ext cx="8686800" cy="3124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4400" b="0" i="0" u="none" kern="1200" baseline="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r>
              <a:rPr lang="zh-CN" altLang="en-US" sz="9600" b="1">
                <a:solidFill>
                  <a:srgbClr val="0000F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走进</a:t>
            </a:r>
            <a:br>
              <a:rPr lang="zh-CN" altLang="en-US" sz="9600" b="1">
                <a:solidFill>
                  <a:srgbClr val="0000F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</a:br>
            <a:r>
              <a:rPr lang="zh-CN" altLang="en-US" sz="9600" b="1">
                <a:solidFill>
                  <a:srgbClr val="0000F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中国四大名著</a:t>
            </a:r>
            <a:br>
              <a:rPr lang="zh-CN" altLang="en-US" sz="9600" b="1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</a:br>
            <a:endParaRPr lang="zh-CN" altLang="en-US" sz="9600" b="1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6872" name="TextBox 36871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29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71" grpId="0"/>
      <p:bldP spid="205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266" name="Text Box 2"/>
          <p:cNvSpPr txBox="1"/>
          <p:nvPr/>
        </p:nvSpPr>
        <p:spPr>
          <a:xfrm>
            <a:off x="649288" y="1196975"/>
            <a:ext cx="8494712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>
                <a:solidFill>
                  <a:schemeClr val="tx2"/>
                </a:solidFill>
              </a:rPr>
              <a:t>  </a:t>
            </a:r>
            <a:r>
              <a:rPr lang="zh-CN" altLang="en-US" sz="3600">
                <a:solidFill>
                  <a:schemeClr val="tx2"/>
                </a:solidFill>
              </a:rPr>
              <a:t>请从下列</a:t>
            </a:r>
            <a:r>
              <a:rPr lang="en-US" altLang="zh-CN" sz="3600">
                <a:solidFill>
                  <a:schemeClr val="tx2"/>
                </a:solidFill>
              </a:rPr>
              <a:t>4</a:t>
            </a:r>
            <a:r>
              <a:rPr lang="zh-CN" altLang="en-US" sz="3600">
                <a:solidFill>
                  <a:schemeClr val="tx2"/>
                </a:solidFill>
              </a:rPr>
              <a:t>题中任选一题挑战。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139267" name="Text Box 3"/>
          <p:cNvSpPr txBox="1"/>
          <p:nvPr/>
        </p:nvSpPr>
        <p:spPr>
          <a:xfrm>
            <a:off x="827088" y="2349500"/>
            <a:ext cx="381635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</a:rPr>
              <a:t>（</a:t>
            </a:r>
            <a:r>
              <a:rPr lang="en-US" altLang="zh-CN" sz="4000">
                <a:solidFill>
                  <a:schemeClr val="tx2"/>
                </a:solidFill>
              </a:rPr>
              <a:t>1</a:t>
            </a:r>
            <a:r>
              <a:rPr lang="zh-CN" altLang="en-US" sz="4000">
                <a:solidFill>
                  <a:schemeClr val="tx2"/>
                </a:solidFill>
              </a:rPr>
              <a:t>）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139268" name="Text Box 4"/>
          <p:cNvSpPr txBox="1"/>
          <p:nvPr/>
        </p:nvSpPr>
        <p:spPr>
          <a:xfrm>
            <a:off x="4572000" y="4437063"/>
            <a:ext cx="381635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</a:rPr>
              <a:t>（</a:t>
            </a:r>
            <a:r>
              <a:rPr lang="en-US" altLang="zh-CN" sz="4000">
                <a:solidFill>
                  <a:schemeClr val="tx2"/>
                </a:solidFill>
              </a:rPr>
              <a:t>4</a:t>
            </a:r>
            <a:r>
              <a:rPr lang="zh-CN" altLang="en-US" sz="4000">
                <a:solidFill>
                  <a:schemeClr val="tx2"/>
                </a:solidFill>
              </a:rPr>
              <a:t>）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139269" name="Text Box 5"/>
          <p:cNvSpPr txBox="1"/>
          <p:nvPr/>
        </p:nvSpPr>
        <p:spPr>
          <a:xfrm>
            <a:off x="4572000" y="3573463"/>
            <a:ext cx="4103688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</a:rPr>
              <a:t>（</a:t>
            </a:r>
            <a:r>
              <a:rPr lang="en-US" altLang="zh-CN" sz="4000">
                <a:solidFill>
                  <a:schemeClr val="tx2"/>
                </a:solidFill>
              </a:rPr>
              <a:t>3</a:t>
            </a:r>
            <a:r>
              <a:rPr lang="zh-CN" altLang="en-US" sz="4000">
                <a:solidFill>
                  <a:schemeClr val="tx2"/>
                </a:solidFill>
              </a:rPr>
              <a:t>）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139271" name="Text Box 7">
            <a:hlinkClick action="ppaction://noaction">
              <a:snd r:embed="rId2" name="抢答鼓声.wav"/>
            </a:hlinkClick>
          </p:cNvPr>
          <p:cNvSpPr txBox="1"/>
          <p:nvPr/>
        </p:nvSpPr>
        <p:spPr>
          <a:xfrm>
            <a:off x="900113" y="3429000"/>
            <a:ext cx="4176712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</a:rPr>
              <a:t>（</a:t>
            </a:r>
            <a:r>
              <a:rPr lang="en-US" altLang="zh-CN" sz="4000">
                <a:solidFill>
                  <a:schemeClr val="tx2"/>
                </a:solidFill>
              </a:rPr>
              <a:t>2</a:t>
            </a:r>
            <a:r>
              <a:rPr lang="zh-CN" altLang="en-US" sz="4000">
                <a:solidFill>
                  <a:schemeClr val="tx2"/>
                </a:solidFill>
              </a:rPr>
              <a:t>）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139272" name="Text Box 8"/>
          <p:cNvSpPr txBox="1"/>
          <p:nvPr/>
        </p:nvSpPr>
        <p:spPr>
          <a:xfrm>
            <a:off x="468313" y="404813"/>
            <a:ext cx="3671887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ea typeface="楷体_GB2312" pitchFamily="49" charset="-122"/>
              </a:rPr>
              <a:t>一、必答题</a:t>
            </a:r>
            <a:endParaRPr lang="en-US" altLang="zh-CN" sz="400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39274" name="Text Box 8"/>
          <p:cNvSpPr txBox="1"/>
          <p:nvPr/>
        </p:nvSpPr>
        <p:spPr>
          <a:xfrm>
            <a:off x="7019925" y="333375"/>
            <a:ext cx="15843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hlinkClick r:id="rId3" action="ppaction://hlinksldjump?num=1"/>
              </a:rPr>
              <a:t>返回</a:t>
            </a:r>
            <a:endParaRPr lang="zh-CN" altLang="en-US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标题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答题规则</a:t>
            </a:r>
            <a:endParaRPr lang="zh-CN" altLang="en-US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075" name="内容占位符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每组同学按照自己的组序号必答一道题。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答对得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分，答错不扣分。</a:t>
            </a:r>
            <a:endParaRPr lang="zh-CN" altLang="en-US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076" name="Text Box 8"/>
          <p:cNvSpPr txBox="1"/>
          <p:nvPr/>
        </p:nvSpPr>
        <p:spPr>
          <a:xfrm>
            <a:off x="6588125" y="5805488"/>
            <a:ext cx="15843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hlinkClick r:id="rId2" action="ppaction://hlinksldjump?num=1"/>
              </a:rPr>
              <a:t>返回</a:t>
            </a:r>
            <a:endParaRPr lang="zh-CN" altLang="en-US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标题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答题规则</a:t>
            </a:r>
            <a:endParaRPr lang="zh-CN" altLang="en-US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099" name="内容占位符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3846513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每组同学看到题目后迅速举手，然后答题。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如首先抢答的小组答题错误，可再抢答一次，如果仍然错误则该题作废。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答对得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分，答错扣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分。如无人应答该题作废。</a:t>
            </a:r>
            <a:endParaRPr lang="zh-CN" altLang="en-US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100" name="Text Box 8"/>
          <p:cNvSpPr txBox="1"/>
          <p:nvPr/>
        </p:nvSpPr>
        <p:spPr>
          <a:xfrm>
            <a:off x="6588125" y="5805488"/>
            <a:ext cx="15843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hlinkClick r:id="rId2" action="ppaction://hlinksldjump?num=1"/>
              </a:rPr>
              <a:t>返回</a:t>
            </a:r>
            <a:endParaRPr lang="zh-CN" altLang="en-US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标题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答题规则</a:t>
            </a:r>
            <a:endParaRPr lang="zh-CN" altLang="en-US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123" name="内容占位符 2"/>
          <p:cNvSpPr>
            <a:spLocks noGrp="1"/>
          </p:cNvSpPr>
          <p:nvPr>
            <p:ph idx="4294967295"/>
          </p:nvPr>
        </p:nvSpPr>
        <p:spPr>
          <a:xfrm>
            <a:off x="395288" y="1484313"/>
            <a:ext cx="8229600" cy="478155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本道题由前两轮答题结束后总分最少的小组优先选择，各小组可根据自己目前的实际分数选择不同分值的题目作答。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答错扣分，答对加分。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友情提示：分值越高，难度越大，请慎重选择。</a:t>
            </a:r>
            <a:endParaRPr lang="zh-CN" altLang="en-US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124" name="Text Box 8"/>
          <p:cNvSpPr txBox="1"/>
          <p:nvPr/>
        </p:nvSpPr>
        <p:spPr>
          <a:xfrm>
            <a:off x="6588125" y="5805488"/>
            <a:ext cx="15843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hlinkClick r:id="rId2" action="ppaction://hlinksldjump?num=1"/>
              </a:rPr>
              <a:t>返回</a:t>
            </a:r>
            <a:endParaRPr lang="zh-CN" altLang="en-US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Rectangle 2"/>
          <p:cNvSpPr/>
          <p:nvPr/>
        </p:nvSpPr>
        <p:spPr>
          <a:xfrm>
            <a:off x="250825" y="1598613"/>
            <a:ext cx="8642350" cy="18002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>
                <a:solidFill>
                  <a:schemeClr val="tx2"/>
                </a:solidFill>
              </a:rPr>
              <a:t>1</a:t>
            </a:r>
            <a:r>
              <a:rPr lang="zh-CN" altLang="en-US" sz="3600">
                <a:solidFill>
                  <a:schemeClr val="tx2"/>
                </a:solidFill>
              </a:rPr>
              <a:t>、鲁智深绰号</a:t>
            </a:r>
            <a:r>
              <a:rPr lang="en-US" altLang="zh-CN" sz="3600">
                <a:solidFill>
                  <a:schemeClr val="tx2"/>
                </a:solidFill>
              </a:rPr>
              <a:t>_____</a:t>
            </a:r>
            <a:r>
              <a:rPr lang="zh-CN" altLang="en-US" sz="3600">
                <a:solidFill>
                  <a:schemeClr val="tx2"/>
                </a:solidFill>
              </a:rPr>
              <a:t>，他在渭州三拳打死</a:t>
            </a:r>
            <a:r>
              <a:rPr lang="en-US" altLang="zh-CN" sz="3600">
                <a:solidFill>
                  <a:schemeClr val="tx2"/>
                </a:solidFill>
              </a:rPr>
              <a:t>_____</a:t>
            </a:r>
            <a:r>
              <a:rPr lang="zh-CN" altLang="en-US" sz="3600">
                <a:solidFill>
                  <a:schemeClr val="tx2"/>
                </a:solidFill>
              </a:rPr>
              <a:t>，在相国寺</a:t>
            </a:r>
            <a:r>
              <a:rPr lang="en-US" altLang="zh-CN" sz="3600">
                <a:solidFill>
                  <a:schemeClr val="tx2"/>
                </a:solidFill>
              </a:rPr>
              <a:t>__</a:t>
            </a:r>
            <a:r>
              <a:rPr lang="en-US" altLang="zh-CN" sz="4000">
                <a:solidFill>
                  <a:schemeClr val="tx2"/>
                </a:solidFill>
              </a:rPr>
              <a:t>________</a:t>
            </a:r>
            <a:r>
              <a:rPr lang="en-US" altLang="zh-CN" sz="3600">
                <a:solidFill>
                  <a:schemeClr val="tx2"/>
                </a:solidFill>
              </a:rPr>
              <a:t>___</a:t>
            </a:r>
            <a:r>
              <a:rPr lang="zh-CN" altLang="en-US" sz="3600">
                <a:solidFill>
                  <a:schemeClr val="tx2"/>
                </a:solidFill>
              </a:rPr>
              <a:t>，在野猪林救</a:t>
            </a:r>
            <a:r>
              <a:rPr lang="en-US" altLang="zh-CN" sz="3600">
                <a:solidFill>
                  <a:schemeClr val="tx2"/>
                </a:solidFill>
              </a:rPr>
              <a:t>_____</a:t>
            </a:r>
            <a:r>
              <a:rPr lang="zh-CN" altLang="en-US" sz="3600">
                <a:solidFill>
                  <a:schemeClr val="tx2"/>
                </a:solidFill>
              </a:rPr>
              <a:t>。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7171" name="Text Box 3"/>
          <p:cNvSpPr txBox="1"/>
          <p:nvPr/>
        </p:nvSpPr>
        <p:spPr>
          <a:xfrm>
            <a:off x="684213" y="692150"/>
            <a:ext cx="3959225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400" b="0">
                <a:solidFill>
                  <a:schemeClr val="tx2"/>
                </a:solidFill>
                <a:ea typeface="楷体_GB2312" pitchFamily="49" charset="-122"/>
              </a:rPr>
              <a:t>一、必答题</a:t>
            </a:r>
            <a:endParaRPr lang="zh-CN" altLang="en-US" sz="4400" b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15716" name="Text Box 4"/>
          <p:cNvSpPr txBox="1"/>
          <p:nvPr/>
        </p:nvSpPr>
        <p:spPr>
          <a:xfrm>
            <a:off x="3276600" y="1557338"/>
            <a:ext cx="18002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>
                <a:solidFill>
                  <a:srgbClr val="FF3300"/>
                </a:solidFill>
              </a:rPr>
              <a:t>花和尚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7173" name="Text Box 5"/>
          <p:cNvSpPr txBox="1"/>
          <p:nvPr/>
        </p:nvSpPr>
        <p:spPr>
          <a:xfrm>
            <a:off x="900113" y="3716338"/>
            <a:ext cx="15843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zh-CN" sz="4000">
              <a:solidFill>
                <a:schemeClr val="tx2"/>
              </a:solidFill>
            </a:endParaRPr>
          </a:p>
        </p:txBody>
      </p:sp>
      <p:sp>
        <p:nvSpPr>
          <p:cNvPr id="115718" name="Text Box 6"/>
          <p:cNvSpPr txBox="1"/>
          <p:nvPr/>
        </p:nvSpPr>
        <p:spPr>
          <a:xfrm>
            <a:off x="250825" y="2133600"/>
            <a:ext cx="2089150" cy="1465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>
                <a:solidFill>
                  <a:srgbClr val="FF3300"/>
                </a:solidFill>
              </a:rPr>
              <a:t>镇关西</a:t>
            </a:r>
            <a:endParaRPr lang="zh-CN" altLang="en-US" sz="3600">
              <a:solidFill>
                <a:srgbClr val="FF33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en-US" altLang="zh-CN" sz="3600">
              <a:solidFill>
                <a:srgbClr val="FF3300"/>
              </a:solidFill>
            </a:endParaRPr>
          </a:p>
        </p:txBody>
      </p:sp>
      <p:sp>
        <p:nvSpPr>
          <p:cNvPr id="115719" name="Text Box 7"/>
          <p:cNvSpPr txBox="1"/>
          <p:nvPr/>
        </p:nvSpPr>
        <p:spPr>
          <a:xfrm>
            <a:off x="4211638" y="2133600"/>
            <a:ext cx="3311525" cy="1465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>
                <a:solidFill>
                  <a:srgbClr val="FF3300"/>
                </a:solidFill>
              </a:rPr>
              <a:t>倒拔垂杨柳</a:t>
            </a:r>
            <a:endParaRPr lang="zh-CN" altLang="en-US" sz="3600">
              <a:solidFill>
                <a:srgbClr val="FF33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en-US" altLang="zh-CN" sz="3600">
              <a:solidFill>
                <a:srgbClr val="FF3300"/>
              </a:solidFill>
            </a:endParaRPr>
          </a:p>
        </p:txBody>
      </p:sp>
      <p:sp>
        <p:nvSpPr>
          <p:cNvPr id="115720" name="Text Box 8"/>
          <p:cNvSpPr txBox="1"/>
          <p:nvPr/>
        </p:nvSpPr>
        <p:spPr>
          <a:xfrm>
            <a:off x="1692275" y="2708275"/>
            <a:ext cx="1728788" cy="1465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>
                <a:solidFill>
                  <a:srgbClr val="FF3300"/>
                </a:solidFill>
              </a:rPr>
              <a:t>林冲</a:t>
            </a:r>
            <a:endParaRPr lang="zh-CN" altLang="en-US" sz="3600">
              <a:solidFill>
                <a:srgbClr val="FF33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en-US" altLang="zh-CN" sz="3600">
              <a:solidFill>
                <a:srgbClr val="FF3300"/>
              </a:solidFill>
            </a:endParaRPr>
          </a:p>
        </p:txBody>
      </p:sp>
      <p:sp>
        <p:nvSpPr>
          <p:cNvPr id="7178" name="文本框 7177"/>
          <p:cNvSpPr txBox="1"/>
          <p:nvPr/>
        </p:nvSpPr>
        <p:spPr>
          <a:xfrm>
            <a:off x="5748338" y="836613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一号题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  <p:bldP spid="115718" grpId="0"/>
      <p:bldP spid="115719" grpId="0"/>
      <p:bldP spid="1157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738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一、必答题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116739" name="Rectangle 3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9144000" cy="11811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2.《</a:t>
            </a:r>
            <a:r>
              <a:rPr lang="zh-CN" altLang="en-US" sz="3600" b="1"/>
              <a:t>水浒传</a:t>
            </a:r>
            <a:r>
              <a:rPr lang="en-US" altLang="zh-CN" sz="3600" b="1"/>
              <a:t>》</a:t>
            </a:r>
            <a:r>
              <a:rPr lang="zh-CN" altLang="en-US" sz="3600" b="1"/>
              <a:t>的作者</a:t>
            </a:r>
            <a:r>
              <a:rPr lang="en-US" altLang="zh-CN" sz="3600" b="1"/>
              <a:t>______,</a:t>
            </a:r>
            <a:r>
              <a:rPr lang="zh-CN" altLang="en-US" sz="3600" b="1"/>
              <a:t>朝代</a:t>
            </a:r>
            <a:r>
              <a:rPr lang="en-US" altLang="zh-CN" sz="3600" b="1"/>
              <a:t>______,</a:t>
            </a:r>
            <a:endParaRPr lang="en-US" altLang="zh-CN" sz="3600" b="1"/>
          </a:p>
          <a:p>
            <a:pPr eaLnBrk="1" hangingPunct="1">
              <a:buNone/>
            </a:pPr>
            <a:r>
              <a:rPr lang="en-US" altLang="zh-CN" sz="3600" b="1"/>
              <a:t>   </a:t>
            </a:r>
            <a:r>
              <a:rPr lang="zh-CN" altLang="en-US" sz="3600" b="1"/>
              <a:t>它是我国第一部以</a:t>
            </a:r>
            <a:r>
              <a:rPr lang="en-US" altLang="zh-CN" sz="3600" b="1"/>
              <a:t>__________</a:t>
            </a:r>
            <a:r>
              <a:rPr lang="zh-CN" altLang="en-US" sz="3600" b="1"/>
              <a:t>为题材的小说。</a:t>
            </a:r>
            <a:endParaRPr lang="zh-CN" altLang="en-US" sz="3600" b="1"/>
          </a:p>
        </p:txBody>
      </p:sp>
      <p:sp>
        <p:nvSpPr>
          <p:cNvPr id="116740" name="Text Box 4"/>
          <p:cNvSpPr txBox="1"/>
          <p:nvPr/>
        </p:nvSpPr>
        <p:spPr>
          <a:xfrm>
            <a:off x="4140200" y="1557338"/>
            <a:ext cx="18002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>
                <a:solidFill>
                  <a:srgbClr val="FF3300"/>
                </a:solidFill>
              </a:rPr>
              <a:t>施耐庵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116741" name="Rectangle 5"/>
          <p:cNvSpPr/>
          <p:nvPr/>
        </p:nvSpPr>
        <p:spPr>
          <a:xfrm>
            <a:off x="6588125" y="1557338"/>
            <a:ext cx="20129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3600">
                <a:solidFill>
                  <a:srgbClr val="FF3300"/>
                </a:solidFill>
              </a:rPr>
              <a:t>元末明初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116742" name="Rectangle 6"/>
          <p:cNvSpPr/>
          <p:nvPr/>
        </p:nvSpPr>
        <p:spPr>
          <a:xfrm>
            <a:off x="4427538" y="2205038"/>
            <a:ext cx="20129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农民起义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8200" name="文本框 8199"/>
          <p:cNvSpPr txBox="1"/>
          <p:nvPr/>
        </p:nvSpPr>
        <p:spPr>
          <a:xfrm>
            <a:off x="5748338" y="836613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一号题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未命名1j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  <p:bldP spid="116739" grpId="0" uiExpand="1" build="p"/>
      <p:bldP spid="116740" grpId="0"/>
      <p:bldP spid="116741" grpId="0"/>
      <p:bldP spid="1167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2"/>
          <p:cNvSpPr/>
          <p:nvPr/>
        </p:nvSpPr>
        <p:spPr>
          <a:xfrm>
            <a:off x="647700" y="1557338"/>
            <a:ext cx="8027988" cy="2349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3.《</a:t>
            </a:r>
            <a:r>
              <a:rPr lang="zh-CN" altLang="en-US" sz="3600"/>
              <a:t>水浒传</a:t>
            </a:r>
            <a:r>
              <a:rPr lang="en-US" altLang="zh-CN" sz="3600"/>
              <a:t>》</a:t>
            </a:r>
            <a:r>
              <a:rPr lang="zh-CN" altLang="en-US" sz="3600"/>
              <a:t>中坚决反对招安的将</a:t>
            </a:r>
            <a:endParaRPr lang="zh-CN" altLang="en-US" sz="3600"/>
          </a:p>
          <a:p>
            <a:pPr eaLnBrk="1" hangingPunct="1"/>
            <a:r>
              <a:rPr lang="zh-CN" altLang="en-US" sz="3600"/>
              <a:t>领是</a:t>
            </a:r>
            <a:r>
              <a:rPr lang="zh-CN" altLang="en-US" sz="3600" u="sng"/>
              <a:t>                                    ；</a:t>
            </a:r>
            <a:r>
              <a:rPr lang="zh-CN" altLang="en-US" sz="3600"/>
              <a:t>主张招安的将领</a:t>
            </a:r>
            <a:r>
              <a:rPr lang="zh-CN" altLang="en-US" sz="3600" u="sng"/>
              <a:t>是                                      </a:t>
            </a:r>
            <a:r>
              <a:rPr lang="zh-CN" altLang="en-US" sz="3600"/>
              <a:t>。</a:t>
            </a:r>
            <a:endParaRPr lang="zh-CN" altLang="en-US" sz="3600"/>
          </a:p>
          <a:p>
            <a:pPr eaLnBrk="1" hangingPunct="1"/>
            <a:r>
              <a:rPr lang="zh-CN" altLang="en-US" sz="4000">
                <a:solidFill>
                  <a:schemeClr val="tx2"/>
                </a:solidFill>
              </a:rPr>
              <a:t>（分别至少写两位） 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10243" name="Rectangle 3"/>
          <p:cNvSpPr/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一、必答题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10244" name="Rectangle 4"/>
          <p:cNvSpPr/>
          <p:nvPr/>
        </p:nvSpPr>
        <p:spPr>
          <a:xfrm>
            <a:off x="1763713" y="1995488"/>
            <a:ext cx="45370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李逵、武松、鲁智深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10245" name="Rectangle 5"/>
          <p:cNvSpPr/>
          <p:nvPr/>
        </p:nvSpPr>
        <p:spPr>
          <a:xfrm>
            <a:off x="2916238" y="2571750"/>
            <a:ext cx="45354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宋江、吴用、卢俊义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10248" name="文本框 10247"/>
          <p:cNvSpPr txBox="1"/>
          <p:nvPr/>
        </p:nvSpPr>
        <p:spPr>
          <a:xfrm>
            <a:off x="5748338" y="836613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一号题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706" name="矩形 72705"/>
          <p:cNvSpPr/>
          <p:nvPr/>
        </p:nvSpPr>
        <p:spPr>
          <a:xfrm>
            <a:off x="838200" y="1676400"/>
            <a:ext cx="6699250" cy="3386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“功盖三分国，名成八阵图。”所说的是何人？</a:t>
            </a: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zh-CN" altLang="en-US" sz="3600"/>
              <a:t>    </a:t>
            </a:r>
            <a:br>
              <a:rPr lang="zh-CN" altLang="en-US" sz="3600"/>
            </a:br>
            <a:endParaRPr lang="zh-CN" altLang="en-US" sz="3600"/>
          </a:p>
        </p:txBody>
      </p:sp>
      <p:sp>
        <p:nvSpPr>
          <p:cNvPr id="72707" name="Rectangle 5"/>
          <p:cNvSpPr/>
          <p:nvPr/>
        </p:nvSpPr>
        <p:spPr>
          <a:xfrm>
            <a:off x="2916238" y="3651250"/>
            <a:ext cx="28082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诸葛亮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72708" name="文本框 72707"/>
          <p:cNvSpPr txBox="1"/>
          <p:nvPr/>
        </p:nvSpPr>
        <p:spPr>
          <a:xfrm>
            <a:off x="5748338" y="836613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一号题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802" name="矩形 76801"/>
          <p:cNvSpPr/>
          <p:nvPr/>
        </p:nvSpPr>
        <p:spPr>
          <a:xfrm>
            <a:off x="323850" y="1057275"/>
            <a:ext cx="8351838" cy="44862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 sz="36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zh-CN" altLang="en-US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请将下列歇后语补充完整。 </a:t>
            </a:r>
            <a:br>
              <a:rPr lang="zh-CN" altLang="en-US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</a:br>
            <a: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、周瑜打黄盖</a:t>
            </a:r>
            <a:r>
              <a:rPr lang="en-US" altLang="zh-CN" sz="3600">
                <a:solidFill>
                  <a:srgbClr val="0000FF"/>
                </a:solidFill>
                <a:latin typeface="Arial" pitchFamily="34" charset="0"/>
                <a:ea typeface="隶书" panose="02010509060101010101" pitchFamily="49" charset="-122"/>
              </a:rPr>
              <a:t>——</a:t>
            </a:r>
            <a: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  </a:t>
            </a:r>
            <a:endParaRPr lang="en-US" altLang="zh-CN" sz="36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zh-CN" altLang="en-US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、蒋干盗书</a:t>
            </a:r>
            <a:r>
              <a:rPr lang="en-US" altLang="zh-CN" sz="3600">
                <a:solidFill>
                  <a:srgbClr val="0000FF"/>
                </a:solidFill>
                <a:latin typeface="Arial" pitchFamily="34" charset="0"/>
                <a:ea typeface="隶书" panose="02010509060101010101" pitchFamily="49" charset="-122"/>
              </a:rPr>
              <a:t>——</a:t>
            </a:r>
            <a: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        </a:t>
            </a:r>
            <a:endParaRPr lang="en-US" altLang="zh-CN" sz="36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3</a:t>
            </a:r>
            <a:r>
              <a:rPr lang="zh-CN" altLang="en-US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</a:t>
            </a:r>
            <a:r>
              <a:rPr lang="zh-CN" altLang="en-US" sz="3600">
                <a:solidFill>
                  <a:srgbClr val="0000FF"/>
                </a:solidFill>
                <a:ea typeface="隶书" panose="02010509060101010101" pitchFamily="49" charset="-122"/>
              </a:rPr>
              <a:t>司马昭之心</a:t>
            </a:r>
            <a:r>
              <a:rPr lang="en-US" altLang="zh-CN" sz="2800">
                <a:solidFill>
                  <a:srgbClr val="0000FF"/>
                </a:solidFill>
                <a:latin typeface="Arial" pitchFamily="34" charset="0"/>
              </a:rPr>
              <a:t>——</a:t>
            </a:r>
            <a:r>
              <a:rPr lang="en-US" altLang="zh-CN" sz="2800"/>
              <a:t> </a:t>
            </a:r>
            <a: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         </a:t>
            </a:r>
            <a:b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</a:br>
            <a: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4</a:t>
            </a:r>
            <a:r>
              <a:rPr lang="zh-CN" altLang="en-US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、张飞绣花</a:t>
            </a:r>
            <a:r>
              <a:rPr lang="en-US" altLang="zh-CN" sz="3600">
                <a:solidFill>
                  <a:srgbClr val="0000FF"/>
                </a:solidFill>
                <a:latin typeface="Arial" pitchFamily="34" charset="0"/>
                <a:ea typeface="隶书" panose="02010509060101010101" pitchFamily="49" charset="-122"/>
              </a:rPr>
              <a:t>——</a:t>
            </a:r>
            <a: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    </a:t>
            </a:r>
            <a:endParaRPr lang="en-US" altLang="zh-CN" sz="36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5</a:t>
            </a:r>
            <a:r>
              <a:rPr lang="zh-CN" altLang="en-US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、张飞吃豆芽</a:t>
            </a:r>
            <a:r>
              <a:rPr lang="en-US" altLang="zh-CN" sz="3600">
                <a:solidFill>
                  <a:srgbClr val="0000FF"/>
                </a:solidFill>
                <a:latin typeface="Arial" pitchFamily="34" charset="0"/>
                <a:ea typeface="隶书" panose="02010509060101010101" pitchFamily="49" charset="-122"/>
              </a:rPr>
              <a:t>——</a:t>
            </a:r>
            <a: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endParaRPr lang="en-US" altLang="zh-CN" sz="36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</a:t>
            </a:r>
            <a:r>
              <a:rPr lang="zh-CN" altLang="en-US" sz="36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、三个臭皮匠</a:t>
            </a:r>
            <a:r>
              <a:rPr lang="en-US" altLang="zh-CN" sz="3600">
                <a:solidFill>
                  <a:srgbClr val="0000FF"/>
                </a:solidFill>
                <a:latin typeface="Arial" pitchFamily="34" charset="0"/>
              </a:rPr>
              <a:t>——</a:t>
            </a:r>
            <a:r>
              <a:rPr lang="en-US" altLang="zh-CN" sz="3600"/>
              <a:t> </a:t>
            </a:r>
            <a:r>
              <a:rPr lang="en-US" altLang="zh-CN" sz="3600">
                <a:solidFill>
                  <a:srgbClr val="0000FF"/>
                </a:solidFill>
              </a:rPr>
              <a:t> </a:t>
            </a:r>
            <a:endParaRPr lang="en-US" altLang="zh-CN" sz="3600">
              <a:solidFill>
                <a:srgbClr val="0000FF"/>
              </a:solidFill>
            </a:endParaRPr>
          </a:p>
        </p:txBody>
      </p:sp>
      <p:sp>
        <p:nvSpPr>
          <p:cNvPr id="76804" name="文本框 76803"/>
          <p:cNvSpPr txBox="1"/>
          <p:nvPr/>
        </p:nvSpPr>
        <p:spPr>
          <a:xfrm>
            <a:off x="3032125" y="344488"/>
            <a:ext cx="2732088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>
                <a:ea typeface="黑体" panose="02010609060101010101" pitchFamily="2" charset="-122"/>
              </a:rPr>
              <a:t>一、必答题</a:t>
            </a:r>
            <a:endParaRPr lang="zh-CN" altLang="en-US" sz="4000">
              <a:ea typeface="黑体" panose="02010609060101010101" pitchFamily="2" charset="-122"/>
            </a:endParaRPr>
          </a:p>
        </p:txBody>
      </p:sp>
      <p:sp>
        <p:nvSpPr>
          <p:cNvPr id="76805" name="Rectangle 5"/>
          <p:cNvSpPr/>
          <p:nvPr/>
        </p:nvSpPr>
        <p:spPr>
          <a:xfrm>
            <a:off x="4284663" y="2133600"/>
            <a:ext cx="43910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3300"/>
                </a:solidFill>
              </a:rPr>
              <a:t>一个愿打一个愿挨</a:t>
            </a:r>
            <a:endParaRPr lang="en-US" altLang="zh-CN" sz="3200">
              <a:solidFill>
                <a:srgbClr val="FF3300"/>
              </a:solidFill>
            </a:endParaRPr>
          </a:p>
        </p:txBody>
      </p:sp>
      <p:sp>
        <p:nvSpPr>
          <p:cNvPr id="76806" name="Rectangle 5"/>
          <p:cNvSpPr/>
          <p:nvPr/>
        </p:nvSpPr>
        <p:spPr>
          <a:xfrm>
            <a:off x="4213225" y="2778125"/>
            <a:ext cx="43910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3300"/>
                </a:solidFill>
              </a:rPr>
              <a:t>一</a:t>
            </a:r>
            <a:endParaRPr lang="en-US" altLang="zh-CN" sz="3200">
              <a:solidFill>
                <a:srgbClr val="FF3300"/>
              </a:solidFill>
            </a:endParaRPr>
          </a:p>
        </p:txBody>
      </p:sp>
      <p:sp>
        <p:nvSpPr>
          <p:cNvPr id="76807" name="Rectangle 5"/>
          <p:cNvSpPr/>
          <p:nvPr/>
        </p:nvSpPr>
        <p:spPr>
          <a:xfrm>
            <a:off x="4284663" y="3357563"/>
            <a:ext cx="439102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3300"/>
                </a:solidFill>
              </a:rPr>
              <a:t>路人皆知</a:t>
            </a:r>
            <a:endParaRPr lang="zh-CN" altLang="en-US" sz="3200">
              <a:solidFill>
                <a:srgbClr val="FF3300"/>
              </a:solidFill>
            </a:endParaRPr>
          </a:p>
        </p:txBody>
      </p:sp>
      <p:sp>
        <p:nvSpPr>
          <p:cNvPr id="76808" name="Rectangle 5"/>
          <p:cNvSpPr/>
          <p:nvPr/>
        </p:nvSpPr>
        <p:spPr>
          <a:xfrm>
            <a:off x="4356100" y="3929063"/>
            <a:ext cx="439102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3300"/>
                </a:solidFill>
              </a:rPr>
              <a:t>粗中有细</a:t>
            </a:r>
            <a:endParaRPr lang="en-US" altLang="zh-CN" sz="3200">
              <a:solidFill>
                <a:srgbClr val="FF3300"/>
              </a:solidFill>
            </a:endParaRPr>
          </a:p>
        </p:txBody>
      </p:sp>
      <p:sp>
        <p:nvSpPr>
          <p:cNvPr id="76809" name="Rectangle 5"/>
          <p:cNvSpPr/>
          <p:nvPr/>
        </p:nvSpPr>
        <p:spPr>
          <a:xfrm>
            <a:off x="4356100" y="4433888"/>
            <a:ext cx="439102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3300"/>
                </a:solidFill>
              </a:rPr>
              <a:t>小菜一碟</a:t>
            </a:r>
            <a:endParaRPr lang="en-US" altLang="zh-CN" sz="3200">
              <a:solidFill>
                <a:srgbClr val="FF3300"/>
              </a:solidFill>
            </a:endParaRPr>
          </a:p>
        </p:txBody>
      </p:sp>
      <p:sp>
        <p:nvSpPr>
          <p:cNvPr id="76810" name="Rectangle 5"/>
          <p:cNvSpPr/>
          <p:nvPr/>
        </p:nvSpPr>
        <p:spPr>
          <a:xfrm>
            <a:off x="4356100" y="5010150"/>
            <a:ext cx="43910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3300"/>
                </a:solidFill>
              </a:rPr>
              <a:t>顶个诸葛亮</a:t>
            </a:r>
            <a:endParaRPr lang="en-US" altLang="zh-CN" sz="3200">
              <a:solidFill>
                <a:srgbClr val="FF3300"/>
              </a:solidFill>
            </a:endParaRPr>
          </a:p>
        </p:txBody>
      </p:sp>
      <p:sp>
        <p:nvSpPr>
          <p:cNvPr id="76811" name="文本框 76810"/>
          <p:cNvSpPr txBox="1"/>
          <p:nvPr/>
        </p:nvSpPr>
        <p:spPr>
          <a:xfrm>
            <a:off x="5748338" y="836613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二号题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5" grpId="0"/>
      <p:bldP spid="76806" grpId="0"/>
      <p:bldP spid="76807" grpId="0"/>
      <p:bldP spid="76808" grpId="0"/>
      <p:bldP spid="76809" grpId="0"/>
      <p:bldP spid="768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754" name="矩形 74753"/>
          <p:cNvSpPr/>
          <p:nvPr/>
        </p:nvSpPr>
        <p:spPr>
          <a:xfrm>
            <a:off x="914400" y="1209675"/>
            <a:ext cx="7467600" cy="44831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下列情景都与何人有关：</a:t>
            </a: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、桃园三结义</a:t>
            </a: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、千里走单骑</a:t>
            </a: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3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、温酒斩华雄 </a:t>
            </a:r>
            <a:b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</a:b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4755" name="Rectangle 5"/>
          <p:cNvSpPr/>
          <p:nvPr/>
        </p:nvSpPr>
        <p:spPr>
          <a:xfrm>
            <a:off x="5292725" y="2060575"/>
            <a:ext cx="34559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刘备  张飞  关羽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74756" name="Rectangle 5"/>
          <p:cNvSpPr/>
          <p:nvPr/>
        </p:nvSpPr>
        <p:spPr>
          <a:xfrm>
            <a:off x="5292725" y="2773363"/>
            <a:ext cx="28082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关羽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74757" name="Rectangle 5"/>
          <p:cNvSpPr/>
          <p:nvPr/>
        </p:nvSpPr>
        <p:spPr>
          <a:xfrm>
            <a:off x="5292725" y="3571875"/>
            <a:ext cx="28082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关羽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74758" name="文本框 74757"/>
          <p:cNvSpPr txBox="1"/>
          <p:nvPr/>
        </p:nvSpPr>
        <p:spPr>
          <a:xfrm>
            <a:off x="5748338" y="836613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二号题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/>
      <p:bldP spid="74756" grpId="0"/>
      <p:bldP spid="747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730" name="矩形 73729"/>
          <p:cNvSpPr/>
          <p:nvPr/>
        </p:nvSpPr>
        <p:spPr>
          <a:xfrm>
            <a:off x="1476375" y="1371600"/>
            <a:ext cx="7199313" cy="3019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下列情景与何人有关？</a:t>
            </a: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、割须弃袍</a:t>
            </a:r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(          )</a:t>
            </a:r>
            <a:endParaRPr lang="en-US" altLang="zh-CN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、单骑救主</a:t>
            </a:r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(          )</a:t>
            </a:r>
            <a:endParaRPr lang="en-US" altLang="zh-CN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3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、六出祁山</a:t>
            </a:r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(          )</a:t>
            </a:r>
            <a:endParaRPr lang="en-US" altLang="zh-CN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3731" name="Rectangle 5"/>
          <p:cNvSpPr/>
          <p:nvPr/>
        </p:nvSpPr>
        <p:spPr>
          <a:xfrm>
            <a:off x="5580063" y="2139950"/>
            <a:ext cx="28082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刘备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73732" name="Rectangle 5"/>
          <p:cNvSpPr/>
          <p:nvPr/>
        </p:nvSpPr>
        <p:spPr>
          <a:xfrm>
            <a:off x="5580063" y="2852738"/>
            <a:ext cx="28082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赵子龙</a:t>
            </a:r>
            <a:endParaRPr lang="en-US" altLang="zh-CN" sz="3600">
              <a:solidFill>
                <a:srgbClr val="FF3300"/>
              </a:solidFill>
            </a:endParaRPr>
          </a:p>
        </p:txBody>
      </p:sp>
      <p:sp>
        <p:nvSpPr>
          <p:cNvPr id="73733" name="Rectangle 5"/>
          <p:cNvSpPr/>
          <p:nvPr/>
        </p:nvSpPr>
        <p:spPr>
          <a:xfrm>
            <a:off x="5580063" y="3651250"/>
            <a:ext cx="28082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诸葛亮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73734" name="文本框 73733"/>
          <p:cNvSpPr txBox="1"/>
          <p:nvPr/>
        </p:nvSpPr>
        <p:spPr>
          <a:xfrm>
            <a:off x="5748338" y="836613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二号题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/>
      <p:bldP spid="73732" grpId="0"/>
      <p:bldP spid="737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074" name="标题 131073"/>
          <p:cNvSpPr>
            <a:spLocks noGrp="1"/>
          </p:cNvSpPr>
          <p:nvPr>
            <p:ph type="title"/>
          </p:nvPr>
        </p:nvSpPr>
        <p:spPr>
          <a:xfrm>
            <a:off x="298450" y="-76200"/>
            <a:ext cx="7778750" cy="1447800"/>
          </a:xfrm>
        </p:spPr>
        <p:txBody>
          <a:bodyPr anchor="ctr" anchorCtr="0"/>
          <a:lstStyle/>
          <a:p>
            <a:pPr algn="l"/>
            <a:r>
              <a:rPr lang="zh-CN" altLang="en-US" sz="4800" b="1">
                <a:ea typeface="黑体" panose="02010609060101010101" pitchFamily="2" charset="-122"/>
              </a:rPr>
              <a:t>指出下列</a:t>
            </a:r>
            <a:r>
              <a:rPr lang="en-US" altLang="zh-CN" sz="4800" b="1">
                <a:ea typeface="黑体" panose="02010609060101010101" pitchFamily="2" charset="-122"/>
              </a:rPr>
              <a:t>《</a:t>
            </a:r>
            <a:r>
              <a:rPr lang="zh-CN" altLang="en-US" sz="4800" b="1">
                <a:ea typeface="黑体" panose="02010609060101010101" pitchFamily="2" charset="-122"/>
              </a:rPr>
              <a:t>三国演义</a:t>
            </a:r>
            <a:r>
              <a:rPr lang="en-US" altLang="zh-CN" sz="4800" b="1">
                <a:ea typeface="黑体" panose="02010609060101010101" pitchFamily="2" charset="-122"/>
              </a:rPr>
              <a:t>》</a:t>
            </a:r>
            <a:r>
              <a:rPr lang="zh-CN" altLang="en-US" sz="4800" b="1">
                <a:ea typeface="黑体" panose="02010609060101010101" pitchFamily="2" charset="-122"/>
              </a:rPr>
              <a:t>中的主人公是诸葛亮的故事？</a:t>
            </a:r>
            <a:endParaRPr lang="zh-CN" altLang="en-US" sz="4800" b="1">
              <a:ea typeface="黑体" panose="02010609060101010101" pitchFamily="2" charset="-122"/>
            </a:endParaRPr>
          </a:p>
        </p:txBody>
      </p:sp>
      <p:sp>
        <p:nvSpPr>
          <p:cNvPr id="131075" name="文本占位符 131074"/>
          <p:cNvSpPr>
            <a:spLocks noGrp="1"/>
          </p:cNvSpPr>
          <p:nvPr>
            <p:ph type="body" idx="4294967295"/>
          </p:nvPr>
        </p:nvSpPr>
        <p:spPr>
          <a:xfrm>
            <a:off x="533400" y="1524000"/>
            <a:ext cx="8610600" cy="48006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F.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舌战群儒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__   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G.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草船借箭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__    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H.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单刀赴会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__    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I.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水淹七军 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__  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J.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刮骨疗毒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__ 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K.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七擒孟获 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__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L.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挥泪斩马谡 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__</a:t>
            </a: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M.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温酒斩华雄 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__</a:t>
            </a:r>
            <a:br>
              <a:rPr lang="en-US" altLang="zh-CN" sz="3600" b="1">
                <a:latin typeface="楷体_GB2312" pitchFamily="49" charset="-122"/>
                <a:ea typeface="楷体_GB2312" pitchFamily="49" charset="-122"/>
              </a:rPr>
            </a:b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 </a:t>
            </a:r>
            <a:br>
              <a:rPr lang="en-US" altLang="zh-CN" sz="3600" b="1">
                <a:latin typeface="楷体_GB2312" pitchFamily="49" charset="-122"/>
                <a:ea typeface="楷体_GB2312" pitchFamily="49" charset="-122"/>
              </a:rPr>
            </a:br>
            <a:endParaRPr lang="en-US" altLang="zh-CN" sz="36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endParaRPr lang="zh-CN" altLang="en-US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31076" name="文本框 131075"/>
          <p:cNvSpPr txBox="1"/>
          <p:nvPr/>
        </p:nvSpPr>
        <p:spPr>
          <a:xfrm>
            <a:off x="3581400" y="1431925"/>
            <a:ext cx="1905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00FF00"/>
                </a:solidFill>
                <a:ea typeface="黑体" panose="02010609060101010101" pitchFamily="2" charset="-122"/>
              </a:rPr>
              <a:t>诸葛亮</a:t>
            </a:r>
            <a:endParaRPr lang="zh-CN" altLang="en-US" sz="4000">
              <a:solidFill>
                <a:srgbClr val="00FF00"/>
              </a:solidFill>
              <a:ea typeface="黑体" panose="02010609060101010101" pitchFamily="2" charset="-122"/>
            </a:endParaRPr>
          </a:p>
        </p:txBody>
      </p:sp>
      <p:sp>
        <p:nvSpPr>
          <p:cNvPr id="131077" name="文本框 131076"/>
          <p:cNvSpPr txBox="1"/>
          <p:nvPr/>
        </p:nvSpPr>
        <p:spPr>
          <a:xfrm>
            <a:off x="3733800" y="2041525"/>
            <a:ext cx="1905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00FF00"/>
                </a:solidFill>
                <a:ea typeface="黑体" panose="02010609060101010101" pitchFamily="2" charset="-122"/>
              </a:rPr>
              <a:t>诸葛亮</a:t>
            </a:r>
            <a:endParaRPr lang="zh-CN" altLang="en-US" sz="4000">
              <a:solidFill>
                <a:srgbClr val="00FF00"/>
              </a:solidFill>
              <a:ea typeface="黑体" panose="02010609060101010101" pitchFamily="2" charset="-122"/>
            </a:endParaRPr>
          </a:p>
        </p:txBody>
      </p:sp>
      <p:sp>
        <p:nvSpPr>
          <p:cNvPr id="131078" name="文本框 131077"/>
          <p:cNvSpPr txBox="1"/>
          <p:nvPr/>
        </p:nvSpPr>
        <p:spPr>
          <a:xfrm>
            <a:off x="3995738" y="5084763"/>
            <a:ext cx="1905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00FF00"/>
                </a:solidFill>
                <a:ea typeface="黑体" panose="02010609060101010101" pitchFamily="2" charset="-122"/>
              </a:rPr>
              <a:t>诸葛亮</a:t>
            </a:r>
            <a:endParaRPr lang="zh-CN" altLang="en-US" sz="4000">
              <a:solidFill>
                <a:srgbClr val="00FF00"/>
              </a:solidFill>
              <a:ea typeface="黑体" panose="02010609060101010101" pitchFamily="2" charset="-122"/>
            </a:endParaRPr>
          </a:p>
        </p:txBody>
      </p:sp>
      <p:sp>
        <p:nvSpPr>
          <p:cNvPr id="131079" name="文本框 131078"/>
          <p:cNvSpPr txBox="1"/>
          <p:nvPr/>
        </p:nvSpPr>
        <p:spPr>
          <a:xfrm>
            <a:off x="3819525" y="4365625"/>
            <a:ext cx="1905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00FF00"/>
                </a:solidFill>
                <a:ea typeface="黑体" panose="02010609060101010101" pitchFamily="2" charset="-122"/>
              </a:rPr>
              <a:t>诸葛亮</a:t>
            </a:r>
            <a:endParaRPr lang="zh-CN" altLang="en-US" sz="4000">
              <a:solidFill>
                <a:srgbClr val="00FF00"/>
              </a:solidFill>
              <a:ea typeface="黑体" panose="02010609060101010101" pitchFamily="2" charset="-122"/>
            </a:endParaRPr>
          </a:p>
        </p:txBody>
      </p:sp>
      <p:sp>
        <p:nvSpPr>
          <p:cNvPr id="131080" name="文本框 131079"/>
          <p:cNvSpPr txBox="1"/>
          <p:nvPr/>
        </p:nvSpPr>
        <p:spPr>
          <a:xfrm>
            <a:off x="3635375" y="2565400"/>
            <a:ext cx="1905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00FF00"/>
                </a:solidFill>
                <a:ea typeface="黑体" panose="02010609060101010101" pitchFamily="2" charset="-122"/>
              </a:rPr>
              <a:t>关羽</a:t>
            </a:r>
            <a:endParaRPr lang="zh-CN" altLang="en-US" sz="4000">
              <a:solidFill>
                <a:srgbClr val="00FF00"/>
              </a:solidFill>
              <a:ea typeface="黑体" panose="02010609060101010101" pitchFamily="2" charset="-122"/>
            </a:endParaRPr>
          </a:p>
        </p:txBody>
      </p:sp>
      <p:sp>
        <p:nvSpPr>
          <p:cNvPr id="131081" name="文本框 131080"/>
          <p:cNvSpPr txBox="1"/>
          <p:nvPr/>
        </p:nvSpPr>
        <p:spPr>
          <a:xfrm>
            <a:off x="3787775" y="3175000"/>
            <a:ext cx="1905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00FF00"/>
                </a:solidFill>
                <a:ea typeface="黑体" panose="02010609060101010101" pitchFamily="2" charset="-122"/>
              </a:rPr>
              <a:t>关羽</a:t>
            </a:r>
            <a:endParaRPr lang="zh-CN" altLang="en-US" sz="4000">
              <a:solidFill>
                <a:srgbClr val="00FF00"/>
              </a:solidFill>
              <a:ea typeface="黑体" panose="02010609060101010101" pitchFamily="2" charset="-122"/>
            </a:endParaRPr>
          </a:p>
        </p:txBody>
      </p:sp>
      <p:sp>
        <p:nvSpPr>
          <p:cNvPr id="131082" name="文本框 131081"/>
          <p:cNvSpPr txBox="1"/>
          <p:nvPr/>
        </p:nvSpPr>
        <p:spPr>
          <a:xfrm>
            <a:off x="3779838" y="3789363"/>
            <a:ext cx="1905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00FF00"/>
                </a:solidFill>
                <a:ea typeface="黑体" panose="02010609060101010101" pitchFamily="2" charset="-122"/>
              </a:rPr>
              <a:t>关羽</a:t>
            </a:r>
            <a:endParaRPr lang="zh-CN" altLang="en-US" sz="4000">
              <a:solidFill>
                <a:srgbClr val="00FF00"/>
              </a:solidFill>
              <a:ea typeface="黑体" panose="02010609060101010101" pitchFamily="2" charset="-122"/>
            </a:endParaRPr>
          </a:p>
        </p:txBody>
      </p:sp>
      <p:sp>
        <p:nvSpPr>
          <p:cNvPr id="131083" name="文本框 131082"/>
          <p:cNvSpPr txBox="1"/>
          <p:nvPr/>
        </p:nvSpPr>
        <p:spPr>
          <a:xfrm>
            <a:off x="3924300" y="5661025"/>
            <a:ext cx="1905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00FF00"/>
                </a:solidFill>
                <a:ea typeface="黑体" panose="02010609060101010101" pitchFamily="2" charset="-122"/>
              </a:rPr>
              <a:t>关羽</a:t>
            </a:r>
            <a:endParaRPr lang="zh-CN" altLang="en-US" sz="4000">
              <a:solidFill>
                <a:srgbClr val="00FF00"/>
              </a:solidFill>
              <a:ea typeface="黑体" panose="02010609060101010101" pitchFamily="2" charset="-122"/>
            </a:endParaRPr>
          </a:p>
        </p:txBody>
      </p:sp>
      <p:sp>
        <p:nvSpPr>
          <p:cNvPr id="131084" name="文本框 131083"/>
          <p:cNvSpPr txBox="1"/>
          <p:nvPr/>
        </p:nvSpPr>
        <p:spPr>
          <a:xfrm>
            <a:off x="6948488" y="5945188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三号题</a:t>
            </a:r>
            <a:endParaRPr lang="zh-CN" altLang="en-US" sz="32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/>
      <p:bldP spid="131077" grpId="0"/>
      <p:bldP spid="131078" grpId="0"/>
      <p:bldP spid="131079" grpId="0"/>
      <p:bldP spid="131080" grpId="0"/>
      <p:bldP spid="131081" grpId="0"/>
      <p:bldP spid="131082" grpId="0"/>
      <p:bldP spid="13108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10" name="矩形 68609"/>
          <p:cNvSpPr/>
          <p:nvPr/>
        </p:nvSpPr>
        <p:spPr>
          <a:xfrm>
            <a:off x="900113" y="1854200"/>
            <a:ext cx="6850062" cy="25590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br>
              <a:rPr lang="zh-CN" altLang="en-US" sz="54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</a:br>
            <a:r>
              <a:rPr lang="en-US" altLang="zh-CN" sz="54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sz="54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、七步成诗的是</a:t>
            </a:r>
            <a:r>
              <a:rPr lang="en-US" altLang="zh-CN" sz="54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?</a:t>
            </a:r>
            <a:br>
              <a:rPr lang="en-US" altLang="zh-CN" sz="54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</a:br>
            <a:r>
              <a:rPr lang="zh-CN" altLang="en-US" sz="54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（             ）   </a:t>
            </a:r>
            <a:endParaRPr lang="zh-CN" altLang="en-US" sz="54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8611" name="Rectangle 5"/>
          <p:cNvSpPr/>
          <p:nvPr/>
        </p:nvSpPr>
        <p:spPr>
          <a:xfrm>
            <a:off x="2916238" y="3651250"/>
            <a:ext cx="28082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曹植</a:t>
            </a:r>
            <a:endParaRPr lang="en-US" altLang="zh-CN" sz="3600">
              <a:solidFill>
                <a:srgbClr val="FF3300"/>
              </a:solidFill>
            </a:endParaRPr>
          </a:p>
        </p:txBody>
      </p:sp>
      <p:sp>
        <p:nvSpPr>
          <p:cNvPr id="68612" name="Rectangle 3"/>
          <p:cNvSpPr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/>
            <a:r>
              <a:rPr lang="zh-CN" altLang="en-US">
                <a:ea typeface="楷体_GB2312" pitchFamily="49" charset="-122"/>
              </a:rPr>
              <a:t>一、必答题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68613" name="文本框 68612"/>
          <p:cNvSpPr txBox="1"/>
          <p:nvPr/>
        </p:nvSpPr>
        <p:spPr>
          <a:xfrm>
            <a:off x="5748338" y="836613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三号题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778" name="矩形 75777"/>
          <p:cNvSpPr/>
          <p:nvPr/>
        </p:nvSpPr>
        <p:spPr>
          <a:xfrm>
            <a:off x="179388" y="1268413"/>
            <a:ext cx="8353425" cy="3019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下列情景与何人有关？    </a:t>
            </a: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１、舌战群儒  </a:t>
            </a:r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(          )</a:t>
            </a:r>
            <a:endParaRPr lang="en-US" altLang="zh-CN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２、七擒孟获  </a:t>
            </a:r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(          )</a:t>
            </a:r>
            <a:endParaRPr lang="en-US" altLang="zh-CN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３、煮酒论英雄</a:t>
            </a:r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(         )</a:t>
            </a:r>
            <a:endParaRPr lang="en-US" altLang="zh-CN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5779" name="Text Box 8"/>
          <p:cNvSpPr txBox="1"/>
          <p:nvPr/>
        </p:nvSpPr>
        <p:spPr>
          <a:xfrm>
            <a:off x="6732588" y="5661025"/>
            <a:ext cx="15843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hlinkClick r:id="rId2" action="ppaction://hlinksldjump?num=1"/>
              </a:rPr>
              <a:t>返回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75780" name="Rectangle 5"/>
          <p:cNvSpPr/>
          <p:nvPr/>
        </p:nvSpPr>
        <p:spPr>
          <a:xfrm>
            <a:off x="5219700" y="1997075"/>
            <a:ext cx="28082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诸葛亮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75781" name="Rectangle 5"/>
          <p:cNvSpPr/>
          <p:nvPr/>
        </p:nvSpPr>
        <p:spPr>
          <a:xfrm>
            <a:off x="5219700" y="2709863"/>
            <a:ext cx="28082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诸葛亮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75782" name="Rectangle 5"/>
          <p:cNvSpPr/>
          <p:nvPr/>
        </p:nvSpPr>
        <p:spPr>
          <a:xfrm>
            <a:off x="5219700" y="3508375"/>
            <a:ext cx="28082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曹操  刘备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75783" name="文本框 75782"/>
          <p:cNvSpPr txBox="1"/>
          <p:nvPr/>
        </p:nvSpPr>
        <p:spPr>
          <a:xfrm>
            <a:off x="5748338" y="836613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三号题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/>
      <p:bldP spid="75781" grpId="0"/>
      <p:bldP spid="7578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94211" name="Rectangle 3"/>
          <p:cNvSpPr>
            <a:spLocks noGrp="1"/>
          </p:cNvSpPr>
          <p:nvPr>
            <p:ph type="body" idx="4294967295"/>
          </p:nvPr>
        </p:nvSpPr>
        <p:spPr>
          <a:xfrm>
            <a:off x="2557463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、一百万贯</a:t>
            </a:r>
            <a:endParaRPr lang="zh-CN" altLang="en-US" sz="2800" b="1"/>
          </a:p>
        </p:txBody>
      </p:sp>
      <p:sp>
        <p:nvSpPr>
          <p:cNvPr id="12292" name="Text Box 5"/>
          <p:cNvSpPr txBox="1"/>
          <p:nvPr/>
        </p:nvSpPr>
        <p:spPr>
          <a:xfrm>
            <a:off x="323850" y="1268413"/>
            <a:ext cx="8640763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2</a:t>
            </a:r>
            <a:r>
              <a:rPr lang="zh-CN" altLang="en-US" sz="3600"/>
              <a:t>、梁中书送给蔡京的生日礼物价值多少？（    ）</a:t>
            </a:r>
            <a:endParaRPr lang="zh-CN" altLang="en-US" sz="3600"/>
          </a:p>
        </p:txBody>
      </p:sp>
      <p:sp>
        <p:nvSpPr>
          <p:cNvPr id="94214" name="Text Box 6"/>
          <p:cNvSpPr txBox="1"/>
          <p:nvPr/>
        </p:nvSpPr>
        <p:spPr>
          <a:xfrm>
            <a:off x="2557463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、一万贯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94215" name="Text Box 7"/>
          <p:cNvSpPr txBox="1"/>
          <p:nvPr/>
        </p:nvSpPr>
        <p:spPr>
          <a:xfrm>
            <a:off x="2557463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、十万贯</a:t>
            </a:r>
            <a:endParaRPr lang="zh-CN" altLang="en-US" sz="3600"/>
          </a:p>
        </p:txBody>
      </p:sp>
      <p:sp>
        <p:nvSpPr>
          <p:cNvPr id="94216" name="Text Box 8"/>
          <p:cNvSpPr txBox="1"/>
          <p:nvPr/>
        </p:nvSpPr>
        <p:spPr>
          <a:xfrm>
            <a:off x="2557463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、二十万贯</a:t>
            </a:r>
            <a:endParaRPr lang="zh-CN" altLang="en-US" sz="3600"/>
          </a:p>
        </p:txBody>
      </p:sp>
      <p:sp>
        <p:nvSpPr>
          <p:cNvPr id="94217" name="Text Box 9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1763713" y="1700213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B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/>
      <p:bldP spid="94214" grpId="0"/>
      <p:bldP spid="94215" grpId="0"/>
      <p:bldP spid="94216" grpId="0"/>
      <p:bldP spid="942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39939" name="Rectangle 3"/>
          <p:cNvSpPr>
            <a:spLocks noGrp="1"/>
          </p:cNvSpPr>
          <p:nvPr>
            <p:ph type="body" idx="4294967295"/>
          </p:nvPr>
        </p:nvSpPr>
        <p:spPr>
          <a:xfrm>
            <a:off x="0" y="4941888"/>
            <a:ext cx="9144000" cy="12954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endParaRPr lang="en-US" altLang="zh-CN" sz="1000" b="1"/>
          </a:p>
          <a:p>
            <a:pPr eaLnBrk="1" hangingPunct="1">
              <a:buNone/>
            </a:pPr>
            <a:endParaRPr lang="en-US" altLang="zh-CN" sz="1000" b="1"/>
          </a:p>
          <a:p>
            <a:pPr eaLnBrk="1" hangingPunct="1">
              <a:buNone/>
            </a:pPr>
            <a:endParaRPr lang="en-US" altLang="zh-CN" sz="1000" b="1"/>
          </a:p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、武松和宋江都是被毒死的。</a:t>
            </a:r>
            <a:r>
              <a:rPr lang="zh-CN" altLang="en-US" sz="2800" b="1"/>
              <a:t> </a:t>
            </a:r>
            <a:endParaRPr lang="zh-CN" altLang="en-US" sz="2800" b="1"/>
          </a:p>
        </p:txBody>
      </p:sp>
      <p:sp>
        <p:nvSpPr>
          <p:cNvPr id="13316" name="Text Box 7"/>
          <p:cNvSpPr txBox="1"/>
          <p:nvPr/>
        </p:nvSpPr>
        <p:spPr>
          <a:xfrm>
            <a:off x="323850" y="1268413"/>
            <a:ext cx="73437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3</a:t>
            </a:r>
            <a:r>
              <a:rPr lang="zh-CN" altLang="en-US" sz="3600"/>
              <a:t>、下列说法不正确的是（    ）</a:t>
            </a:r>
            <a:endParaRPr lang="zh-CN" altLang="en-US" sz="3600"/>
          </a:p>
        </p:txBody>
      </p:sp>
      <p:sp>
        <p:nvSpPr>
          <p:cNvPr id="39944" name="Text Box 8"/>
          <p:cNvSpPr txBox="1"/>
          <p:nvPr/>
        </p:nvSpPr>
        <p:spPr>
          <a:xfrm>
            <a:off x="0" y="2060575"/>
            <a:ext cx="8667750" cy="1739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、高俅因为踢得一脚好球而被后来做了皇帝的端王看上。</a:t>
            </a:r>
            <a:endParaRPr lang="zh-CN" altLang="en-US" sz="3600"/>
          </a:p>
          <a:p>
            <a:pPr eaLnBrk="1" hangingPunct="1"/>
            <a:endParaRPr lang="en-US" altLang="zh-CN" sz="3600">
              <a:solidFill>
                <a:schemeClr val="tx2"/>
              </a:solidFill>
            </a:endParaRPr>
          </a:p>
        </p:txBody>
      </p:sp>
      <p:sp>
        <p:nvSpPr>
          <p:cNvPr id="39946" name="Text Box 10"/>
          <p:cNvSpPr txBox="1"/>
          <p:nvPr/>
        </p:nvSpPr>
        <p:spPr>
          <a:xfrm>
            <a:off x="0" y="3141663"/>
            <a:ext cx="914400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、史进是因为被诬陷私通草寇而逃离了华阴。</a:t>
            </a:r>
            <a:endParaRPr lang="zh-CN" altLang="en-US" sz="3600"/>
          </a:p>
        </p:txBody>
      </p:sp>
      <p:sp>
        <p:nvSpPr>
          <p:cNvPr id="39947" name="Text Box 11"/>
          <p:cNvSpPr txBox="1"/>
          <p:nvPr/>
        </p:nvSpPr>
        <p:spPr>
          <a:xfrm>
            <a:off x="0" y="4149725"/>
            <a:ext cx="882015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、梁山泊起义军曾活捉高俅，后又把他放了。</a:t>
            </a:r>
            <a:endParaRPr lang="zh-CN" altLang="en-US" sz="3600"/>
          </a:p>
        </p:txBody>
      </p:sp>
      <p:sp>
        <p:nvSpPr>
          <p:cNvPr id="39949" name="Text Box 13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5724525" y="1268413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D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  <p:bldP spid="39944" grpId="0"/>
      <p:bldP spid="39946" grpId="0"/>
      <p:bldP spid="39947" grpId="0"/>
      <p:bldP spid="399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95235" name="Rectangle 3"/>
          <p:cNvSpPr>
            <a:spLocks noGrp="1"/>
          </p:cNvSpPr>
          <p:nvPr>
            <p:ph type="body" idx="4294967295"/>
          </p:nvPr>
        </p:nvSpPr>
        <p:spPr>
          <a:xfrm>
            <a:off x="1692275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、徐宁    呼延灼</a:t>
            </a:r>
            <a:endParaRPr lang="zh-CN" altLang="en-US" sz="2800" b="1"/>
          </a:p>
        </p:txBody>
      </p:sp>
      <p:sp>
        <p:nvSpPr>
          <p:cNvPr id="14340" name="Text Box 5"/>
          <p:cNvSpPr txBox="1"/>
          <p:nvPr/>
        </p:nvSpPr>
        <p:spPr>
          <a:xfrm>
            <a:off x="323850" y="1268413"/>
            <a:ext cx="7343775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4</a:t>
            </a:r>
            <a:r>
              <a:rPr lang="zh-CN" altLang="en-US" sz="3600"/>
              <a:t>、谁教使的钩镰枪大破了谁的连环马（    ）</a:t>
            </a:r>
            <a:endParaRPr lang="zh-CN" altLang="en-US" sz="3600"/>
          </a:p>
        </p:txBody>
      </p:sp>
      <p:sp>
        <p:nvSpPr>
          <p:cNvPr id="95238" name="Text Box 6"/>
          <p:cNvSpPr txBox="1"/>
          <p:nvPr/>
        </p:nvSpPr>
        <p:spPr>
          <a:xfrm>
            <a:off x="1692275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、徐宁    公孙瓒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95239" name="Text Box 7"/>
          <p:cNvSpPr txBox="1"/>
          <p:nvPr/>
        </p:nvSpPr>
        <p:spPr>
          <a:xfrm>
            <a:off x="1692275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、花荣    呼延灼</a:t>
            </a:r>
            <a:endParaRPr lang="zh-CN" altLang="en-US" sz="3600"/>
          </a:p>
        </p:txBody>
      </p:sp>
      <p:sp>
        <p:nvSpPr>
          <p:cNvPr id="95240" name="Text Box 8"/>
          <p:cNvSpPr txBox="1"/>
          <p:nvPr/>
        </p:nvSpPr>
        <p:spPr>
          <a:xfrm>
            <a:off x="1692275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、花荣    公孙瓒</a:t>
            </a:r>
            <a:endParaRPr lang="zh-CN" altLang="en-US" sz="3600"/>
          </a:p>
        </p:txBody>
      </p:sp>
      <p:sp>
        <p:nvSpPr>
          <p:cNvPr id="95241" name="Text Box 9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1331913" y="1773238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D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5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5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  <p:bldP spid="95238" grpId="0"/>
      <p:bldP spid="95239" grpId="0"/>
      <p:bldP spid="95240" grpId="0"/>
      <p:bldP spid="952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96259" name="Rectangle 3"/>
          <p:cNvSpPr>
            <a:spLocks noGrp="1"/>
          </p:cNvSpPr>
          <p:nvPr>
            <p:ph type="body" idx="4294967295"/>
          </p:nvPr>
        </p:nvSpPr>
        <p:spPr>
          <a:xfrm>
            <a:off x="2557463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、高廉</a:t>
            </a:r>
            <a:endParaRPr lang="zh-CN" altLang="en-US" sz="2800" b="1"/>
          </a:p>
        </p:txBody>
      </p:sp>
      <p:sp>
        <p:nvSpPr>
          <p:cNvPr id="15364" name="Text Box 5"/>
          <p:cNvSpPr txBox="1"/>
          <p:nvPr/>
        </p:nvSpPr>
        <p:spPr>
          <a:xfrm>
            <a:off x="323850" y="1268413"/>
            <a:ext cx="8424863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5</a:t>
            </a:r>
            <a:r>
              <a:rPr lang="zh-CN" altLang="en-US" sz="3600"/>
              <a:t>、与蒋门神设计加害武松的地方官员是（    ）</a:t>
            </a:r>
            <a:endParaRPr lang="zh-CN" altLang="en-US" sz="3600"/>
          </a:p>
        </p:txBody>
      </p:sp>
      <p:sp>
        <p:nvSpPr>
          <p:cNvPr id="96262" name="Text Box 6"/>
          <p:cNvSpPr txBox="1"/>
          <p:nvPr/>
        </p:nvSpPr>
        <p:spPr>
          <a:xfrm>
            <a:off x="2557463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、高衙内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96263" name="Text Box 7"/>
          <p:cNvSpPr txBox="1"/>
          <p:nvPr/>
        </p:nvSpPr>
        <p:spPr>
          <a:xfrm>
            <a:off x="2557463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、张都监</a:t>
            </a:r>
            <a:endParaRPr lang="zh-CN" altLang="en-US" sz="3600"/>
          </a:p>
        </p:txBody>
      </p:sp>
      <p:sp>
        <p:nvSpPr>
          <p:cNvPr id="96264" name="Text Box 8"/>
          <p:cNvSpPr txBox="1"/>
          <p:nvPr/>
        </p:nvSpPr>
        <p:spPr>
          <a:xfrm>
            <a:off x="2557463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、殷天赐</a:t>
            </a:r>
            <a:endParaRPr lang="zh-CN" altLang="en-US" sz="3600"/>
          </a:p>
        </p:txBody>
      </p:sp>
      <p:sp>
        <p:nvSpPr>
          <p:cNvPr id="96265" name="Text Box 9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900113" y="1773238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B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6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/>
      <p:bldP spid="96262" grpId="0"/>
      <p:bldP spid="96263" grpId="0"/>
      <p:bldP spid="96264" grpId="0"/>
      <p:bldP spid="962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34" name="矩形 69633"/>
          <p:cNvSpPr/>
          <p:nvPr/>
        </p:nvSpPr>
        <p:spPr>
          <a:xfrm>
            <a:off x="900113" y="1646238"/>
            <a:ext cx="7632700" cy="30194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5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 “对酒当歌，人生几何？”是谁的诗句？</a:t>
            </a: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9635" name="Rectangle 5"/>
          <p:cNvSpPr/>
          <p:nvPr/>
        </p:nvSpPr>
        <p:spPr>
          <a:xfrm>
            <a:off x="2916238" y="3651250"/>
            <a:ext cx="28082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3300"/>
                </a:solidFill>
              </a:rPr>
              <a:t>曹操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69636" name="文本框 69635"/>
          <p:cNvSpPr txBox="1"/>
          <p:nvPr/>
        </p:nvSpPr>
        <p:spPr>
          <a:xfrm>
            <a:off x="5748338" y="836613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三号题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2" name="矩形 71681"/>
          <p:cNvSpPr/>
          <p:nvPr/>
        </p:nvSpPr>
        <p:spPr>
          <a:xfrm>
            <a:off x="611188" y="1255713"/>
            <a:ext cx="8137525" cy="375126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、与赤壁之战有关的事件有（     ） </a:t>
            </a: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A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草船借箭； </a:t>
            </a:r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B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群英会；</a:t>
            </a: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C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苦肉计；   </a:t>
            </a:r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D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舌战群儒；</a:t>
            </a: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E</a:t>
            </a:r>
            <a:r>
              <a:rPr lang="zh-CN" altLang="en-US" sz="480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借东风 </a:t>
            </a:r>
            <a:endParaRPr lang="zh-CN" altLang="en-US" sz="4800"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1683" name="Rectangle 5"/>
          <p:cNvSpPr/>
          <p:nvPr/>
        </p:nvSpPr>
        <p:spPr>
          <a:xfrm>
            <a:off x="1476375" y="2066925"/>
            <a:ext cx="28082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>
                <a:solidFill>
                  <a:srgbClr val="FF3300"/>
                </a:solidFill>
              </a:rPr>
              <a:t>A</a:t>
            </a:r>
            <a:endParaRPr lang="en-US" altLang="zh-CN" sz="3600">
              <a:solidFill>
                <a:srgbClr val="FF3300"/>
              </a:solidFill>
            </a:endParaRPr>
          </a:p>
        </p:txBody>
      </p:sp>
      <p:sp>
        <p:nvSpPr>
          <p:cNvPr id="71684" name="文本框 71683"/>
          <p:cNvSpPr txBox="1"/>
          <p:nvPr/>
        </p:nvSpPr>
        <p:spPr>
          <a:xfrm>
            <a:off x="5748338" y="836613"/>
            <a:ext cx="23526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/>
              <a:t>三号题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97283" name="Rectangle 3"/>
          <p:cNvSpPr>
            <a:spLocks noGrp="1"/>
          </p:cNvSpPr>
          <p:nvPr>
            <p:ph type="body" idx="4294967295"/>
          </p:nvPr>
        </p:nvSpPr>
        <p:spPr>
          <a:xfrm>
            <a:off x="2484438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、入云龙</a:t>
            </a:r>
            <a:endParaRPr lang="zh-CN" altLang="en-US" sz="2800" b="1"/>
          </a:p>
        </p:txBody>
      </p:sp>
      <p:sp>
        <p:nvSpPr>
          <p:cNvPr id="16388" name="Text Box 5"/>
          <p:cNvSpPr txBox="1"/>
          <p:nvPr/>
        </p:nvSpPr>
        <p:spPr>
          <a:xfrm>
            <a:off x="323850" y="1268413"/>
            <a:ext cx="7343775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6</a:t>
            </a:r>
            <a:r>
              <a:rPr lang="zh-CN" altLang="en-US" sz="3600"/>
              <a:t>、</a:t>
            </a:r>
            <a:r>
              <a:rPr lang="en-US" altLang="zh-CN" sz="3600"/>
              <a:t>《</a:t>
            </a:r>
            <a:r>
              <a:rPr lang="zh-CN" altLang="en-US" sz="3600"/>
              <a:t>水浒传</a:t>
            </a:r>
            <a:r>
              <a:rPr lang="en-US" altLang="zh-CN" sz="3600"/>
              <a:t>》</a:t>
            </a:r>
            <a:r>
              <a:rPr lang="zh-CN" altLang="en-US" sz="3600"/>
              <a:t>中柴大官人的绰号是 （    ）</a:t>
            </a:r>
            <a:endParaRPr lang="zh-CN" altLang="en-US" sz="3600"/>
          </a:p>
        </p:txBody>
      </p:sp>
      <p:sp>
        <p:nvSpPr>
          <p:cNvPr id="97286" name="Text Box 6"/>
          <p:cNvSpPr txBox="1"/>
          <p:nvPr/>
        </p:nvSpPr>
        <p:spPr>
          <a:xfrm>
            <a:off x="2484438" y="2492375"/>
            <a:ext cx="74517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、小旋风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97287" name="Text Box 7"/>
          <p:cNvSpPr txBox="1"/>
          <p:nvPr/>
        </p:nvSpPr>
        <p:spPr>
          <a:xfrm>
            <a:off x="2484438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、及时雨</a:t>
            </a:r>
            <a:endParaRPr lang="zh-CN" altLang="en-US" sz="3600"/>
          </a:p>
        </p:txBody>
      </p:sp>
      <p:sp>
        <p:nvSpPr>
          <p:cNvPr id="97288" name="Text Box 8"/>
          <p:cNvSpPr txBox="1"/>
          <p:nvPr/>
        </p:nvSpPr>
        <p:spPr>
          <a:xfrm>
            <a:off x="2484438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、黑旋风</a:t>
            </a:r>
            <a:endParaRPr lang="zh-CN" altLang="en-US" sz="3600"/>
          </a:p>
        </p:txBody>
      </p:sp>
      <p:sp>
        <p:nvSpPr>
          <p:cNvPr id="97289" name="Text Box 9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827088" y="1773238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A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/>
      <p:bldP spid="97286" grpId="0"/>
      <p:bldP spid="97287" grpId="0"/>
      <p:bldP spid="97288" grpId="0"/>
      <p:bldP spid="9728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98307" name="Rectangle 3"/>
          <p:cNvSpPr>
            <a:spLocks noGrp="1"/>
          </p:cNvSpPr>
          <p:nvPr>
            <p:ph type="body" idx="4294967295"/>
          </p:nvPr>
        </p:nvSpPr>
        <p:spPr>
          <a:xfrm>
            <a:off x="2197100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、没关系</a:t>
            </a:r>
            <a:endParaRPr lang="zh-CN" altLang="en-US" sz="2800" b="1"/>
          </a:p>
        </p:txBody>
      </p:sp>
      <p:sp>
        <p:nvSpPr>
          <p:cNvPr id="17412" name="Text Box 5"/>
          <p:cNvSpPr txBox="1"/>
          <p:nvPr/>
        </p:nvSpPr>
        <p:spPr>
          <a:xfrm>
            <a:off x="323850" y="1268413"/>
            <a:ext cx="73437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7</a:t>
            </a:r>
            <a:r>
              <a:rPr lang="zh-CN" altLang="en-US" sz="3600"/>
              <a:t>、高俅与高廉是什么关系 （    ）</a:t>
            </a:r>
            <a:endParaRPr lang="zh-CN" altLang="en-US" sz="3600"/>
          </a:p>
        </p:txBody>
      </p:sp>
      <p:sp>
        <p:nvSpPr>
          <p:cNvPr id="98310" name="Text Box 6"/>
          <p:cNvSpPr txBox="1"/>
          <p:nvPr/>
        </p:nvSpPr>
        <p:spPr>
          <a:xfrm>
            <a:off x="2197100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、父子关系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98311" name="Text Box 7"/>
          <p:cNvSpPr txBox="1"/>
          <p:nvPr/>
        </p:nvSpPr>
        <p:spPr>
          <a:xfrm>
            <a:off x="2197100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、兄弟关系</a:t>
            </a:r>
            <a:endParaRPr lang="zh-CN" altLang="en-US" sz="3600"/>
          </a:p>
        </p:txBody>
      </p:sp>
      <p:sp>
        <p:nvSpPr>
          <p:cNvPr id="98312" name="Text Box 8"/>
          <p:cNvSpPr txBox="1"/>
          <p:nvPr/>
        </p:nvSpPr>
        <p:spPr>
          <a:xfrm>
            <a:off x="2197100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、叔侄关系</a:t>
            </a:r>
            <a:endParaRPr lang="zh-CN" altLang="en-US" sz="3600"/>
          </a:p>
        </p:txBody>
      </p:sp>
      <p:sp>
        <p:nvSpPr>
          <p:cNvPr id="98313" name="Text Box 9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6300788" y="1196975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C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8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8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  <p:bldP spid="98310" grpId="0"/>
      <p:bldP spid="98311" grpId="0"/>
      <p:bldP spid="98312" grpId="0"/>
      <p:bldP spid="983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99331" name="Rectangle 3"/>
          <p:cNvSpPr>
            <a:spLocks noGrp="1"/>
          </p:cNvSpPr>
          <p:nvPr>
            <p:ph type="body" idx="4294967295"/>
          </p:nvPr>
        </p:nvSpPr>
        <p:spPr>
          <a:xfrm>
            <a:off x="2700338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、宋钦宗</a:t>
            </a:r>
            <a:endParaRPr lang="zh-CN" altLang="en-US" sz="2800" b="1"/>
          </a:p>
        </p:txBody>
      </p:sp>
      <p:sp>
        <p:nvSpPr>
          <p:cNvPr id="18436" name="Text Box 5"/>
          <p:cNvSpPr txBox="1"/>
          <p:nvPr/>
        </p:nvSpPr>
        <p:spPr>
          <a:xfrm>
            <a:off x="323850" y="1268413"/>
            <a:ext cx="8135938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8</a:t>
            </a:r>
            <a:r>
              <a:rPr lang="zh-CN" altLang="en-US" sz="3600"/>
              <a:t>、</a:t>
            </a:r>
            <a:r>
              <a:rPr lang="en-US" altLang="zh-CN" sz="3600"/>
              <a:t>《</a:t>
            </a:r>
            <a:r>
              <a:rPr lang="zh-CN" altLang="en-US" sz="3600"/>
              <a:t>水浒传</a:t>
            </a:r>
            <a:r>
              <a:rPr lang="en-US" altLang="zh-CN" sz="3600"/>
              <a:t>》</a:t>
            </a:r>
            <a:r>
              <a:rPr lang="zh-CN" altLang="en-US" sz="3600"/>
              <a:t>中宋江等被招安时的皇帝是 （    ）</a:t>
            </a:r>
            <a:endParaRPr lang="zh-CN" altLang="en-US" sz="3600"/>
          </a:p>
        </p:txBody>
      </p:sp>
      <p:sp>
        <p:nvSpPr>
          <p:cNvPr id="99334" name="Text Box 6"/>
          <p:cNvSpPr txBox="1"/>
          <p:nvPr/>
        </p:nvSpPr>
        <p:spPr>
          <a:xfrm>
            <a:off x="2700338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、宋仁宗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99335" name="Text Box 7"/>
          <p:cNvSpPr txBox="1"/>
          <p:nvPr/>
        </p:nvSpPr>
        <p:spPr>
          <a:xfrm>
            <a:off x="2700338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、宋真宗</a:t>
            </a:r>
            <a:endParaRPr lang="zh-CN" altLang="en-US" sz="3600"/>
          </a:p>
        </p:txBody>
      </p:sp>
      <p:sp>
        <p:nvSpPr>
          <p:cNvPr id="99336" name="Text Box 8"/>
          <p:cNvSpPr txBox="1"/>
          <p:nvPr/>
        </p:nvSpPr>
        <p:spPr>
          <a:xfrm>
            <a:off x="2700338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、宋徽宗</a:t>
            </a:r>
            <a:endParaRPr lang="zh-CN" altLang="en-US" sz="3600"/>
          </a:p>
        </p:txBody>
      </p:sp>
      <p:sp>
        <p:nvSpPr>
          <p:cNvPr id="99337" name="Text Box 9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1908175" y="1773238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C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/>
      <p:bldP spid="99334" grpId="0"/>
      <p:bldP spid="99335" grpId="0"/>
      <p:bldP spid="99336" grpId="0"/>
      <p:bldP spid="993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100355" name="Rectangle 3"/>
          <p:cNvSpPr>
            <a:spLocks noGrp="1"/>
          </p:cNvSpPr>
          <p:nvPr>
            <p:ph type="body" idx="4294967295"/>
          </p:nvPr>
        </p:nvSpPr>
        <p:spPr>
          <a:xfrm>
            <a:off x="2341563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、安徽</a:t>
            </a:r>
            <a:endParaRPr lang="zh-CN" altLang="en-US" sz="2800" b="1"/>
          </a:p>
        </p:txBody>
      </p:sp>
      <p:sp>
        <p:nvSpPr>
          <p:cNvPr id="19460" name="Text Box 5"/>
          <p:cNvSpPr txBox="1"/>
          <p:nvPr/>
        </p:nvSpPr>
        <p:spPr>
          <a:xfrm>
            <a:off x="323850" y="1268413"/>
            <a:ext cx="7343775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9</a:t>
            </a:r>
            <a:r>
              <a:rPr lang="zh-CN" altLang="en-US" sz="3600"/>
              <a:t>、</a:t>
            </a:r>
            <a:r>
              <a:rPr lang="en-US" altLang="en-US" sz="3600"/>
              <a:t>《水浒传》</a:t>
            </a:r>
            <a:r>
              <a:rPr lang="zh-CN" altLang="en-US" sz="3600"/>
              <a:t>中宋江是哪个省的人（    ）</a:t>
            </a:r>
            <a:endParaRPr lang="zh-CN" altLang="en-US" sz="3600"/>
          </a:p>
        </p:txBody>
      </p:sp>
      <p:sp>
        <p:nvSpPr>
          <p:cNvPr id="100358" name="Text Box 6"/>
          <p:cNvSpPr txBox="1"/>
          <p:nvPr/>
        </p:nvSpPr>
        <p:spPr>
          <a:xfrm>
            <a:off x="2341563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、山东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100359" name="Text Box 7"/>
          <p:cNvSpPr txBox="1"/>
          <p:nvPr/>
        </p:nvSpPr>
        <p:spPr>
          <a:xfrm>
            <a:off x="2341563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、山西</a:t>
            </a:r>
            <a:endParaRPr lang="zh-CN" altLang="en-US" sz="3600"/>
          </a:p>
        </p:txBody>
      </p:sp>
      <p:sp>
        <p:nvSpPr>
          <p:cNvPr id="100360" name="Text Box 8"/>
          <p:cNvSpPr txBox="1"/>
          <p:nvPr/>
        </p:nvSpPr>
        <p:spPr>
          <a:xfrm>
            <a:off x="2341563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、陕西</a:t>
            </a:r>
            <a:endParaRPr lang="zh-CN" altLang="en-US" sz="3600"/>
          </a:p>
        </p:txBody>
      </p:sp>
      <p:sp>
        <p:nvSpPr>
          <p:cNvPr id="100361" name="Text Box 9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827088" y="1773238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A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/>
      <p:bldP spid="100358" grpId="0"/>
      <p:bldP spid="100359" grpId="0"/>
      <p:bldP spid="100360" grpId="0"/>
      <p:bldP spid="10036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101379" name="Rectangle 3"/>
          <p:cNvSpPr>
            <a:spLocks noGrp="1"/>
          </p:cNvSpPr>
          <p:nvPr>
            <p:ph type="body" idx="4294967295"/>
          </p:nvPr>
        </p:nvSpPr>
        <p:spPr>
          <a:xfrm>
            <a:off x="2557463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、江州</a:t>
            </a:r>
            <a:endParaRPr lang="zh-CN" altLang="en-US" sz="2800" b="1"/>
          </a:p>
        </p:txBody>
      </p:sp>
      <p:sp>
        <p:nvSpPr>
          <p:cNvPr id="20484" name="Text Box 5"/>
          <p:cNvSpPr txBox="1"/>
          <p:nvPr/>
        </p:nvSpPr>
        <p:spPr>
          <a:xfrm>
            <a:off x="323850" y="1268413"/>
            <a:ext cx="7343775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10</a:t>
            </a:r>
            <a:r>
              <a:rPr lang="zh-CN" altLang="en-US" sz="3600"/>
              <a:t>、“浔阳楼宋江题反诗”的浔阳楼在（    ）</a:t>
            </a:r>
            <a:endParaRPr lang="zh-CN" altLang="en-US" sz="3600"/>
          </a:p>
        </p:txBody>
      </p:sp>
      <p:sp>
        <p:nvSpPr>
          <p:cNvPr id="101382" name="Text Box 6"/>
          <p:cNvSpPr txBox="1"/>
          <p:nvPr/>
        </p:nvSpPr>
        <p:spPr>
          <a:xfrm>
            <a:off x="2557463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、沧州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101383" name="Text Box 7"/>
          <p:cNvSpPr txBox="1"/>
          <p:nvPr/>
        </p:nvSpPr>
        <p:spPr>
          <a:xfrm>
            <a:off x="2557463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、孟州</a:t>
            </a:r>
            <a:endParaRPr lang="zh-CN" altLang="en-US" sz="3600"/>
          </a:p>
        </p:txBody>
      </p:sp>
      <p:sp>
        <p:nvSpPr>
          <p:cNvPr id="101384" name="Text Box 8"/>
          <p:cNvSpPr txBox="1"/>
          <p:nvPr/>
        </p:nvSpPr>
        <p:spPr>
          <a:xfrm>
            <a:off x="2557463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、高唐州</a:t>
            </a:r>
            <a:endParaRPr lang="zh-CN" altLang="en-US" sz="3600"/>
          </a:p>
        </p:txBody>
      </p:sp>
      <p:sp>
        <p:nvSpPr>
          <p:cNvPr id="101385" name="Text Box 9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1258888" y="1773238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D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  <p:bldP spid="101382" grpId="0"/>
      <p:bldP spid="101383" grpId="0"/>
      <p:bldP spid="101384" grpId="0"/>
      <p:bldP spid="10138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103427" name="Rectangle 3"/>
          <p:cNvSpPr>
            <a:spLocks noGrp="1"/>
          </p:cNvSpPr>
          <p:nvPr>
            <p:ph type="body" idx="4294967295"/>
          </p:nvPr>
        </p:nvSpPr>
        <p:spPr>
          <a:xfrm>
            <a:off x="1981200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、曾头市   史文恭</a:t>
            </a:r>
            <a:endParaRPr lang="zh-CN" altLang="en-US" sz="2800" b="1"/>
          </a:p>
        </p:txBody>
      </p:sp>
      <p:sp>
        <p:nvSpPr>
          <p:cNvPr id="21508" name="Text Box 5"/>
          <p:cNvSpPr txBox="1"/>
          <p:nvPr/>
        </p:nvSpPr>
        <p:spPr>
          <a:xfrm>
            <a:off x="323850" y="1268413"/>
            <a:ext cx="7343775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11</a:t>
            </a:r>
            <a:r>
              <a:rPr lang="zh-CN" altLang="en-US" sz="3600"/>
              <a:t>、晁盖在何处被谁射中毒箭导致最后身亡（    ）</a:t>
            </a:r>
            <a:endParaRPr lang="zh-CN" altLang="en-US" sz="3600"/>
          </a:p>
        </p:txBody>
      </p:sp>
      <p:sp>
        <p:nvSpPr>
          <p:cNvPr id="103430" name="Text Box 6"/>
          <p:cNvSpPr txBox="1"/>
          <p:nvPr/>
        </p:nvSpPr>
        <p:spPr>
          <a:xfrm>
            <a:off x="1981200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、高唐州   栾廷玉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103431" name="Text Box 7"/>
          <p:cNvSpPr txBox="1"/>
          <p:nvPr/>
        </p:nvSpPr>
        <p:spPr>
          <a:xfrm>
            <a:off x="1981200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、高唐州   史文恭</a:t>
            </a:r>
            <a:endParaRPr lang="zh-CN" altLang="en-US" sz="3600"/>
          </a:p>
        </p:txBody>
      </p:sp>
      <p:sp>
        <p:nvSpPr>
          <p:cNvPr id="103432" name="Text Box 8"/>
          <p:cNvSpPr txBox="1"/>
          <p:nvPr/>
        </p:nvSpPr>
        <p:spPr>
          <a:xfrm>
            <a:off x="1981200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、曾头市   栾廷玉</a:t>
            </a:r>
            <a:endParaRPr lang="zh-CN" altLang="en-US" sz="3600"/>
          </a:p>
        </p:txBody>
      </p:sp>
      <p:sp>
        <p:nvSpPr>
          <p:cNvPr id="103433" name="Text Box 9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2627313" y="1773238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D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/>
      <p:bldP spid="103430" grpId="0"/>
      <p:bldP spid="103431" grpId="0"/>
      <p:bldP spid="103432" grpId="0"/>
      <p:bldP spid="1034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104451" name="Rectangle 3"/>
          <p:cNvSpPr>
            <a:spLocks noGrp="1"/>
          </p:cNvSpPr>
          <p:nvPr>
            <p:ph type="body" idx="4294967295"/>
          </p:nvPr>
        </p:nvSpPr>
        <p:spPr>
          <a:xfrm>
            <a:off x="2341563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、林冲</a:t>
            </a:r>
            <a:endParaRPr lang="zh-CN" altLang="en-US" sz="2800" b="1"/>
          </a:p>
        </p:txBody>
      </p:sp>
      <p:sp>
        <p:nvSpPr>
          <p:cNvPr id="22532" name="Text Box 5"/>
          <p:cNvSpPr txBox="1"/>
          <p:nvPr/>
        </p:nvSpPr>
        <p:spPr>
          <a:xfrm>
            <a:off x="323850" y="1268413"/>
            <a:ext cx="7343775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12</a:t>
            </a:r>
            <a:r>
              <a:rPr lang="zh-CN" altLang="en-US" sz="3600"/>
              <a:t>、</a:t>
            </a:r>
            <a:r>
              <a:rPr lang="en-US" altLang="zh-CN" sz="3600"/>
              <a:t>《</a:t>
            </a:r>
            <a:r>
              <a:rPr lang="zh-CN" altLang="en-US" sz="3600"/>
              <a:t>水浒传</a:t>
            </a:r>
            <a:r>
              <a:rPr lang="en-US" altLang="zh-CN" sz="3600"/>
              <a:t>》</a:t>
            </a:r>
            <a:r>
              <a:rPr lang="zh-CN" altLang="en-US" sz="3600"/>
              <a:t>中把“聚义厅”改为“忠义堂”的是：（    ）</a:t>
            </a:r>
            <a:endParaRPr lang="zh-CN" altLang="en-US" sz="3600"/>
          </a:p>
        </p:txBody>
      </p:sp>
      <p:sp>
        <p:nvSpPr>
          <p:cNvPr id="104454" name="Text Box 6"/>
          <p:cNvSpPr txBox="1"/>
          <p:nvPr/>
        </p:nvSpPr>
        <p:spPr>
          <a:xfrm>
            <a:off x="2341563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、宋江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104455" name="Text Box 7"/>
          <p:cNvSpPr txBox="1"/>
          <p:nvPr/>
        </p:nvSpPr>
        <p:spPr>
          <a:xfrm>
            <a:off x="2341563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、吴用</a:t>
            </a:r>
            <a:endParaRPr lang="zh-CN" altLang="en-US" sz="3600"/>
          </a:p>
        </p:txBody>
      </p:sp>
      <p:sp>
        <p:nvSpPr>
          <p:cNvPr id="104456" name="Text Box 8"/>
          <p:cNvSpPr txBox="1"/>
          <p:nvPr/>
        </p:nvSpPr>
        <p:spPr>
          <a:xfrm>
            <a:off x="2341563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、卢俊义</a:t>
            </a:r>
            <a:endParaRPr lang="zh-CN" altLang="en-US" sz="3600"/>
          </a:p>
        </p:txBody>
      </p:sp>
      <p:sp>
        <p:nvSpPr>
          <p:cNvPr id="104457" name="Text Box 9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4067175" y="1773238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A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/>
      <p:bldP spid="104454" grpId="0"/>
      <p:bldP spid="104455" grpId="0"/>
      <p:bldP spid="104456" grpId="0"/>
      <p:bldP spid="10445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109571" name="Rectangle 3"/>
          <p:cNvSpPr>
            <a:spLocks noGrp="1"/>
          </p:cNvSpPr>
          <p:nvPr>
            <p:ph type="body" idx="4294967295"/>
          </p:nvPr>
        </p:nvSpPr>
        <p:spPr>
          <a:xfrm>
            <a:off x="3060700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、童贯</a:t>
            </a:r>
            <a:endParaRPr lang="zh-CN" altLang="en-US" sz="2800" b="1"/>
          </a:p>
        </p:txBody>
      </p:sp>
      <p:sp>
        <p:nvSpPr>
          <p:cNvPr id="23556" name="Text Box 4"/>
          <p:cNvSpPr txBox="1"/>
          <p:nvPr/>
        </p:nvSpPr>
        <p:spPr>
          <a:xfrm>
            <a:off x="323850" y="1268413"/>
            <a:ext cx="7343775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13</a:t>
            </a:r>
            <a:r>
              <a:rPr lang="zh-CN" altLang="en-US" sz="3600"/>
              <a:t>、不属于</a:t>
            </a:r>
            <a:r>
              <a:rPr lang="en-US" altLang="zh-CN" sz="3600"/>
              <a:t>《</a:t>
            </a:r>
            <a:r>
              <a:rPr lang="zh-CN" altLang="en-US" sz="3600"/>
              <a:t>水浒传</a:t>
            </a:r>
            <a:r>
              <a:rPr lang="en-US" altLang="zh-CN" sz="3600"/>
              <a:t>》</a:t>
            </a:r>
            <a:r>
              <a:rPr lang="zh-CN" altLang="en-US" sz="3600"/>
              <a:t>中四大奸臣的是（    ）</a:t>
            </a:r>
            <a:endParaRPr lang="zh-CN" altLang="en-US" sz="3600"/>
          </a:p>
        </p:txBody>
      </p:sp>
      <p:sp>
        <p:nvSpPr>
          <p:cNvPr id="109573" name="Text Box 5"/>
          <p:cNvSpPr txBox="1"/>
          <p:nvPr/>
        </p:nvSpPr>
        <p:spPr>
          <a:xfrm>
            <a:off x="3060700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、高俅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109574" name="Text Box 6"/>
          <p:cNvSpPr txBox="1"/>
          <p:nvPr/>
        </p:nvSpPr>
        <p:spPr>
          <a:xfrm>
            <a:off x="3060700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、秦桧</a:t>
            </a:r>
            <a:endParaRPr lang="zh-CN" altLang="en-US" sz="3600"/>
          </a:p>
        </p:txBody>
      </p:sp>
      <p:sp>
        <p:nvSpPr>
          <p:cNvPr id="109575" name="Text Box 7"/>
          <p:cNvSpPr txBox="1"/>
          <p:nvPr/>
        </p:nvSpPr>
        <p:spPr>
          <a:xfrm>
            <a:off x="3060700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、蔡京</a:t>
            </a:r>
            <a:endParaRPr lang="zh-CN" altLang="en-US" sz="3600"/>
          </a:p>
        </p:txBody>
      </p:sp>
      <p:sp>
        <p:nvSpPr>
          <p:cNvPr id="109576" name="Text Box 8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1692275" y="1844675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B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/>
      <p:bldP spid="109573" grpId="0"/>
      <p:bldP spid="109574" grpId="0"/>
      <p:bldP spid="109575" grpId="0"/>
      <p:bldP spid="10957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110595" name="Rectangle 3"/>
          <p:cNvSpPr>
            <a:spLocks noGrp="1"/>
          </p:cNvSpPr>
          <p:nvPr>
            <p:ph type="body" idx="4294967295"/>
          </p:nvPr>
        </p:nvSpPr>
        <p:spPr>
          <a:xfrm>
            <a:off x="2413000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、张青   孙二娘</a:t>
            </a:r>
            <a:endParaRPr lang="zh-CN" altLang="en-US" sz="2800" b="1"/>
          </a:p>
        </p:txBody>
      </p:sp>
      <p:sp>
        <p:nvSpPr>
          <p:cNvPr id="24580" name="Text Box 4"/>
          <p:cNvSpPr txBox="1"/>
          <p:nvPr/>
        </p:nvSpPr>
        <p:spPr>
          <a:xfrm>
            <a:off x="323850" y="1268413"/>
            <a:ext cx="73437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14</a:t>
            </a:r>
            <a:r>
              <a:rPr lang="zh-CN" altLang="en-US" sz="3600"/>
              <a:t>、下列夫妻关系错误的是（    ）</a:t>
            </a:r>
            <a:endParaRPr lang="zh-CN" altLang="en-US" sz="3600"/>
          </a:p>
        </p:txBody>
      </p:sp>
      <p:sp>
        <p:nvSpPr>
          <p:cNvPr id="110597" name="Text Box 5"/>
          <p:cNvSpPr txBox="1"/>
          <p:nvPr/>
        </p:nvSpPr>
        <p:spPr>
          <a:xfrm>
            <a:off x="2413000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、孙新   顾大嫂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110598" name="Text Box 6"/>
          <p:cNvSpPr txBox="1"/>
          <p:nvPr/>
        </p:nvSpPr>
        <p:spPr>
          <a:xfrm>
            <a:off x="2413000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、王英   扈三娘</a:t>
            </a:r>
            <a:endParaRPr lang="zh-CN" altLang="en-US" sz="3600"/>
          </a:p>
        </p:txBody>
      </p:sp>
      <p:sp>
        <p:nvSpPr>
          <p:cNvPr id="110599" name="Text Box 7"/>
          <p:cNvSpPr txBox="1"/>
          <p:nvPr/>
        </p:nvSpPr>
        <p:spPr>
          <a:xfrm>
            <a:off x="2413000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、杨雄   阎婆惜</a:t>
            </a:r>
            <a:endParaRPr lang="zh-CN" altLang="en-US" sz="3600"/>
          </a:p>
        </p:txBody>
      </p:sp>
      <p:sp>
        <p:nvSpPr>
          <p:cNvPr id="110600" name="Text Box 8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6300788" y="1196975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C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/>
      <p:bldP spid="110597" grpId="0"/>
      <p:bldP spid="110598" grpId="0"/>
      <p:bldP spid="110599" grpId="0"/>
      <p:bldP spid="11060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111619" name="Rectangle 3"/>
          <p:cNvSpPr>
            <a:spLocks noGrp="1"/>
          </p:cNvSpPr>
          <p:nvPr>
            <p:ph type="body" idx="4294967295"/>
          </p:nvPr>
        </p:nvSpPr>
        <p:spPr>
          <a:xfrm>
            <a:off x="2052638" y="45085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、青面兽杨志</a:t>
            </a:r>
            <a:endParaRPr lang="zh-CN" altLang="en-US" sz="2800" b="1"/>
          </a:p>
        </p:txBody>
      </p:sp>
      <p:sp>
        <p:nvSpPr>
          <p:cNvPr id="25604" name="Text Box 4"/>
          <p:cNvSpPr txBox="1"/>
          <p:nvPr/>
        </p:nvSpPr>
        <p:spPr>
          <a:xfrm>
            <a:off x="323850" y="1268413"/>
            <a:ext cx="73437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15</a:t>
            </a:r>
            <a:r>
              <a:rPr lang="zh-CN" altLang="en-US" sz="3600"/>
              <a:t>、下列不属于天罡星的是（    ）</a:t>
            </a:r>
            <a:endParaRPr lang="zh-CN" altLang="en-US" sz="3600"/>
          </a:p>
        </p:txBody>
      </p:sp>
      <p:sp>
        <p:nvSpPr>
          <p:cNvPr id="111621" name="Text Box 5"/>
          <p:cNvSpPr txBox="1"/>
          <p:nvPr/>
        </p:nvSpPr>
        <p:spPr>
          <a:xfrm>
            <a:off x="2052638" y="22764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、美髯公朱仝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111622" name="Text Box 6"/>
          <p:cNvSpPr txBox="1"/>
          <p:nvPr/>
        </p:nvSpPr>
        <p:spPr>
          <a:xfrm>
            <a:off x="2052638" y="29972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、黑旋风李逵</a:t>
            </a:r>
            <a:endParaRPr lang="zh-CN" altLang="en-US" sz="3600"/>
          </a:p>
        </p:txBody>
      </p:sp>
      <p:sp>
        <p:nvSpPr>
          <p:cNvPr id="111623" name="Text Box 7"/>
          <p:cNvSpPr txBox="1"/>
          <p:nvPr/>
        </p:nvSpPr>
        <p:spPr>
          <a:xfrm>
            <a:off x="2052638" y="37179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、鼓上蚤时迁</a:t>
            </a:r>
            <a:endParaRPr lang="zh-CN" altLang="en-US" sz="3600"/>
          </a:p>
        </p:txBody>
      </p:sp>
      <p:sp>
        <p:nvSpPr>
          <p:cNvPr id="111624" name="Text Box 8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6300788" y="1196975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C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/>
      <p:bldP spid="111621" grpId="0"/>
      <p:bldP spid="111622" grpId="0"/>
      <p:bldP spid="111623" grpId="0"/>
      <p:bldP spid="1116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112643" name="Rectangle 3"/>
          <p:cNvSpPr>
            <a:spLocks noGrp="1"/>
          </p:cNvSpPr>
          <p:nvPr>
            <p:ph type="body" idx="4294967295"/>
          </p:nvPr>
        </p:nvSpPr>
        <p:spPr>
          <a:xfrm>
            <a:off x="2628900" y="4724400"/>
            <a:ext cx="9144000" cy="863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、花荣</a:t>
            </a:r>
            <a:endParaRPr lang="zh-CN" altLang="en-US" sz="2800" b="1"/>
          </a:p>
        </p:txBody>
      </p:sp>
      <p:sp>
        <p:nvSpPr>
          <p:cNvPr id="26628" name="Text Box 4"/>
          <p:cNvSpPr txBox="1"/>
          <p:nvPr/>
        </p:nvSpPr>
        <p:spPr>
          <a:xfrm>
            <a:off x="323850" y="1268413"/>
            <a:ext cx="784860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16</a:t>
            </a:r>
            <a:r>
              <a:rPr lang="zh-CN" altLang="en-US" sz="3600"/>
              <a:t>、梁山好汉中，没有因获罪在脸上被打金印刺字的。 （    ）</a:t>
            </a:r>
            <a:endParaRPr lang="zh-CN" altLang="en-US" sz="3600"/>
          </a:p>
        </p:txBody>
      </p:sp>
      <p:sp>
        <p:nvSpPr>
          <p:cNvPr id="112645" name="Text Box 5"/>
          <p:cNvSpPr txBox="1"/>
          <p:nvPr/>
        </p:nvSpPr>
        <p:spPr>
          <a:xfrm>
            <a:off x="2628900" y="2492375"/>
            <a:ext cx="8667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、宋江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112646" name="Text Box 6"/>
          <p:cNvSpPr txBox="1"/>
          <p:nvPr/>
        </p:nvSpPr>
        <p:spPr>
          <a:xfrm>
            <a:off x="2628900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、武松</a:t>
            </a:r>
            <a:endParaRPr lang="zh-CN" altLang="en-US" sz="3600"/>
          </a:p>
        </p:txBody>
      </p:sp>
      <p:sp>
        <p:nvSpPr>
          <p:cNvPr id="112647" name="Text Box 7"/>
          <p:cNvSpPr txBox="1"/>
          <p:nvPr/>
        </p:nvSpPr>
        <p:spPr>
          <a:xfrm>
            <a:off x="2628900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、林冲</a:t>
            </a:r>
            <a:endParaRPr lang="zh-CN" altLang="en-US" sz="3600"/>
          </a:p>
        </p:txBody>
      </p:sp>
      <p:sp>
        <p:nvSpPr>
          <p:cNvPr id="112648" name="Text Box 8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4716463" y="1773238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D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/>
      <p:bldP spid="112645" grpId="0"/>
      <p:bldP spid="112646" grpId="0"/>
      <p:bldP spid="112647" grpId="0"/>
      <p:bldP spid="11264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113667" name="Rectangle 3"/>
          <p:cNvSpPr>
            <a:spLocks noGrp="1"/>
          </p:cNvSpPr>
          <p:nvPr>
            <p:ph type="body" idx="4294967295"/>
          </p:nvPr>
        </p:nvSpPr>
        <p:spPr>
          <a:xfrm>
            <a:off x="0" y="4581525"/>
            <a:ext cx="9144000" cy="12954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D</a:t>
            </a:r>
            <a:r>
              <a:rPr lang="zh-CN" altLang="en-US" sz="3600" b="1"/>
              <a:t>、中国历史上第一部用白话文写成的章回小说</a:t>
            </a:r>
            <a:endParaRPr lang="zh-CN" altLang="en-US" sz="3600" b="1"/>
          </a:p>
          <a:p>
            <a:pPr eaLnBrk="1" hangingPunct="1">
              <a:buNone/>
            </a:pPr>
            <a:endParaRPr lang="en-US" altLang="zh-CN" sz="2800" b="1"/>
          </a:p>
        </p:txBody>
      </p:sp>
      <p:sp>
        <p:nvSpPr>
          <p:cNvPr id="27652" name="Text Box 4"/>
          <p:cNvSpPr txBox="1"/>
          <p:nvPr/>
        </p:nvSpPr>
        <p:spPr>
          <a:xfrm>
            <a:off x="323850" y="1268413"/>
            <a:ext cx="784860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17</a:t>
            </a:r>
            <a:r>
              <a:rPr lang="zh-CN" altLang="en-US" sz="3600"/>
              <a:t>、下列对</a:t>
            </a:r>
            <a:r>
              <a:rPr lang="en-US" altLang="zh-CN" sz="3600"/>
              <a:t>《</a:t>
            </a:r>
            <a:r>
              <a:rPr lang="zh-CN" altLang="en-US" sz="3600"/>
              <a:t>水浒传</a:t>
            </a:r>
            <a:r>
              <a:rPr lang="en-US" altLang="zh-CN" sz="3600"/>
              <a:t>》</a:t>
            </a:r>
            <a:r>
              <a:rPr lang="zh-CN" altLang="en-US" sz="3600"/>
              <a:t>评价有误的是（    ）</a:t>
            </a:r>
            <a:endParaRPr lang="zh-CN" altLang="en-US" sz="3600"/>
          </a:p>
        </p:txBody>
      </p:sp>
      <p:sp>
        <p:nvSpPr>
          <p:cNvPr id="113669" name="Text Box 5"/>
          <p:cNvSpPr txBox="1"/>
          <p:nvPr/>
        </p:nvSpPr>
        <p:spPr>
          <a:xfrm>
            <a:off x="0" y="2492375"/>
            <a:ext cx="88931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A</a:t>
            </a:r>
            <a:r>
              <a:rPr lang="zh-CN" altLang="en-US" sz="3600"/>
              <a:t>、中国第一部讽刺小说</a:t>
            </a:r>
            <a:endParaRPr lang="zh-CN" altLang="en-US" sz="3600"/>
          </a:p>
        </p:txBody>
      </p:sp>
      <p:sp>
        <p:nvSpPr>
          <p:cNvPr id="113670" name="Text Box 6"/>
          <p:cNvSpPr txBox="1"/>
          <p:nvPr/>
        </p:nvSpPr>
        <p:spPr>
          <a:xfrm>
            <a:off x="0" y="32131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B</a:t>
            </a:r>
            <a:r>
              <a:rPr lang="zh-CN" altLang="en-US" sz="3600"/>
              <a:t>、中国四大名著之一 </a:t>
            </a:r>
            <a:endParaRPr lang="zh-CN" altLang="en-US" sz="3600"/>
          </a:p>
        </p:txBody>
      </p:sp>
      <p:sp>
        <p:nvSpPr>
          <p:cNvPr id="113671" name="Text Box 7"/>
          <p:cNvSpPr txBox="1"/>
          <p:nvPr/>
        </p:nvSpPr>
        <p:spPr>
          <a:xfrm>
            <a:off x="0" y="3933825"/>
            <a:ext cx="8820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/>
              <a:t>C</a:t>
            </a:r>
            <a:r>
              <a:rPr lang="zh-CN" altLang="en-US" sz="3600"/>
              <a:t>、金圣叹“六才子书”之一</a:t>
            </a:r>
            <a:endParaRPr lang="zh-CN" altLang="en-US" sz="3600"/>
          </a:p>
        </p:txBody>
      </p:sp>
      <p:sp>
        <p:nvSpPr>
          <p:cNvPr id="113672" name="Text Box 8">
            <a:hlinkClick action="ppaction://noaction">
              <a:snd r:embed="rId2" name="未命名1.wav"/>
            </a:hlinkClick>
          </p:cNvPr>
          <p:cNvSpPr txBox="1"/>
          <p:nvPr/>
        </p:nvSpPr>
        <p:spPr>
          <a:xfrm>
            <a:off x="900113" y="1773238"/>
            <a:ext cx="6477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0"/>
              <a:t>A</a:t>
            </a:r>
            <a:endParaRPr lang="en-US" altLang="zh-CN" sz="40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/>
      <p:bldP spid="113669" grpId="0"/>
      <p:bldP spid="113670" grpId="0"/>
      <p:bldP spid="113671" grpId="0"/>
      <p:bldP spid="11367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28675" name="Rectangle 3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9144000" cy="276542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18</a:t>
            </a:r>
            <a:r>
              <a:rPr lang="zh-CN" altLang="en-US" b="1"/>
              <a:t>、</a:t>
            </a:r>
            <a:r>
              <a:rPr lang="zh-CN" altLang="en-US" sz="3600" b="1"/>
              <a:t>绰号豹子头的</a:t>
            </a:r>
            <a:r>
              <a:rPr lang="en-US" altLang="zh-CN" sz="3600" b="1"/>
              <a:t>_______</a:t>
            </a:r>
            <a:r>
              <a:rPr lang="zh-CN" altLang="en-US" sz="3600" b="1"/>
              <a:t>，原为东京八十万禁军教头，后被</a:t>
            </a:r>
            <a:r>
              <a:rPr lang="en-US" altLang="zh-CN" sz="3600" b="1"/>
              <a:t>_____</a:t>
            </a:r>
            <a:r>
              <a:rPr lang="zh-CN" altLang="en-US" sz="3600" b="1"/>
              <a:t>设计误入白虎节堂，刺配</a:t>
            </a:r>
            <a:r>
              <a:rPr lang="en-US" altLang="zh-CN" sz="3600" b="1"/>
              <a:t>_______</a:t>
            </a:r>
            <a:r>
              <a:rPr lang="zh-CN" altLang="en-US" sz="3600" b="1"/>
              <a:t>，后雪夜上梁山。 </a:t>
            </a:r>
            <a:endParaRPr lang="zh-CN" altLang="en-US" sz="3600" b="1"/>
          </a:p>
        </p:txBody>
      </p:sp>
      <p:sp>
        <p:nvSpPr>
          <p:cNvPr id="41990" name="Text Box 6"/>
          <p:cNvSpPr txBox="1"/>
          <p:nvPr/>
        </p:nvSpPr>
        <p:spPr>
          <a:xfrm>
            <a:off x="3851275" y="1484313"/>
            <a:ext cx="165735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FF3300"/>
                </a:solidFill>
              </a:rPr>
              <a:t>林冲</a:t>
            </a:r>
            <a:endParaRPr lang="zh-CN" altLang="en-US" sz="4000">
              <a:solidFill>
                <a:srgbClr val="FF3300"/>
              </a:solidFill>
            </a:endParaRPr>
          </a:p>
        </p:txBody>
      </p:sp>
      <p:sp>
        <p:nvSpPr>
          <p:cNvPr id="41991" name="Text Box 7"/>
          <p:cNvSpPr txBox="1"/>
          <p:nvPr/>
        </p:nvSpPr>
        <p:spPr>
          <a:xfrm>
            <a:off x="3995738" y="2060575"/>
            <a:ext cx="13684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FF3300"/>
                </a:solidFill>
              </a:rPr>
              <a:t>高俅</a:t>
            </a:r>
            <a:endParaRPr lang="zh-CN" altLang="en-US" sz="4000">
              <a:solidFill>
                <a:srgbClr val="FF3300"/>
              </a:solidFill>
            </a:endParaRPr>
          </a:p>
        </p:txBody>
      </p:sp>
      <p:sp>
        <p:nvSpPr>
          <p:cNvPr id="41992" name="Text Box 8"/>
          <p:cNvSpPr txBox="1"/>
          <p:nvPr/>
        </p:nvSpPr>
        <p:spPr>
          <a:xfrm>
            <a:off x="2627313" y="2636838"/>
            <a:ext cx="1944687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FF3300"/>
                </a:solidFill>
              </a:rPr>
              <a:t>沧州</a:t>
            </a:r>
            <a:endParaRPr lang="zh-CN" altLang="en-US" sz="400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/>
      <p:bldP spid="41991" grpId="0"/>
      <p:bldP spid="4199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9144000" cy="2836863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3600" b="1"/>
              <a:t>19</a:t>
            </a:r>
            <a:r>
              <a:rPr lang="zh-CN" altLang="en-US" sz="3600" b="1"/>
              <a:t>、在</a:t>
            </a:r>
            <a:r>
              <a:rPr lang="en-US" altLang="zh-CN" sz="3600" b="1"/>
              <a:t>《</a:t>
            </a:r>
            <a:r>
              <a:rPr lang="zh-CN" altLang="en-US" sz="3600" b="1"/>
              <a:t>水浒传</a:t>
            </a:r>
            <a:r>
              <a:rPr lang="en-US" altLang="zh-CN" sz="3600" b="1"/>
              <a:t>》</a:t>
            </a:r>
            <a:r>
              <a:rPr lang="zh-CN" altLang="en-US" sz="3600" b="1"/>
              <a:t>中，绰号为“智多星”的人是</a:t>
            </a:r>
            <a:r>
              <a:rPr lang="zh-CN" altLang="en-US" sz="3600" b="1" u="sng"/>
              <a:t>              </a:t>
            </a:r>
            <a:r>
              <a:rPr lang="zh-CN" altLang="en-US" sz="3600" b="1"/>
              <a:t>，也被称为“赛诸葛”。他与一伙好汉在“黄泥冈上巧施功”，干的一件大事是 </a:t>
            </a:r>
            <a:r>
              <a:rPr lang="zh-CN" altLang="en-US" sz="3600" b="1" u="sng"/>
              <a:t>                     。</a:t>
            </a:r>
            <a:r>
              <a:rPr lang="zh-CN" altLang="en-US" sz="3600" b="1"/>
              <a:t>   </a:t>
            </a:r>
            <a:r>
              <a:rPr lang="zh-CN" altLang="en-US" sz="3600" b="1" u="sng"/>
              <a:t>    </a:t>
            </a:r>
            <a:endParaRPr lang="zh-CN" altLang="en-US" sz="3600" b="1" u="sng"/>
          </a:p>
        </p:txBody>
      </p:sp>
      <p:sp>
        <p:nvSpPr>
          <p:cNvPr id="43014" name="Text Box 6"/>
          <p:cNvSpPr txBox="1"/>
          <p:nvPr/>
        </p:nvSpPr>
        <p:spPr>
          <a:xfrm>
            <a:off x="1331913" y="2060575"/>
            <a:ext cx="2160587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FF3300"/>
                </a:solidFill>
              </a:rPr>
              <a:t>吴用</a:t>
            </a:r>
            <a:endParaRPr lang="zh-CN" altLang="en-US" sz="4000">
              <a:solidFill>
                <a:srgbClr val="FF3300"/>
              </a:solidFill>
            </a:endParaRPr>
          </a:p>
        </p:txBody>
      </p:sp>
      <p:sp>
        <p:nvSpPr>
          <p:cNvPr id="43015" name="Text Box 7"/>
          <p:cNvSpPr txBox="1"/>
          <p:nvPr/>
        </p:nvSpPr>
        <p:spPr>
          <a:xfrm>
            <a:off x="1187450" y="3141663"/>
            <a:ext cx="34575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rgbClr val="FF3300"/>
                </a:solidFill>
              </a:rPr>
              <a:t>智取生辰纲</a:t>
            </a:r>
            <a:endParaRPr lang="zh-CN" altLang="en-US" sz="400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  <p:bldP spid="430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44035" name="Rectangle 3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820150" cy="24765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spcBef>
                <a:spcPct val="0"/>
              </a:spcBef>
              <a:buNone/>
            </a:pPr>
            <a:r>
              <a:rPr lang="en-US" altLang="zh-CN" b="1"/>
              <a:t>20</a:t>
            </a:r>
            <a:r>
              <a:rPr lang="zh-CN" altLang="en-US" b="1"/>
              <a:t>、</a:t>
            </a:r>
            <a:r>
              <a:rPr lang="zh-CN" altLang="en-US" sz="3600" b="1"/>
              <a:t>上梁山之前和鲁达当过相同官职，在“三打祝家庄”中起到里应外合重要作用的是（          ），他的绰号是（           ）。</a:t>
            </a:r>
            <a:endParaRPr lang="zh-CN" altLang="en-US" sz="3600" b="1"/>
          </a:p>
          <a:p>
            <a:pPr eaLnBrk="1" hangingPunct="1">
              <a:spcBef>
                <a:spcPct val="0"/>
              </a:spcBef>
              <a:buNone/>
            </a:pPr>
            <a:endParaRPr lang="en-US" altLang="zh-CN" sz="3600" b="1" u="sng"/>
          </a:p>
        </p:txBody>
      </p:sp>
      <p:sp>
        <p:nvSpPr>
          <p:cNvPr id="44039" name="Text Box 7"/>
          <p:cNvSpPr txBox="1"/>
          <p:nvPr/>
        </p:nvSpPr>
        <p:spPr>
          <a:xfrm>
            <a:off x="1403350" y="2708275"/>
            <a:ext cx="18732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>
                <a:solidFill>
                  <a:srgbClr val="FF3300"/>
                </a:solidFill>
              </a:rPr>
              <a:t>孙立</a:t>
            </a:r>
            <a:endParaRPr lang="zh-CN" altLang="en-US" sz="3600">
              <a:solidFill>
                <a:srgbClr val="FF3300"/>
              </a:solidFill>
            </a:endParaRPr>
          </a:p>
        </p:txBody>
      </p:sp>
      <p:sp>
        <p:nvSpPr>
          <p:cNvPr id="44040" name="Text Box 8"/>
          <p:cNvSpPr txBox="1"/>
          <p:nvPr/>
        </p:nvSpPr>
        <p:spPr>
          <a:xfrm>
            <a:off x="6227763" y="2708275"/>
            <a:ext cx="18732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>
                <a:solidFill>
                  <a:srgbClr val="FF3300"/>
                </a:solidFill>
              </a:rPr>
              <a:t>病尉迟</a:t>
            </a:r>
            <a:endParaRPr lang="zh-CN" altLang="en-US" sz="360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  <p:bldP spid="44039" grpId="0"/>
      <p:bldP spid="440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31747" name="Rectangle 3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9144000" cy="2405063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spcBef>
                <a:spcPct val="0"/>
              </a:spcBef>
              <a:buNone/>
            </a:pPr>
            <a:r>
              <a:rPr lang="en-US" altLang="zh-CN" sz="3600" b="1"/>
              <a:t>21</a:t>
            </a:r>
            <a:r>
              <a:rPr lang="zh-CN" altLang="en-US" sz="3600" b="1"/>
              <a:t>、</a:t>
            </a:r>
            <a:r>
              <a:rPr lang="en-US" altLang="zh-CN" sz="3600" b="1"/>
              <a:t>《</a:t>
            </a:r>
            <a:r>
              <a:rPr lang="zh-CN" altLang="en-US" sz="3600" b="1"/>
              <a:t>水浒传</a:t>
            </a:r>
            <a:r>
              <a:rPr lang="en-US" altLang="zh-CN" sz="3600" b="1"/>
              <a:t>》</a:t>
            </a:r>
            <a:r>
              <a:rPr lang="zh-CN" altLang="en-US" sz="3600" b="1"/>
              <a:t>中从最初占据水泊梁山到梁</a:t>
            </a:r>
            <a:endParaRPr lang="zh-CN" altLang="en-US" sz="3600" b="1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600" b="1"/>
              <a:t>       山好汉聚齐一百零八位直至被朝廷招安</a:t>
            </a:r>
            <a:r>
              <a:rPr lang="en-US" altLang="zh-CN" sz="3600" b="1"/>
              <a:t>,</a:t>
            </a:r>
            <a:endParaRPr lang="en-US" altLang="zh-CN" sz="3600" b="1"/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3600" b="1"/>
              <a:t>       </a:t>
            </a:r>
            <a:r>
              <a:rPr lang="zh-CN" altLang="en-US" sz="3600" b="1"/>
              <a:t>梁山寨主先后共有三位</a:t>
            </a:r>
            <a:endParaRPr lang="zh-CN" altLang="en-US" sz="3600" b="1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600" b="1"/>
              <a:t>        </a:t>
            </a:r>
            <a:r>
              <a:rPr lang="zh-CN" altLang="en-US" sz="3600" b="1" u="sng"/>
              <a:t>            、            、           。                 </a:t>
            </a:r>
            <a:r>
              <a:rPr lang="zh-CN" altLang="en-US" sz="3600" b="1"/>
              <a:t> </a:t>
            </a:r>
            <a:endParaRPr lang="zh-CN" altLang="en-US" sz="3600" b="1"/>
          </a:p>
        </p:txBody>
      </p:sp>
      <p:sp>
        <p:nvSpPr>
          <p:cNvPr id="56328" name="Rectangle 8"/>
          <p:cNvSpPr/>
          <p:nvPr/>
        </p:nvSpPr>
        <p:spPr>
          <a:xfrm>
            <a:off x="1187450" y="3141663"/>
            <a:ext cx="5210175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>
                <a:solidFill>
                  <a:srgbClr val="FF3300"/>
                </a:solidFill>
              </a:rPr>
              <a:t>王伦      晁盖       宋江</a:t>
            </a:r>
            <a:r>
              <a:rPr lang="zh-CN" altLang="en-US" sz="4000">
                <a:solidFill>
                  <a:schemeClr val="tx2"/>
                </a:solidFill>
              </a:rPr>
              <a:t> </a:t>
            </a:r>
            <a:endParaRPr lang="zh-CN" altLang="en-US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>
          <a:xfrm>
            <a:off x="0" y="1557338"/>
            <a:ext cx="91440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en-US" altLang="zh-CN" sz="3600" b="1">
                <a:solidFill>
                  <a:schemeClr val="tx1"/>
                </a:solidFill>
              </a:rPr>
              <a:t>22</a:t>
            </a:r>
            <a:r>
              <a:rPr lang="zh-CN" altLang="en-US" sz="3600" b="1">
                <a:solidFill>
                  <a:schemeClr val="tx1"/>
                </a:solidFill>
              </a:rPr>
              <a:t>、</a:t>
            </a:r>
            <a:r>
              <a:rPr lang="en-US" altLang="zh-CN" sz="3600" b="1">
                <a:solidFill>
                  <a:schemeClr val="tx1"/>
                </a:solidFill>
              </a:rPr>
              <a:t>《</a:t>
            </a:r>
            <a:r>
              <a:rPr lang="zh-CN" altLang="en-US" sz="3600" b="1">
                <a:solidFill>
                  <a:schemeClr val="tx1"/>
                </a:solidFill>
              </a:rPr>
              <a:t>水浒传</a:t>
            </a:r>
            <a:r>
              <a:rPr lang="en-US" altLang="zh-CN" sz="3600" b="1">
                <a:solidFill>
                  <a:schemeClr val="tx1"/>
                </a:solidFill>
              </a:rPr>
              <a:t>》</a:t>
            </a:r>
            <a:r>
              <a:rPr lang="zh-CN" altLang="en-US" sz="3600" b="1">
                <a:solidFill>
                  <a:schemeClr val="tx1"/>
                </a:solidFill>
              </a:rPr>
              <a:t>中三位女将是谁 </a:t>
            </a:r>
            <a:r>
              <a:rPr lang="en-US" altLang="zh-CN" sz="3600" b="1">
                <a:solidFill>
                  <a:schemeClr val="tx1"/>
                </a:solidFill>
              </a:rPr>
              <a:t>? </a:t>
            </a:r>
            <a:r>
              <a:rPr lang="zh-CN" altLang="en-US" sz="3600" b="1">
                <a:solidFill>
                  <a:schemeClr val="tx1"/>
                </a:solidFill>
              </a:rPr>
              <a:t>她们的绰</a:t>
            </a:r>
            <a:br>
              <a:rPr lang="zh-CN" altLang="zh-CN" sz="3600" b="1">
                <a:solidFill>
                  <a:schemeClr val="tx1"/>
                </a:solidFill>
              </a:rPr>
            </a:br>
            <a:r>
              <a:rPr lang="zh-CN" altLang="zh-CN" sz="3600" b="1">
                <a:solidFill>
                  <a:schemeClr val="tx1"/>
                </a:solidFill>
              </a:rPr>
              <a:t> </a:t>
            </a:r>
            <a:r>
              <a:rPr lang="zh-CN" altLang="en-US" sz="3600" b="1">
                <a:solidFill>
                  <a:schemeClr val="tx1"/>
                </a:solidFill>
              </a:rPr>
              <a:t> </a:t>
            </a:r>
            <a:r>
              <a:rPr lang="zh-CN" altLang="zh-CN" sz="3600" b="1">
                <a:solidFill>
                  <a:schemeClr val="tx1"/>
                </a:solidFill>
              </a:rPr>
              <a:t> </a:t>
            </a:r>
            <a:r>
              <a:rPr lang="zh-CN" altLang="en-US" sz="3600" b="1">
                <a:solidFill>
                  <a:schemeClr val="tx1"/>
                </a:solidFill>
              </a:rPr>
              <a:t> </a:t>
            </a:r>
            <a:r>
              <a:rPr lang="zh-CN" altLang="zh-CN" sz="3600" b="1">
                <a:solidFill>
                  <a:schemeClr val="tx1"/>
                </a:solidFill>
              </a:rPr>
              <a:t> </a:t>
            </a:r>
            <a:r>
              <a:rPr lang="zh-CN" altLang="en-US" sz="3600" b="1">
                <a:solidFill>
                  <a:schemeClr val="tx1"/>
                </a:solidFill>
              </a:rPr>
              <a:t> </a:t>
            </a:r>
            <a:r>
              <a:rPr lang="zh-CN" altLang="zh-CN" sz="3600" b="1">
                <a:solidFill>
                  <a:schemeClr val="tx1"/>
                </a:solidFill>
              </a:rPr>
              <a:t> </a:t>
            </a:r>
            <a:r>
              <a:rPr lang="zh-CN" altLang="en-US" sz="3600" b="1">
                <a:solidFill>
                  <a:schemeClr val="tx1"/>
                </a:solidFill>
              </a:rPr>
              <a:t>号是什么</a:t>
            </a:r>
            <a:r>
              <a:rPr lang="en-US" altLang="zh-CN" sz="3600" b="1">
                <a:solidFill>
                  <a:schemeClr val="tx1"/>
                </a:solidFill>
              </a:rPr>
              <a:t>?</a:t>
            </a:r>
            <a:r>
              <a:rPr lang="en-US" altLang="zh-CN" sz="4000" b="1">
                <a:solidFill>
                  <a:schemeClr val="tx1"/>
                </a:solidFill>
              </a:rPr>
              <a:t>      </a:t>
            </a:r>
            <a:endParaRPr lang="en-US" altLang="zh-CN" sz="4000" b="1">
              <a:solidFill>
                <a:schemeClr val="tx1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87450" y="2998788"/>
            <a:ext cx="6192838" cy="2085975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b="1">
                <a:solidFill>
                  <a:srgbClr val="FF3300"/>
                </a:solidFill>
                <a:latin typeface="宋体" panose="02010600030101010101" pitchFamily="2" charset="-122"/>
              </a:rPr>
              <a:t>扈三娘、一丈青</a:t>
            </a:r>
            <a:endParaRPr lang="zh-CN" altLang="zh-CN" sz="3600" b="1">
              <a:solidFill>
                <a:srgbClr val="FF3300"/>
              </a:solidFill>
              <a:latin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b="1">
                <a:solidFill>
                  <a:srgbClr val="FF3300"/>
                </a:solidFill>
                <a:latin typeface="宋体" panose="02010600030101010101" pitchFamily="2" charset="-122"/>
              </a:rPr>
              <a:t>孙二娘、母夜叉</a:t>
            </a:r>
            <a:endParaRPr lang="zh-CN" altLang="zh-CN" sz="3600" b="1">
              <a:solidFill>
                <a:srgbClr val="FF3300"/>
              </a:solidFill>
              <a:latin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b="1">
                <a:solidFill>
                  <a:srgbClr val="FF3300"/>
                </a:solidFill>
                <a:latin typeface="宋体" panose="02010600030101010101" pitchFamily="2" charset="-122"/>
              </a:rPr>
              <a:t>顾大嫂、母大虫</a:t>
            </a:r>
            <a:endParaRPr lang="zh-CN" altLang="en-US" sz="3600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2772" name="Rectangle 4"/>
          <p:cNvSpPr/>
          <p:nvPr/>
        </p:nvSpPr>
        <p:spPr>
          <a:xfrm>
            <a:off x="673100" y="4905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400" b="0">
                <a:solidFill>
                  <a:schemeClr val="tx2"/>
                </a:solidFill>
                <a:ea typeface="楷体_GB2312" pitchFamily="49" charset="-122"/>
              </a:rPr>
              <a:t>二、抢答题</a:t>
            </a:r>
            <a:endParaRPr lang="zh-CN" altLang="en-US" sz="4400" b="0">
              <a:solidFill>
                <a:schemeClr val="tx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4" name="Rectangle 3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9144000" cy="2260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zh-CN" sz="3600" b="1"/>
              <a:t>23</a:t>
            </a:r>
            <a:r>
              <a:rPr lang="zh-CN" altLang="en-US" sz="3600" b="1"/>
              <a:t>、</a:t>
            </a:r>
            <a:r>
              <a:rPr lang="en-US" altLang="zh-CN" sz="3600" b="1"/>
              <a:t>《</a:t>
            </a:r>
            <a:r>
              <a:rPr lang="zh-CN" altLang="en-US" sz="3600" b="1"/>
              <a:t>水浒</a:t>
            </a:r>
            <a:r>
              <a:rPr lang="en-US" altLang="zh-CN" sz="3600" b="1"/>
              <a:t>》</a:t>
            </a:r>
            <a:r>
              <a:rPr lang="zh-CN" altLang="en-US" sz="3600" b="1"/>
              <a:t>中身怀绝技的三位英雄（要带绰号）：</a:t>
            </a:r>
            <a:endParaRPr lang="zh-CN" altLang="en-US" sz="3600" b="1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zh-CN" altLang="en-US" sz="3600" b="1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zh-CN" altLang="en-US" sz="3600" b="1"/>
              <a:t>  善盗的是（                       ）</a:t>
            </a:r>
            <a:endParaRPr lang="zh-CN" altLang="en-US" sz="3600" b="1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zh-CN" altLang="en-US" sz="3600" b="1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zh-CN" altLang="en-US" sz="3600" b="1"/>
              <a:t>  善射的是（                       ）  </a:t>
            </a:r>
            <a:r>
              <a:rPr lang="zh-CN" altLang="en-US" sz="3600" b="1" u="sng"/>
              <a:t>     </a:t>
            </a:r>
            <a:endParaRPr lang="zh-CN" altLang="en-US" sz="3600" b="1" u="sng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zh-CN" altLang="en-US" sz="3600" b="1" u="sng"/>
              <a:t>   </a:t>
            </a:r>
            <a:endParaRPr lang="zh-CN" altLang="en-US" sz="3600" b="1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zh-CN" altLang="en-US" sz="3600" b="1"/>
              <a:t>  善行的是（                       ）</a:t>
            </a:r>
            <a:endParaRPr lang="zh-CN" altLang="en-US" sz="3600" b="1"/>
          </a:p>
          <a:p>
            <a:pPr eaLnBrk="1" hangingPunct="1">
              <a:lnSpc>
                <a:spcPct val="80000"/>
              </a:lnSpc>
            </a:pPr>
            <a:endParaRPr lang="en-US" altLang="zh-CN" sz="3600" b="1"/>
          </a:p>
        </p:txBody>
      </p:sp>
      <p:sp>
        <p:nvSpPr>
          <p:cNvPr id="33795" name="Rectangle 4"/>
          <p:cNvSpPr/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65541" name="Rectangle 5"/>
          <p:cNvSpPr/>
          <p:nvPr/>
        </p:nvSpPr>
        <p:spPr>
          <a:xfrm>
            <a:off x="2771775" y="2781300"/>
            <a:ext cx="2520950" cy="6413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/>
              <a:t>鼓上蚤时迁</a:t>
            </a:r>
            <a:endParaRPr lang="zh-CN" altLang="en-US" sz="3600"/>
          </a:p>
        </p:txBody>
      </p:sp>
      <p:sp>
        <p:nvSpPr>
          <p:cNvPr id="65542" name="Rectangle 6"/>
          <p:cNvSpPr/>
          <p:nvPr/>
        </p:nvSpPr>
        <p:spPr>
          <a:xfrm>
            <a:off x="2627313" y="3716338"/>
            <a:ext cx="2808287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/>
              <a:t>小李广花荣</a:t>
            </a:r>
            <a:endParaRPr lang="zh-CN" altLang="en-US" sz="3600"/>
          </a:p>
        </p:txBody>
      </p:sp>
      <p:sp>
        <p:nvSpPr>
          <p:cNvPr id="65543" name="Rectangle 7"/>
          <p:cNvSpPr/>
          <p:nvPr/>
        </p:nvSpPr>
        <p:spPr>
          <a:xfrm>
            <a:off x="2627313" y="4581525"/>
            <a:ext cx="3024187" cy="641350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/>
              <a:t>神行太保戴宗</a:t>
            </a:r>
            <a:endParaRPr lang="zh-CN" altLang="en-US" sz="3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/>
      <p:bldP spid="65542" grpId="0"/>
      <p:bldP spid="6554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8" name="Rectangle 4"/>
          <p:cNvSpPr/>
          <p:nvPr/>
        </p:nvSpPr>
        <p:spPr>
          <a:xfrm>
            <a:off x="0" y="1268413"/>
            <a:ext cx="914400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24</a:t>
            </a:r>
            <a:r>
              <a:rPr lang="zh-CN" altLang="en-US" sz="3600"/>
              <a:t>、武松在血溅鸳鸯楼，杀死蒋门神等后，</a:t>
            </a:r>
            <a:endParaRPr lang="zh-CN" altLang="en-US" sz="3600"/>
          </a:p>
          <a:p>
            <a:pPr eaLnBrk="1" hangingPunct="1"/>
            <a:r>
              <a:rPr lang="zh-CN" altLang="en-US" sz="3600"/>
              <a:t>       在墙上写下了哪八个字？</a:t>
            </a:r>
            <a:endParaRPr lang="zh-CN" altLang="en-US" sz="3600"/>
          </a:p>
        </p:txBody>
      </p:sp>
      <p:sp>
        <p:nvSpPr>
          <p:cNvPr id="34819" name="Rectangle 5"/>
          <p:cNvSpPr/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ea typeface="楷体_GB2312" pitchFamily="49" charset="-122"/>
              </a:rPr>
              <a:t>二、抢答题</a:t>
            </a:r>
            <a:endParaRPr lang="zh-CN" altLang="en-US">
              <a:ea typeface="楷体_GB2312" pitchFamily="49" charset="-122"/>
            </a:endParaRPr>
          </a:p>
        </p:txBody>
      </p:sp>
      <p:sp>
        <p:nvSpPr>
          <p:cNvPr id="67590" name="Rectangle 6"/>
          <p:cNvSpPr/>
          <p:nvPr/>
        </p:nvSpPr>
        <p:spPr>
          <a:xfrm>
            <a:off x="971550" y="2708275"/>
            <a:ext cx="4756150" cy="641350"/>
          </a:xfrm>
          <a:prstGeom prst="rect">
            <a:avLst/>
          </a:prstGeom>
          <a:solidFill>
            <a:srgbClr val="CCFFCC"/>
          </a:solidFill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/>
              <a:t>“</a:t>
            </a:r>
            <a:r>
              <a:rPr lang="zh-CN" altLang="en-US" sz="3600"/>
              <a:t>杀人者，打虎武松也”</a:t>
            </a:r>
            <a:endParaRPr lang="zh-CN" altLang="en-US" sz="3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2" name="Rectangle 2"/>
          <p:cNvSpPr/>
          <p:nvPr/>
        </p:nvSpPr>
        <p:spPr>
          <a:xfrm>
            <a:off x="0" y="1557338"/>
            <a:ext cx="9144000" cy="22891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304800" eaLnBrk="1" hangingPunct="1"/>
            <a:r>
              <a:rPr lang="en-US" altLang="zh-CN" sz="3600"/>
              <a:t>25</a:t>
            </a:r>
            <a:r>
              <a:rPr lang="zh-CN" altLang="en-US" sz="3600"/>
              <a:t>、梁山好汉中，诈中风疾不复朝觐受职，后来成为暹罗国（即今泰国）之主的是（     ）。 </a:t>
            </a:r>
            <a:endParaRPr lang="zh-CN" altLang="en-US" sz="3600"/>
          </a:p>
          <a:p>
            <a:pPr indent="304800" eaLnBrk="1" hangingPunct="1"/>
            <a:endParaRPr lang="en-US" altLang="zh-CN" sz="3600"/>
          </a:p>
        </p:txBody>
      </p:sp>
      <p:sp>
        <p:nvSpPr>
          <p:cNvPr id="59395" name="Rectangle 3"/>
          <p:cNvSpPr/>
          <p:nvPr/>
        </p:nvSpPr>
        <p:spPr>
          <a:xfrm>
            <a:off x="2339975" y="3860800"/>
            <a:ext cx="3311525" cy="641350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/>
              <a:t>混江龙李俊</a:t>
            </a:r>
            <a:endParaRPr lang="zh-CN" altLang="en-US" sz="4000">
              <a:solidFill>
                <a:srgbClr val="0000FF"/>
              </a:solidFill>
            </a:endParaRPr>
          </a:p>
        </p:txBody>
      </p:sp>
      <p:sp>
        <p:nvSpPr>
          <p:cNvPr id="35844" name="Rectangle 5"/>
          <p:cNvSpPr/>
          <p:nvPr/>
        </p:nvSpPr>
        <p:spPr>
          <a:xfrm>
            <a:off x="673100" y="4905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400" b="0">
                <a:solidFill>
                  <a:schemeClr val="tx2"/>
                </a:solidFill>
                <a:ea typeface="楷体_GB2312" pitchFamily="49" charset="-122"/>
              </a:rPr>
              <a:t>二、抢答题</a:t>
            </a:r>
            <a:endParaRPr lang="zh-CN" altLang="en-US" sz="4400" b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5845" name="Text Box 8"/>
          <p:cNvSpPr txBox="1"/>
          <p:nvPr/>
        </p:nvSpPr>
        <p:spPr>
          <a:xfrm>
            <a:off x="6588125" y="5805488"/>
            <a:ext cx="15843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hlinkClick r:id="rId2" action="ppaction://hlinksldjump?num=1"/>
              </a:rPr>
              <a:t>返回</a:t>
            </a:r>
            <a:endParaRPr lang="zh-CN" altLang="en-US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答案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Text Box 2"/>
          <p:cNvSpPr txBox="1"/>
          <p:nvPr/>
        </p:nvSpPr>
        <p:spPr>
          <a:xfrm>
            <a:off x="649288" y="1196975"/>
            <a:ext cx="8494712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>
                <a:solidFill>
                  <a:schemeClr val="tx2"/>
                </a:solidFill>
              </a:rPr>
              <a:t>  </a:t>
            </a:r>
            <a:r>
              <a:rPr lang="zh-CN" altLang="en-US" sz="3600">
                <a:solidFill>
                  <a:schemeClr val="tx2"/>
                </a:solidFill>
              </a:rPr>
              <a:t>请从下列</a:t>
            </a:r>
            <a:r>
              <a:rPr lang="en-US" altLang="zh-CN" sz="3600">
                <a:solidFill>
                  <a:schemeClr val="tx2"/>
                </a:solidFill>
              </a:rPr>
              <a:t>6</a:t>
            </a:r>
            <a:r>
              <a:rPr lang="zh-CN" altLang="en-US" sz="3600">
                <a:solidFill>
                  <a:schemeClr val="tx2"/>
                </a:solidFill>
              </a:rPr>
              <a:t>题中任选一题挑战。</a:t>
            </a:r>
            <a:endParaRPr lang="zh-CN" altLang="en-US" sz="3600">
              <a:solidFill>
                <a:schemeClr val="tx2"/>
              </a:solidFill>
            </a:endParaRPr>
          </a:p>
        </p:txBody>
      </p:sp>
      <p:sp>
        <p:nvSpPr>
          <p:cNvPr id="37891" name="Text Box 3"/>
          <p:cNvSpPr txBox="1"/>
          <p:nvPr/>
        </p:nvSpPr>
        <p:spPr>
          <a:xfrm>
            <a:off x="539750" y="2133600"/>
            <a:ext cx="45370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  <a:hlinkClick action="ppaction://noaction"/>
              </a:rPr>
              <a:t>舍生取义</a:t>
            </a:r>
            <a:r>
              <a:rPr lang="zh-CN" altLang="en-US" sz="4000">
                <a:solidFill>
                  <a:schemeClr val="tx2"/>
                </a:solidFill>
              </a:rPr>
              <a:t>（</a:t>
            </a:r>
            <a:r>
              <a:rPr lang="en-US" altLang="zh-CN" sz="4000">
                <a:solidFill>
                  <a:schemeClr val="tx2"/>
                </a:solidFill>
              </a:rPr>
              <a:t>6</a:t>
            </a:r>
            <a:r>
              <a:rPr lang="zh-CN" altLang="en-US" sz="4000">
                <a:solidFill>
                  <a:schemeClr val="tx2"/>
                </a:solidFill>
              </a:rPr>
              <a:t>）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37892" name="Text Box 4"/>
          <p:cNvSpPr txBox="1"/>
          <p:nvPr/>
        </p:nvSpPr>
        <p:spPr>
          <a:xfrm>
            <a:off x="4859338" y="2781300"/>
            <a:ext cx="381635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力挽狂澜</a:t>
            </a:r>
            <a:r>
              <a:rPr lang="zh-CN" altLang="en-US" sz="4000">
                <a:solidFill>
                  <a:schemeClr val="tx2"/>
                </a:solidFill>
              </a:rPr>
              <a:t>（</a:t>
            </a:r>
            <a:r>
              <a:rPr lang="en-US" altLang="zh-CN" sz="4000">
                <a:solidFill>
                  <a:schemeClr val="tx2"/>
                </a:solidFill>
              </a:rPr>
              <a:t>5</a:t>
            </a:r>
            <a:r>
              <a:rPr lang="zh-CN" altLang="en-US" sz="4000">
                <a:solidFill>
                  <a:schemeClr val="tx2"/>
                </a:solidFill>
              </a:rPr>
              <a:t>）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37893" name="Text Box 5"/>
          <p:cNvSpPr txBox="1"/>
          <p:nvPr/>
        </p:nvSpPr>
        <p:spPr>
          <a:xfrm>
            <a:off x="539750" y="5013325"/>
            <a:ext cx="4103688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胸有成竹</a:t>
            </a:r>
            <a:r>
              <a:rPr lang="zh-CN" altLang="en-US" sz="4000">
                <a:solidFill>
                  <a:schemeClr val="tx2"/>
                </a:solidFill>
              </a:rPr>
              <a:t>（</a:t>
            </a:r>
            <a:r>
              <a:rPr lang="en-US" altLang="zh-CN" sz="4000">
                <a:solidFill>
                  <a:schemeClr val="tx2"/>
                </a:solidFill>
              </a:rPr>
              <a:t>2</a:t>
            </a:r>
            <a:r>
              <a:rPr lang="zh-CN" altLang="en-US" sz="4000">
                <a:solidFill>
                  <a:schemeClr val="tx2"/>
                </a:solidFill>
              </a:rPr>
              <a:t>）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37894" name="Text Box 6"/>
          <p:cNvSpPr txBox="1"/>
          <p:nvPr/>
        </p:nvSpPr>
        <p:spPr>
          <a:xfrm>
            <a:off x="4859338" y="4221163"/>
            <a:ext cx="41052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旱涝保收</a:t>
            </a:r>
            <a:r>
              <a:rPr lang="zh-CN" altLang="en-US" sz="4000">
                <a:solidFill>
                  <a:schemeClr val="tx2"/>
                </a:solidFill>
              </a:rPr>
              <a:t>（</a:t>
            </a:r>
            <a:r>
              <a:rPr lang="en-US" altLang="zh-CN" sz="4000">
                <a:solidFill>
                  <a:schemeClr val="tx2"/>
                </a:solidFill>
              </a:rPr>
              <a:t>3</a:t>
            </a:r>
            <a:r>
              <a:rPr lang="zh-CN" altLang="en-US" sz="4000">
                <a:solidFill>
                  <a:schemeClr val="tx2"/>
                </a:solidFill>
              </a:rPr>
              <a:t>）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37895" name="Text Box 7">
            <a:hlinkClick action="ppaction://noaction">
              <a:snd r:embed="rId2" name="抢答鼓声.wav"/>
            </a:hlinkClick>
          </p:cNvPr>
          <p:cNvSpPr txBox="1"/>
          <p:nvPr/>
        </p:nvSpPr>
        <p:spPr>
          <a:xfrm>
            <a:off x="468313" y="3500438"/>
            <a:ext cx="4176712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勇往直前</a:t>
            </a:r>
            <a:r>
              <a:rPr lang="zh-CN" altLang="en-US" sz="4000">
                <a:solidFill>
                  <a:schemeClr val="tx2"/>
                </a:solidFill>
              </a:rPr>
              <a:t>（</a:t>
            </a:r>
            <a:r>
              <a:rPr lang="en-US" altLang="zh-CN" sz="4000">
                <a:solidFill>
                  <a:schemeClr val="tx2"/>
                </a:solidFill>
              </a:rPr>
              <a:t>4</a:t>
            </a:r>
            <a:r>
              <a:rPr lang="zh-CN" altLang="en-US" sz="4000">
                <a:solidFill>
                  <a:schemeClr val="tx2"/>
                </a:solidFill>
              </a:rPr>
              <a:t>）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37896" name="Text Box 8"/>
          <p:cNvSpPr txBox="1"/>
          <p:nvPr/>
        </p:nvSpPr>
        <p:spPr>
          <a:xfrm>
            <a:off x="468313" y="404813"/>
            <a:ext cx="3671887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ea typeface="楷体_GB2312" pitchFamily="49" charset="-122"/>
              </a:rPr>
              <a:t>三、挑战题</a:t>
            </a:r>
            <a:endParaRPr lang="zh-CN" altLang="en-US" sz="400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7897" name="Text Box 9"/>
          <p:cNvSpPr txBox="1"/>
          <p:nvPr/>
        </p:nvSpPr>
        <p:spPr>
          <a:xfrm>
            <a:off x="4859338" y="5734050"/>
            <a:ext cx="3744912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稳操胜券</a:t>
            </a:r>
            <a:r>
              <a:rPr lang="zh-CN" altLang="en-US" sz="4000">
                <a:solidFill>
                  <a:schemeClr val="tx2"/>
                </a:solidFill>
              </a:rPr>
              <a:t>（</a:t>
            </a:r>
            <a:r>
              <a:rPr lang="en-US" altLang="zh-CN" sz="4000">
                <a:solidFill>
                  <a:schemeClr val="tx2"/>
                </a:solidFill>
              </a:rPr>
              <a:t>1</a:t>
            </a:r>
            <a:r>
              <a:rPr lang="zh-CN" altLang="en-US" sz="4000">
                <a:solidFill>
                  <a:schemeClr val="tx2"/>
                </a:solidFill>
              </a:rPr>
              <a:t>）</a:t>
            </a:r>
            <a:endParaRPr lang="zh-CN" altLang="en-US" sz="4000">
              <a:solidFill>
                <a:schemeClr val="tx2"/>
              </a:solidFill>
            </a:endParaRPr>
          </a:p>
        </p:txBody>
      </p:sp>
      <p:sp>
        <p:nvSpPr>
          <p:cNvPr id="37898" name="Text Box 8">
            <a:hlinkClick r:id="rId3" action="ppaction://hlinksldjump?num=42"/>
          </p:cNvPr>
          <p:cNvSpPr txBox="1"/>
          <p:nvPr/>
        </p:nvSpPr>
        <p:spPr>
          <a:xfrm>
            <a:off x="7019925" y="333375"/>
            <a:ext cx="15843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>
                <a:solidFill>
                  <a:schemeClr val="tx2"/>
                </a:solidFill>
                <a:hlinkClick r:id="rId4" action="ppaction://hlinksldjump?num=1"/>
              </a:rPr>
              <a:t>返回</a:t>
            </a:r>
            <a:endParaRPr lang="zh-CN" altLang="en-US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https://d.book118.com/466242230022010041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287</Paragraphs>
  <Slides>43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baseType="lpstr" size="53">
      <vt:lpstr>Arial</vt:lpstr>
      <vt:lpstr>Calibri</vt:lpstr>
      <vt:lpstr>宋体</vt:lpstr>
      <vt:lpstr>华文新魏</vt:lpstr>
      <vt:lpstr>楷体_GB2312</vt:lpstr>
      <vt:lpstr>华文行楷</vt:lpstr>
      <vt:lpstr>华文中宋</vt:lpstr>
      <vt:lpstr>隶书</vt:lpstr>
      <vt:lpstr>黑体</vt:lpstr>
      <vt:lpstr>Office Theme</vt:lpstr>
      <vt:lpstr>PowerPoint Presentation</vt:lpstr>
      <vt:lpstr>PowerPoint Presentation</vt:lpstr>
      <vt:lpstr>答题规则</vt:lpstr>
      <vt:lpstr>答题规则</vt:lpstr>
      <vt:lpstr>答题规则</vt:lpstr>
      <vt:lpstr>PowerPoint Presentation</vt:lpstr>
      <vt:lpstr>一、必答题</vt:lpstr>
      <vt:lpstr>一、必答题</vt:lpstr>
      <vt:lpstr>PowerPoint Presentation</vt:lpstr>
      <vt:lpstr>PowerPoint Presentation</vt:lpstr>
      <vt:lpstr>PowerPoint Presentation</vt:lpstr>
      <vt:lpstr>PowerPoint Presentation</vt:lpstr>
      <vt:lpstr>指出下列《三国演义》中的主人公是诸葛亮的故事？</vt:lpstr>
      <vt:lpstr>PowerPoint Presentation</vt:lpstr>
      <vt:lpstr>PowerPoint Presentation</vt:lpstr>
      <vt:lpstr>二、抢答题</vt:lpstr>
      <vt:lpstr>二、抢答题</vt:lpstr>
      <vt:lpstr>二、抢答题</vt:lpstr>
      <vt:lpstr>二、抢答题</vt:lpstr>
      <vt:lpstr>PowerPoint Presentation</vt:lpstr>
      <vt:lpstr>PowerPoint Presentation</vt:lpstr>
      <vt:lpstr>二、抢答题</vt:lpstr>
      <vt:lpstr>二、抢答题</vt:lpstr>
      <vt:lpstr>二、抢答题</vt:lpstr>
      <vt:lpstr>二、抢答题</vt:lpstr>
      <vt:lpstr>二、抢答题</vt:lpstr>
      <vt:lpstr>二、抢答题</vt:lpstr>
      <vt:lpstr>二、抢答题</vt:lpstr>
      <vt:lpstr>二、抢答题</vt:lpstr>
      <vt:lpstr>二、抢答题</vt:lpstr>
      <vt:lpstr>二、抢答题</vt:lpstr>
      <vt:lpstr>二、抢答题</vt:lpstr>
      <vt:lpstr>二、抢答题</vt:lpstr>
      <vt:lpstr>二、抢答题</vt:lpstr>
      <vt:lpstr>二、抢答题</vt:lpstr>
      <vt:lpstr>二、抢答题</vt:lpstr>
      <vt:lpstr>二、抢答题</vt:lpstr>
      <vt:lpstr>22、《水浒传》中三位女将是谁 ? 她们的绰       号是什么?      </vt:lpstr>
      <vt:lpstr>二、抢答题</vt:lpstr>
      <vt:lpstr>二、抢答题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2024-09-07T20:45:24.024</cp:lastPrinted>
  <dcterms:created xsi:type="dcterms:W3CDTF">2024-09-07T12:45:24Z</dcterms:created>
  <dcterms:modified xsi:type="dcterms:W3CDTF">2024-09-07T12:45:25Z</dcterms:modified>
</cp:coreProperties>
</file>