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B171A0-5D59-491C-A463-E652014B34D8}"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AF6775-ECE4-4FD6-A4B9-7D53DB6352C3}"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2CAF6775-ECE4-4FD6-A4B9-7D53DB6352C3}"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51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eaLnBrk="0" hangingPunct="0">
              <a:defRPr kumimoji="1">
                <a:solidFill>
                  <a:schemeClr val="tx1"/>
                </a:solidFill>
                <a:latin typeface="Times New Roman" panose="02020603050405020304" pitchFamily="18" charset="0"/>
                <a:ea typeface="宋体" panose="02010600030101010101" pitchFamily="2" charset="-122"/>
              </a:defRPr>
            </a:lvl1pPr>
            <a:lvl2pPr marL="742950" indent="-285750" defTabSz="927100" eaLnBrk="0" hangingPunct="0">
              <a:defRPr kumimoji="1">
                <a:solidFill>
                  <a:schemeClr val="tx1"/>
                </a:solidFill>
                <a:latin typeface="Times New Roman" panose="02020603050405020304" pitchFamily="18" charset="0"/>
                <a:ea typeface="宋体" panose="02010600030101010101" pitchFamily="2" charset="-122"/>
              </a:defRPr>
            </a:lvl2pPr>
            <a:lvl3pPr marL="1143000" indent="-228600" defTabSz="927100" eaLnBrk="0" hangingPunct="0">
              <a:defRPr kumimoji="1">
                <a:solidFill>
                  <a:schemeClr val="tx1"/>
                </a:solidFill>
                <a:latin typeface="Times New Roman" panose="02020603050405020304" pitchFamily="18" charset="0"/>
                <a:ea typeface="宋体" panose="02010600030101010101" pitchFamily="2" charset="-122"/>
              </a:defRPr>
            </a:lvl3pPr>
            <a:lvl4pPr marL="1600200" indent="-228600" defTabSz="927100" eaLnBrk="0" hangingPunct="0">
              <a:defRPr kumimoji="1">
                <a:solidFill>
                  <a:schemeClr val="tx1"/>
                </a:solidFill>
                <a:latin typeface="Times New Roman" panose="02020603050405020304" pitchFamily="18" charset="0"/>
                <a:ea typeface="宋体" panose="02010600030101010101" pitchFamily="2" charset="-122"/>
              </a:defRPr>
            </a:lvl4pPr>
            <a:lvl5pPr marL="2057400" indent="-228600" defTabSz="927100" eaLnBrk="0" hangingPunct="0">
              <a:defRPr kumimoji="1">
                <a:solidFill>
                  <a:schemeClr val="tx1"/>
                </a:solidFill>
                <a:latin typeface="Times New Roman" panose="02020603050405020304" pitchFamily="18" charset="0"/>
                <a:ea typeface="宋体" panose="02010600030101010101" pitchFamily="2" charset="-122"/>
              </a:defRPr>
            </a:lvl5pPr>
            <a:lvl6pPr marL="2514600" indent="-228600" algn="ctr" defTabSz="927100" eaLnBrk="0" fontAlgn="base" hangingPunct="0">
              <a:spcBef>
                <a:spcPct val="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algn="ctr" defTabSz="927100" eaLnBrk="0" fontAlgn="base" hangingPunct="0">
              <a:spcBef>
                <a:spcPct val="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algn="ctr" defTabSz="927100" eaLnBrk="0" fontAlgn="base" hangingPunct="0">
              <a:spcBef>
                <a:spcPct val="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algn="ctr" defTabSz="927100" eaLnBrk="0" fontAlgn="base" hangingPunct="0">
              <a:spcBef>
                <a:spcPct val="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r" defTabSz="927100" rtl="0" eaLnBrk="1" fontAlgn="base" latinLnBrk="0" hangingPunct="1">
              <a:lnSpc>
                <a:spcPct val="100000"/>
              </a:lnSpc>
              <a:spcBef>
                <a:spcPct val="0"/>
              </a:spcBef>
              <a:spcAft>
                <a:spcPct val="0"/>
              </a:spcAft>
              <a:buClrTx/>
              <a:buSzTx/>
              <a:buFontTx/>
              <a:buNone/>
              <a:defRPr/>
            </a:pPr>
            <a:fld id="{C961DF31-29E9-45BD-91B1-111BDEF3D605}" type="slidenum">
              <a:rPr kumimoji="1" lang="en-US" altLang="zh-CN" sz="1200" b="0" i="0" u="none" strike="noStrike" kern="1200" cap="none" spc="0" normalizeH="0" baseline="0" noProof="0">
                <a:ln>
                  <a:noFill/>
                </a:ln>
                <a:solidFill>
                  <a:srgbClr val="000000"/>
                </a:solidFill>
                <a:effectLst/>
                <a:uLnTx/>
                <a:uFillTx/>
                <a:latin typeface="Times New Roman" panose="02020603050405020304" pitchFamily="18" charset="0"/>
                <a:ea typeface="宋体" panose="02010600030101010101" pitchFamily="2" charset="-122"/>
                <a:cs typeface="+mn-cs"/>
              </a:rPr>
              <a:t>5</a:t>
            </a:fld>
            <a:endParaRPr kumimoji="1" lang="en-US" altLang="zh-CN" sz="1200" b="0" i="0" u="none" strike="noStrike" kern="1200" cap="none" spc="0" normalizeH="0" baseline="0" noProof="0">
              <a:ln>
                <a:noFill/>
              </a:ln>
              <a:solidFill>
                <a:srgbClr val="000000"/>
              </a:solidFill>
              <a:effectLst/>
              <a:uLnTx/>
              <a:uFillTx/>
              <a:latin typeface="Times New Roman" panose="02020603050405020304" pitchFamily="18" charset="0"/>
              <a:ea typeface="宋体" panose="02010600030101010101" pitchFamily="2" charset="-122"/>
              <a:cs typeface="+mn-cs"/>
            </a:endParaRPr>
          </a:p>
        </p:txBody>
      </p:sp>
      <p:sp>
        <p:nvSpPr>
          <p:cNvPr id="64515" name="Rectangle 2"/>
          <p:cNvSpPr>
            <a:spLocks noGrp="1" noRot="1" noChangeAspect="1" noChangeArrowheads="1" noTextEdit="1"/>
          </p:cNvSpPr>
          <p:nvPr>
            <p:ph type="sldImg"/>
          </p:nvPr>
        </p:nvSpPr>
        <p:spPr>
          <a:solidFill>
            <a:srgbClr val="FFFFFF"/>
          </a:solidFill>
        </p:spPr>
      </p:sp>
      <p:sp>
        <p:nvSpPr>
          <p:cNvPr id="64516" name="Rectangle 3"/>
          <p:cNvSpPr>
            <a:spLocks noGrp="1" noChangeArrowheads="1"/>
          </p:cNvSpPr>
          <p:nvPr>
            <p:ph type="body" idx="1"/>
          </p:nvPr>
        </p:nvSpPr>
        <p:spPr>
          <a:solidFill>
            <a:srgbClr val="FFFFFF"/>
          </a:solidFill>
          <a:ln>
            <a:solidFill>
              <a:srgbClr val="000000"/>
            </a:solidFill>
          </a:ln>
        </p:spPr>
        <p:txBody>
          <a:bodyPr/>
          <a:lstStyle/>
          <a:p>
            <a:pPr algn="just" eaLnBrk="1" hangingPunct="1"/>
            <a:endParaRPr lang="zh-CN"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38" name="幻灯片图像占位符 1"/>
          <p:cNvSpPr>
            <a:spLocks noGrp="1" noRot="1" noChangeAspect="1" noTextEdit="1"/>
          </p:cNvSpPr>
          <p:nvPr>
            <p:ph type="sldImg"/>
          </p:nvPr>
        </p:nvSpPr>
        <p:spPr/>
      </p:sp>
      <p:sp>
        <p:nvSpPr>
          <p:cNvPr id="65539" name="备注占位符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CN" altLang="en-US"/>
          </a:p>
        </p:txBody>
      </p:sp>
      <p:sp>
        <p:nvSpPr>
          <p:cNvPr id="65540" name="灯片编号占位符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eaLnBrk="0" hangingPunct="0">
              <a:defRPr kumimoji="1">
                <a:solidFill>
                  <a:schemeClr val="tx1"/>
                </a:solidFill>
                <a:latin typeface="Times New Roman" panose="02020603050405020304" pitchFamily="18" charset="0"/>
                <a:ea typeface="宋体" panose="02010600030101010101" pitchFamily="2" charset="-122"/>
              </a:defRPr>
            </a:lvl1pPr>
            <a:lvl2pPr marL="742950" indent="-285750" defTabSz="927100" eaLnBrk="0" hangingPunct="0">
              <a:defRPr kumimoji="1">
                <a:solidFill>
                  <a:schemeClr val="tx1"/>
                </a:solidFill>
                <a:latin typeface="Times New Roman" panose="02020603050405020304" pitchFamily="18" charset="0"/>
                <a:ea typeface="宋体" panose="02010600030101010101" pitchFamily="2" charset="-122"/>
              </a:defRPr>
            </a:lvl2pPr>
            <a:lvl3pPr marL="1143000" indent="-228600" defTabSz="927100" eaLnBrk="0" hangingPunct="0">
              <a:defRPr kumimoji="1">
                <a:solidFill>
                  <a:schemeClr val="tx1"/>
                </a:solidFill>
                <a:latin typeface="Times New Roman" panose="02020603050405020304" pitchFamily="18" charset="0"/>
                <a:ea typeface="宋体" panose="02010600030101010101" pitchFamily="2" charset="-122"/>
              </a:defRPr>
            </a:lvl3pPr>
            <a:lvl4pPr marL="1600200" indent="-228600" defTabSz="927100" eaLnBrk="0" hangingPunct="0">
              <a:defRPr kumimoji="1">
                <a:solidFill>
                  <a:schemeClr val="tx1"/>
                </a:solidFill>
                <a:latin typeface="Times New Roman" panose="02020603050405020304" pitchFamily="18" charset="0"/>
                <a:ea typeface="宋体" panose="02010600030101010101" pitchFamily="2" charset="-122"/>
              </a:defRPr>
            </a:lvl4pPr>
            <a:lvl5pPr marL="2057400" indent="-228600" defTabSz="927100" eaLnBrk="0" hangingPunct="0">
              <a:defRPr kumimoji="1">
                <a:solidFill>
                  <a:schemeClr val="tx1"/>
                </a:solidFill>
                <a:latin typeface="Times New Roman" panose="02020603050405020304" pitchFamily="18" charset="0"/>
                <a:ea typeface="宋体" panose="02010600030101010101" pitchFamily="2" charset="-122"/>
              </a:defRPr>
            </a:lvl5pPr>
            <a:lvl6pPr marL="2514600" indent="-228600" algn="ctr" defTabSz="927100" eaLnBrk="0" fontAlgn="base" hangingPunct="0">
              <a:spcBef>
                <a:spcPct val="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algn="ctr" defTabSz="927100" eaLnBrk="0" fontAlgn="base" hangingPunct="0">
              <a:spcBef>
                <a:spcPct val="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algn="ctr" defTabSz="927100" eaLnBrk="0" fontAlgn="base" hangingPunct="0">
              <a:spcBef>
                <a:spcPct val="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algn="ctr" defTabSz="927100" eaLnBrk="0" fontAlgn="base" hangingPunct="0">
              <a:spcBef>
                <a:spcPct val="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r" defTabSz="927100" rtl="0" eaLnBrk="1" fontAlgn="base" latinLnBrk="0" hangingPunct="1">
              <a:lnSpc>
                <a:spcPct val="100000"/>
              </a:lnSpc>
              <a:spcBef>
                <a:spcPct val="0"/>
              </a:spcBef>
              <a:spcAft>
                <a:spcPct val="0"/>
              </a:spcAft>
              <a:buClrTx/>
              <a:buSzTx/>
              <a:buFontTx/>
              <a:buNone/>
              <a:defRPr/>
            </a:pPr>
            <a:fld id="{B8E24F03-F5D9-41EB-9F96-F542AEEBBDD9}" type="slidenum">
              <a:rPr kumimoji="1" lang="en-US" altLang="zh-CN" sz="1200" b="0" i="0" u="none" strike="noStrike" kern="1200" cap="none" spc="0" normalizeH="0" baseline="0" noProof="0">
                <a:ln>
                  <a:noFill/>
                </a:ln>
                <a:solidFill>
                  <a:srgbClr val="000000"/>
                </a:solidFill>
                <a:effectLst/>
                <a:uLnTx/>
                <a:uFillTx/>
                <a:latin typeface="Times New Roman" panose="02020603050405020304" pitchFamily="18" charset="0"/>
                <a:ea typeface="宋体" panose="02010600030101010101" pitchFamily="2" charset="-122"/>
                <a:cs typeface="+mn-cs"/>
              </a:rPr>
              <a:t>9</a:t>
            </a:fld>
            <a:endParaRPr kumimoji="1" lang="en-US" altLang="zh-CN" sz="1200" b="0" i="0" u="none" strike="noStrike" kern="1200" cap="none" spc="0" normalizeH="0" baseline="0" noProof="0">
              <a:ln>
                <a:noFill/>
              </a:ln>
              <a:solidFill>
                <a:srgbClr val="000000"/>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E70A35-DD2D-440F-A222-910D776C1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740252-C3E0-4DA4-B6EB-6AC589F88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0CF565-1CF3-4866-B153-8C87CCFE0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05A1E4-7DCB-4EF1-8427-01F1609C3F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743B5A-7067-4884-AAAA-D8033677B3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2DD2E4-196A-462D-A521-C7FFC6787B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E5B512-A190-41B2-BDD0-A12228D6BE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4E9356-0B3B-4A87-9304-72C694D271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DE9F8A-522D-46FF-B0C1-3DE3FF826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27E5B2-B131-4629-BCD7-94BEC3492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73AAA-BE7E-40CF-8F0D-CC3A4551A9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BEEAF761-0502-49C7-AC0E-C6EA18FA2501}" type="slidenum">
              <a:rPr lang="zh-CN" altLang="en-US" smtClean="0"/>
              <a:t/>
            </a:fld>
            <a:endParaRPr lang="zh-CN" altLang="en-US"/>
          </a:p>
        </p:txBody>
      </p:sp>
      <p:grpSp>
        <p:nvGrpSpPr>
          <p:cNvPr id="5" name="组合 4"/>
          <p:cNvGrpSpPr/>
          <p:nvPr userDrawn="1"/>
        </p:nvGrpSpPr>
        <p:grpSpPr>
          <a:xfrm>
            <a:off x="355659" y="376157"/>
            <a:ext cx="610807" cy="564637"/>
            <a:chOff x="3907741" y="793755"/>
            <a:chExt cx="1104349" cy="1087120"/>
          </a:xfrm>
        </p:grpSpPr>
        <p:sp>
          <p:nvSpPr>
            <p:cNvPr id="7" name="流程图: 接点 6"/>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流程图: 接点 7"/>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7EC2E6DE-8836-469F-98E9-D16ACA9A5711}"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EEAF761-0502-49C7-AC0E-C6EA18FA2501}"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EC2E6DE-8836-469F-98E9-D16ACA9A5711}"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EAF761-0502-49C7-AC0E-C6EA18FA2501}"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0300600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 name="图片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标题 1"/>
          <p:cNvSpPr>
            <a:spLocks noGrp="1"/>
          </p:cNvSpPr>
          <p:nvPr>
            <p:ph type="ctrTitle"/>
          </p:nvPr>
        </p:nvSpPr>
        <p:spPr>
          <a:xfrm>
            <a:off x="2147497" y="2397626"/>
            <a:ext cx="7897006" cy="1436830"/>
          </a:xfrm>
        </p:spPr>
        <p:txBody>
          <a:bodyPr>
            <a:noAutofit/>
          </a:bodyPr>
          <a:lstStyle/>
          <a:p>
            <a:pPr algn="dist"/>
            <a:r>
              <a:rPr lang="zh-CN" altLang="en-US" sz="9600" b="1">
                <a:latin typeface="思源黑体 Medium" panose="020b0600000000000000" pitchFamily="34" charset="-122"/>
                <a:ea typeface="思源宋体 CN Heavy" panose="02020900000000000000"/>
                <a:cs typeface="阿里巴巴普惠体" panose="00020600040101010101" pitchFamily="18" charset="-122"/>
                <a:sym typeface="思源黑体" panose="020b0500000000000000" pitchFamily="34" charset="-122"/>
              </a:rPr>
              <a:t>合规</a:t>
            </a:r>
            <a:r>
              <a:rPr lang="zh-CN" altLang="en-US" sz="9600" b="1">
                <a:solidFill>
                  <a:srgbClr val="C00000"/>
                </a:solidFill>
                <a:latin typeface="思源黑体 Medium" panose="020b0600000000000000" pitchFamily="34" charset="-122"/>
                <a:ea typeface="思源宋体 CN Heavy" panose="02020900000000000000"/>
                <a:cs typeface="阿里巴巴普惠体" panose="00020600040101010101" pitchFamily="18" charset="-122"/>
                <a:sym typeface="思源黑体" panose="020b0500000000000000" pitchFamily="34" charset="-122"/>
              </a:rPr>
              <a:t>风险管理</a:t>
            </a:r>
            <a:endParaRPr lang="zh-CN" altLang="en-US" sz="9600" b="1">
              <a:solidFill>
                <a:srgbClr val="C00000"/>
              </a:solidFill>
              <a:latin typeface="思源黑体 Medium" panose="020b06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p:txBody>
      </p:sp>
      <p:sp>
        <p:nvSpPr>
          <p:cNvPr id="11" name="标题 1"/>
          <p:cNvSpPr txBox="1"/>
          <p:nvPr/>
        </p:nvSpPr>
        <p:spPr>
          <a:xfrm>
            <a:off x="3373374" y="3950876"/>
            <a:ext cx="5445252" cy="445913"/>
          </a:xfrm>
          <a:prstGeom prst="rect">
            <a:avLst/>
          </a:prstGeom>
        </p:spPr>
        <p:txBody>
          <a:bodyPr vert="horz" lIns="91440" tIns="45720" rIns="91440" bIns="45720" rtlCol="0" anchor="b">
            <a:noAutofit/>
          </a:bodyPr>
          <a:lstStyle>
            <a:defPPr>
              <a:defRPr lang="zh-CN"/>
            </a:defPPr>
            <a:lvl1pPr marL="0" algn="ctr" defTabSz="914400" rtl="0" eaLnBrk="1" latinLnBrk="0" hangingPunct="1">
              <a:lnSpc>
                <a:spcPct val="90000"/>
              </a:lnSpc>
              <a:spcBef>
                <a:spcPct val="0"/>
              </a:spcBef>
              <a:buNone/>
              <a:defRPr sz="60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1400" spc="100">
                <a:solidFill>
                  <a:schemeClr val="bg1">
                    <a:lumMod val="50000"/>
                  </a:schemeClr>
                </a:solidFill>
                <a:latin typeface="思源黑体" panose="020b0500000000000000" pitchFamily="34" charset="-122"/>
                <a:ea typeface="思源黑体" panose="020b0500000000000000" pitchFamily="34" charset="-122"/>
              </a:rPr>
              <a:t>PPT TEMPLATE FOR COMPANY EMPLOYEE COMPLIANCE RISK MANAGEMENT TRAINING</a:t>
            </a:r>
            <a:endParaRPr lang="zh-CN" altLang="en-US" sz="1400" spc="100">
              <a:solidFill>
                <a:schemeClr val="bg1">
                  <a:lumMod val="50000"/>
                </a:schemeClr>
              </a:solidFill>
              <a:latin typeface="思源黑体" panose="020b0500000000000000" pitchFamily="34" charset="-122"/>
              <a:ea typeface="思源黑体" panose="020b0500000000000000" pitchFamily="34" charset="-122"/>
              <a:cs typeface="阿里巴巴普惠体" panose="00020600040101010101" pitchFamily="18" charset="-122"/>
              <a:sym typeface="思源黑体" panose="020b0500000000000000" pitchFamily="34" charset="-122"/>
            </a:endParaRPr>
          </a:p>
        </p:txBody>
      </p:sp>
      <p:grpSp>
        <p:nvGrpSpPr>
          <p:cNvPr id="9" name="组合 8"/>
          <p:cNvGrpSpPr/>
          <p:nvPr/>
        </p:nvGrpSpPr>
        <p:grpSpPr>
          <a:xfrm>
            <a:off x="379836" y="141576"/>
            <a:ext cx="1289306" cy="1191850"/>
            <a:chOff x="3907741" y="793755"/>
            <a:chExt cx="1104349" cy="1087120"/>
          </a:xfrm>
        </p:grpSpPr>
        <p:sp>
          <p:nvSpPr>
            <p:cNvPr id="7" name="流程图: 接点 6"/>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8" name="流程图: 接点 7"/>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20" name="组合 19"/>
          <p:cNvGrpSpPr/>
          <p:nvPr/>
        </p:nvGrpSpPr>
        <p:grpSpPr>
          <a:xfrm>
            <a:off x="11382942" y="2162366"/>
            <a:ext cx="774617" cy="768404"/>
            <a:chOff x="3907741" y="793755"/>
            <a:chExt cx="1104349" cy="1087120"/>
          </a:xfrm>
        </p:grpSpPr>
        <p:sp>
          <p:nvSpPr>
            <p:cNvPr id="22" name="流程图: 接点 21"/>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3" name="流程图: 接点 22"/>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26" name="组合 25"/>
          <p:cNvGrpSpPr/>
          <p:nvPr/>
        </p:nvGrpSpPr>
        <p:grpSpPr>
          <a:xfrm>
            <a:off x="10362071" y="-1443451"/>
            <a:ext cx="3429266" cy="3170054"/>
            <a:chOff x="3907741" y="793755"/>
            <a:chExt cx="1104349" cy="1087120"/>
          </a:xfrm>
        </p:grpSpPr>
        <p:sp>
          <p:nvSpPr>
            <p:cNvPr id="27" name="流程图: 接点 26"/>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8" name="流程图: 接点 27"/>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30" name="组合 29"/>
          <p:cNvGrpSpPr/>
          <p:nvPr/>
        </p:nvGrpSpPr>
        <p:grpSpPr>
          <a:xfrm>
            <a:off x="1771002" y="4008650"/>
            <a:ext cx="474803" cy="438914"/>
            <a:chOff x="3907741" y="793755"/>
            <a:chExt cx="1104349" cy="1087120"/>
          </a:xfrm>
        </p:grpSpPr>
        <p:sp>
          <p:nvSpPr>
            <p:cNvPr id="31" name="流程图: 接点 30"/>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5" name="流程图: 接点 34"/>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36" name="组合 35"/>
          <p:cNvGrpSpPr/>
          <p:nvPr/>
        </p:nvGrpSpPr>
        <p:grpSpPr>
          <a:xfrm>
            <a:off x="3288540" y="535787"/>
            <a:ext cx="710566" cy="704867"/>
            <a:chOff x="3907741" y="793755"/>
            <a:chExt cx="1104349" cy="1087120"/>
          </a:xfrm>
        </p:grpSpPr>
        <p:sp>
          <p:nvSpPr>
            <p:cNvPr id="37" name="流程图: 接点 36"/>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9" name="流程图: 接点 38"/>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40" name="组合 39"/>
          <p:cNvGrpSpPr/>
          <p:nvPr/>
        </p:nvGrpSpPr>
        <p:grpSpPr>
          <a:xfrm>
            <a:off x="10362071" y="4908161"/>
            <a:ext cx="408894" cy="405614"/>
            <a:chOff x="3907741" y="793755"/>
            <a:chExt cx="1104349" cy="1087120"/>
          </a:xfrm>
        </p:grpSpPr>
        <p:sp>
          <p:nvSpPr>
            <p:cNvPr id="41" name="流程图: 接点 40"/>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2" name="流程图: 接点 41"/>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43" name="组合 42"/>
          <p:cNvGrpSpPr/>
          <p:nvPr/>
        </p:nvGrpSpPr>
        <p:grpSpPr>
          <a:xfrm>
            <a:off x="8327299" y="-407758"/>
            <a:ext cx="1289306" cy="1259881"/>
            <a:chOff x="3907741" y="793755"/>
            <a:chExt cx="1104349" cy="1087120"/>
          </a:xfrm>
        </p:grpSpPr>
        <p:sp>
          <p:nvSpPr>
            <p:cNvPr id="44" name="流程图: 接点 43"/>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5" name="流程图: 接点 44"/>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14" name="组合 13"/>
          <p:cNvGrpSpPr/>
          <p:nvPr/>
        </p:nvGrpSpPr>
        <p:grpSpPr>
          <a:xfrm>
            <a:off x="4057826" y="4936882"/>
            <a:ext cx="4076348" cy="446354"/>
            <a:chOff x="3681501" y="4654883"/>
            <a:chExt cx="4076348" cy="446354"/>
          </a:xfrm>
        </p:grpSpPr>
        <p:sp>
          <p:nvSpPr>
            <p:cNvPr id="4" name="矩形: 圆角 3"/>
            <p:cNvSpPr/>
            <p:nvPr/>
          </p:nvSpPr>
          <p:spPr>
            <a:xfrm>
              <a:off x="3681501" y="4654883"/>
              <a:ext cx="1957262" cy="446354"/>
            </a:xfrm>
            <a:prstGeom prst="roundRect">
              <a:avLst>
                <a:gd name="adj" fmla="val 50000"/>
              </a:avLst>
            </a:prstGeom>
            <a:gradFill>
              <a:gsLst>
                <a:gs pos="2000">
                  <a:srgbClr val="EFBFBF"/>
                </a:gs>
                <a:gs pos="84000">
                  <a:srgbClr val="C00000"/>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800">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汇报人：</a:t>
              </a:r>
              <a:endParaRPr lang="zh-CN" altLang="en-US" sz="1800">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2" name="矩形: 圆角 11"/>
            <p:cNvSpPr/>
            <p:nvPr/>
          </p:nvSpPr>
          <p:spPr>
            <a:xfrm>
              <a:off x="5800587" y="4654883"/>
              <a:ext cx="1957262" cy="446354"/>
            </a:xfrm>
            <a:prstGeom prst="roundRect">
              <a:avLst>
                <a:gd name="adj" fmla="val 50000"/>
              </a:avLst>
            </a:prstGeom>
            <a:gradFill>
              <a:gsLst>
                <a:gs pos="2000">
                  <a:srgbClr val="EFBFBF"/>
                </a:gs>
                <a:gs pos="84000">
                  <a:srgbClr val="C00000"/>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时间：</a:t>
              </a:r>
              <a:endParaRPr lang="zh-CN" altLang="en-US" sz="1800">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sp>
        <p:nvSpPr>
          <p:cNvPr id="13" name="标题 1"/>
          <p:cNvSpPr txBox="1"/>
          <p:nvPr/>
        </p:nvSpPr>
        <p:spPr>
          <a:xfrm>
            <a:off x="3373374" y="1732155"/>
            <a:ext cx="5445252" cy="445913"/>
          </a:xfrm>
          <a:prstGeom prst="rect">
            <a:avLst/>
          </a:prstGeom>
        </p:spPr>
        <p:txBody>
          <a:bodyPr vert="horz" lIns="91440" tIns="45720" rIns="91440" bIns="45720" rtlCol="0" anchor="b">
            <a:noAutofit/>
          </a:bodyPr>
          <a:lstStyle>
            <a:defPPr>
              <a:defRPr lang="zh-CN"/>
            </a:defPPr>
            <a:lvl1pPr marL="0" algn="ctr" defTabSz="914400" rtl="0" eaLnBrk="1" latinLnBrk="0" hangingPunct="1">
              <a:lnSpc>
                <a:spcPct val="90000"/>
              </a:lnSpc>
              <a:spcBef>
                <a:spcPct val="0"/>
              </a:spcBef>
              <a:buNone/>
              <a:defRPr sz="60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a:ln>
                  <a:solidFill>
                    <a:srgbClr val="C00000"/>
                  </a:solidFill>
                </a:ln>
                <a:noFill/>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rPr>
              <a:t>企业培训</a:t>
            </a:r>
            <a:r>
              <a:rPr lang="en-US" altLang="zh-CN" sz="2400">
                <a:ln>
                  <a:solidFill>
                    <a:srgbClr val="C00000"/>
                  </a:solidFill>
                </a:ln>
                <a:noFill/>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rPr>
              <a:t>|</a:t>
            </a:r>
            <a:r>
              <a:rPr lang="zh-CN" altLang="en-US" sz="2400">
                <a:ln>
                  <a:solidFill>
                    <a:srgbClr val="C00000"/>
                  </a:solidFill>
                </a:ln>
                <a:noFill/>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rPr>
              <a:t>公司员工培训</a:t>
            </a:r>
            <a:r>
              <a:rPr lang="en-US" altLang="zh-CN" sz="2400">
                <a:ln>
                  <a:solidFill>
                    <a:srgbClr val="C00000"/>
                  </a:solidFill>
                </a:ln>
                <a:noFill/>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rPr>
              <a:t>|PPT</a:t>
            </a:r>
            <a:r>
              <a:rPr lang="zh-CN" altLang="en-US" sz="2400">
                <a:ln>
                  <a:solidFill>
                    <a:srgbClr val="C00000"/>
                  </a:solidFill>
                </a:ln>
                <a:noFill/>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rPr>
              <a:t>模板</a:t>
            </a:r>
            <a:endParaRPr lang="zh-CN" altLang="en-US" sz="2400">
              <a:ln>
                <a:solidFill>
                  <a:srgbClr val="C00000"/>
                </a:solidFill>
              </a:ln>
              <a:noFill/>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3"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9" name="组合 18"/>
          <p:cNvGrpSpPr/>
          <p:nvPr/>
        </p:nvGrpSpPr>
        <p:grpSpPr>
          <a:xfrm>
            <a:off x="1271765" y="1614386"/>
            <a:ext cx="4009528" cy="3706455"/>
            <a:chOff x="3907741" y="793755"/>
            <a:chExt cx="1104349" cy="1087120"/>
          </a:xfrm>
        </p:grpSpPr>
        <p:sp>
          <p:nvSpPr>
            <p:cNvPr id="20" name="流程图: 接点 19"/>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1" name="流程图: 接点 20"/>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2" name="组合 1"/>
          <p:cNvGrpSpPr/>
          <p:nvPr/>
        </p:nvGrpSpPr>
        <p:grpSpPr>
          <a:xfrm>
            <a:off x="349082" y="538963"/>
            <a:ext cx="5966768" cy="5966768"/>
            <a:chOff x="349082" y="538963"/>
            <a:chExt cx="5966768" cy="5966768"/>
          </a:xfrm>
        </p:grpSpPr>
        <p:grpSp>
          <p:nvGrpSpPr>
            <p:cNvPr id="6" name="组合 5"/>
            <p:cNvGrpSpPr/>
            <p:nvPr/>
          </p:nvGrpSpPr>
          <p:grpSpPr>
            <a:xfrm>
              <a:off x="1638433" y="1570009"/>
              <a:ext cx="1191310" cy="4384518"/>
              <a:chOff x="3381673" y="3781964"/>
              <a:chExt cx="1191310" cy="4384518"/>
            </a:xfrm>
          </p:grpSpPr>
          <p:sp>
            <p:nvSpPr>
              <p:cNvPr id="7" name="流程图: 接点 6"/>
              <p:cNvSpPr/>
              <p:nvPr/>
            </p:nvSpPr>
            <p:spPr>
              <a:xfrm>
                <a:off x="3454302" y="3781964"/>
                <a:ext cx="1118681" cy="1099225"/>
              </a:xfrm>
              <a:prstGeom prst="flowChartConnector">
                <a:avLst/>
              </a:prstGeom>
              <a:solidFill>
                <a:schemeClr val="bg2">
                  <a:lumMod val="25000"/>
                </a:schemeClr>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FF0000"/>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8" name="文本框 6"/>
              <p:cNvSpPr txBox="1"/>
              <p:nvPr/>
            </p:nvSpPr>
            <p:spPr>
              <a:xfrm>
                <a:off x="3381673" y="5383577"/>
                <a:ext cx="738664" cy="2071992"/>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a:latin typeface="思源黑体" panose="020b0500000000000000" pitchFamily="34" charset="-122"/>
                    <a:ea typeface="思源黑体 Medium" panose="020b0600000000000000" pitchFamily="34" charset="-122"/>
                    <a:sym typeface="思源黑体" panose="020b0500000000000000" pitchFamily="34" charset="-122"/>
                  </a:rPr>
                  <a:t>content</a:t>
                </a:r>
                <a:endParaRPr lang="zh-CN" altLang="en-US" sz="3600">
                  <a:latin typeface="思源黑体" panose="020b0500000000000000" pitchFamily="34" charset="-122"/>
                  <a:ea typeface="思源黑体 Medium" panose="020b0600000000000000" pitchFamily="34" charset="-122"/>
                  <a:sym typeface="思源黑体" panose="020b0500000000000000" pitchFamily="34" charset="-122"/>
                </a:endParaRPr>
              </a:p>
            </p:txBody>
          </p:sp>
          <p:cxnSp>
            <p:nvCxnSpPr>
              <p:cNvPr id="10" name="直接连接符 9"/>
              <p:cNvCxnSpPr/>
              <p:nvPr/>
            </p:nvCxnSpPr>
            <p:spPr>
              <a:xfrm flipH="1">
                <a:off x="4111000" y="5977759"/>
                <a:ext cx="0" cy="2188723"/>
              </a:xfrm>
              <a:prstGeom prst="line">
                <a:avLst/>
              </a:prstGeom>
              <a:ln w="38100">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grpSp>
        <p:sp>
          <p:nvSpPr>
            <p:cNvPr id="63" name="椭圆 62"/>
            <p:cNvSpPr/>
            <p:nvPr/>
          </p:nvSpPr>
          <p:spPr>
            <a:xfrm>
              <a:off x="349082" y="538963"/>
              <a:ext cx="5966768" cy="5966768"/>
            </a:xfrm>
            <a:prstGeom prst="ellipse">
              <a:avLst/>
            </a:prstGeom>
            <a:noFill/>
            <a:ln w="12700" cap="flat" cmpd="sng" algn="ctr">
              <a:gradFill flip="none" rotWithShape="1">
                <a:gsLst>
                  <a:gs pos="0">
                    <a:srgbClr val="EFC49C"/>
                  </a:gs>
                  <a:gs pos="87000">
                    <a:srgbClr val="EFC49C">
                      <a:alpha val="0"/>
                    </a:srgbClr>
                  </a:gs>
                </a:gsLst>
                <a:lin ang="18900000" scaled="1"/>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grpSp>
          <p:nvGrpSpPr>
            <p:cNvPr id="64" name="组合 63"/>
            <p:cNvGrpSpPr/>
            <p:nvPr/>
          </p:nvGrpSpPr>
          <p:grpSpPr>
            <a:xfrm>
              <a:off x="2148390" y="1903756"/>
              <a:ext cx="2456690" cy="2879338"/>
              <a:chOff x="1443726" y="1193139"/>
              <a:chExt cx="2456690" cy="2879338"/>
            </a:xfrm>
          </p:grpSpPr>
          <p:sp>
            <p:nvSpPr>
              <p:cNvPr id="65" name="文本框 64"/>
              <p:cNvSpPr txBox="1"/>
              <p:nvPr/>
            </p:nvSpPr>
            <p:spPr>
              <a:xfrm>
                <a:off x="1443726" y="1193139"/>
                <a:ext cx="1659429" cy="1862048"/>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1500" b="0" i="0" u="none" strike="noStrike" kern="1200" cap="none" spc="0" normalizeH="0" baseline="0" noProof="0">
                    <a:ln>
                      <a:noFill/>
                    </a:ln>
                    <a:solidFill>
                      <a:prstClr val="white"/>
                    </a:solidFill>
                    <a:effectLst/>
                    <a:uLnTx/>
                    <a:uFillTx/>
                    <a:latin typeface="思源宋体 CN Heavy" panose="02020900000000000000"/>
                    <a:ea typeface="思源宋体 CN Heavy" panose="02020900000000000000"/>
                    <a:cs typeface="+mn-cs"/>
                  </a:rPr>
                  <a:t>目</a:t>
                </a:r>
                <a:endParaRPr kumimoji="0" lang="en-US" altLang="zh-CN" sz="11500" b="0" i="0" u="none" strike="noStrike" kern="1200" cap="none" spc="0" normalizeH="0" baseline="0" noProof="0">
                  <a:ln>
                    <a:noFill/>
                  </a:ln>
                  <a:solidFill>
                    <a:prstClr val="white"/>
                  </a:solidFill>
                  <a:effectLst/>
                  <a:uLnTx/>
                  <a:uFillTx/>
                  <a:latin typeface="思源宋体 CN Heavy" panose="02020900000000000000"/>
                  <a:ea typeface="思源宋体 CN Heavy" panose="02020900000000000000"/>
                  <a:cs typeface="+mn-cs"/>
                </a:endParaRPr>
              </a:p>
            </p:txBody>
          </p:sp>
          <p:sp>
            <p:nvSpPr>
              <p:cNvPr id="66" name="文本框 65"/>
              <p:cNvSpPr txBox="1"/>
              <p:nvPr/>
            </p:nvSpPr>
            <p:spPr>
              <a:xfrm>
                <a:off x="2240987" y="2210429"/>
                <a:ext cx="1659429" cy="1862048"/>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15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录</a:t>
                </a:r>
                <a:endParaRPr kumimoji="0" lang="en-US" altLang="zh-CN" sz="115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sp>
        <p:nvSpPr>
          <p:cNvPr id="68" name="标题 67"/>
          <p:cNvSpPr>
            <a:spLocks noGrp="1"/>
          </p:cNvSpPr>
          <p:nvPr>
            <p:ph type="title"/>
          </p:nvPr>
        </p:nvSpPr>
        <p:spPr>
          <a:xfrm>
            <a:off x="6746123" y="2040182"/>
            <a:ext cx="6081320" cy="1325563"/>
          </a:xfrm>
        </p:spPr>
        <p:txBody>
          <a:bodyPr>
            <a:normAutofit/>
          </a:bodyPr>
          <a:lstStyle/>
          <a:p>
            <a:r>
              <a:rPr lang="zh-CN" altLang="en-US" sz="36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合规与合规风险的涵义</a:t>
            </a:r>
            <a:br>
              <a:rPr lang="en-US" altLang="zh-CN" sz="32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br>
            <a:r>
              <a:rPr lang="en-US" altLang="zh-CN" sz="2400">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rPr>
              <a:t>risk and compliance</a:t>
            </a:r>
            <a:endParaRPr lang="zh-CN" altLang="en-US" sz="3200">
              <a:latin typeface="思源黑体 Light" panose="020b0300000000000000" pitchFamily="34" charset="-122"/>
              <a:ea typeface="思源黑体 Light" panose="020b0300000000000000" pitchFamily="34" charset="-122"/>
            </a:endParaRPr>
          </a:p>
        </p:txBody>
      </p:sp>
      <p:sp>
        <p:nvSpPr>
          <p:cNvPr id="69" name="标题 67"/>
          <p:cNvSpPr txBox="1"/>
          <p:nvPr/>
        </p:nvSpPr>
        <p:spPr>
          <a:xfrm>
            <a:off x="6746123" y="3993082"/>
            <a:ext cx="6081320" cy="132556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如何防范合规风险</a:t>
            </a:r>
            <a:endParaRPr lang="zh-CN" altLang="en-US" sz="36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2400">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rPr>
              <a:t>prevent compliance risks</a:t>
            </a:r>
            <a:endParaRPr lang="zh-CN" altLang="en-US" sz="3200">
              <a:latin typeface="思源黑体 Light" panose="020b0300000000000000" pitchFamily="34" charset="-122"/>
              <a:ea typeface="思源黑体 Light" panose="020b0300000000000000" pitchFamily="34" charset="-122"/>
            </a:endParaRPr>
          </a:p>
        </p:txBody>
      </p:sp>
      <p:grpSp>
        <p:nvGrpSpPr>
          <p:cNvPr id="5" name="组合 4"/>
          <p:cNvGrpSpPr/>
          <p:nvPr/>
        </p:nvGrpSpPr>
        <p:grpSpPr>
          <a:xfrm>
            <a:off x="5750591" y="2150787"/>
            <a:ext cx="783520" cy="791605"/>
            <a:chOff x="3907741" y="793755"/>
            <a:chExt cx="1104349" cy="1087120"/>
          </a:xfrm>
        </p:grpSpPr>
        <p:sp>
          <p:nvSpPr>
            <p:cNvPr id="9" name="流程图: 接点 8"/>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5" name="流程图: 接点 14"/>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b="1">
                  <a:latin typeface="思源黑体 Medium" panose="020b0600000000000000" pitchFamily="34" charset="-122"/>
                  <a:ea typeface="思源黑体 Medium" panose="020b0600000000000000" pitchFamily="34" charset="-122"/>
                </a:rPr>
                <a:t>一</a:t>
              </a:r>
              <a:endParaRPr lang="zh-CN" altLang="en-US" sz="2400" b="1">
                <a:latin typeface="思源黑体 Medium" panose="020b0600000000000000" pitchFamily="34" charset="-122"/>
                <a:ea typeface="思源黑体 Medium" panose="020b0600000000000000" pitchFamily="34" charset="-122"/>
              </a:endParaRPr>
            </a:p>
          </p:txBody>
        </p:sp>
      </p:grpSp>
      <p:grpSp>
        <p:nvGrpSpPr>
          <p:cNvPr id="16" name="组合 15"/>
          <p:cNvGrpSpPr/>
          <p:nvPr/>
        </p:nvGrpSpPr>
        <p:grpSpPr>
          <a:xfrm>
            <a:off x="5644239" y="4129894"/>
            <a:ext cx="870841" cy="848643"/>
            <a:chOff x="3907741" y="793755"/>
            <a:chExt cx="1104349" cy="1087120"/>
          </a:xfrm>
        </p:grpSpPr>
        <p:sp>
          <p:nvSpPr>
            <p:cNvPr id="17" name="流程图: 接点 16"/>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8" name="流程图: 接点 17"/>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b="1">
                  <a:latin typeface="思源黑体 Medium" panose="020b0600000000000000" pitchFamily="34" charset="-122"/>
                  <a:ea typeface="思源黑体 Medium" panose="020b0600000000000000" pitchFamily="34" charset="-122"/>
                </a:rPr>
                <a:t>二</a:t>
              </a:r>
              <a:endParaRPr lang="zh-CN" altLang="en-US" sz="2400" b="1">
                <a:latin typeface="思源黑体 Medium" panose="020b0600000000000000" pitchFamily="34" charset="-122"/>
                <a:ea typeface="思源黑体 Medium" panose="020b0600000000000000"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2" presetClass="entr" presetSubtype="4" dur="500" fill="hold" grpId="0" nodeType="withEffect">
                                  <p:stCondLst>
                                    <p:cond delay="0"/>
                                  </p:stCondLst>
                                  <p:childTnLst>
                                    <p:set>
                                      <p:cBhvr>
                                        <p:cTn id="9" dur="1" fill="hold">
                                          <p:stCondLst>
                                            <p:cond delay="0"/>
                                          </p:stCondLst>
                                        </p:cTn>
                                        <p:tgtEl>
                                          <p:spTgt spid="68"/>
                                        </p:tgtEl>
                                        <p:attrNameLst>
                                          <p:attrName>style.visibility</p:attrName>
                                        </p:attrNameLst>
                                      </p:cBhvr>
                                      <p:to>
                                        <p:strVal val="visible"/>
                                      </p:to>
                                    </p:set>
                                    <p:animEffect transition="in" filter="wipe(down)">
                                      <p:cBhvr>
                                        <p:cTn id="10" dur="500"/>
                                        <p:tgtEl>
                                          <p:spTgt spid="68"/>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4" dur="500" fill="hold" grpId="0" nodeType="clickEffect">
                                  <p:stCondLst>
                                    <p:cond delay="0"/>
                                  </p:stCondLst>
                                  <p:childTnLst>
                                    <p:set>
                                      <p:cBhvr>
                                        <p:cTn id="14" dur="1" fill="hold">
                                          <p:stCondLst>
                                            <p:cond delay="0"/>
                                          </p:stCondLst>
                                        </p:cTn>
                                        <p:tgtEl>
                                          <p:spTgt spid="69"/>
                                        </p:tgtEl>
                                        <p:attrNameLst>
                                          <p:attrName>style.visibility</p:attrName>
                                        </p:attrNameLst>
                                      </p:cBhvr>
                                      <p:to>
                                        <p:strVal val="visible"/>
                                      </p:to>
                                    </p:set>
                                    <p:animEffect transition="in" filter="wipe(down)">
                                      <p:cBhvr>
                                        <p:cTn id="15" dur="5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69"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9" name="组合 18"/>
          <p:cNvGrpSpPr/>
          <p:nvPr/>
        </p:nvGrpSpPr>
        <p:grpSpPr>
          <a:xfrm>
            <a:off x="900878" y="1472115"/>
            <a:ext cx="2216562" cy="2049016"/>
            <a:chOff x="3907741" y="793755"/>
            <a:chExt cx="1104349" cy="1087120"/>
          </a:xfrm>
        </p:grpSpPr>
        <p:sp>
          <p:nvSpPr>
            <p:cNvPr id="20" name="流程图: 接点 19"/>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4" name="流程图: 接点 23"/>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sp>
        <p:nvSpPr>
          <p:cNvPr id="2" name="标题 1"/>
          <p:cNvSpPr>
            <a:spLocks noGrp="1"/>
          </p:cNvSpPr>
          <p:nvPr>
            <p:ph type="title"/>
          </p:nvPr>
        </p:nvSpPr>
        <p:spPr>
          <a:xfrm>
            <a:off x="3412894" y="1352850"/>
            <a:ext cx="8488043" cy="1968476"/>
          </a:xfrm>
        </p:spPr>
        <p:txBody>
          <a:bodyPr>
            <a:normAutofit/>
          </a:bodyPr>
          <a:lstStyle/>
          <a:p>
            <a:r>
              <a:rPr lang="zh-CN" altLang="en-US" b="1">
                <a:solidFill>
                  <a:srgbClr val="C00000"/>
                </a:solidFill>
                <a:latin typeface="思源黑体" panose="020b0500000000000000" pitchFamily="34" charset="-122"/>
                <a:ea typeface="思源黑体 Medium" panose="020b0600000000000000" pitchFamily="34" charset="-122"/>
                <a:sym typeface="思源黑体" panose="020b0500000000000000" pitchFamily="34" charset="-122"/>
              </a:rPr>
              <a:t>合规与合规风险的涵义</a:t>
            </a:r>
            <a:br>
              <a:rPr lang="en-US" altLang="zh-CN">
                <a:latin typeface="思源黑体" panose="020b0500000000000000" pitchFamily="34" charset="-122"/>
                <a:ea typeface="思源黑体 Medium" panose="020b0600000000000000" pitchFamily="34" charset="-122"/>
                <a:sym typeface="思源黑体" panose="020b0500000000000000" pitchFamily="34" charset="-122"/>
              </a:rPr>
            </a:br>
            <a:r>
              <a:rPr lang="en-US" altLang="zh-CN" sz="3200">
                <a:latin typeface="思源黑体 Light" panose="020b0300000000000000" pitchFamily="34" charset="-122"/>
                <a:ea typeface="思源黑体 Light" panose="020b0300000000000000" pitchFamily="34" charset="-122"/>
                <a:cs typeface="阿里巴巴普惠体" panose="00020600040101010101" pitchFamily="18" charset="-122"/>
                <a:sym typeface="思源黑体" panose="020b0500000000000000" pitchFamily="34" charset="-122"/>
              </a:rPr>
              <a:t>risk and compliance</a:t>
            </a: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 name="文本占位符 2"/>
          <p:cNvSpPr>
            <a:spLocks noGrp="1"/>
          </p:cNvSpPr>
          <p:nvPr>
            <p:ph type="body" idx="1"/>
          </p:nvPr>
        </p:nvSpPr>
        <p:spPr>
          <a:xfrm>
            <a:off x="3463740" y="3724253"/>
            <a:ext cx="6285152" cy="1500187"/>
          </a:xfrm>
        </p:spPr>
        <p:txBody>
          <a:bodyPr>
            <a:noAutofit/>
          </a:bodyPr>
          <a:lstStyle/>
          <a:p>
            <a:r>
              <a:rPr lang="en-US" altLang="zh-CN"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01</a:t>
            </a:r>
            <a:r>
              <a:rPr lang="zh-CN" altLang="en-US"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、合规与合规风险的基本概念</a:t>
            </a:r>
            <a:endParaRPr lang="zh-CN" altLang="en-US"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02</a:t>
            </a:r>
            <a:r>
              <a:rPr lang="zh-CN" altLang="en-US"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、合规风险管理方法</a:t>
            </a:r>
            <a:endParaRPr lang="zh-CN" altLang="en-US"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03</a:t>
            </a:r>
            <a:r>
              <a:rPr lang="zh-CN" altLang="en-US"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、合规风险管理工具</a:t>
            </a:r>
            <a:endParaRPr lang="zh-CN" altLang="en-US" sz="2000">
              <a:solidFill>
                <a:schemeClr val="tx1">
                  <a:lumMod val="95000"/>
                  <a:lumOff val="5000"/>
                </a:schemeClr>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1" name="文本框 10"/>
          <p:cNvSpPr txBox="1"/>
          <p:nvPr/>
        </p:nvSpPr>
        <p:spPr>
          <a:xfrm>
            <a:off x="6934089" y="421826"/>
            <a:ext cx="2180493" cy="18620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1500" b="1">
                <a:solidFill>
                  <a:schemeClr val="bg1"/>
                </a:solidFill>
                <a:latin typeface="思源黑体 Heavy" panose="020b0a00000000000000" pitchFamily="34" charset="-122"/>
                <a:ea typeface="思源黑体 Heavy" panose="020b0a00000000000000" pitchFamily="34" charset="-122"/>
              </a:rPr>
              <a:t>01</a:t>
            </a:r>
            <a:endParaRPr lang="zh-CN" altLang="en-US" sz="11500" b="1">
              <a:solidFill>
                <a:schemeClr val="bg1"/>
              </a:solidFill>
              <a:latin typeface="思源黑体 Heavy" panose="020b0a00000000000000" pitchFamily="34" charset="-122"/>
              <a:ea typeface="思源黑体 Heavy" panose="020b0a00000000000000" pitchFamily="34" charset="-122"/>
            </a:endParaRPr>
          </a:p>
        </p:txBody>
      </p:sp>
      <p:sp>
        <p:nvSpPr>
          <p:cNvPr id="15" name="椭圆 14"/>
          <p:cNvSpPr/>
          <p:nvPr/>
        </p:nvSpPr>
        <p:spPr>
          <a:xfrm>
            <a:off x="-1295804" y="-563008"/>
            <a:ext cx="6609926" cy="6729345"/>
          </a:xfrm>
          <a:prstGeom prst="ellipse">
            <a:avLst/>
          </a:prstGeom>
          <a:noFill/>
          <a:ln w="12700" cap="flat" cmpd="sng" algn="ctr">
            <a:gradFill flip="none" rotWithShape="1">
              <a:gsLst>
                <a:gs pos="0">
                  <a:srgbClr val="EFC49C"/>
                </a:gs>
                <a:gs pos="87000">
                  <a:srgbClr val="EFC49C">
                    <a:alpha val="0"/>
                  </a:srgbClr>
                </a:gs>
              </a:gsLst>
              <a:lin ang="18900000" scaled="1"/>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sp>
        <p:nvSpPr>
          <p:cNvPr id="16" name="椭圆 15"/>
          <p:cNvSpPr/>
          <p:nvPr/>
        </p:nvSpPr>
        <p:spPr>
          <a:xfrm rot="11319545">
            <a:off x="-1743245" y="-3997506"/>
            <a:ext cx="11796874" cy="12114978"/>
          </a:xfrm>
          <a:prstGeom prst="ellipse">
            <a:avLst/>
          </a:prstGeom>
          <a:noFill/>
          <a:ln w="28575" cap="flat" cmpd="sng" algn="ctr">
            <a:gradFill>
              <a:gsLst>
                <a:gs pos="0">
                  <a:srgbClr val="CA865F"/>
                </a:gs>
                <a:gs pos="87000">
                  <a:srgbClr val="CA865F">
                    <a:alpha val="0"/>
                  </a:srgbClr>
                </a:gs>
              </a:gsLst>
              <a:lin ang="5400000" scaled="1"/>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grpSp>
        <p:nvGrpSpPr>
          <p:cNvPr id="21" name="组合 20"/>
          <p:cNvGrpSpPr/>
          <p:nvPr/>
        </p:nvGrpSpPr>
        <p:grpSpPr>
          <a:xfrm>
            <a:off x="1196463" y="1565599"/>
            <a:ext cx="1623671" cy="1862048"/>
            <a:chOff x="2012823" y="1405888"/>
            <a:chExt cx="1623671" cy="1862048"/>
          </a:xfrm>
        </p:grpSpPr>
        <p:sp>
          <p:nvSpPr>
            <p:cNvPr id="22" name="文本框 21"/>
            <p:cNvSpPr txBox="1"/>
            <p:nvPr/>
          </p:nvSpPr>
          <p:spPr>
            <a:xfrm>
              <a:off x="2012823" y="1405888"/>
              <a:ext cx="931665" cy="1862048"/>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1500" b="0" i="0" u="none" strike="noStrike" kern="1200" cap="none" spc="0" normalizeH="0" baseline="0" noProof="0">
                  <a:ln>
                    <a:noFill/>
                  </a:ln>
                  <a:solidFill>
                    <a:prstClr val="white"/>
                  </a:solidFill>
                  <a:effectLst/>
                  <a:uLnTx/>
                  <a:uFillTx/>
                  <a:latin typeface="思源宋体 CN Heavy" panose="02020900000000000000"/>
                  <a:ea typeface="思源宋体 CN Heavy" panose="02020900000000000000"/>
                  <a:cs typeface="+mn-cs"/>
                </a:rPr>
                <a:t>0</a:t>
              </a:r>
              <a:endParaRPr kumimoji="0" lang="en-US" altLang="zh-CN" sz="11500" b="0" i="0" u="none" strike="noStrike" kern="1200" cap="none" spc="0" normalizeH="0" baseline="0" noProof="0">
                <a:ln>
                  <a:noFill/>
                </a:ln>
                <a:solidFill>
                  <a:prstClr val="white"/>
                </a:solidFill>
                <a:effectLst/>
                <a:uLnTx/>
                <a:uFillTx/>
                <a:latin typeface="思源宋体 CN Heavy" panose="02020900000000000000"/>
                <a:ea typeface="思源宋体 CN Heavy" panose="02020900000000000000"/>
                <a:cs typeface="+mn-cs"/>
              </a:endParaRPr>
            </a:p>
          </p:txBody>
        </p:sp>
        <p:sp>
          <p:nvSpPr>
            <p:cNvPr id="23" name="文本框 22"/>
            <p:cNvSpPr txBox="1"/>
            <p:nvPr/>
          </p:nvSpPr>
          <p:spPr>
            <a:xfrm>
              <a:off x="2704829" y="1405888"/>
              <a:ext cx="931665" cy="1862048"/>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15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1</a:t>
              </a:r>
              <a:endParaRPr kumimoji="0" lang="en-US" altLang="zh-CN" sz="115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nvGrpSpPr>
          <p:cNvPr id="8" name="组合 7"/>
          <p:cNvGrpSpPr/>
          <p:nvPr/>
        </p:nvGrpSpPr>
        <p:grpSpPr>
          <a:xfrm>
            <a:off x="10219917" y="5710540"/>
            <a:ext cx="478638" cy="474800"/>
            <a:chOff x="3907741" y="793755"/>
            <a:chExt cx="1104349" cy="1087120"/>
          </a:xfrm>
        </p:grpSpPr>
        <p:sp>
          <p:nvSpPr>
            <p:cNvPr id="9" name="流程图: 接点 8"/>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2" name="流程图: 接点 11"/>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13" name="组合 12"/>
          <p:cNvGrpSpPr/>
          <p:nvPr/>
        </p:nvGrpSpPr>
        <p:grpSpPr>
          <a:xfrm>
            <a:off x="10795059" y="4021245"/>
            <a:ext cx="772719" cy="714310"/>
            <a:chOff x="3907741" y="793755"/>
            <a:chExt cx="1104349" cy="1087120"/>
          </a:xfrm>
        </p:grpSpPr>
        <p:sp>
          <p:nvSpPr>
            <p:cNvPr id="14" name="流程图: 接点 13"/>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5" name="流程图: 接点 24"/>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4" dur="500" fill="hold" nodeType="with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down)">
                                      <p:cBhvr>
                                        <p:cTn id="7" dur="500"/>
                                        <p:tgtEl>
                                          <p:spTgt spid="21"/>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42" presetClass="entr" presetSubtype="0" dur="10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42" presetClass="entr" presetSubtype="0" dur="100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cond evt="onBegin" delay="0">
                          <p:tn val="28"/>
                        </p:cond>
                      </p:stCondLst>
                      <p:childTnLst>
                        <p:par>
                          <p:cTn id="30" fill="hold">
                            <p:stCondLst>
                              <p:cond delay="0"/>
                            </p:stCondLst>
                            <p:childTnLst>
                              <p:par>
                                <p:cTn id="31" presetID="42" presetClass="entr" presetSubtype="0" dur="100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 name="组合 26"/>
          <p:cNvGrpSpPr/>
          <p:nvPr/>
        </p:nvGrpSpPr>
        <p:grpSpPr>
          <a:xfrm>
            <a:off x="7059854" y="4580750"/>
            <a:ext cx="5939181" cy="1760697"/>
            <a:chOff x="368632" y="2361115"/>
            <a:chExt cx="5939181" cy="1760697"/>
          </a:xfrm>
        </p:grpSpPr>
        <p:sp>
          <p:nvSpPr>
            <p:cNvPr id="28" name="矩形 27"/>
            <p:cNvSpPr/>
            <p:nvPr/>
          </p:nvSpPr>
          <p:spPr>
            <a:xfrm>
              <a:off x="392704" y="2408544"/>
              <a:ext cx="5133535" cy="1582243"/>
            </a:xfrm>
            <a:prstGeom prst="rect">
              <a:avLst/>
            </a:prstGeom>
            <a:gradFill>
              <a:gsLst>
                <a:gs pos="96000">
                  <a:schemeClr val="bg1">
                    <a:alpha val="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9" name="文本框 6"/>
            <p:cNvSpPr txBox="1"/>
            <p:nvPr/>
          </p:nvSpPr>
          <p:spPr>
            <a:xfrm>
              <a:off x="674489" y="2361115"/>
              <a:ext cx="563332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企业文化的现象</a:t>
              </a:r>
              <a:endParaRPr lang="en-US" altLang="zh-CN"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30" name="直接连接符 29"/>
            <p:cNvCxnSpPr/>
            <p:nvPr/>
          </p:nvCxnSpPr>
          <p:spPr>
            <a:xfrm flipH="1">
              <a:off x="368632" y="2415095"/>
              <a:ext cx="0" cy="1582243"/>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31" name="文本框 44"/>
            <p:cNvSpPr txBox="1"/>
            <p:nvPr/>
          </p:nvSpPr>
          <p:spPr>
            <a:xfrm>
              <a:off x="795282" y="3044594"/>
              <a:ext cx="4292006" cy="10772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企业文化现象都是以人为载体的现象，而不是以物质为中心的现象，由一个企业的全体成员共同接受，普遍享用，而不是企业某些人特有，并且是企业发展过程中逐渐积累形成的。</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sp>
        <p:nvSpPr>
          <p:cNvPr id="5" name="文本框 4"/>
          <p:cNvSpPr txBox="1"/>
          <p:nvPr/>
        </p:nvSpPr>
        <p:spPr>
          <a:xfrm>
            <a:off x="1089716" y="503216"/>
            <a:ext cx="2710999"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关于“企业文化”</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3" name="文本框 12"/>
          <p:cNvSpPr txBox="1"/>
          <p:nvPr/>
        </p:nvSpPr>
        <p:spPr>
          <a:xfrm>
            <a:off x="2033380" y="1340464"/>
            <a:ext cx="8085176"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企业文化是</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象征的、整体的、惟一的、稳定的、难于改变</a:t>
            </a:r>
            <a:r>
              <a:rPr lang="zh-CN" altLang="en-US" sz="20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的。</a:t>
            </a:r>
            <a:endParaRPr lang="zh-CN" altLang="en-US" sz="20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16" name="组合 15"/>
          <p:cNvGrpSpPr/>
          <p:nvPr/>
        </p:nvGrpSpPr>
        <p:grpSpPr>
          <a:xfrm>
            <a:off x="368618" y="2408544"/>
            <a:ext cx="6464459" cy="2037771"/>
            <a:chOff x="368632" y="2408544"/>
            <a:chExt cx="6187756" cy="2037771"/>
          </a:xfrm>
        </p:grpSpPr>
        <p:sp>
          <p:nvSpPr>
            <p:cNvPr id="15" name="矩形 14"/>
            <p:cNvSpPr/>
            <p:nvPr/>
          </p:nvSpPr>
          <p:spPr>
            <a:xfrm>
              <a:off x="392704" y="2408544"/>
              <a:ext cx="5133535" cy="2037771"/>
            </a:xfrm>
            <a:prstGeom prst="rect">
              <a:avLst/>
            </a:prstGeom>
            <a:gradFill>
              <a:gsLst>
                <a:gs pos="96000">
                  <a:schemeClr val="bg1">
                    <a:alpha val="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0" name="文本框 6"/>
            <p:cNvSpPr txBox="1"/>
            <p:nvPr/>
          </p:nvSpPr>
          <p:spPr>
            <a:xfrm>
              <a:off x="504600" y="2415095"/>
              <a:ext cx="563332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企业文化的内容</a:t>
              </a:r>
              <a:endParaRPr lang="en-US" altLang="zh-CN"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12" name="直接连接符 11"/>
            <p:cNvCxnSpPr/>
            <p:nvPr/>
          </p:nvCxnSpPr>
          <p:spPr>
            <a:xfrm>
              <a:off x="368632" y="2415095"/>
              <a:ext cx="3589" cy="1708849"/>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14" name="文本框 44"/>
            <p:cNvSpPr txBox="1"/>
            <p:nvPr/>
          </p:nvSpPr>
          <p:spPr>
            <a:xfrm>
              <a:off x="662615" y="3072880"/>
              <a:ext cx="5893773" cy="11695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自</a:t>
              </a:r>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20</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世纪</a:t>
              </a:r>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80</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年代</a:t>
              </a:r>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，“企业文化”这一概念从日本、美国引入我国，到底什么是企业文化？</a:t>
              </a:r>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01.</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员工频繁的文化企业文化就是企业信奉并附诸于实践的价值理念娱乐活动；</a:t>
              </a:r>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02.</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一组有气势、且放之四海皆可用的标语口号；</a:t>
              </a:r>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03.</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争得几块铜牌，并不是是我们建设企业文化的全部内容。</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22" name="组合 21"/>
          <p:cNvGrpSpPr/>
          <p:nvPr/>
        </p:nvGrpSpPr>
        <p:grpSpPr>
          <a:xfrm>
            <a:off x="7092274" y="2356720"/>
            <a:ext cx="5862938" cy="1653899"/>
            <a:chOff x="368632" y="2408544"/>
            <a:chExt cx="5862938" cy="1653899"/>
          </a:xfrm>
        </p:grpSpPr>
        <p:sp>
          <p:nvSpPr>
            <p:cNvPr id="23" name="矩形 22"/>
            <p:cNvSpPr/>
            <p:nvPr/>
          </p:nvSpPr>
          <p:spPr>
            <a:xfrm>
              <a:off x="392704" y="2408544"/>
              <a:ext cx="5133535" cy="1582243"/>
            </a:xfrm>
            <a:prstGeom prst="rect">
              <a:avLst/>
            </a:prstGeom>
            <a:gradFill>
              <a:gsLst>
                <a:gs pos="96000">
                  <a:schemeClr val="bg1">
                    <a:alpha val="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4" name="文本框 6"/>
            <p:cNvSpPr txBox="1"/>
            <p:nvPr/>
          </p:nvSpPr>
          <p:spPr>
            <a:xfrm>
              <a:off x="598246" y="2426182"/>
              <a:ext cx="563332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企业文化的要素</a:t>
              </a:r>
              <a:endParaRPr lang="en-US" altLang="zh-CN"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25" name="直接连接符 24"/>
            <p:cNvCxnSpPr/>
            <p:nvPr/>
          </p:nvCxnSpPr>
          <p:spPr>
            <a:xfrm flipH="1">
              <a:off x="368632" y="2415095"/>
              <a:ext cx="0" cy="1582243"/>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26" name="文本框 44"/>
            <p:cNvSpPr txBox="1"/>
            <p:nvPr/>
          </p:nvSpPr>
          <p:spPr>
            <a:xfrm>
              <a:off x="731428" y="3231446"/>
              <a:ext cx="4078439"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企业文化包括企业的经营观念、企业精神、价值观念、行为准则、道德规范、企业形象以及全体员工对企业的责任感、荣誉感等</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17" name="组合 16"/>
          <p:cNvGrpSpPr/>
          <p:nvPr/>
        </p:nvGrpSpPr>
        <p:grpSpPr>
          <a:xfrm>
            <a:off x="344309" y="4634730"/>
            <a:ext cx="6739617" cy="2058615"/>
            <a:chOff x="368632" y="2408544"/>
            <a:chExt cx="5781909" cy="2058615"/>
          </a:xfrm>
        </p:grpSpPr>
        <p:sp>
          <p:nvSpPr>
            <p:cNvPr id="18" name="矩形 17"/>
            <p:cNvSpPr/>
            <p:nvPr/>
          </p:nvSpPr>
          <p:spPr>
            <a:xfrm>
              <a:off x="392704" y="2408544"/>
              <a:ext cx="5133535" cy="1582243"/>
            </a:xfrm>
            <a:prstGeom prst="rect">
              <a:avLst/>
            </a:prstGeom>
            <a:gradFill>
              <a:gsLst>
                <a:gs pos="96000">
                  <a:schemeClr val="bg1">
                    <a:alpha val="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9" name="文本框 6"/>
            <p:cNvSpPr txBox="1"/>
            <p:nvPr/>
          </p:nvSpPr>
          <p:spPr>
            <a:xfrm>
              <a:off x="517217" y="2469399"/>
              <a:ext cx="563332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企业文化的价值理念</a:t>
              </a:r>
              <a:endParaRPr lang="en-US" altLang="zh-CN"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20" name="直接连接符 19"/>
            <p:cNvCxnSpPr/>
            <p:nvPr/>
          </p:nvCxnSpPr>
          <p:spPr>
            <a:xfrm flipH="1">
              <a:off x="368632" y="2415095"/>
              <a:ext cx="0" cy="1582243"/>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21" name="文本框 44"/>
            <p:cNvSpPr txBox="1"/>
            <p:nvPr/>
          </p:nvSpPr>
          <p:spPr>
            <a:xfrm>
              <a:off x="628785" y="3143720"/>
              <a:ext cx="5203861"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企业文化就是企业信奉并附诸于实践的价值理念（审慎经营原则和价值观），真正实行是关键。它是企业在经营过程中，伴随着自身的经济发展而逐步形成和确立并深深植根于企业每一个成员头脑中的独特的精神成果和思想观念。</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37" name="组合 36"/>
          <p:cNvGrpSpPr/>
          <p:nvPr/>
        </p:nvGrpSpPr>
        <p:grpSpPr>
          <a:xfrm>
            <a:off x="180858" y="4597845"/>
            <a:ext cx="494889" cy="490919"/>
            <a:chOff x="3907741" y="793755"/>
            <a:chExt cx="1104349" cy="1087120"/>
          </a:xfrm>
        </p:grpSpPr>
        <p:sp>
          <p:nvSpPr>
            <p:cNvPr id="42" name="流程图: 接点 41"/>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43" name="流程图: 接点 42"/>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48" name="组合 47"/>
          <p:cNvGrpSpPr/>
          <p:nvPr/>
        </p:nvGrpSpPr>
        <p:grpSpPr>
          <a:xfrm>
            <a:off x="181192" y="2250568"/>
            <a:ext cx="551764" cy="510057"/>
            <a:chOff x="3907741" y="793755"/>
            <a:chExt cx="1104349" cy="1087120"/>
          </a:xfrm>
        </p:grpSpPr>
        <p:sp>
          <p:nvSpPr>
            <p:cNvPr id="49" name="流程图: 接点 48"/>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0" name="流程图: 接点 49"/>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51" name="组合 50"/>
          <p:cNvGrpSpPr/>
          <p:nvPr/>
        </p:nvGrpSpPr>
        <p:grpSpPr>
          <a:xfrm>
            <a:off x="6934406" y="4597845"/>
            <a:ext cx="494889" cy="490919"/>
            <a:chOff x="3907741" y="793755"/>
            <a:chExt cx="1104349" cy="1087120"/>
          </a:xfrm>
        </p:grpSpPr>
        <p:sp>
          <p:nvSpPr>
            <p:cNvPr id="52" name="流程图: 接点 51"/>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3" name="流程图: 接点 52"/>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54" name="组合 53"/>
          <p:cNvGrpSpPr/>
          <p:nvPr/>
        </p:nvGrpSpPr>
        <p:grpSpPr>
          <a:xfrm>
            <a:off x="6934740" y="2250568"/>
            <a:ext cx="551764" cy="510057"/>
            <a:chOff x="3907741" y="793755"/>
            <a:chExt cx="1104349" cy="1087120"/>
          </a:xfrm>
        </p:grpSpPr>
        <p:sp>
          <p:nvSpPr>
            <p:cNvPr id="55" name="流程图: 接点 54"/>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6" name="流程图: 接点 55"/>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sp>
        <p:nvSpPr>
          <p:cNvPr id="57" name="文本框 56"/>
          <p:cNvSpPr txBox="1"/>
          <p:nvPr/>
        </p:nvSpPr>
        <p:spPr>
          <a:xfrm>
            <a:off x="693257" y="2743190"/>
            <a:ext cx="3368018"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
        <p:nvSpPr>
          <p:cNvPr id="58" name="文本框 57"/>
          <p:cNvSpPr txBox="1"/>
          <p:nvPr/>
        </p:nvSpPr>
        <p:spPr>
          <a:xfrm>
            <a:off x="647553" y="4987230"/>
            <a:ext cx="3368018"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
        <p:nvSpPr>
          <p:cNvPr id="59" name="文本框 58"/>
          <p:cNvSpPr txBox="1"/>
          <p:nvPr/>
        </p:nvSpPr>
        <p:spPr>
          <a:xfrm>
            <a:off x="7530202" y="2756772"/>
            <a:ext cx="3368018"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
        <p:nvSpPr>
          <p:cNvPr id="60" name="文本框 59"/>
          <p:cNvSpPr txBox="1"/>
          <p:nvPr/>
        </p:nvSpPr>
        <p:spPr>
          <a:xfrm>
            <a:off x="7569345" y="4872694"/>
            <a:ext cx="3368018"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a:off x="4996026" y="3198471"/>
            <a:ext cx="2216562" cy="2049016"/>
            <a:chOff x="3907741" y="793755"/>
            <a:chExt cx="1104349" cy="1087120"/>
          </a:xfrm>
        </p:grpSpPr>
        <p:sp>
          <p:nvSpPr>
            <p:cNvPr id="12" name="流程图: 接点 11"/>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3" name="流程图: 接点 12"/>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sp>
        <p:nvSpPr>
          <p:cNvPr id="8" name="椭圆 7"/>
          <p:cNvSpPr/>
          <p:nvPr/>
        </p:nvSpPr>
        <p:spPr>
          <a:xfrm rot="14336284">
            <a:off x="2765499" y="460213"/>
            <a:ext cx="7031611" cy="7209847"/>
          </a:xfrm>
          <a:prstGeom prst="ellipse">
            <a:avLst/>
          </a:prstGeom>
          <a:noFill/>
          <a:ln w="12700" cap="flat" cmpd="sng" algn="ctr">
            <a:gradFill flip="none" rotWithShape="1">
              <a:gsLst>
                <a:gs pos="0">
                  <a:srgbClr val="EFC49C"/>
                </a:gs>
                <a:gs pos="87000">
                  <a:srgbClr val="EFC49C">
                    <a:alpha val="0"/>
                  </a:srgbClr>
                </a:gs>
              </a:gsLst>
              <a:lin ang="18900000" scaled="1"/>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sp>
        <p:nvSpPr>
          <p:cNvPr id="6" name="椭圆 5"/>
          <p:cNvSpPr/>
          <p:nvPr/>
        </p:nvSpPr>
        <p:spPr>
          <a:xfrm rot="2001197">
            <a:off x="2165114" y="498312"/>
            <a:ext cx="7214678" cy="7211835"/>
          </a:xfrm>
          <a:prstGeom prst="ellipse">
            <a:avLst/>
          </a:prstGeom>
          <a:noFill/>
          <a:ln w="12700" cap="flat" cmpd="sng" algn="ctr">
            <a:gradFill flip="none" rotWithShape="1">
              <a:gsLst>
                <a:gs pos="0">
                  <a:srgbClr val="EFC49C"/>
                </a:gs>
                <a:gs pos="87000">
                  <a:srgbClr val="EFC49C">
                    <a:alpha val="0"/>
                  </a:srgbClr>
                </a:gs>
              </a:gsLst>
              <a:lin ang="18900000" scaled="1"/>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sp>
        <p:nvSpPr>
          <p:cNvPr id="5" name="文本框 4"/>
          <p:cNvSpPr txBox="1"/>
          <p:nvPr/>
        </p:nvSpPr>
        <p:spPr>
          <a:xfrm>
            <a:off x="2026813" y="1578126"/>
            <a:ext cx="8124351"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合规：是指本行的经营活动与</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法律法规、规则、行为准则</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相一致。</a:t>
            </a:r>
            <a:endPar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16" name="组合 15"/>
          <p:cNvGrpSpPr/>
          <p:nvPr/>
        </p:nvGrpSpPr>
        <p:grpSpPr>
          <a:xfrm>
            <a:off x="1366852" y="2416019"/>
            <a:ext cx="9458295" cy="3376419"/>
            <a:chOff x="1322" y="2221"/>
            <a:chExt cx="16604" cy="6057"/>
          </a:xfrm>
        </p:grpSpPr>
        <p:sp>
          <p:nvSpPr>
            <p:cNvPr id="17" name="椭圆 16"/>
            <p:cNvSpPr/>
            <p:nvPr/>
          </p:nvSpPr>
          <p:spPr>
            <a:xfrm>
              <a:off x="7164" y="3025"/>
              <a:ext cx="4978" cy="5189"/>
            </a:xfrm>
            <a:prstGeom prst="ellipse">
              <a:avLst/>
            </a:pr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19" name="组合 18"/>
            <p:cNvGrpSpPr/>
            <p:nvPr/>
          </p:nvGrpSpPr>
          <p:grpSpPr>
            <a:xfrm>
              <a:off x="6921" y="2883"/>
              <a:ext cx="5301" cy="5395"/>
              <a:chOff x="4393978" y="1621016"/>
              <a:chExt cx="3365930" cy="3425946"/>
            </a:xfrm>
          </p:grpSpPr>
          <p:sp>
            <p:nvSpPr>
              <p:cNvPr id="6171" name="弧形 6170"/>
              <p:cNvSpPr/>
              <p:nvPr/>
            </p:nvSpPr>
            <p:spPr>
              <a:xfrm>
                <a:off x="4448897" y="1626990"/>
                <a:ext cx="3294924" cy="3294924"/>
              </a:xfrm>
              <a:prstGeom prst="arc">
                <a:avLst>
                  <a:gd name="adj1" fmla="val 16200000"/>
                  <a:gd name="adj2" fmla="val 2528165"/>
                </a:avLst>
              </a:prstGeom>
              <a:ln w="25400" cap="rnd">
                <a:gradFill>
                  <a:gsLst>
                    <a:gs pos="0">
                      <a:srgbClr val="C00000">
                        <a:alpha val="53000"/>
                      </a:srgbClr>
                    </a:gs>
                    <a:gs pos="100000">
                      <a:srgbClr val="C00000">
                        <a:alpha val="1000"/>
                      </a:srgb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solidFill>
                      <a:schemeClr val="tx1"/>
                    </a:solidFill>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172" name="弧形 6171"/>
              <p:cNvSpPr/>
              <p:nvPr/>
            </p:nvSpPr>
            <p:spPr>
              <a:xfrm rot="5939184">
                <a:off x="4464984" y="1752038"/>
                <a:ext cx="3294924" cy="3294924"/>
              </a:xfrm>
              <a:prstGeom prst="arc">
                <a:avLst>
                  <a:gd name="adj1" fmla="val 16200000"/>
                  <a:gd name="adj2" fmla="val 2528165"/>
                </a:avLst>
              </a:prstGeom>
              <a:gradFill>
                <a:gsLst>
                  <a:gs pos="34000">
                    <a:srgbClr val="C00000">
                      <a:alpha val="0"/>
                    </a:srgbClr>
                  </a:gs>
                  <a:gs pos="0">
                    <a:srgbClr val="C00000">
                      <a:alpha val="0"/>
                    </a:srgbClr>
                  </a:gs>
                </a:gsLst>
                <a:lin ang="5400000" scaled="1"/>
              </a:gradFill>
              <a:ln w="25400" cap="rnd">
                <a:gradFill>
                  <a:gsLst>
                    <a:gs pos="92300">
                      <a:srgbClr val="C00000"/>
                    </a:gs>
                    <a:gs pos="0">
                      <a:srgbClr val="C00000">
                        <a:alpha val="3000"/>
                      </a:srgb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solidFill>
                      <a:schemeClr val="tx1"/>
                    </a:solidFill>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173" name="弧形 6172"/>
              <p:cNvSpPr/>
              <p:nvPr/>
            </p:nvSpPr>
            <p:spPr>
              <a:xfrm rot="14400000">
                <a:off x="4393978" y="1621016"/>
                <a:ext cx="3294924" cy="3294924"/>
              </a:xfrm>
              <a:prstGeom prst="arc">
                <a:avLst>
                  <a:gd name="adj1" fmla="val 16200000"/>
                  <a:gd name="adj2" fmla="val 2528165"/>
                </a:avLst>
              </a:prstGeom>
              <a:ln w="25400" cap="rnd">
                <a:gradFill>
                  <a:gsLst>
                    <a:gs pos="0">
                      <a:srgbClr val="C00000"/>
                    </a:gs>
                    <a:gs pos="100000">
                      <a:srgbClr val="C00000">
                        <a:alpha val="0"/>
                      </a:srgb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solidFill>
                      <a:schemeClr val="tx1"/>
                    </a:solidFill>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sp>
          <p:nvSpPr>
            <p:cNvPr id="20" name="Freeform 35"/>
            <p:cNvSpPr/>
            <p:nvPr/>
          </p:nvSpPr>
          <p:spPr>
            <a:xfrm>
              <a:off x="5457" y="3360"/>
              <a:ext cx="1600" cy="1880"/>
            </a:xfrm>
            <a:custGeom>
              <a:rect l="0" t="0" r="0" b="0"/>
              <a:pathLst>
                <a:path w="1016001" h="1193801">
                  <a:moveTo>
                    <a:pt x="0" y="0"/>
                  </a:moveTo>
                  <a:lnTo>
                    <a:pt x="219120" y="0"/>
                  </a:lnTo>
                  <a:cubicBezTo>
                    <a:pt x="417840" y="0"/>
                    <a:pt x="579120" y="161280"/>
                    <a:pt x="579120" y="360000"/>
                  </a:cubicBezTo>
                  <a:lnTo>
                    <a:pt x="579120" y="833800"/>
                  </a:lnTo>
                  <a:cubicBezTo>
                    <a:pt x="579120" y="1032520"/>
                    <a:pt x="740400" y="1193800"/>
                    <a:pt x="939120" y="1193800"/>
                  </a:cubicBezTo>
                  <a:lnTo>
                    <a:pt x="1016000" y="1193800"/>
                  </a:lnTo>
                </a:path>
              </a:pathLst>
            </a:custGeom>
            <a:noFill/>
            <a:ln w="15875" cap="rnd">
              <a:gradFill>
                <a:gsLst>
                  <a:gs pos="0">
                    <a:schemeClr val="accent1">
                      <a:lumMod val="40000"/>
                      <a:lumOff val="60000"/>
                    </a:schemeClr>
                  </a:gs>
                  <a:gs pos="100000">
                    <a:srgbClr val="C00000"/>
                  </a:gs>
                </a:gsLst>
                <a:lin ang="5400000" scaled="1"/>
              </a:gra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cxnSp>
          <p:nvCxnSpPr>
            <p:cNvPr id="21" name="直接连接符 20"/>
            <p:cNvCxnSpPr>
              <a:stCxn id="26" idx="3"/>
              <a:endCxn id="6170" idx="2"/>
            </p:cNvCxnSpPr>
            <p:nvPr/>
          </p:nvCxnSpPr>
          <p:spPr>
            <a:xfrm>
              <a:off x="5598" y="6744"/>
              <a:ext cx="1428" cy="18"/>
            </a:xfrm>
            <a:prstGeom prst="line">
              <a:avLst/>
            </a:prstGeom>
            <a:noFill/>
            <a:ln w="15875" cap="rnd">
              <a:gradFill>
                <a:gsLst>
                  <a:gs pos="0">
                    <a:srgbClr val="C00000"/>
                  </a:gs>
                  <a:gs pos="100000">
                    <a:schemeClr val="accent1">
                      <a:lumMod val="80000"/>
                      <a:lumOff val="20000"/>
                    </a:schemeClr>
                  </a:gs>
                </a:gsLst>
                <a:lin ang="5400000" scaled="1"/>
              </a:gradFill>
              <a:prstDash val="sysDash"/>
            </a:ln>
          </p:spPr>
          <p:style>
            <a:lnRef idx="2">
              <a:schemeClr val="accent1">
                <a:shade val="50000"/>
              </a:schemeClr>
            </a:lnRef>
            <a:fillRef idx="1">
              <a:schemeClr val="accent1"/>
            </a:fillRef>
            <a:effectRef idx="0">
              <a:schemeClr val="accent1"/>
            </a:effectRef>
            <a:fontRef idx="minor">
              <a:schemeClr val="lt1"/>
            </a:fontRef>
          </p:style>
        </p:cxnSp>
        <p:sp>
          <p:nvSpPr>
            <p:cNvPr id="22" name="矩形: 圆角 21"/>
            <p:cNvSpPr/>
            <p:nvPr/>
          </p:nvSpPr>
          <p:spPr>
            <a:xfrm>
              <a:off x="1378" y="2221"/>
              <a:ext cx="4276" cy="2204"/>
            </a:xfrm>
            <a:prstGeom prst="roundRect">
              <a:avLst>
                <a:gd name="adj" fmla="val 15121"/>
              </a:avLst>
            </a:prstGeom>
            <a:solidFill>
              <a:schemeClr val="bg1"/>
            </a:solidFill>
            <a:ln>
              <a:noFill/>
            </a:ln>
            <a:effectLst>
              <a:outerShdw blurRad="939800" dist="914400" dir="8100000" sx="92000" sy="92000" algn="tr" rotWithShape="0">
                <a:schemeClr val="accent1">
                  <a:alpha val="1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3" name="椭圆 22"/>
            <p:cNvSpPr/>
            <p:nvPr/>
          </p:nvSpPr>
          <p:spPr>
            <a:xfrm>
              <a:off x="7026" y="5161"/>
              <a:ext cx="158" cy="158"/>
            </a:xfrm>
            <a:prstGeom prst="ellipse">
              <a:avLst/>
            </a:prstGeom>
            <a:solidFill>
              <a:schemeClr val="bg1"/>
            </a:solidFill>
            <a:ln w="57150">
              <a:solidFill>
                <a:schemeClr val="bg1">
                  <a:alpha val="35000"/>
                </a:schemeClr>
              </a:solidFill>
            </a:ln>
            <a:effectLst>
              <a:outerShdw blurRad="50800" dist="38100" dir="8100000" algn="tr"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cxnSp>
          <p:nvCxnSpPr>
            <p:cNvPr id="24" name="直接连接符 23"/>
            <p:cNvCxnSpPr/>
            <p:nvPr/>
          </p:nvCxnSpPr>
          <p:spPr>
            <a:xfrm flipH="1">
              <a:off x="5650" y="2906"/>
              <a:ext cx="0" cy="835"/>
            </a:xfrm>
            <a:prstGeom prst="line">
              <a:avLst/>
            </a:prstGeom>
            <a:ln w="25400" cap="rnd">
              <a:solidFill>
                <a:srgbClr val="C00000"/>
              </a:solidFill>
            </a:ln>
          </p:spPr>
          <p:style>
            <a:lnRef idx="1">
              <a:schemeClr val="accent1"/>
            </a:lnRef>
            <a:fillRef idx="0">
              <a:schemeClr val="accent1"/>
            </a:fillRef>
            <a:effectRef idx="0">
              <a:schemeClr val="accent1"/>
            </a:effectRef>
            <a:fontRef idx="minor">
              <a:schemeClr val="tx1"/>
            </a:fontRef>
          </p:style>
        </p:cxnSp>
        <p:sp>
          <p:nvSpPr>
            <p:cNvPr id="25" name="文本框 42"/>
            <p:cNvSpPr txBox="1"/>
            <p:nvPr/>
          </p:nvSpPr>
          <p:spPr>
            <a:xfrm>
              <a:off x="1891" y="3056"/>
              <a:ext cx="2930" cy="6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狭义的法律法规</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26" name="矩形: 圆角 25"/>
            <p:cNvSpPr/>
            <p:nvPr/>
          </p:nvSpPr>
          <p:spPr>
            <a:xfrm>
              <a:off x="1322" y="5642"/>
              <a:ext cx="4276" cy="2204"/>
            </a:xfrm>
            <a:prstGeom prst="roundRect">
              <a:avLst>
                <a:gd name="adj" fmla="val 15121"/>
              </a:avLst>
            </a:prstGeom>
            <a:solidFill>
              <a:schemeClr val="bg1"/>
            </a:solidFill>
            <a:ln>
              <a:noFill/>
            </a:ln>
            <a:effectLst>
              <a:outerShdw blurRad="939800" dist="914400" dir="8100000" sx="92000" sy="92000" algn="tr" rotWithShape="0">
                <a:schemeClr val="accent1">
                  <a:alpha val="1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7" name="文本框 43"/>
            <p:cNvSpPr txBox="1"/>
            <p:nvPr/>
          </p:nvSpPr>
          <p:spPr>
            <a:xfrm>
              <a:off x="1703" y="5999"/>
              <a:ext cx="3427" cy="149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监管部门及其他有权机关制定的规章、规则及准则</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28" name="直接连接符 27"/>
            <p:cNvCxnSpPr/>
            <p:nvPr/>
          </p:nvCxnSpPr>
          <p:spPr>
            <a:xfrm flipH="1">
              <a:off x="5680" y="6281"/>
              <a:ext cx="0" cy="835"/>
            </a:xfrm>
            <a:prstGeom prst="line">
              <a:avLst/>
            </a:prstGeom>
            <a:ln w="25400" cap="rnd">
              <a:solidFill>
                <a:srgbClr val="C00000"/>
              </a:solidFill>
            </a:ln>
          </p:spPr>
          <p:style>
            <a:lnRef idx="1">
              <a:schemeClr val="accent1"/>
            </a:lnRef>
            <a:fillRef idx="0">
              <a:schemeClr val="accent1"/>
            </a:fillRef>
            <a:effectRef idx="0">
              <a:schemeClr val="accent1"/>
            </a:effectRef>
            <a:fontRef idx="minor">
              <a:schemeClr val="tx1"/>
            </a:fontRef>
          </p:style>
        </p:cxnSp>
        <p:sp>
          <p:nvSpPr>
            <p:cNvPr id="6170" name="椭圆 6169"/>
            <p:cNvSpPr/>
            <p:nvPr/>
          </p:nvSpPr>
          <p:spPr>
            <a:xfrm flipV="1">
              <a:off x="7026" y="6683"/>
              <a:ext cx="158" cy="158"/>
            </a:xfrm>
            <a:prstGeom prst="ellipse">
              <a:avLst/>
            </a:prstGeom>
            <a:solidFill>
              <a:schemeClr val="bg1"/>
            </a:solidFill>
            <a:ln w="57150">
              <a:solidFill>
                <a:schemeClr val="bg1">
                  <a:alpha val="35000"/>
                </a:schemeClr>
              </a:solidFill>
            </a:ln>
            <a:effectLst>
              <a:outerShdw blurRad="50800" dist="38100" dir="8100000" algn="tr"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145" name="椭圆 6144"/>
            <p:cNvSpPr/>
            <p:nvPr/>
          </p:nvSpPr>
          <p:spPr>
            <a:xfrm>
              <a:off x="6926" y="5882"/>
              <a:ext cx="158" cy="158"/>
            </a:xfrm>
            <a:prstGeom prst="ellipse">
              <a:avLst/>
            </a:prstGeom>
            <a:solidFill>
              <a:schemeClr val="bg1"/>
            </a:solidFill>
            <a:ln w="57150">
              <a:solidFill>
                <a:schemeClr val="bg1">
                  <a:alpha val="35000"/>
                </a:schemeClr>
              </a:solidFill>
            </a:ln>
            <a:effectLst>
              <a:outerShdw blurRad="50800" dist="38100" dir="8100000" algn="tr"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146" name="Freeform 35"/>
            <p:cNvSpPr/>
            <p:nvPr/>
          </p:nvSpPr>
          <p:spPr>
            <a:xfrm flipH="1">
              <a:off x="12198" y="3360"/>
              <a:ext cx="1600" cy="1880"/>
            </a:xfrm>
            <a:custGeom>
              <a:rect l="0" t="0" r="0" b="0"/>
              <a:pathLst>
                <a:path w="1016001" h="1193801">
                  <a:moveTo>
                    <a:pt x="0" y="0"/>
                  </a:moveTo>
                  <a:lnTo>
                    <a:pt x="219120" y="0"/>
                  </a:lnTo>
                  <a:cubicBezTo>
                    <a:pt x="417840" y="0"/>
                    <a:pt x="579120" y="161280"/>
                    <a:pt x="579120" y="360000"/>
                  </a:cubicBezTo>
                  <a:lnTo>
                    <a:pt x="579120" y="833800"/>
                  </a:lnTo>
                  <a:cubicBezTo>
                    <a:pt x="579120" y="1032520"/>
                    <a:pt x="740400" y="1193800"/>
                    <a:pt x="939120" y="1193800"/>
                  </a:cubicBezTo>
                  <a:lnTo>
                    <a:pt x="1016000" y="1193800"/>
                  </a:lnTo>
                </a:path>
              </a:pathLst>
            </a:custGeom>
            <a:noFill/>
            <a:ln w="15875" cap="rnd">
              <a:gradFill>
                <a:gsLst>
                  <a:gs pos="0">
                    <a:schemeClr val="accent1">
                      <a:lumMod val="40000"/>
                      <a:lumOff val="60000"/>
                    </a:schemeClr>
                  </a:gs>
                  <a:gs pos="100000">
                    <a:schemeClr val="accent1">
                      <a:lumMod val="80000"/>
                      <a:lumOff val="20000"/>
                    </a:schemeClr>
                  </a:gs>
                </a:gsLst>
                <a:lin ang="5400000" scaled="1"/>
              </a:gra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lt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cxnSp>
          <p:nvCxnSpPr>
            <p:cNvPr id="6147" name="直接连接符 6146"/>
            <p:cNvCxnSpPr>
              <a:stCxn id="6158" idx="3"/>
            </p:cNvCxnSpPr>
            <p:nvPr/>
          </p:nvCxnSpPr>
          <p:spPr>
            <a:xfrm flipH="1">
              <a:off x="12298" y="6683"/>
              <a:ext cx="1352" cy="0"/>
            </a:xfrm>
            <a:prstGeom prst="line">
              <a:avLst/>
            </a:prstGeom>
            <a:noFill/>
            <a:ln w="15875" cap="rnd">
              <a:gradFill>
                <a:gsLst>
                  <a:gs pos="0">
                    <a:schemeClr val="accent1">
                      <a:lumMod val="40000"/>
                      <a:lumOff val="60000"/>
                    </a:schemeClr>
                  </a:gs>
                  <a:gs pos="100000">
                    <a:srgbClr val="C00000"/>
                  </a:gs>
                </a:gsLst>
                <a:lin ang="5400000" scaled="1"/>
              </a:gradFill>
              <a:prstDash val="sysDash"/>
            </a:ln>
          </p:spPr>
          <p:style>
            <a:lnRef idx="2">
              <a:schemeClr val="accent1">
                <a:shade val="50000"/>
              </a:schemeClr>
            </a:lnRef>
            <a:fillRef idx="1">
              <a:schemeClr val="accent1"/>
            </a:fillRef>
            <a:effectRef idx="0">
              <a:schemeClr val="accent1"/>
            </a:effectRef>
            <a:fontRef idx="minor">
              <a:schemeClr val="lt1"/>
            </a:fontRef>
          </p:style>
        </p:cxnSp>
        <p:sp>
          <p:nvSpPr>
            <p:cNvPr id="6148" name="矩形: 圆角 6147"/>
            <p:cNvSpPr/>
            <p:nvPr/>
          </p:nvSpPr>
          <p:spPr>
            <a:xfrm flipH="1">
              <a:off x="13601" y="2221"/>
              <a:ext cx="4276" cy="2204"/>
            </a:xfrm>
            <a:prstGeom prst="roundRect">
              <a:avLst>
                <a:gd name="adj" fmla="val 15121"/>
              </a:avLst>
            </a:prstGeom>
            <a:solidFill>
              <a:schemeClr val="bg1"/>
            </a:solidFill>
            <a:ln>
              <a:noFill/>
            </a:ln>
            <a:effectLst>
              <a:outerShdw blurRad="939800" dist="914400" dir="8100000" sx="92000" sy="92000" algn="tr" rotWithShape="0">
                <a:schemeClr val="accent1">
                  <a:alpha val="1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155" name="椭圆 6154"/>
            <p:cNvSpPr/>
            <p:nvPr/>
          </p:nvSpPr>
          <p:spPr>
            <a:xfrm flipH="1">
              <a:off x="12071" y="5161"/>
              <a:ext cx="158" cy="158"/>
            </a:xfrm>
            <a:prstGeom prst="ellipse">
              <a:avLst/>
            </a:prstGeom>
            <a:solidFill>
              <a:schemeClr val="bg1"/>
            </a:solidFill>
            <a:ln w="57150">
              <a:solidFill>
                <a:schemeClr val="bg1">
                  <a:alpha val="35000"/>
                </a:schemeClr>
              </a:solidFill>
            </a:ln>
            <a:effectLst>
              <a:outerShdw blurRad="50800" dist="38100" dir="8100000" algn="tr"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cxnSp>
          <p:nvCxnSpPr>
            <p:cNvPr id="6156" name="直接连接符 6155"/>
            <p:cNvCxnSpPr/>
            <p:nvPr/>
          </p:nvCxnSpPr>
          <p:spPr>
            <a:xfrm flipH="1">
              <a:off x="13605" y="2906"/>
              <a:ext cx="0" cy="835"/>
            </a:xfrm>
            <a:prstGeom prst="line">
              <a:avLst/>
            </a:prstGeom>
            <a:ln w="25400" cap="rnd">
              <a:solidFill>
                <a:srgbClr val="C00000"/>
              </a:solidFill>
            </a:ln>
          </p:spPr>
          <p:style>
            <a:lnRef idx="1">
              <a:schemeClr val="accent1"/>
            </a:lnRef>
            <a:fillRef idx="0">
              <a:schemeClr val="accent1"/>
            </a:fillRef>
            <a:effectRef idx="0">
              <a:schemeClr val="accent1"/>
            </a:effectRef>
            <a:fontRef idx="minor">
              <a:schemeClr val="tx1"/>
            </a:fontRef>
          </p:style>
        </p:cxnSp>
        <p:sp>
          <p:nvSpPr>
            <p:cNvPr id="6157" name="文本框 61"/>
            <p:cNvSpPr txBox="1"/>
            <p:nvPr/>
          </p:nvSpPr>
          <p:spPr>
            <a:xfrm flipH="1">
              <a:off x="14003" y="3034"/>
              <a:ext cx="3201" cy="104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市场公约</a:t>
              </a:r>
              <a:r>
                <a:rPr lang="en-US" altLang="zh-CN"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a:t>
              </a: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行业协会制定的行业守则</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6158" name="矩形: 圆角 6157"/>
            <p:cNvSpPr/>
            <p:nvPr/>
          </p:nvSpPr>
          <p:spPr>
            <a:xfrm flipH="1">
              <a:off x="13650" y="5581"/>
              <a:ext cx="4276" cy="2204"/>
            </a:xfrm>
            <a:prstGeom prst="roundRect">
              <a:avLst>
                <a:gd name="adj" fmla="val 15121"/>
              </a:avLst>
            </a:prstGeom>
            <a:solidFill>
              <a:schemeClr val="bg1"/>
            </a:solidFill>
            <a:ln>
              <a:noFill/>
            </a:ln>
            <a:effectLst>
              <a:outerShdw blurRad="939800" dist="914400" dir="8100000" sx="92000" sy="92000" algn="tr" rotWithShape="0">
                <a:schemeClr val="accent1">
                  <a:alpha val="1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159" name="文本框 63"/>
            <p:cNvSpPr txBox="1"/>
            <p:nvPr/>
          </p:nvSpPr>
          <p:spPr>
            <a:xfrm flipH="1">
              <a:off x="13933" y="6097"/>
              <a:ext cx="3893" cy="104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base" hangingPunct="1">
                <a:spcBef>
                  <a:spcPct val="0"/>
                </a:spcBef>
                <a:spcAft>
                  <a:spcPct val="0"/>
                </a:spcAft>
              </a:pP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银行内部的制度、办法、细则和流程等</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6160" name="直接连接符 6159"/>
            <p:cNvCxnSpPr/>
            <p:nvPr/>
          </p:nvCxnSpPr>
          <p:spPr>
            <a:xfrm flipH="1">
              <a:off x="13601" y="6142"/>
              <a:ext cx="0" cy="835"/>
            </a:xfrm>
            <a:prstGeom prst="line">
              <a:avLst/>
            </a:prstGeom>
            <a:ln w="25400" cap="rnd">
              <a:solidFill>
                <a:srgbClr val="C00000"/>
              </a:solidFill>
            </a:ln>
          </p:spPr>
          <p:style>
            <a:lnRef idx="1">
              <a:schemeClr val="accent1"/>
            </a:lnRef>
            <a:fillRef idx="0">
              <a:schemeClr val="accent1"/>
            </a:fillRef>
            <a:effectRef idx="0">
              <a:schemeClr val="accent1"/>
            </a:effectRef>
            <a:fontRef idx="minor">
              <a:schemeClr val="tx1"/>
            </a:fontRef>
          </p:style>
        </p:cxnSp>
        <p:sp>
          <p:nvSpPr>
            <p:cNvPr id="6168" name="椭圆 6167"/>
            <p:cNvSpPr/>
            <p:nvPr/>
          </p:nvSpPr>
          <p:spPr>
            <a:xfrm flipH="1" flipV="1">
              <a:off x="12071" y="6683"/>
              <a:ext cx="158" cy="158"/>
            </a:xfrm>
            <a:prstGeom prst="ellipse">
              <a:avLst/>
            </a:prstGeom>
            <a:solidFill>
              <a:schemeClr val="bg1"/>
            </a:solidFill>
            <a:ln w="57150">
              <a:solidFill>
                <a:schemeClr val="bg1">
                  <a:alpha val="35000"/>
                </a:schemeClr>
              </a:solidFill>
            </a:ln>
            <a:effectLst>
              <a:outerShdw blurRad="50800" dist="38100" dir="8100000" algn="tr"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165" name="椭圆 6164"/>
            <p:cNvSpPr/>
            <p:nvPr/>
          </p:nvSpPr>
          <p:spPr>
            <a:xfrm flipH="1">
              <a:off x="12170" y="5882"/>
              <a:ext cx="158" cy="158"/>
            </a:xfrm>
            <a:prstGeom prst="ellipse">
              <a:avLst/>
            </a:prstGeom>
            <a:solidFill>
              <a:schemeClr val="bg1"/>
            </a:solidFill>
            <a:ln w="57150">
              <a:solidFill>
                <a:schemeClr val="bg1">
                  <a:alpha val="35000"/>
                </a:schemeClr>
              </a:solidFill>
            </a:ln>
            <a:effectLst>
              <a:outerShdw blurRad="50800" dist="38100" dir="8100000" algn="tr"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sp>
        <p:nvSpPr>
          <p:cNvPr id="6177" name="文本框 6176"/>
          <p:cNvSpPr txBox="1"/>
          <p:nvPr/>
        </p:nvSpPr>
        <p:spPr>
          <a:xfrm>
            <a:off x="5240972" y="3945092"/>
            <a:ext cx="1353111"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“规”</a:t>
            </a:r>
            <a:endParaRPr lang="zh-CN" altLang="en-US" sz="3600" b="1">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6201" name="文本框 6200"/>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一、基本概念</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4" name="椭圆 3"/>
          <p:cNvSpPr/>
          <p:nvPr/>
        </p:nvSpPr>
        <p:spPr>
          <a:xfrm rot="14336284">
            <a:off x="3994628" y="-214340"/>
            <a:ext cx="7939143" cy="7980933"/>
          </a:xfrm>
          <a:prstGeom prst="ellipse">
            <a:avLst/>
          </a:prstGeom>
          <a:noFill/>
          <a:ln w="12700" cap="flat" cmpd="sng" algn="ctr">
            <a:gradFill flip="none" rotWithShape="1">
              <a:gsLst>
                <a:gs pos="0">
                  <a:srgbClr val="EFC49C"/>
                </a:gs>
                <a:gs pos="87000">
                  <a:srgbClr val="EFC49C">
                    <a:alpha val="0"/>
                  </a:srgbClr>
                </a:gs>
              </a:gsLst>
              <a:lin ang="18900000" scaled="1"/>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sp>
        <p:nvSpPr>
          <p:cNvPr id="9" name="椭圆 8"/>
          <p:cNvSpPr/>
          <p:nvPr/>
        </p:nvSpPr>
        <p:spPr>
          <a:xfrm rot="7263716" flipH="1">
            <a:off x="239782" y="-214341"/>
            <a:ext cx="7939143" cy="7980933"/>
          </a:xfrm>
          <a:prstGeom prst="ellipse">
            <a:avLst/>
          </a:prstGeom>
          <a:noFill/>
          <a:ln w="12700" cap="flat" cmpd="sng" algn="ctr">
            <a:gradFill flip="none" rotWithShape="1">
              <a:gsLst>
                <a:gs pos="0">
                  <a:srgbClr val="EFC49C"/>
                </a:gs>
                <a:gs pos="87000">
                  <a:srgbClr val="EFC49C">
                    <a:alpha val="0"/>
                  </a:srgbClr>
                </a:gs>
              </a:gsLst>
              <a:lin ang="18900000" scaled="1"/>
            </a:gra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1" presetClass="entr" presetSubtype="1" dur="2000"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wheel(1)">
                                      <p:cBhvr>
                                        <p:cTn id="13"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 name="组合 20"/>
          <p:cNvGrpSpPr/>
          <p:nvPr/>
        </p:nvGrpSpPr>
        <p:grpSpPr>
          <a:xfrm>
            <a:off x="4547466" y="3905882"/>
            <a:ext cx="1107258" cy="1023562"/>
            <a:chOff x="3907741" y="793755"/>
            <a:chExt cx="1104349" cy="1087120"/>
          </a:xfrm>
        </p:grpSpPr>
        <p:sp>
          <p:nvSpPr>
            <p:cNvPr id="22" name="流程图: 接点 21"/>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3" name="流程图: 接点 22"/>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sp>
        <p:nvSpPr>
          <p:cNvPr id="9220" name="文本框 9219"/>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一、基本概念</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9238" name="组合 9237"/>
          <p:cNvGrpSpPr/>
          <p:nvPr/>
        </p:nvGrpSpPr>
        <p:grpSpPr>
          <a:xfrm>
            <a:off x="7822416" y="1922595"/>
            <a:ext cx="3136382" cy="3867175"/>
            <a:chOff x="858071" y="2041632"/>
            <a:chExt cx="1863192" cy="2482443"/>
          </a:xfrm>
        </p:grpSpPr>
        <p:grpSp>
          <p:nvGrpSpPr>
            <p:cNvPr id="9239" name="组合 9238"/>
            <p:cNvGrpSpPr/>
            <p:nvPr/>
          </p:nvGrpSpPr>
          <p:grpSpPr>
            <a:xfrm>
              <a:off x="1020523" y="4047022"/>
              <a:ext cx="1538287" cy="477053"/>
              <a:chOff x="952417" y="4047022"/>
              <a:chExt cx="1538287" cy="477053"/>
            </a:xfrm>
          </p:grpSpPr>
          <p:sp>
            <p:nvSpPr>
              <p:cNvPr id="9252" name="矩形: 圆角 9251"/>
              <p:cNvSpPr/>
              <p:nvPr/>
            </p:nvSpPr>
            <p:spPr>
              <a:xfrm>
                <a:off x="952417" y="4047022"/>
                <a:ext cx="1538287" cy="477053"/>
              </a:xfrm>
              <a:prstGeom prst="roundRect">
                <a:avLst>
                  <a:gd name="adj" fmla="val 50000"/>
                </a:avLst>
              </a:prstGeom>
              <a:gradFill flip="none" rotWithShape="1">
                <a:gsLst>
                  <a:gs pos="30000">
                    <a:srgbClr val="C00000"/>
                  </a:gs>
                  <a:gs pos="49000">
                    <a:srgbClr val="C00000"/>
                  </a:gs>
                  <a:gs pos="100000">
                    <a:srgbClr val="C00000">
                      <a:alpha val="12000"/>
                    </a:srgbClr>
                  </a:gs>
                </a:gsLst>
                <a:lin ang="5400000" scaled="1"/>
              </a:gradFill>
              <a:ln>
                <a:noFill/>
              </a:ln>
              <a:effectLst>
                <a:outerShdw blurRad="368300" dist="127000" dir="7800000" sx="98000" sy="98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32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53" name="文本框 1"/>
              <p:cNvSpPr txBox="1"/>
              <p:nvPr/>
            </p:nvSpPr>
            <p:spPr>
              <a:xfrm>
                <a:off x="1085115" y="4111933"/>
                <a:ext cx="1211385" cy="2568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风险后果</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9240" name="组合 9239"/>
            <p:cNvGrpSpPr/>
            <p:nvPr/>
          </p:nvGrpSpPr>
          <p:grpSpPr>
            <a:xfrm>
              <a:off x="858071" y="2041632"/>
              <a:ext cx="1863192" cy="397105"/>
              <a:chOff x="9299027" y="2153055"/>
              <a:chExt cx="1984670" cy="397105"/>
            </a:xfrm>
          </p:grpSpPr>
          <p:sp>
            <p:nvSpPr>
              <p:cNvPr id="9250" name="矩形: 圆角 9249"/>
              <p:cNvSpPr/>
              <p:nvPr/>
            </p:nvSpPr>
            <p:spPr>
              <a:xfrm>
                <a:off x="9299027" y="2153055"/>
                <a:ext cx="1984670" cy="397105"/>
              </a:xfrm>
              <a:prstGeom prst="roundRect">
                <a:avLst>
                  <a:gd name="adj" fmla="val 50000"/>
                </a:avLst>
              </a:prstGeom>
              <a:solidFill>
                <a:schemeClr val="bg1">
                  <a:alpha val="50000"/>
                </a:schemeClr>
              </a:solidFill>
              <a:ln w="127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51" name="文本框 185"/>
              <p:cNvSpPr txBox="1"/>
              <p:nvPr/>
            </p:nvSpPr>
            <p:spPr>
              <a:xfrm>
                <a:off x="9321132" y="2191151"/>
                <a:ext cx="1874942" cy="2173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法律制裁</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9241" name="组合 9240"/>
            <p:cNvGrpSpPr/>
            <p:nvPr/>
          </p:nvGrpSpPr>
          <p:grpSpPr>
            <a:xfrm>
              <a:off x="858071" y="2531115"/>
              <a:ext cx="1863192" cy="397105"/>
              <a:chOff x="9299027" y="2642111"/>
              <a:chExt cx="1984670" cy="397105"/>
            </a:xfrm>
          </p:grpSpPr>
          <p:sp>
            <p:nvSpPr>
              <p:cNvPr id="9248" name="矩形: 圆角 9247"/>
              <p:cNvSpPr/>
              <p:nvPr/>
            </p:nvSpPr>
            <p:spPr>
              <a:xfrm>
                <a:off x="9299027" y="2642111"/>
                <a:ext cx="1984670" cy="397105"/>
              </a:xfrm>
              <a:prstGeom prst="roundRect">
                <a:avLst>
                  <a:gd name="adj" fmla="val 50000"/>
                </a:avLst>
              </a:prstGeom>
              <a:solidFill>
                <a:schemeClr val="bg1">
                  <a:alpha val="50000"/>
                </a:schemeClr>
              </a:solidFill>
              <a:ln w="127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49" name="文本框 188"/>
              <p:cNvSpPr txBox="1"/>
              <p:nvPr/>
            </p:nvSpPr>
            <p:spPr>
              <a:xfrm>
                <a:off x="9353891" y="2701204"/>
                <a:ext cx="1874942" cy="2173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监管处罚</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9242" name="组合 9241"/>
            <p:cNvGrpSpPr/>
            <p:nvPr/>
          </p:nvGrpSpPr>
          <p:grpSpPr>
            <a:xfrm>
              <a:off x="858071" y="3020598"/>
              <a:ext cx="1863192" cy="397105"/>
              <a:chOff x="9299027" y="3122276"/>
              <a:chExt cx="1984670" cy="397105"/>
            </a:xfrm>
          </p:grpSpPr>
          <p:sp>
            <p:nvSpPr>
              <p:cNvPr id="9246" name="矩形: 圆角 9245"/>
              <p:cNvSpPr/>
              <p:nvPr/>
            </p:nvSpPr>
            <p:spPr>
              <a:xfrm>
                <a:off x="9299027" y="3122276"/>
                <a:ext cx="1984670" cy="397105"/>
              </a:xfrm>
              <a:prstGeom prst="roundRect">
                <a:avLst>
                  <a:gd name="adj" fmla="val 50000"/>
                </a:avLst>
              </a:prstGeom>
              <a:solidFill>
                <a:schemeClr val="bg1">
                  <a:alpha val="50000"/>
                </a:schemeClr>
              </a:solidFill>
              <a:ln w="127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47" name="文本框 191"/>
              <p:cNvSpPr txBox="1"/>
              <p:nvPr/>
            </p:nvSpPr>
            <p:spPr>
              <a:xfrm>
                <a:off x="9353891" y="3181369"/>
                <a:ext cx="1874942" cy="2173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重大财务损失</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9243" name="组合 9242"/>
            <p:cNvGrpSpPr/>
            <p:nvPr/>
          </p:nvGrpSpPr>
          <p:grpSpPr>
            <a:xfrm>
              <a:off x="858071" y="3510082"/>
              <a:ext cx="1863192" cy="397105"/>
              <a:chOff x="9299027" y="3621505"/>
              <a:chExt cx="1984670" cy="397105"/>
            </a:xfrm>
          </p:grpSpPr>
          <p:sp>
            <p:nvSpPr>
              <p:cNvPr id="9244" name="矩形: 圆角 9243"/>
              <p:cNvSpPr/>
              <p:nvPr/>
            </p:nvSpPr>
            <p:spPr>
              <a:xfrm>
                <a:off x="9299027" y="3621505"/>
                <a:ext cx="1984670" cy="397105"/>
              </a:xfrm>
              <a:prstGeom prst="roundRect">
                <a:avLst>
                  <a:gd name="adj" fmla="val 50000"/>
                </a:avLst>
              </a:prstGeom>
              <a:solidFill>
                <a:schemeClr val="bg1">
                  <a:alpha val="50000"/>
                </a:schemeClr>
              </a:solidFill>
              <a:ln w="127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45" name="文本框 194"/>
              <p:cNvSpPr txBox="1"/>
              <p:nvPr/>
            </p:nvSpPr>
            <p:spPr>
              <a:xfrm>
                <a:off x="9310320" y="3733447"/>
                <a:ext cx="1874942" cy="2173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声誉损失</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grpSp>
        <p:nvGrpSpPr>
          <p:cNvPr id="9272" name="组合 9271"/>
          <p:cNvGrpSpPr/>
          <p:nvPr/>
        </p:nvGrpSpPr>
        <p:grpSpPr>
          <a:xfrm>
            <a:off x="1839139" y="2560095"/>
            <a:ext cx="9311554" cy="3756614"/>
            <a:chOff x="1750147" y="2557771"/>
            <a:chExt cx="9311554" cy="3756614"/>
          </a:xfrm>
        </p:grpSpPr>
        <p:sp>
          <p:nvSpPr>
            <p:cNvPr id="9237" name="任意多边形: 形状 9236"/>
            <p:cNvSpPr/>
            <p:nvPr/>
          </p:nvSpPr>
          <p:spPr>
            <a:xfrm flipH="1" flipV="1">
              <a:off x="6844231" y="4632406"/>
              <a:ext cx="4217470" cy="1681979"/>
            </a:xfrm>
            <a:custGeom>
              <a:gdLst>
                <a:gd name="connsiteX0" fmla="*/ 0 w 3825240"/>
                <a:gd name="connsiteY0" fmla="*/ 0 h 381000"/>
                <a:gd name="connsiteX1" fmla="*/ 3444240 w 3825240"/>
                <a:gd name="connsiteY1" fmla="*/ 0 h 381000"/>
                <a:gd name="connsiteX2" fmla="*/ 3825240 w 3825240"/>
                <a:gd name="connsiteY2" fmla="*/ 381000 h 381000"/>
              </a:gdLst>
              <a:cxnLst>
                <a:cxn ang="0">
                  <a:pos x="connsiteX0" y="connsiteY0"/>
                </a:cxn>
                <a:cxn ang="0">
                  <a:pos x="connsiteX1" y="connsiteY1"/>
                </a:cxn>
                <a:cxn ang="0">
                  <a:pos x="connsiteX2" y="connsiteY2"/>
                </a:cxn>
              </a:cxnLst>
              <a:rect l="l" t="t" r="r" b="b"/>
              <a:pathLst>
                <a:path w="3825240" h="381000">
                  <a:moveTo>
                    <a:pt x="0" y="0"/>
                  </a:moveTo>
                  <a:lnTo>
                    <a:pt x="3444240" y="0"/>
                  </a:lnTo>
                  <a:lnTo>
                    <a:pt x="3825240" y="381000"/>
                  </a:lnTo>
                </a:path>
              </a:pathLst>
            </a:custGeom>
            <a:noFill/>
            <a:ln w="952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54" name="任意多边形: 形状 9253"/>
            <p:cNvSpPr/>
            <p:nvPr/>
          </p:nvSpPr>
          <p:spPr>
            <a:xfrm rot="10800000" flipH="1" flipV="1">
              <a:off x="1750147" y="2557771"/>
              <a:ext cx="3287967" cy="692193"/>
            </a:xfrm>
            <a:custGeom>
              <a:gdLst>
                <a:gd name="connsiteX0" fmla="*/ 0 w 3825240"/>
                <a:gd name="connsiteY0" fmla="*/ 0 h 381000"/>
                <a:gd name="connsiteX1" fmla="*/ 3444240 w 3825240"/>
                <a:gd name="connsiteY1" fmla="*/ 0 h 381000"/>
                <a:gd name="connsiteX2" fmla="*/ 3825240 w 3825240"/>
                <a:gd name="connsiteY2" fmla="*/ 381000 h 381000"/>
              </a:gdLst>
              <a:cxnLst>
                <a:cxn ang="0">
                  <a:pos x="connsiteX0" y="connsiteY0"/>
                </a:cxn>
                <a:cxn ang="0">
                  <a:pos x="connsiteX1" y="connsiteY1"/>
                </a:cxn>
                <a:cxn ang="0">
                  <a:pos x="connsiteX2" y="connsiteY2"/>
                </a:cxn>
              </a:cxnLst>
              <a:rect l="l" t="t" r="r" b="b"/>
              <a:pathLst>
                <a:path w="3825240" h="381000">
                  <a:moveTo>
                    <a:pt x="0" y="0"/>
                  </a:moveTo>
                  <a:lnTo>
                    <a:pt x="3444240" y="0"/>
                  </a:lnTo>
                  <a:lnTo>
                    <a:pt x="3825240" y="381000"/>
                  </a:lnTo>
                </a:path>
              </a:pathLst>
            </a:custGeom>
            <a:noFill/>
            <a:ln w="952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9255" name="组合 9254"/>
          <p:cNvGrpSpPr/>
          <p:nvPr/>
        </p:nvGrpSpPr>
        <p:grpSpPr>
          <a:xfrm>
            <a:off x="1162222" y="1812332"/>
            <a:ext cx="3186342" cy="3986469"/>
            <a:chOff x="858071" y="1348167"/>
            <a:chExt cx="1892871" cy="2559020"/>
          </a:xfrm>
        </p:grpSpPr>
        <p:grpSp>
          <p:nvGrpSpPr>
            <p:cNvPr id="9256" name="组合 9255"/>
            <p:cNvGrpSpPr/>
            <p:nvPr/>
          </p:nvGrpSpPr>
          <p:grpSpPr>
            <a:xfrm>
              <a:off x="1020523" y="1348167"/>
              <a:ext cx="1538287" cy="477053"/>
              <a:chOff x="952417" y="1348167"/>
              <a:chExt cx="1538287" cy="477053"/>
            </a:xfrm>
          </p:grpSpPr>
          <p:sp>
            <p:nvSpPr>
              <p:cNvPr id="9269" name="矩形: 圆角 9268"/>
              <p:cNvSpPr/>
              <p:nvPr/>
            </p:nvSpPr>
            <p:spPr>
              <a:xfrm>
                <a:off x="952417" y="1348167"/>
                <a:ext cx="1538287" cy="477053"/>
              </a:xfrm>
              <a:prstGeom prst="roundRect">
                <a:avLst>
                  <a:gd name="adj" fmla="val 50000"/>
                </a:avLst>
              </a:prstGeom>
              <a:gradFill flip="none" rotWithShape="1">
                <a:gsLst>
                  <a:gs pos="30000">
                    <a:srgbClr val="C00000"/>
                  </a:gs>
                  <a:gs pos="49000">
                    <a:srgbClr val="C00000"/>
                  </a:gs>
                  <a:gs pos="100000">
                    <a:srgbClr val="C00000">
                      <a:alpha val="12000"/>
                    </a:srgbClr>
                  </a:gs>
                </a:gsLst>
                <a:lin ang="5400000" scaled="1"/>
              </a:gradFill>
              <a:ln>
                <a:noFill/>
              </a:ln>
              <a:effectLst>
                <a:outerShdw blurRad="368300" dist="127000" dir="7800000" sx="98000" sy="98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32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70" name="文本框 1"/>
              <p:cNvSpPr txBox="1"/>
              <p:nvPr/>
            </p:nvSpPr>
            <p:spPr>
              <a:xfrm>
                <a:off x="1115868" y="1410812"/>
                <a:ext cx="1211385" cy="2568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合规风险</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9257" name="组合 9256"/>
            <p:cNvGrpSpPr/>
            <p:nvPr/>
          </p:nvGrpSpPr>
          <p:grpSpPr>
            <a:xfrm>
              <a:off x="858071" y="2041632"/>
              <a:ext cx="1863192" cy="397105"/>
              <a:chOff x="9299027" y="2153055"/>
              <a:chExt cx="1984670" cy="397105"/>
            </a:xfrm>
          </p:grpSpPr>
          <p:sp>
            <p:nvSpPr>
              <p:cNvPr id="9267" name="矩形: 圆角 9266"/>
              <p:cNvSpPr/>
              <p:nvPr/>
            </p:nvSpPr>
            <p:spPr>
              <a:xfrm>
                <a:off x="9299027" y="2153055"/>
                <a:ext cx="1984670" cy="397105"/>
              </a:xfrm>
              <a:prstGeom prst="roundRect">
                <a:avLst>
                  <a:gd name="adj" fmla="val 50000"/>
                </a:avLst>
              </a:prstGeom>
              <a:solidFill>
                <a:schemeClr val="bg1">
                  <a:alpha val="50000"/>
                </a:schemeClr>
              </a:solidFill>
              <a:ln w="127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68" name="文本框 185"/>
              <p:cNvSpPr txBox="1"/>
              <p:nvPr/>
            </p:nvSpPr>
            <p:spPr>
              <a:xfrm>
                <a:off x="9321132" y="2191151"/>
                <a:ext cx="1874942" cy="2173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是指商业银行因没有遵循法律、</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9258" name="组合 9257"/>
            <p:cNvGrpSpPr/>
            <p:nvPr/>
          </p:nvGrpSpPr>
          <p:grpSpPr>
            <a:xfrm>
              <a:off x="858071" y="2531115"/>
              <a:ext cx="1863192" cy="397105"/>
              <a:chOff x="9299027" y="2642111"/>
              <a:chExt cx="1984670" cy="397105"/>
            </a:xfrm>
          </p:grpSpPr>
          <p:sp>
            <p:nvSpPr>
              <p:cNvPr id="9265" name="矩形: 圆角 9264"/>
              <p:cNvSpPr/>
              <p:nvPr/>
            </p:nvSpPr>
            <p:spPr>
              <a:xfrm>
                <a:off x="9299027" y="2642111"/>
                <a:ext cx="1984670" cy="397105"/>
              </a:xfrm>
              <a:prstGeom prst="roundRect">
                <a:avLst>
                  <a:gd name="adj" fmla="val 50000"/>
                </a:avLst>
              </a:prstGeom>
              <a:solidFill>
                <a:schemeClr val="bg1">
                  <a:alpha val="50000"/>
                </a:schemeClr>
              </a:solidFill>
              <a:ln w="127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66" name="文本框 188"/>
              <p:cNvSpPr txBox="1"/>
              <p:nvPr/>
            </p:nvSpPr>
            <p:spPr>
              <a:xfrm>
                <a:off x="9353891" y="2682156"/>
                <a:ext cx="1874942" cy="2173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规则和准则可能遭受法律制裁、</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9259" name="组合 9258"/>
            <p:cNvGrpSpPr/>
            <p:nvPr/>
          </p:nvGrpSpPr>
          <p:grpSpPr>
            <a:xfrm>
              <a:off x="858071" y="3020598"/>
              <a:ext cx="1863192" cy="397105"/>
              <a:chOff x="9299027" y="3122276"/>
              <a:chExt cx="1984670" cy="397105"/>
            </a:xfrm>
          </p:grpSpPr>
          <p:sp>
            <p:nvSpPr>
              <p:cNvPr id="9263" name="矩形: 圆角 9262"/>
              <p:cNvSpPr/>
              <p:nvPr/>
            </p:nvSpPr>
            <p:spPr>
              <a:xfrm>
                <a:off x="9299027" y="3122276"/>
                <a:ext cx="1984670" cy="397105"/>
              </a:xfrm>
              <a:prstGeom prst="roundRect">
                <a:avLst>
                  <a:gd name="adj" fmla="val 50000"/>
                </a:avLst>
              </a:prstGeom>
              <a:solidFill>
                <a:schemeClr val="bg1">
                  <a:alpha val="50000"/>
                </a:schemeClr>
              </a:solidFill>
              <a:ln w="127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64" name="文本框 191"/>
              <p:cNvSpPr txBox="1"/>
              <p:nvPr/>
            </p:nvSpPr>
            <p:spPr>
              <a:xfrm>
                <a:off x="9353891" y="3181369"/>
                <a:ext cx="1874942" cy="2173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监管处罚、</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9260" name="组合 9259"/>
            <p:cNvGrpSpPr/>
            <p:nvPr/>
          </p:nvGrpSpPr>
          <p:grpSpPr>
            <a:xfrm>
              <a:off x="858071" y="3510082"/>
              <a:ext cx="1892871" cy="397105"/>
              <a:chOff x="9299027" y="3621505"/>
              <a:chExt cx="2016284" cy="397105"/>
            </a:xfrm>
          </p:grpSpPr>
          <p:sp>
            <p:nvSpPr>
              <p:cNvPr id="9261" name="矩形: 圆角 9260"/>
              <p:cNvSpPr/>
              <p:nvPr/>
            </p:nvSpPr>
            <p:spPr>
              <a:xfrm>
                <a:off x="9299027" y="3621505"/>
                <a:ext cx="1984670" cy="397105"/>
              </a:xfrm>
              <a:prstGeom prst="roundRect">
                <a:avLst>
                  <a:gd name="adj" fmla="val 50000"/>
                </a:avLst>
              </a:prstGeom>
              <a:solidFill>
                <a:schemeClr val="bg1">
                  <a:alpha val="50000"/>
                </a:schemeClr>
              </a:solidFill>
              <a:ln w="127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262" name="文本框 194"/>
              <p:cNvSpPr txBox="1"/>
              <p:nvPr/>
            </p:nvSpPr>
            <p:spPr>
              <a:xfrm>
                <a:off x="9353890" y="3662827"/>
                <a:ext cx="1961421" cy="2173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fontAlgn="base" hangingPunct="1">
                  <a:spcBef>
                    <a:spcPct val="0"/>
                  </a:spcBef>
                  <a:spcAft>
                    <a:spcPct val="0"/>
                  </a:spcAft>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重大财务损失和声誉损失的风险 。</a:t>
                </a:r>
                <a:endParaRPr lang="zh-CN" altLang="en-US" sz="1600">
                  <a:solidFill>
                    <a:srgbClr val="0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grpSp>
        <p:nvGrpSpPr>
          <p:cNvPr id="14" name="组合 13"/>
          <p:cNvGrpSpPr/>
          <p:nvPr/>
        </p:nvGrpSpPr>
        <p:grpSpPr>
          <a:xfrm>
            <a:off x="5187797" y="2728274"/>
            <a:ext cx="2374999" cy="2057341"/>
            <a:chOff x="4955066" y="2872813"/>
            <a:chExt cx="2374999" cy="2057341"/>
          </a:xfrm>
        </p:grpSpPr>
        <p:grpSp>
          <p:nvGrpSpPr>
            <p:cNvPr id="15" name="组合 14"/>
            <p:cNvGrpSpPr/>
            <p:nvPr/>
          </p:nvGrpSpPr>
          <p:grpSpPr>
            <a:xfrm>
              <a:off x="4955066" y="2872813"/>
              <a:ext cx="2073976" cy="2057341"/>
              <a:chOff x="3907741" y="793755"/>
              <a:chExt cx="1104349" cy="1087120"/>
            </a:xfrm>
          </p:grpSpPr>
          <p:sp>
            <p:nvSpPr>
              <p:cNvPr id="19" name="流程图: 接点 18"/>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0" name="流程图: 接点 19"/>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nvGrpSpPr>
            <p:cNvPr id="16" name="组合 15"/>
            <p:cNvGrpSpPr/>
            <p:nvPr/>
          </p:nvGrpSpPr>
          <p:grpSpPr>
            <a:xfrm>
              <a:off x="6461621" y="3965237"/>
              <a:ext cx="868444" cy="802800"/>
              <a:chOff x="3907741" y="793755"/>
              <a:chExt cx="1104349" cy="1087120"/>
            </a:xfrm>
          </p:grpSpPr>
          <p:sp>
            <p:nvSpPr>
              <p:cNvPr id="17" name="流程图: 接点 16"/>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8" name="流程图: 接点 17"/>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9272"/>
                                        </p:tgtEl>
                                        <p:attrNameLst>
                                          <p:attrName>style.visibility</p:attrName>
                                        </p:attrNameLst>
                                      </p:cBhvr>
                                      <p:to>
                                        <p:strVal val="visible"/>
                                      </p:to>
                                    </p:set>
                                    <p:animEffect transition="in" filter="fade">
                                      <p:cBhvr>
                                        <p:cTn id="7" dur="500"/>
                                        <p:tgtEl>
                                          <p:spTgt spid="927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nodeType="clickEffect">
                                  <p:stCondLst>
                                    <p:cond delay="0"/>
                                  </p:stCondLst>
                                  <p:childTnLst>
                                    <p:set>
                                      <p:cBhvr>
                                        <p:cTn id="11" dur="1" fill="hold">
                                          <p:stCondLst>
                                            <p:cond delay="0"/>
                                          </p:stCondLst>
                                        </p:cTn>
                                        <p:tgtEl>
                                          <p:spTgt spid="9255"/>
                                        </p:tgtEl>
                                        <p:attrNameLst>
                                          <p:attrName>style.visibility</p:attrName>
                                        </p:attrNameLst>
                                      </p:cBhvr>
                                      <p:to>
                                        <p:strVal val="visible"/>
                                      </p:to>
                                    </p:set>
                                    <p:animEffect transition="in" filter="wipe(up)">
                                      <p:cBhvr>
                                        <p:cTn id="12" dur="500"/>
                                        <p:tgtEl>
                                          <p:spTgt spid="925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9238"/>
                                        </p:tgtEl>
                                        <p:attrNameLst>
                                          <p:attrName>style.visibility</p:attrName>
                                        </p:attrNameLst>
                                      </p:cBhvr>
                                      <p:to>
                                        <p:strVal val="visible"/>
                                      </p:to>
                                    </p:set>
                                    <p:animEffect transition="in" filter="wipe(down)">
                                      <p:cBhvr>
                                        <p:cTn id="17" dur="500"/>
                                        <p:tgtEl>
                                          <p:spTgt spid="92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组合 4"/>
          <p:cNvGrpSpPr/>
          <p:nvPr/>
        </p:nvGrpSpPr>
        <p:grpSpPr>
          <a:xfrm>
            <a:off x="-269009" y="3148970"/>
            <a:ext cx="2216562" cy="2049016"/>
            <a:chOff x="3907741" y="793755"/>
            <a:chExt cx="1104349" cy="1087120"/>
          </a:xfrm>
        </p:grpSpPr>
        <p:sp>
          <p:nvSpPr>
            <p:cNvPr id="9" name="流程图: 接点 8"/>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流程图: 接点 10"/>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sp>
        <p:nvSpPr>
          <p:cNvPr id="2" name="文本框 1"/>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67" name="组合 66"/>
          <p:cNvGrpSpPr/>
          <p:nvPr/>
        </p:nvGrpSpPr>
        <p:grpSpPr>
          <a:xfrm>
            <a:off x="5043570" y="1095043"/>
            <a:ext cx="7185553" cy="6309963"/>
            <a:chOff x="5711889" y="1518499"/>
            <a:chExt cx="7377430" cy="6534150"/>
          </a:xfrm>
        </p:grpSpPr>
        <p:grpSp>
          <p:nvGrpSpPr>
            <p:cNvPr id="17" name="组合 16"/>
            <p:cNvGrpSpPr/>
            <p:nvPr/>
          </p:nvGrpSpPr>
          <p:grpSpPr>
            <a:xfrm>
              <a:off x="5711889" y="1518499"/>
              <a:ext cx="7377430" cy="6534150"/>
              <a:chOff x="6946" y="1578"/>
              <a:chExt cx="11618" cy="10290"/>
            </a:xfrm>
          </p:grpSpPr>
          <p:sp>
            <p:nvSpPr>
              <p:cNvPr id="18" name="任意多边形: 形状 17"/>
              <p:cNvSpPr/>
              <p:nvPr/>
            </p:nvSpPr>
            <p:spPr>
              <a:xfrm>
                <a:off x="11023" y="1578"/>
                <a:ext cx="3529" cy="2044"/>
              </a:xfrm>
              <a:custGeom>
                <a:gdLst>
                  <a:gd name="connsiteX0" fmla="*/ 1343692 w 1343691"/>
                  <a:gd name="connsiteY0" fmla="*/ 389192 h 778287"/>
                  <a:gd name="connsiteX1" fmla="*/ 673322 w 1343691"/>
                  <a:gd name="connsiteY1" fmla="*/ 778288 h 778287"/>
                  <a:gd name="connsiteX2" fmla="*/ 0 w 1343691"/>
                  <a:gd name="connsiteY2" fmla="*/ 389192 h 778287"/>
                  <a:gd name="connsiteX3" fmla="*/ 673322 w 1343691"/>
                  <a:gd name="connsiteY3" fmla="*/ 0 h 778287"/>
                </a:gdLst>
                <a:cxnLst>
                  <a:cxn ang="0">
                    <a:pos x="connsiteX0" y="connsiteY0"/>
                  </a:cxn>
                  <a:cxn ang="0">
                    <a:pos x="connsiteX1" y="connsiteY1"/>
                  </a:cxn>
                  <a:cxn ang="0">
                    <a:pos x="connsiteX2" y="connsiteY2"/>
                  </a:cxn>
                  <a:cxn ang="0">
                    <a:pos x="connsiteX3" y="connsiteY3"/>
                  </a:cxn>
                </a:cxnLst>
                <a:rect l="l" t="t" r="r" b="b"/>
                <a:pathLst>
                  <a:path w="1343691" h="778287">
                    <a:moveTo>
                      <a:pt x="1343692" y="389192"/>
                    </a:moveTo>
                    <a:lnTo>
                      <a:pt x="673322" y="778288"/>
                    </a:lnTo>
                    <a:lnTo>
                      <a:pt x="0" y="389192"/>
                    </a:lnTo>
                    <a:lnTo>
                      <a:pt x="673322" y="0"/>
                    </a:lnTo>
                    <a:close/>
                  </a:path>
                </a:pathLst>
              </a:custGeom>
              <a:gradFill flip="none" rotWithShape="1">
                <a:gsLst>
                  <a:gs pos="0">
                    <a:srgbClr val="C00000"/>
                  </a:gs>
                  <a:gs pos="86000">
                    <a:srgbClr val="C00000">
                      <a:alpha val="60000"/>
                    </a:srgbClr>
                  </a:gs>
                </a:gsLst>
                <a:lin ang="5400000" scaled="1"/>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0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9" name="任意多边形: 形状 18"/>
              <p:cNvSpPr/>
              <p:nvPr/>
            </p:nvSpPr>
            <p:spPr>
              <a:xfrm>
                <a:off x="12791" y="2600"/>
                <a:ext cx="1761" cy="9268"/>
              </a:xfrm>
              <a:custGeom>
                <a:gdLst>
                  <a:gd name="connsiteX0" fmla="*/ 1117918 w 1117918"/>
                  <a:gd name="connsiteY0" fmla="*/ 0 h 5885453"/>
                  <a:gd name="connsiteX1" fmla="*/ 1117918 w 1117918"/>
                  <a:gd name="connsiteY1" fmla="*/ 1234012 h 5885453"/>
                  <a:gd name="connsiteX2" fmla="*/ 1117918 w 1117918"/>
                  <a:gd name="connsiteY2" fmla="*/ 1544687 h 5885453"/>
                  <a:gd name="connsiteX3" fmla="*/ 1117918 w 1117918"/>
                  <a:gd name="connsiteY3" fmla="*/ 2457733 h 5885453"/>
                  <a:gd name="connsiteX4" fmla="*/ 1117918 w 1117918"/>
                  <a:gd name="connsiteY4" fmla="*/ 2778699 h 5885453"/>
                  <a:gd name="connsiteX5" fmla="*/ 1117918 w 1117918"/>
                  <a:gd name="connsiteY5" fmla="*/ 3691745 h 5885453"/>
                  <a:gd name="connsiteX6" fmla="*/ 1117918 w 1117918"/>
                  <a:gd name="connsiteY6" fmla="*/ 4002420 h 5885453"/>
                  <a:gd name="connsiteX7" fmla="*/ 1117918 w 1117918"/>
                  <a:gd name="connsiteY7" fmla="*/ 5236432 h 5885453"/>
                  <a:gd name="connsiteX8" fmla="*/ 0 w 1117918"/>
                  <a:gd name="connsiteY8" fmla="*/ 5885453 h 5885453"/>
                  <a:gd name="connsiteX9" fmla="*/ 0 w 1117918"/>
                  <a:gd name="connsiteY9" fmla="*/ 4651441 h 5885453"/>
                  <a:gd name="connsiteX10" fmla="*/ 0 w 1117918"/>
                  <a:gd name="connsiteY10" fmla="*/ 4340766 h 5885453"/>
                  <a:gd name="connsiteX11" fmla="*/ 0 w 1117918"/>
                  <a:gd name="connsiteY11" fmla="*/ 3427562 h 5885453"/>
                  <a:gd name="connsiteX12" fmla="*/ 0 w 1117918"/>
                  <a:gd name="connsiteY12" fmla="*/ 3106754 h 5885453"/>
                  <a:gd name="connsiteX13" fmla="*/ 0 w 1117918"/>
                  <a:gd name="connsiteY13" fmla="*/ 2193550 h 5885453"/>
                  <a:gd name="connsiteX14" fmla="*/ 0 w 1117918"/>
                  <a:gd name="connsiteY14" fmla="*/ 1882875 h 5885453"/>
                  <a:gd name="connsiteX15" fmla="*/ 0 w 1117918"/>
                  <a:gd name="connsiteY15" fmla="*/ 648862 h 58854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7918" h="5885453">
                    <a:moveTo>
                      <a:pt x="1117918" y="0"/>
                    </a:moveTo>
                    <a:lnTo>
                      <a:pt x="1117918" y="1234012"/>
                    </a:lnTo>
                    <a:lnTo>
                      <a:pt x="1117918" y="1544687"/>
                    </a:lnTo>
                    <a:lnTo>
                      <a:pt x="1117918" y="2457733"/>
                    </a:lnTo>
                    <a:lnTo>
                      <a:pt x="1117918" y="2778699"/>
                    </a:lnTo>
                    <a:lnTo>
                      <a:pt x="1117918" y="3691745"/>
                    </a:lnTo>
                    <a:lnTo>
                      <a:pt x="1117918" y="4002420"/>
                    </a:lnTo>
                    <a:lnTo>
                      <a:pt x="1117918" y="5236432"/>
                    </a:lnTo>
                    <a:lnTo>
                      <a:pt x="0" y="5885453"/>
                    </a:lnTo>
                    <a:lnTo>
                      <a:pt x="0" y="4651441"/>
                    </a:lnTo>
                    <a:lnTo>
                      <a:pt x="0" y="4340766"/>
                    </a:lnTo>
                    <a:lnTo>
                      <a:pt x="0" y="3427562"/>
                    </a:lnTo>
                    <a:lnTo>
                      <a:pt x="0" y="3106754"/>
                    </a:lnTo>
                    <a:lnTo>
                      <a:pt x="0" y="2193550"/>
                    </a:lnTo>
                    <a:lnTo>
                      <a:pt x="0" y="1882875"/>
                    </a:lnTo>
                    <a:lnTo>
                      <a:pt x="0" y="648862"/>
                    </a:lnTo>
                    <a:close/>
                  </a:path>
                </a:pathLst>
              </a:custGeom>
              <a:gradFill flip="none" rotWithShape="1">
                <a:gsLst>
                  <a:gs pos="100000">
                    <a:srgbClr val="C00000"/>
                  </a:gs>
                  <a:gs pos="32000">
                    <a:srgbClr val="C00000">
                      <a:alpha val="7000"/>
                    </a:srgbClr>
                  </a:gs>
                </a:gsLst>
                <a:lin ang="16200000" scaled="1"/>
              </a:gradFill>
              <a:ln w="9525"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0" name="任意多边形: 形状 19"/>
              <p:cNvSpPr/>
              <p:nvPr/>
            </p:nvSpPr>
            <p:spPr>
              <a:xfrm>
                <a:off x="11023" y="2600"/>
                <a:ext cx="1768" cy="9268"/>
              </a:xfrm>
              <a:custGeom>
                <a:gdLst>
                  <a:gd name="connsiteX0" fmla="*/ 0 w 1122842"/>
                  <a:gd name="connsiteY0" fmla="*/ 0 h 5885453"/>
                  <a:gd name="connsiteX1" fmla="*/ 1122842 w 1122842"/>
                  <a:gd name="connsiteY1" fmla="*/ 648862 h 5885453"/>
                  <a:gd name="connsiteX2" fmla="*/ 1122842 w 1122842"/>
                  <a:gd name="connsiteY2" fmla="*/ 1882875 h 5885453"/>
                  <a:gd name="connsiteX3" fmla="*/ 1122842 w 1122842"/>
                  <a:gd name="connsiteY3" fmla="*/ 2193550 h 5885453"/>
                  <a:gd name="connsiteX4" fmla="*/ 1122842 w 1122842"/>
                  <a:gd name="connsiteY4" fmla="*/ 3106754 h 5885453"/>
                  <a:gd name="connsiteX5" fmla="*/ 1122842 w 1122842"/>
                  <a:gd name="connsiteY5" fmla="*/ 3427562 h 5885453"/>
                  <a:gd name="connsiteX6" fmla="*/ 1122842 w 1122842"/>
                  <a:gd name="connsiteY6" fmla="*/ 4340766 h 5885453"/>
                  <a:gd name="connsiteX7" fmla="*/ 1122842 w 1122842"/>
                  <a:gd name="connsiteY7" fmla="*/ 4651441 h 5885453"/>
                  <a:gd name="connsiteX8" fmla="*/ 1122842 w 1122842"/>
                  <a:gd name="connsiteY8" fmla="*/ 5885453 h 5885453"/>
                  <a:gd name="connsiteX9" fmla="*/ 0 w 1122842"/>
                  <a:gd name="connsiteY9" fmla="*/ 5236432 h 5885453"/>
                  <a:gd name="connsiteX10" fmla="*/ 0 w 1122842"/>
                  <a:gd name="connsiteY10" fmla="*/ 4002420 h 5885453"/>
                  <a:gd name="connsiteX11" fmla="*/ 0 w 1122842"/>
                  <a:gd name="connsiteY11" fmla="*/ 3691745 h 5885453"/>
                  <a:gd name="connsiteX12" fmla="*/ 0 w 1122842"/>
                  <a:gd name="connsiteY12" fmla="*/ 2778699 h 5885453"/>
                  <a:gd name="connsiteX13" fmla="*/ 0 w 1122842"/>
                  <a:gd name="connsiteY13" fmla="*/ 2457733 h 5885453"/>
                  <a:gd name="connsiteX14" fmla="*/ 0 w 1122842"/>
                  <a:gd name="connsiteY14" fmla="*/ 1544687 h 5885453"/>
                  <a:gd name="connsiteX15" fmla="*/ 0 w 1122842"/>
                  <a:gd name="connsiteY15" fmla="*/ 1234012 h 58854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842" h="5885453">
                    <a:moveTo>
                      <a:pt x="0" y="0"/>
                    </a:moveTo>
                    <a:lnTo>
                      <a:pt x="1122842" y="648862"/>
                    </a:lnTo>
                    <a:lnTo>
                      <a:pt x="1122842" y="1882875"/>
                    </a:lnTo>
                    <a:lnTo>
                      <a:pt x="1122842" y="2193550"/>
                    </a:lnTo>
                    <a:lnTo>
                      <a:pt x="1122842" y="3106754"/>
                    </a:lnTo>
                    <a:lnTo>
                      <a:pt x="1122842" y="3427562"/>
                    </a:lnTo>
                    <a:lnTo>
                      <a:pt x="1122842" y="4340766"/>
                    </a:lnTo>
                    <a:lnTo>
                      <a:pt x="1122842" y="4651441"/>
                    </a:lnTo>
                    <a:lnTo>
                      <a:pt x="1122842" y="5885453"/>
                    </a:lnTo>
                    <a:lnTo>
                      <a:pt x="0" y="5236432"/>
                    </a:lnTo>
                    <a:lnTo>
                      <a:pt x="0" y="4002420"/>
                    </a:lnTo>
                    <a:lnTo>
                      <a:pt x="0" y="3691745"/>
                    </a:lnTo>
                    <a:lnTo>
                      <a:pt x="0" y="2778699"/>
                    </a:lnTo>
                    <a:lnTo>
                      <a:pt x="0" y="2457733"/>
                    </a:lnTo>
                    <a:lnTo>
                      <a:pt x="0" y="1544687"/>
                    </a:lnTo>
                    <a:lnTo>
                      <a:pt x="0" y="1234012"/>
                    </a:lnTo>
                    <a:close/>
                  </a:path>
                </a:pathLst>
              </a:custGeom>
              <a:gradFill flip="none" rotWithShape="1">
                <a:gsLst>
                  <a:gs pos="0">
                    <a:srgbClr val="C00000"/>
                  </a:gs>
                  <a:gs pos="48000">
                    <a:srgbClr val="C00000">
                      <a:alpha val="71000"/>
                    </a:srgbClr>
                  </a:gs>
                  <a:gs pos="100000">
                    <a:srgbClr val="C00000">
                      <a:alpha val="0"/>
                    </a:srgbClr>
                  </a:gs>
                </a:gsLst>
                <a:lin ang="5400000" scaled="1"/>
              </a:gradFill>
              <a:ln w="9525"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1" name="任意多边形: 形状 20"/>
              <p:cNvSpPr/>
              <p:nvPr/>
            </p:nvSpPr>
            <p:spPr>
              <a:xfrm>
                <a:off x="12791" y="2775"/>
                <a:ext cx="1760" cy="1065"/>
              </a:xfrm>
              <a:custGeom>
                <a:gdLst>
                  <a:gd name="connsiteX0" fmla="*/ 0 w 670369"/>
                  <a:gd name="connsiteY0" fmla="*/ 405384 h 405383"/>
                  <a:gd name="connsiteX1" fmla="*/ 670370 w 670369"/>
                  <a:gd name="connsiteY1" fmla="*/ 16192 h 405383"/>
                  <a:gd name="connsiteX2" fmla="*/ 670370 w 670369"/>
                  <a:gd name="connsiteY2" fmla="*/ 0 h 405383"/>
                  <a:gd name="connsiteX3" fmla="*/ 0 w 670369"/>
                  <a:gd name="connsiteY3" fmla="*/ 389192 h 405383"/>
                </a:gdLst>
                <a:cxnLst>
                  <a:cxn ang="0">
                    <a:pos x="connsiteX0" y="connsiteY0"/>
                  </a:cxn>
                  <a:cxn ang="0">
                    <a:pos x="connsiteX1" y="connsiteY1"/>
                  </a:cxn>
                  <a:cxn ang="0">
                    <a:pos x="connsiteX2" y="connsiteY2"/>
                  </a:cxn>
                  <a:cxn ang="0">
                    <a:pos x="connsiteX3" y="connsiteY3"/>
                  </a:cxn>
                </a:cxnLst>
                <a:rect l="l" t="t" r="r" b="b"/>
                <a:pathLst>
                  <a:path w="670369" h="405383">
                    <a:moveTo>
                      <a:pt x="0" y="405384"/>
                    </a:moveTo>
                    <a:lnTo>
                      <a:pt x="670370" y="16192"/>
                    </a:lnTo>
                    <a:lnTo>
                      <a:pt x="670370" y="0"/>
                    </a:lnTo>
                    <a:lnTo>
                      <a:pt x="0" y="389192"/>
                    </a:lnTo>
                    <a:close/>
                  </a:path>
                </a:pathLst>
              </a:custGeom>
              <a:solidFill>
                <a:schemeClr val="bg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2" name="任意多边形: 形状 21"/>
              <p:cNvSpPr/>
              <p:nvPr/>
            </p:nvSpPr>
            <p:spPr>
              <a:xfrm>
                <a:off x="11023" y="2775"/>
                <a:ext cx="1768" cy="1065"/>
              </a:xfrm>
              <a:custGeom>
                <a:gdLst>
                  <a:gd name="connsiteX0" fmla="*/ 0 w 673322"/>
                  <a:gd name="connsiteY0" fmla="*/ 16192 h 405383"/>
                  <a:gd name="connsiteX1" fmla="*/ 673322 w 673322"/>
                  <a:gd name="connsiteY1" fmla="*/ 405384 h 405383"/>
                  <a:gd name="connsiteX2" fmla="*/ 673322 w 673322"/>
                  <a:gd name="connsiteY2" fmla="*/ 389192 h 405383"/>
                  <a:gd name="connsiteX3" fmla="*/ 0 w 673322"/>
                  <a:gd name="connsiteY3" fmla="*/ 0 h 405383"/>
                </a:gdLst>
                <a:cxnLst>
                  <a:cxn ang="0">
                    <a:pos x="connsiteX0" y="connsiteY0"/>
                  </a:cxn>
                  <a:cxn ang="0">
                    <a:pos x="connsiteX1" y="connsiteY1"/>
                  </a:cxn>
                  <a:cxn ang="0">
                    <a:pos x="connsiteX2" y="connsiteY2"/>
                  </a:cxn>
                  <a:cxn ang="0">
                    <a:pos x="connsiteX3" y="connsiteY3"/>
                  </a:cxn>
                </a:cxnLst>
                <a:rect l="l" t="t" r="r" b="b"/>
                <a:pathLst>
                  <a:path w="673322" h="405383">
                    <a:moveTo>
                      <a:pt x="0" y="16192"/>
                    </a:moveTo>
                    <a:lnTo>
                      <a:pt x="673322" y="405384"/>
                    </a:lnTo>
                    <a:lnTo>
                      <a:pt x="673322" y="389192"/>
                    </a:lnTo>
                    <a:lnTo>
                      <a:pt x="0" y="0"/>
                    </a:lnTo>
                    <a:close/>
                  </a:path>
                </a:pathLst>
              </a:custGeom>
              <a:solidFill>
                <a:schemeClr val="bg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3" name="任意多边形: 形状 22"/>
              <p:cNvSpPr/>
              <p:nvPr/>
            </p:nvSpPr>
            <p:spPr>
              <a:xfrm>
                <a:off x="11023" y="4579"/>
                <a:ext cx="3546" cy="7289"/>
              </a:xfrm>
              <a:custGeom>
                <a:gdLst>
                  <a:gd name="connsiteX0" fmla="*/ 0 w 2251690"/>
                  <a:gd name="connsiteY0" fmla="*/ 0 h 4628372"/>
                  <a:gd name="connsiteX1" fmla="*/ 1128319 w 2251690"/>
                  <a:gd name="connsiteY1" fmla="*/ 652027 h 4628372"/>
                  <a:gd name="connsiteX2" fmla="*/ 2251690 w 2251690"/>
                  <a:gd name="connsiteY2" fmla="*/ 0 h 4628372"/>
                  <a:gd name="connsiteX3" fmla="*/ 2251690 w 2251690"/>
                  <a:gd name="connsiteY3" fmla="*/ 1506465 h 4628372"/>
                  <a:gd name="connsiteX4" fmla="*/ 2251690 w 2251690"/>
                  <a:gd name="connsiteY4" fmla="*/ 2469721 h 4628372"/>
                  <a:gd name="connsiteX5" fmla="*/ 2251690 w 2251690"/>
                  <a:gd name="connsiteY5" fmla="*/ 3976186 h 4628372"/>
                  <a:gd name="connsiteX6" fmla="*/ 1128319 w 2251690"/>
                  <a:gd name="connsiteY6" fmla="*/ 4628372 h 4628372"/>
                  <a:gd name="connsiteX7" fmla="*/ 0 w 2251690"/>
                  <a:gd name="connsiteY7" fmla="*/ 3976186 h 4628372"/>
                  <a:gd name="connsiteX8" fmla="*/ 0 w 2251690"/>
                  <a:gd name="connsiteY8" fmla="*/ 2469721 h 4628372"/>
                  <a:gd name="connsiteX9" fmla="*/ 0 w 2251690"/>
                  <a:gd name="connsiteY9" fmla="*/ 1506465 h 46283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51690" h="4628372">
                    <a:moveTo>
                      <a:pt x="0" y="0"/>
                    </a:moveTo>
                    <a:lnTo>
                      <a:pt x="1128319" y="652027"/>
                    </a:lnTo>
                    <a:lnTo>
                      <a:pt x="2251690" y="0"/>
                    </a:lnTo>
                    <a:lnTo>
                      <a:pt x="2251690" y="1506465"/>
                    </a:lnTo>
                    <a:lnTo>
                      <a:pt x="2251690" y="2469721"/>
                    </a:lnTo>
                    <a:lnTo>
                      <a:pt x="2251690" y="3976186"/>
                    </a:lnTo>
                    <a:lnTo>
                      <a:pt x="1128319" y="4628372"/>
                    </a:lnTo>
                    <a:lnTo>
                      <a:pt x="0" y="3976186"/>
                    </a:lnTo>
                    <a:lnTo>
                      <a:pt x="0" y="2469721"/>
                    </a:lnTo>
                    <a:lnTo>
                      <a:pt x="0" y="1506465"/>
                    </a:lnTo>
                    <a:close/>
                  </a:path>
                </a:pathLst>
              </a:custGeom>
              <a:gradFill flip="none" rotWithShape="1">
                <a:gsLst>
                  <a:gs pos="77000">
                    <a:srgbClr val="C00000">
                      <a:alpha val="25000"/>
                    </a:srgbClr>
                  </a:gs>
                  <a:gs pos="14000">
                    <a:schemeClr val="accent1">
                      <a:lumMod val="20000"/>
                      <a:lumOff val="80000"/>
                      <a:alpha val="0"/>
                    </a:schemeClr>
                  </a:gs>
                </a:gsLst>
                <a:lin ang="5400000" scaled="1"/>
              </a:gradFill>
              <a:ln w="9525"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4" name="菱形 23"/>
              <p:cNvSpPr/>
              <p:nvPr/>
            </p:nvSpPr>
            <p:spPr>
              <a:xfrm>
                <a:off x="7028" y="1682"/>
                <a:ext cx="11536" cy="5837"/>
              </a:xfrm>
              <a:prstGeom prst="diamond">
                <a:avLst/>
              </a:prstGeom>
              <a:noFill/>
              <a:ln>
                <a:gradFill>
                  <a:gsLst>
                    <a:gs pos="13000">
                      <a:srgbClr val="C00000"/>
                    </a:gs>
                    <a:gs pos="93000">
                      <a:srgbClr val="C00000">
                        <a:alpha val="37000"/>
                      </a:srgb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5" name="菱形 24"/>
              <p:cNvSpPr/>
              <p:nvPr/>
            </p:nvSpPr>
            <p:spPr>
              <a:xfrm>
                <a:off x="7695" y="5400"/>
                <a:ext cx="10202" cy="5126"/>
              </a:xfrm>
              <a:prstGeom prst="diamond">
                <a:avLst/>
              </a:prstGeom>
              <a:noFill/>
              <a:ln w="15875">
                <a:gradFill>
                  <a:gsLst>
                    <a:gs pos="13000">
                      <a:schemeClr val="accent1">
                        <a:alpha val="0"/>
                        <a:lumMod val="80000"/>
                        <a:lumOff val="20000"/>
                      </a:schemeClr>
                    </a:gs>
                    <a:gs pos="94000">
                      <a:schemeClr val="accent1">
                        <a:alpha val="4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6" name="文本框 36"/>
              <p:cNvSpPr txBox="1"/>
              <p:nvPr/>
            </p:nvSpPr>
            <p:spPr>
              <a:xfrm>
                <a:off x="6946" y="5944"/>
                <a:ext cx="2218" cy="55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合规政策</a:t>
                </a:r>
                <a:endParaRPr lang="zh-CN" altLang="en-US" sz="1600">
                  <a:gradFill flip="none" rotWithShape="1">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8" name="文本框 147"/>
              <p:cNvSpPr txBox="1"/>
              <p:nvPr/>
            </p:nvSpPr>
            <p:spPr>
              <a:xfrm>
                <a:off x="11688" y="1773"/>
                <a:ext cx="2267" cy="1957"/>
              </a:xfrm>
              <a:prstGeom prst="rect">
                <a:avLst/>
              </a:prstGeom>
              <a:noFill/>
              <a:scene3d>
                <a:camera prst="isometricTopUp"/>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合规风险管理体系基本要素</a:t>
                </a:r>
                <a:endPar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29" name="组合 28"/>
              <p:cNvGrpSpPr/>
              <p:nvPr/>
            </p:nvGrpSpPr>
            <p:grpSpPr>
              <a:xfrm>
                <a:off x="8984" y="5611"/>
                <a:ext cx="2218" cy="2733"/>
                <a:chOff x="4560920" y="2943046"/>
                <a:chExt cx="1408136" cy="1734883"/>
              </a:xfrm>
            </p:grpSpPr>
            <p:sp>
              <p:nvSpPr>
                <p:cNvPr id="53" name="文本框 150"/>
                <p:cNvSpPr txBox="1"/>
                <p:nvPr/>
              </p:nvSpPr>
              <p:spPr>
                <a:xfrm>
                  <a:off x="4560920" y="3817774"/>
                  <a:ext cx="1408136" cy="86015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合规管理部门的组织结构和资源</a:t>
                  </a:r>
                  <a:endParaRPr lang="zh-CN" altLang="en-US" sz="1600">
                    <a:gradFill flip="none" rotWithShape="1">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54" name="组合 53"/>
                <p:cNvGrpSpPr/>
                <p:nvPr/>
              </p:nvGrpSpPr>
              <p:grpSpPr>
                <a:xfrm>
                  <a:off x="4897386" y="2943046"/>
                  <a:ext cx="735204" cy="735202"/>
                  <a:chOff x="851593" y="3712872"/>
                  <a:chExt cx="725090" cy="725089"/>
                </a:xfrm>
              </p:grpSpPr>
              <p:sp>
                <p:nvSpPr>
                  <p:cNvPr id="55" name="椭圆 54"/>
                  <p:cNvSpPr/>
                  <p:nvPr/>
                </p:nvSpPr>
                <p:spPr>
                  <a:xfrm>
                    <a:off x="851593" y="3712872"/>
                    <a:ext cx="725090" cy="725089"/>
                  </a:xfrm>
                  <a:prstGeom prst="ellipse">
                    <a:avLst/>
                  </a:prstGeom>
                  <a:gradFill>
                    <a:gsLst>
                      <a:gs pos="63000">
                        <a:schemeClr val="accent1">
                          <a:lumMod val="10000"/>
                          <a:lumOff val="90000"/>
                        </a:schemeClr>
                      </a:gs>
                      <a:gs pos="87000">
                        <a:schemeClr val="accent1">
                          <a:lumMod val="75000"/>
                          <a:lumOff val="2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2000">
                      <a:gradFill>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56" name="椭圆 55"/>
                  <p:cNvSpPr/>
                  <p:nvPr/>
                </p:nvSpPr>
                <p:spPr>
                  <a:xfrm>
                    <a:off x="851593" y="3712872"/>
                    <a:ext cx="725090" cy="725089"/>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02</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grpSp>
            <p:nvGrpSpPr>
              <p:cNvPr id="30" name="组合 29"/>
              <p:cNvGrpSpPr/>
              <p:nvPr/>
            </p:nvGrpSpPr>
            <p:grpSpPr>
              <a:xfrm>
                <a:off x="11670" y="6820"/>
                <a:ext cx="2218" cy="2331"/>
                <a:chOff x="4560920" y="2943046"/>
                <a:chExt cx="1408136" cy="1480129"/>
              </a:xfrm>
            </p:grpSpPr>
            <p:sp>
              <p:nvSpPr>
                <p:cNvPr id="48" name="文本框 156"/>
                <p:cNvSpPr txBox="1"/>
                <p:nvPr/>
              </p:nvSpPr>
              <p:spPr>
                <a:xfrm>
                  <a:off x="4560920" y="3817774"/>
                  <a:ext cx="1408136" cy="60540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合规风险管理计划</a:t>
                  </a:r>
                  <a:endParaRPr lang="zh-CN" altLang="en-US" sz="1600">
                    <a:gradFill flip="none" rotWithShape="1">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50" name="椭圆 49"/>
                <p:cNvSpPr/>
                <p:nvPr/>
              </p:nvSpPr>
              <p:spPr>
                <a:xfrm>
                  <a:off x="4897386" y="2943046"/>
                  <a:ext cx="735204" cy="735202"/>
                </a:xfrm>
                <a:prstGeom prst="ellipse">
                  <a:avLst/>
                </a:prstGeom>
                <a:gradFill>
                  <a:gsLst>
                    <a:gs pos="63000">
                      <a:schemeClr val="accent1">
                        <a:lumMod val="10000"/>
                        <a:lumOff val="90000"/>
                      </a:schemeClr>
                    </a:gs>
                    <a:gs pos="87000">
                      <a:schemeClr val="accent1">
                        <a:lumMod val="75000"/>
                        <a:lumOff val="2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2000">
                    <a:gradFill>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31" name="组合 30"/>
              <p:cNvGrpSpPr/>
              <p:nvPr/>
            </p:nvGrpSpPr>
            <p:grpSpPr>
              <a:xfrm>
                <a:off x="14029" y="5646"/>
                <a:ext cx="2865" cy="2332"/>
                <a:chOff x="4355260" y="2943046"/>
                <a:chExt cx="1819456" cy="1480055"/>
              </a:xfrm>
            </p:grpSpPr>
            <p:sp>
              <p:nvSpPr>
                <p:cNvPr id="43" name="文本框 162"/>
                <p:cNvSpPr txBox="1"/>
                <p:nvPr/>
              </p:nvSpPr>
              <p:spPr>
                <a:xfrm>
                  <a:off x="4355260" y="3817774"/>
                  <a:ext cx="1819456" cy="60532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合规风险识别和管理流程</a:t>
                  </a:r>
                  <a:endParaRPr lang="zh-CN" altLang="en-US" sz="1600">
                    <a:gradFill flip="none" rotWithShape="1">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45" name="椭圆 44"/>
                <p:cNvSpPr/>
                <p:nvPr/>
              </p:nvSpPr>
              <p:spPr>
                <a:xfrm>
                  <a:off x="4897386" y="2943046"/>
                  <a:ext cx="735204" cy="735202"/>
                </a:xfrm>
                <a:prstGeom prst="ellipse">
                  <a:avLst/>
                </a:prstGeom>
                <a:gradFill>
                  <a:gsLst>
                    <a:gs pos="63000">
                      <a:schemeClr val="accent1">
                        <a:lumMod val="10000"/>
                        <a:lumOff val="90000"/>
                      </a:schemeClr>
                    </a:gs>
                    <a:gs pos="87000">
                      <a:schemeClr val="accent1">
                        <a:lumMod val="75000"/>
                        <a:lumOff val="2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2000">
                    <a:gradFill>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32" name="组合 31"/>
              <p:cNvGrpSpPr/>
              <p:nvPr/>
            </p:nvGrpSpPr>
            <p:grpSpPr>
              <a:xfrm>
                <a:off x="16620" y="4636"/>
                <a:ext cx="1944" cy="2331"/>
                <a:chOff x="4647881" y="2943046"/>
                <a:chExt cx="1234214" cy="1480129"/>
              </a:xfrm>
            </p:grpSpPr>
            <p:sp>
              <p:nvSpPr>
                <p:cNvPr id="38" name="文本框 168"/>
                <p:cNvSpPr txBox="1"/>
                <p:nvPr/>
              </p:nvSpPr>
              <p:spPr>
                <a:xfrm>
                  <a:off x="4647881" y="3817774"/>
                  <a:ext cx="1234214" cy="60540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合规培训与教育制度。</a:t>
                  </a:r>
                  <a:endParaRPr lang="zh-CN" altLang="en-US" sz="1600">
                    <a:gradFill flip="none" rotWithShape="1">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40" name="椭圆 39"/>
                <p:cNvSpPr/>
                <p:nvPr/>
              </p:nvSpPr>
              <p:spPr>
                <a:xfrm>
                  <a:off x="4897386" y="2943046"/>
                  <a:ext cx="735204" cy="735202"/>
                </a:xfrm>
                <a:prstGeom prst="ellipse">
                  <a:avLst/>
                </a:prstGeom>
                <a:gradFill>
                  <a:gsLst>
                    <a:gs pos="63000">
                      <a:schemeClr val="accent1">
                        <a:lumMod val="10000"/>
                        <a:lumOff val="90000"/>
                      </a:schemeClr>
                    </a:gs>
                    <a:gs pos="87000">
                      <a:schemeClr val="accent1">
                        <a:lumMod val="75000"/>
                        <a:lumOff val="2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2000">
                    <a:gradFill>
                      <a:gsLst>
                        <a:gs pos="100000">
                          <a:schemeClr val="accent1">
                            <a:lumMod val="75000"/>
                          </a:schemeClr>
                        </a:gs>
                        <a:gs pos="16000">
                          <a:schemeClr val="accent1"/>
                        </a:gs>
                      </a:gsLst>
                      <a:lin ang="5400000" scaled="1"/>
                    </a:gra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sp>
          <p:nvSpPr>
            <p:cNvPr id="63" name="椭圆 62"/>
            <p:cNvSpPr/>
            <p:nvPr/>
          </p:nvSpPr>
          <p:spPr>
            <a:xfrm>
              <a:off x="6111505" y="3487253"/>
              <a:ext cx="735358" cy="735515"/>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01</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4" name="椭圆 63"/>
            <p:cNvSpPr/>
            <p:nvPr/>
          </p:nvSpPr>
          <p:spPr>
            <a:xfrm>
              <a:off x="9053562" y="4842107"/>
              <a:ext cx="735358" cy="735515"/>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03</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5" name="椭圆 64"/>
            <p:cNvSpPr/>
            <p:nvPr/>
          </p:nvSpPr>
          <p:spPr>
            <a:xfrm>
              <a:off x="10745539" y="4101003"/>
              <a:ext cx="735358" cy="735515"/>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04</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66" name="椭圆 65"/>
            <p:cNvSpPr/>
            <p:nvPr/>
          </p:nvSpPr>
          <p:spPr>
            <a:xfrm>
              <a:off x="12097718" y="3474018"/>
              <a:ext cx="735358" cy="735515"/>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05</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69" name="组合 68"/>
          <p:cNvGrpSpPr/>
          <p:nvPr/>
        </p:nvGrpSpPr>
        <p:grpSpPr>
          <a:xfrm>
            <a:off x="6893983" y="-1060187"/>
            <a:ext cx="184731" cy="2391593"/>
            <a:chOff x="2553810" y="1959252"/>
            <a:chExt cx="184731" cy="2391593"/>
          </a:xfrm>
        </p:grpSpPr>
        <p:sp>
          <p:nvSpPr>
            <p:cNvPr id="8" name="文本框 7"/>
            <p:cNvSpPr txBox="1"/>
            <p:nvPr/>
          </p:nvSpPr>
          <p:spPr>
            <a:xfrm>
              <a:off x="2553810" y="3981513"/>
              <a:ext cx="184731" cy="369332"/>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68" name="组合 67"/>
            <p:cNvGrpSpPr/>
            <p:nvPr/>
          </p:nvGrpSpPr>
          <p:grpSpPr>
            <a:xfrm>
              <a:off x="2553810" y="1959252"/>
              <a:ext cx="184731" cy="1987140"/>
              <a:chOff x="2553810" y="1959252"/>
              <a:chExt cx="184731" cy="1987140"/>
            </a:xfrm>
          </p:grpSpPr>
          <p:sp>
            <p:nvSpPr>
              <p:cNvPr id="4" name="文本框 3"/>
              <p:cNvSpPr txBox="1"/>
              <p:nvPr/>
            </p:nvSpPr>
            <p:spPr>
              <a:xfrm>
                <a:off x="2553810" y="1959252"/>
                <a:ext cx="184731" cy="369332"/>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0" name="文本框 9"/>
              <p:cNvSpPr txBox="1"/>
              <p:nvPr/>
            </p:nvSpPr>
            <p:spPr>
              <a:xfrm>
                <a:off x="2553810" y="2363704"/>
                <a:ext cx="184731" cy="369332"/>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2" name="文本框 11"/>
              <p:cNvSpPr txBox="1"/>
              <p:nvPr/>
            </p:nvSpPr>
            <p:spPr>
              <a:xfrm>
                <a:off x="2553810" y="2768156"/>
                <a:ext cx="184731" cy="369332"/>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4" name="文本框 13"/>
              <p:cNvSpPr txBox="1"/>
              <p:nvPr/>
            </p:nvSpPr>
            <p:spPr>
              <a:xfrm>
                <a:off x="2553810" y="3172608"/>
                <a:ext cx="184731" cy="369332"/>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6" name="文本框 15"/>
              <p:cNvSpPr txBox="1"/>
              <p:nvPr/>
            </p:nvSpPr>
            <p:spPr>
              <a:xfrm>
                <a:off x="2553810" y="3577060"/>
                <a:ext cx="184731" cy="369332"/>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grpSp>
        <p:nvGrpSpPr>
          <p:cNvPr id="101" name="组合 100"/>
          <p:cNvGrpSpPr/>
          <p:nvPr/>
        </p:nvGrpSpPr>
        <p:grpSpPr>
          <a:xfrm>
            <a:off x="-608848" y="2373896"/>
            <a:ext cx="7722369" cy="3960095"/>
            <a:chOff x="-1320557" y="2427394"/>
            <a:chExt cx="7722369" cy="3960095"/>
          </a:xfrm>
        </p:grpSpPr>
        <p:grpSp>
          <p:nvGrpSpPr>
            <p:cNvPr id="80" name="组合 79"/>
            <p:cNvGrpSpPr/>
            <p:nvPr/>
          </p:nvGrpSpPr>
          <p:grpSpPr>
            <a:xfrm>
              <a:off x="-1320557" y="2427394"/>
              <a:ext cx="7722369" cy="2661669"/>
              <a:chOff x="80394" y="2141581"/>
              <a:chExt cx="3144141" cy="1993280"/>
            </a:xfrm>
          </p:grpSpPr>
          <p:sp>
            <p:nvSpPr>
              <p:cNvPr id="95" name="文本框 1"/>
              <p:cNvSpPr txBox="1"/>
              <p:nvPr/>
            </p:nvSpPr>
            <p:spPr>
              <a:xfrm>
                <a:off x="80394" y="3162218"/>
                <a:ext cx="1211385" cy="5301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具体的</a:t>
                </a:r>
                <a:endParaRPr lang="en-US" altLang="zh-CN" sz="2000" b="1">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gn="ctr"/>
                <a:r>
                  <a:rPr lang="zh-CN" altLang="en-US" sz="2000" b="1">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管理方法</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93" name="文本框 185"/>
              <p:cNvSpPr txBox="1"/>
              <p:nvPr/>
            </p:nvSpPr>
            <p:spPr>
              <a:xfrm>
                <a:off x="1074027" y="2141581"/>
                <a:ext cx="1760180" cy="25353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制定本行的合规政策、确立合规理念</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91" name="文本框 188"/>
              <p:cNvSpPr txBox="1"/>
              <p:nvPr/>
            </p:nvSpPr>
            <p:spPr>
              <a:xfrm>
                <a:off x="1354378" y="2607172"/>
                <a:ext cx="1760181" cy="25353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latin typeface="思源黑体" panose="020b0500000000000000" pitchFamily="34" charset="-122"/>
                    <a:ea typeface="思源黑体 Medium" panose="020b0600000000000000" pitchFamily="34" charset="-122"/>
                    <a:sym typeface="思源黑体" panose="020b0500000000000000" pitchFamily="34" charset="-122"/>
                  </a:rPr>
                  <a:t>&lt;</a:t>
                </a:r>
                <a:r>
                  <a:rPr lang="zh-CN" altLang="en-US" sz="1600">
                    <a:latin typeface="思源黑体" panose="020b0500000000000000" pitchFamily="34" charset="-122"/>
                    <a:ea typeface="思源黑体 Medium" panose="020b0600000000000000" pitchFamily="34" charset="-122"/>
                    <a:sym typeface="思源黑体" panose="020b0500000000000000" pitchFamily="34" charset="-122"/>
                  </a:rPr>
                  <a:t>政策</a:t>
                </a:r>
                <a:r>
                  <a:rPr lang="en-US" altLang="zh-CN" sz="1600">
                    <a:latin typeface="思源黑体" panose="020b0500000000000000" pitchFamily="34" charset="-122"/>
                    <a:ea typeface="思源黑体 Medium" panose="020b0600000000000000" pitchFamily="34" charset="-122"/>
                    <a:sym typeface="思源黑体" panose="020b0500000000000000" pitchFamily="34" charset="-122"/>
                  </a:rPr>
                  <a:t>&gt;</a:t>
                </a:r>
                <a:r>
                  <a:rPr lang="zh-CN" altLang="en-US" sz="1600">
                    <a:latin typeface="思源黑体" panose="020b0500000000000000" pitchFamily="34" charset="-122"/>
                    <a:ea typeface="思源黑体 Medium" panose="020b0600000000000000" pitchFamily="34" charset="-122"/>
                    <a:sym typeface="思源黑体" panose="020b0500000000000000" pitchFamily="34" charset="-122"/>
                  </a:rPr>
                  <a:t>确立的合规基调</a:t>
                </a: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89" name="文本框 191"/>
              <p:cNvSpPr txBox="1"/>
              <p:nvPr/>
            </p:nvSpPr>
            <p:spPr>
              <a:xfrm>
                <a:off x="1464355" y="3258906"/>
                <a:ext cx="1760180" cy="25353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sym typeface="思源黑体" panose="020b0500000000000000" pitchFamily="34" charset="-122"/>
                  </a:rPr>
                  <a:t>合规指南和员工培训</a:t>
                </a: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87" name="文本框 194"/>
              <p:cNvSpPr txBox="1"/>
              <p:nvPr/>
            </p:nvSpPr>
            <p:spPr>
              <a:xfrm>
                <a:off x="1460722" y="3881324"/>
                <a:ext cx="1760180" cy="25353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sym typeface="思源黑体" panose="020b0500000000000000" pitchFamily="34" charset="-122"/>
                  </a:rPr>
                  <a:t>识别、评估、报告合规风险</a:t>
                </a: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grpSp>
        <p:sp>
          <p:nvSpPr>
            <p:cNvPr id="99" name="文本框 185"/>
            <p:cNvSpPr txBox="1"/>
            <p:nvPr/>
          </p:nvSpPr>
          <p:spPr>
            <a:xfrm>
              <a:off x="1721626" y="5427956"/>
              <a:ext cx="2962978"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合规问责</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00" name="文本框 185"/>
            <p:cNvSpPr txBox="1"/>
            <p:nvPr/>
          </p:nvSpPr>
          <p:spPr>
            <a:xfrm>
              <a:off x="893635" y="6048935"/>
              <a:ext cx="2962978"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持续改进</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46" name="组合 45"/>
          <p:cNvGrpSpPr/>
          <p:nvPr/>
        </p:nvGrpSpPr>
        <p:grpSpPr>
          <a:xfrm>
            <a:off x="840263" y="2408039"/>
            <a:ext cx="1967820" cy="3782361"/>
            <a:chOff x="176014" y="2483264"/>
            <a:chExt cx="1967820" cy="3782361"/>
          </a:xfrm>
        </p:grpSpPr>
        <p:sp>
          <p:nvSpPr>
            <p:cNvPr id="36" name="椭圆 35"/>
            <p:cNvSpPr/>
            <p:nvPr/>
          </p:nvSpPr>
          <p:spPr>
            <a:xfrm>
              <a:off x="1172386" y="2946760"/>
              <a:ext cx="716232" cy="710211"/>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02</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7" name="椭圆 36"/>
            <p:cNvSpPr/>
            <p:nvPr/>
          </p:nvSpPr>
          <p:spPr>
            <a:xfrm>
              <a:off x="407789" y="2483264"/>
              <a:ext cx="716232" cy="710211"/>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01</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9" name="椭圆 38"/>
            <p:cNvSpPr/>
            <p:nvPr/>
          </p:nvSpPr>
          <p:spPr>
            <a:xfrm>
              <a:off x="1427602" y="3751988"/>
              <a:ext cx="716232" cy="710211"/>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03</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41" name="椭圆 40"/>
            <p:cNvSpPr/>
            <p:nvPr/>
          </p:nvSpPr>
          <p:spPr>
            <a:xfrm>
              <a:off x="1385284" y="4516074"/>
              <a:ext cx="716232" cy="710211"/>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04</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42" name="椭圆 41"/>
            <p:cNvSpPr/>
            <p:nvPr/>
          </p:nvSpPr>
          <p:spPr>
            <a:xfrm>
              <a:off x="842261" y="5125957"/>
              <a:ext cx="716232" cy="710211"/>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05</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44" name="椭圆 43"/>
            <p:cNvSpPr/>
            <p:nvPr/>
          </p:nvSpPr>
          <p:spPr>
            <a:xfrm>
              <a:off x="176014" y="5555414"/>
              <a:ext cx="716232" cy="710211"/>
            </a:xfrm>
            <a:prstGeom prst="ellipse">
              <a:avLst/>
            </a:prstGeom>
            <a:gradFill>
              <a:gsLst>
                <a:gs pos="86000">
                  <a:srgbClr val="C00000"/>
                </a:gs>
                <a:gs pos="49000">
                  <a:srgbClr val="C00000">
                    <a:alpha val="43000"/>
                  </a:srgbClr>
                </a:gs>
              </a:gsLst>
              <a:path path="circle">
                <a:fillToRect r="100000" b="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06</a:t>
              </a:r>
              <a:endParaRPr lang="zh-CN" altLang="en-US" sz="2000" b="1">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up)">
                                      <p:cBhvr>
                                        <p:cTn id="7" dur="500"/>
                                        <p:tgtEl>
                                          <p:spTgt spid="4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nodeType="clickEffect">
                                  <p:stCondLst>
                                    <p:cond delay="0"/>
                                  </p:stCondLst>
                                  <p:childTnLst>
                                    <p:set>
                                      <p:cBhvr>
                                        <p:cTn id="11" dur="1" fill="hold">
                                          <p:stCondLst>
                                            <p:cond delay="0"/>
                                          </p:stCondLst>
                                        </p:cTn>
                                        <p:tgtEl>
                                          <p:spTgt spid="101"/>
                                        </p:tgtEl>
                                        <p:attrNameLst>
                                          <p:attrName>style.visibility</p:attrName>
                                        </p:attrNameLst>
                                      </p:cBhvr>
                                      <p:to>
                                        <p:strVal val="visible"/>
                                      </p:to>
                                    </p:set>
                                    <p:animEffect transition="in" filter="wipe(up)">
                                      <p:cBhvr>
                                        <p:cTn id="12" dur="500"/>
                                        <p:tgtEl>
                                          <p:spTgt spid="10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67"/>
                                        </p:tgtEl>
                                        <p:attrNameLst>
                                          <p:attrName>style.visibility</p:attrName>
                                        </p:attrNameLst>
                                      </p:cBhvr>
                                      <p:to>
                                        <p:strVal val="visible"/>
                                      </p:to>
                                    </p:set>
                                    <p:animEffect transition="in" filter="wipe(down)">
                                      <p:cBhvr>
                                        <p:cTn id="17"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p:cNvSpPr txBox="1"/>
          <p:nvPr/>
        </p:nvSpPr>
        <p:spPr>
          <a:xfrm>
            <a:off x="544493" y="1208361"/>
            <a:ext cx="609452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1</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、制定本行的</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合规政策</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、确立</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合规理念。</a:t>
            </a:r>
            <a:endParaRPr lang="zh-CN" altLang="en-US"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5" name="文本框 4"/>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11" name="组合 10"/>
          <p:cNvGrpSpPr/>
          <p:nvPr/>
        </p:nvGrpSpPr>
        <p:grpSpPr>
          <a:xfrm>
            <a:off x="455059" y="2035404"/>
            <a:ext cx="2514614" cy="4540251"/>
            <a:chOff x="745464" y="1625599"/>
            <a:chExt cx="2514614" cy="4540251"/>
          </a:xfrm>
        </p:grpSpPr>
        <p:sp>
          <p:nvSpPr>
            <p:cNvPr id="34" name="平行四边形 33"/>
            <p:cNvSpPr/>
            <p:nvPr/>
          </p:nvSpPr>
          <p:spPr>
            <a:xfrm rot="16200000" flipV="1">
              <a:off x="-226609" y="2597672"/>
              <a:ext cx="3940043" cy="1995897"/>
            </a:xfrm>
            <a:prstGeom prst="parallelogram">
              <a:avLst>
                <a:gd name="adj" fmla="val 14487"/>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FF7D43"/>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5" name="平行四边形 34"/>
            <p:cNvSpPr/>
            <p:nvPr/>
          </p:nvSpPr>
          <p:spPr>
            <a:xfrm rot="16200000" flipV="1">
              <a:off x="202190" y="3107962"/>
              <a:ext cx="4119879" cy="1995897"/>
            </a:xfrm>
            <a:prstGeom prst="parallelogram">
              <a:avLst>
                <a:gd name="adj" fmla="val 15760"/>
              </a:avLst>
            </a:prstGeom>
            <a:solidFill>
              <a:schemeClr val="bg1">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6" name="平行四边形 35"/>
            <p:cNvSpPr/>
            <p:nvPr/>
          </p:nvSpPr>
          <p:spPr>
            <a:xfrm rot="16200000" flipV="1">
              <a:off x="276307" y="2442843"/>
              <a:ext cx="3341619" cy="2125723"/>
            </a:xfrm>
            <a:prstGeom prst="parallelogram">
              <a:avLst>
                <a:gd name="adj" fmla="val 15018"/>
              </a:avLst>
            </a:prstGeom>
            <a:solidFill>
              <a:schemeClr val="bg1"/>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7" name="文本框 27"/>
            <p:cNvSpPr txBox="1"/>
            <p:nvPr/>
          </p:nvSpPr>
          <p:spPr>
            <a:xfrm>
              <a:off x="1004693" y="2127354"/>
              <a:ext cx="1850350" cy="3022109"/>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有效识别和管理合规风险，建立健全与本行经营范围、组织结构和业务规模相适应的合规风险管理体系和机制，确保本行各项经营管理行为与法律法规、规则、行为准则相一致。</a:t>
              </a:r>
              <a:endParaRPr lang="zh-CN" altLang="en-US" sz="1600">
                <a:solidFill>
                  <a:schemeClr val="tx1">
                    <a:lumMod val="75000"/>
                    <a:lumOff val="25000"/>
                  </a:schemeClr>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8" name="平行四边形 37"/>
            <p:cNvSpPr/>
            <p:nvPr/>
          </p:nvSpPr>
          <p:spPr>
            <a:xfrm rot="16200000" flipV="1">
              <a:off x="1223798" y="4696274"/>
              <a:ext cx="907509" cy="1586593"/>
            </a:xfrm>
            <a:prstGeom prst="parallelogram">
              <a:avLst>
                <a:gd name="adj" fmla="val 27362"/>
              </a:avLst>
            </a:prstGeom>
            <a:solidFill>
              <a:srgbClr val="C00000"/>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9" name="文本框 28"/>
            <p:cNvSpPr txBox="1"/>
            <p:nvPr/>
          </p:nvSpPr>
          <p:spPr>
            <a:xfrm>
              <a:off x="934602" y="5258738"/>
              <a:ext cx="1485900"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目标</a:t>
              </a:r>
              <a:endPar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13" name="组合 12"/>
          <p:cNvGrpSpPr/>
          <p:nvPr/>
        </p:nvGrpSpPr>
        <p:grpSpPr>
          <a:xfrm>
            <a:off x="3098164" y="2035404"/>
            <a:ext cx="2514614" cy="4540251"/>
            <a:chOff x="745464" y="1625599"/>
            <a:chExt cx="2514614" cy="4540251"/>
          </a:xfrm>
        </p:grpSpPr>
        <p:sp>
          <p:nvSpPr>
            <p:cNvPr id="28" name="平行四边形 27"/>
            <p:cNvSpPr/>
            <p:nvPr/>
          </p:nvSpPr>
          <p:spPr>
            <a:xfrm rot="16200000" flipV="1">
              <a:off x="-226609" y="2597672"/>
              <a:ext cx="3940043" cy="1995897"/>
            </a:xfrm>
            <a:prstGeom prst="parallelogram">
              <a:avLst>
                <a:gd name="adj" fmla="val 14487"/>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FF7D43"/>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9" name="平行四边形 28"/>
            <p:cNvSpPr/>
            <p:nvPr/>
          </p:nvSpPr>
          <p:spPr>
            <a:xfrm rot="16200000" flipV="1">
              <a:off x="202190" y="3107962"/>
              <a:ext cx="4119879" cy="1995897"/>
            </a:xfrm>
            <a:prstGeom prst="parallelogram">
              <a:avLst>
                <a:gd name="adj" fmla="val 15760"/>
              </a:avLst>
            </a:prstGeom>
            <a:solidFill>
              <a:schemeClr val="bg1">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0" name="平行四边形 29"/>
            <p:cNvSpPr/>
            <p:nvPr/>
          </p:nvSpPr>
          <p:spPr>
            <a:xfrm rot="16200000" flipV="1">
              <a:off x="276307" y="2442843"/>
              <a:ext cx="3341619" cy="2125723"/>
            </a:xfrm>
            <a:prstGeom prst="parallelogram">
              <a:avLst>
                <a:gd name="adj" fmla="val 15018"/>
              </a:avLst>
            </a:prstGeom>
            <a:solidFill>
              <a:schemeClr val="bg1"/>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1" name="文本框 34"/>
            <p:cNvSpPr txBox="1"/>
            <p:nvPr/>
          </p:nvSpPr>
          <p:spPr>
            <a:xfrm>
              <a:off x="1016063" y="1977528"/>
              <a:ext cx="1850350" cy="3022109"/>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合规人人有责：合规贯穿银行经营管理的全过程，是银行每一位员工的责任和义务。合规并非仅仅是合规管理部门或合规管理人员的责任，而是银行业金融机构所有员工的共同责任。</a:t>
              </a:r>
              <a:endParaRPr lang="zh-CN" altLang="en-US" sz="1600">
                <a:solidFill>
                  <a:schemeClr val="tx1">
                    <a:lumMod val="75000"/>
                    <a:lumOff val="25000"/>
                  </a:schemeClr>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2" name="平行四边形 31"/>
            <p:cNvSpPr/>
            <p:nvPr/>
          </p:nvSpPr>
          <p:spPr>
            <a:xfrm rot="16200000" flipV="1">
              <a:off x="1223798" y="4696274"/>
              <a:ext cx="907509" cy="1586593"/>
            </a:xfrm>
            <a:prstGeom prst="parallelogram">
              <a:avLst>
                <a:gd name="adj" fmla="val 27362"/>
              </a:avLst>
            </a:prstGeom>
            <a:solidFill>
              <a:schemeClr val="tx1">
                <a:lumMod val="75000"/>
                <a:lumOff val="25000"/>
              </a:schemeClr>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3" name="文本框 36"/>
            <p:cNvSpPr txBox="1"/>
            <p:nvPr/>
          </p:nvSpPr>
          <p:spPr>
            <a:xfrm>
              <a:off x="934602" y="5258738"/>
              <a:ext cx="1485900"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理念</a:t>
              </a:r>
              <a:endPar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12" name="组合 11"/>
          <p:cNvGrpSpPr/>
          <p:nvPr/>
        </p:nvGrpSpPr>
        <p:grpSpPr>
          <a:xfrm>
            <a:off x="6362195" y="1189088"/>
            <a:ext cx="5235954" cy="5386070"/>
            <a:chOff x="6362195" y="1189585"/>
            <a:chExt cx="5235954" cy="5386070"/>
          </a:xfrm>
        </p:grpSpPr>
        <p:grpSp>
          <p:nvGrpSpPr>
            <p:cNvPr id="4" name="组合 3"/>
            <p:cNvGrpSpPr/>
            <p:nvPr/>
          </p:nvGrpSpPr>
          <p:grpSpPr>
            <a:xfrm>
              <a:off x="6362195" y="1189585"/>
              <a:ext cx="5235954" cy="5386070"/>
              <a:chOff x="6361746" y="1117600"/>
              <a:chExt cx="5235954" cy="5386070"/>
            </a:xfrm>
          </p:grpSpPr>
          <p:grpSp>
            <p:nvGrpSpPr>
              <p:cNvPr id="57" name="组合 56"/>
              <p:cNvGrpSpPr/>
              <p:nvPr/>
            </p:nvGrpSpPr>
            <p:grpSpPr>
              <a:xfrm>
                <a:off x="6410959" y="1117600"/>
                <a:ext cx="5186741" cy="5386070"/>
                <a:chOff x="6410959" y="1117600"/>
                <a:chExt cx="5186741" cy="5386070"/>
              </a:xfrm>
            </p:grpSpPr>
            <p:sp>
              <p:nvSpPr>
                <p:cNvPr id="55" name="矩形 54"/>
                <p:cNvSpPr/>
                <p:nvPr/>
              </p:nvSpPr>
              <p:spPr>
                <a:xfrm>
                  <a:off x="6410959" y="1117600"/>
                  <a:ext cx="5186741" cy="5386070"/>
                </a:xfrm>
                <a:prstGeom prst="rect">
                  <a:avLst/>
                </a:prstGeom>
                <a:solidFill>
                  <a:schemeClr val="bg1">
                    <a:alpha val="4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53" name="矩形 52"/>
                <p:cNvSpPr/>
                <p:nvPr/>
              </p:nvSpPr>
              <p:spPr>
                <a:xfrm>
                  <a:off x="6630362" y="1180513"/>
                  <a:ext cx="4603924" cy="1298963"/>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600">
                      <a:solidFill>
                        <a:schemeClr val="bg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合规从高层做起：以身作则，要营造合规经营的良好氛围，确立本行的合规基调</a:t>
                  </a:r>
                  <a:endParaRPr lang="zh-CN" altLang="en-US" sz="1600">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54" name="矩形 53"/>
                <p:cNvSpPr/>
                <p:nvPr/>
              </p:nvSpPr>
              <p:spPr>
                <a:xfrm>
                  <a:off x="6638564" y="3008549"/>
                  <a:ext cx="4603924" cy="31546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r>
                    <a:rPr lang="zh-CN" altLang="en-US" sz="16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合规风险起源</a:t>
                  </a:r>
                  <a:endParaRPr lang="en-US" altLang="zh-CN" sz="16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6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2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risk and compliance prevent </a:t>
                  </a:r>
                  <a:endParaRPr lang="en-US" altLang="zh-CN" sz="12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2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compliance risks</a:t>
                  </a:r>
                  <a:endParaRPr lang="en-US" altLang="zh-CN" sz="12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zh-CN" altLang="en-US"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风险多数情况下发端于银行的制度决策层面和各级管理人员身上，往往带有制度缺陷和上层色彩。因此合规应从高层做起，从在座的各位做起。文化的建立首先要看高层持续倡导的是什么，一个错误的导向往往会造成大面积不合规。（如虚增存贷款等业绩指标等）</a:t>
                  </a:r>
                  <a:endPar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政策</a:t>
                  </a:r>
                  <a:r>
                    <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endPar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risk and compliance prevent </a:t>
                  </a:r>
                  <a:endPar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compliance risks</a:t>
                  </a:r>
                  <a:endPar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政策</a:t>
                  </a:r>
                  <a:r>
                    <a:rPr lang="en-US" altLang="zh-CN"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1400">
                      <a:solidFill>
                        <a:schemeClr val="tx1"/>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是向内外宣示本行的合规理念、要求和职责分工等内容的纲领性文件，它表明的是经营层对合规风险管理的基本态度，因此还必须报经董事会批准。</a:t>
                  </a:r>
                  <a:endParaRPr lang="zh-CN" altLang="en-US" sz="1400">
                    <a:solidFill>
                      <a:schemeClr val="tx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sp>
            <p:nvSpPr>
              <p:cNvPr id="56" name="矩形 55"/>
              <p:cNvSpPr/>
              <p:nvPr/>
            </p:nvSpPr>
            <p:spPr>
              <a:xfrm>
                <a:off x="6361746" y="1117600"/>
                <a:ext cx="5186741" cy="5386070"/>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cxnSp>
          <p:nvCxnSpPr>
            <p:cNvPr id="9" name="直接连接符 8"/>
            <p:cNvCxnSpPr/>
            <p:nvPr/>
          </p:nvCxnSpPr>
          <p:spPr>
            <a:xfrm>
              <a:off x="6773866" y="3190759"/>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grpSp>
      <p:cxnSp>
        <p:nvCxnSpPr>
          <p:cNvPr id="10" name="直接连接符 9"/>
          <p:cNvCxnSpPr/>
          <p:nvPr/>
        </p:nvCxnSpPr>
        <p:spPr>
          <a:xfrm>
            <a:off x="6782068" y="5327407"/>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4" dur="50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down)">
                                      <p:cBhvr>
                                        <p:cTn id="14" dur="500"/>
                                        <p:tgtEl>
                                          <p:spTgt spid="11"/>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2" presetClass="entr" presetSubtype="4" dur="50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632327" y="1490402"/>
            <a:ext cx="3714478"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2</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&lt;</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政策</a:t>
            </a:r>
            <a:r>
              <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&gt;</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确立的</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合规基调</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endPar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43" name="文本框 42"/>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46" name="组合 45"/>
          <p:cNvGrpSpPr/>
          <p:nvPr/>
        </p:nvGrpSpPr>
        <p:grpSpPr>
          <a:xfrm>
            <a:off x="431299" y="1921797"/>
            <a:ext cx="3516087" cy="4835117"/>
            <a:chOff x="431299" y="1921797"/>
            <a:chExt cx="3516087" cy="4835117"/>
          </a:xfrm>
        </p:grpSpPr>
        <p:grpSp>
          <p:nvGrpSpPr>
            <p:cNvPr id="13" name="组合 12"/>
            <p:cNvGrpSpPr/>
            <p:nvPr/>
          </p:nvGrpSpPr>
          <p:grpSpPr>
            <a:xfrm>
              <a:off x="431299" y="1921797"/>
              <a:ext cx="3516087" cy="4835117"/>
              <a:chOff x="552048" y="1541219"/>
              <a:chExt cx="2708030" cy="4835117"/>
            </a:xfrm>
          </p:grpSpPr>
          <p:sp>
            <p:nvSpPr>
              <p:cNvPr id="14" name="平行四边形 13"/>
              <p:cNvSpPr/>
              <p:nvPr/>
            </p:nvSpPr>
            <p:spPr>
              <a:xfrm rot="16200000" flipV="1">
                <a:off x="-420025" y="2513292"/>
                <a:ext cx="3940043" cy="1995897"/>
              </a:xfrm>
              <a:prstGeom prst="parallelogram">
                <a:avLst>
                  <a:gd name="adj" fmla="val 14487"/>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FF7D43"/>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5" name="平行四边形 14"/>
              <p:cNvSpPr/>
              <p:nvPr/>
            </p:nvSpPr>
            <p:spPr>
              <a:xfrm rot="16200000" flipV="1">
                <a:off x="202190" y="3107962"/>
                <a:ext cx="4119879" cy="1995897"/>
              </a:xfrm>
              <a:prstGeom prst="parallelogram">
                <a:avLst>
                  <a:gd name="adj" fmla="val 15760"/>
                </a:avLst>
              </a:prstGeom>
              <a:solidFill>
                <a:schemeClr val="bg1">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6" name="平行四边形 15"/>
              <p:cNvSpPr/>
              <p:nvPr/>
            </p:nvSpPr>
            <p:spPr>
              <a:xfrm rot="16200000" flipV="1">
                <a:off x="44350" y="2674798"/>
                <a:ext cx="3805532" cy="2125723"/>
              </a:xfrm>
              <a:prstGeom prst="parallelogram">
                <a:avLst>
                  <a:gd name="adj" fmla="val 15018"/>
                </a:avLst>
              </a:prstGeom>
              <a:solidFill>
                <a:schemeClr val="bg1"/>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7" name="文本框 27"/>
              <p:cNvSpPr txBox="1"/>
              <p:nvPr/>
            </p:nvSpPr>
            <p:spPr>
              <a:xfrm>
                <a:off x="868635" y="1900754"/>
                <a:ext cx="2109653" cy="368998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树立主动合规意识，</a:t>
                </a: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克服被动合规心理。</a:t>
                </a: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en-US" altLang="zh-CN" sz="12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是全体员工的主动、自觉地意识，而不是应付检查、表面合规的权益之计。主动合规不仅是银行经营管理的需要，更是员工保护自己的一种手段。每一项业务行为都应该想想什么是正确的，规定和要求是什么？（与审计的区别）</a:t>
                </a:r>
                <a:endParaRPr lang="zh-CN" altLang="en-US" sz="1400">
                  <a:solidFill>
                    <a:schemeClr val="tx1">
                      <a:lumMod val="75000"/>
                      <a:lumOff val="25000"/>
                    </a:schemeClr>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8" name="平行四边形 17"/>
              <p:cNvSpPr/>
              <p:nvPr/>
            </p:nvSpPr>
            <p:spPr>
              <a:xfrm rot="16200000" flipV="1">
                <a:off x="1378905" y="5129285"/>
                <a:ext cx="907509" cy="1586593"/>
              </a:xfrm>
              <a:prstGeom prst="parallelogram">
                <a:avLst>
                  <a:gd name="adj" fmla="val 27362"/>
                </a:avLst>
              </a:prstGeom>
              <a:solidFill>
                <a:srgbClr val="C00000"/>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9" name="文本框 28"/>
              <p:cNvSpPr txBox="1"/>
              <p:nvPr/>
            </p:nvSpPr>
            <p:spPr>
              <a:xfrm>
                <a:off x="1132591" y="5691749"/>
                <a:ext cx="1485900"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主动合规</a:t>
                </a:r>
                <a:endPar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cxnSp>
          <p:nvCxnSpPr>
            <p:cNvPr id="40" name="直接连接符 39"/>
            <p:cNvCxnSpPr/>
            <p:nvPr/>
          </p:nvCxnSpPr>
          <p:spPr>
            <a:xfrm flipV="1">
              <a:off x="1025014" y="3035092"/>
              <a:ext cx="1927097" cy="94669"/>
            </a:xfrm>
            <a:prstGeom prst="line">
              <a:avLst/>
            </a:prstGeom>
            <a:ln w="28575">
              <a:solidFill>
                <a:srgbClr val="C00000"/>
              </a:solidFill>
            </a:ln>
            <a:scene3d>
              <a:camera prst="isometricRightUp">
                <a:rot lat="1375631" lon="20315420" rev="21499426"/>
              </a:camera>
              <a:lightRig rig="threePt" dir="t"/>
            </a:scene3d>
          </p:spPr>
          <p:style>
            <a:lnRef idx="1">
              <a:schemeClr val="accent1"/>
            </a:lnRef>
            <a:fillRef idx="0">
              <a:schemeClr val="accent1"/>
            </a:fillRef>
            <a:effectRef idx="0">
              <a:schemeClr val="accent1"/>
            </a:effectRef>
            <a:fontRef idx="minor">
              <a:schemeClr val="tx1"/>
            </a:fontRef>
          </p:style>
        </p:cxnSp>
      </p:grpSp>
      <p:grpSp>
        <p:nvGrpSpPr>
          <p:cNvPr id="47" name="组合 46"/>
          <p:cNvGrpSpPr/>
          <p:nvPr/>
        </p:nvGrpSpPr>
        <p:grpSpPr>
          <a:xfrm>
            <a:off x="4137188" y="1625961"/>
            <a:ext cx="3383829" cy="4791656"/>
            <a:chOff x="4137188" y="1625961"/>
            <a:chExt cx="3383829" cy="4791656"/>
          </a:xfrm>
        </p:grpSpPr>
        <p:grpSp>
          <p:nvGrpSpPr>
            <p:cNvPr id="20" name="组合 19"/>
            <p:cNvGrpSpPr/>
            <p:nvPr/>
          </p:nvGrpSpPr>
          <p:grpSpPr>
            <a:xfrm>
              <a:off x="4137188" y="1625961"/>
              <a:ext cx="3383829" cy="4791656"/>
              <a:chOff x="502003" y="1388169"/>
              <a:chExt cx="2758075" cy="4791656"/>
            </a:xfrm>
          </p:grpSpPr>
          <p:sp>
            <p:nvSpPr>
              <p:cNvPr id="21" name="平行四边形 20"/>
              <p:cNvSpPr/>
              <p:nvPr/>
            </p:nvSpPr>
            <p:spPr>
              <a:xfrm rot="16200000" flipV="1">
                <a:off x="-401090" y="2291262"/>
                <a:ext cx="3940043" cy="2133857"/>
              </a:xfrm>
              <a:prstGeom prst="parallelogram">
                <a:avLst>
                  <a:gd name="adj" fmla="val 14487"/>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FF7D43"/>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2" name="平行四边形 21"/>
              <p:cNvSpPr/>
              <p:nvPr/>
            </p:nvSpPr>
            <p:spPr>
              <a:xfrm rot="16200000" flipV="1">
                <a:off x="202190" y="3107962"/>
                <a:ext cx="4119879" cy="1995897"/>
              </a:xfrm>
              <a:prstGeom prst="parallelogram">
                <a:avLst>
                  <a:gd name="adj" fmla="val 15760"/>
                </a:avLst>
              </a:prstGeom>
              <a:solidFill>
                <a:schemeClr val="bg1">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3" name="平行四边形 22"/>
              <p:cNvSpPr/>
              <p:nvPr/>
            </p:nvSpPr>
            <p:spPr>
              <a:xfrm rot="16200000" flipV="1">
                <a:off x="243512" y="2365392"/>
                <a:ext cx="3341619" cy="2125723"/>
              </a:xfrm>
              <a:prstGeom prst="parallelogram">
                <a:avLst>
                  <a:gd name="adj" fmla="val 15018"/>
                </a:avLst>
              </a:prstGeom>
              <a:solidFill>
                <a:schemeClr val="bg1"/>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4" name="文本框 34"/>
              <p:cNvSpPr txBox="1"/>
              <p:nvPr/>
            </p:nvSpPr>
            <p:spPr>
              <a:xfrm>
                <a:off x="964141" y="1812570"/>
                <a:ext cx="2223496" cy="3394519"/>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合规抑制风险创造价值</a:t>
                </a: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en-US" altLang="zh-CN" sz="12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通过对合规风险的有效管理，避免处罚和损失，从另一个方面看它就是创造了价值；对新产品、新业务论证、揭示风险，提出控制措施和方案，保证我行各项各项金融创新的合法、合规也可创造价值。（理财业务、年初的票据）</a:t>
                </a:r>
                <a:endParaRPr lang="zh-CN" altLang="en-US" sz="1400">
                  <a:solidFill>
                    <a:schemeClr val="tx1">
                      <a:lumMod val="75000"/>
                      <a:lumOff val="25000"/>
                    </a:schemeClr>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5" name="平行四边形 24"/>
              <p:cNvSpPr/>
              <p:nvPr/>
            </p:nvSpPr>
            <p:spPr>
              <a:xfrm rot="16200000" flipV="1">
                <a:off x="1450370" y="4569873"/>
                <a:ext cx="1094183" cy="2125722"/>
              </a:xfrm>
              <a:prstGeom prst="parallelogram">
                <a:avLst>
                  <a:gd name="adj" fmla="val 27362"/>
                </a:avLst>
              </a:prstGeom>
              <a:solidFill>
                <a:schemeClr val="tx1">
                  <a:lumMod val="75000"/>
                  <a:lumOff val="25000"/>
                </a:schemeClr>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6" name="文本框 36"/>
              <p:cNvSpPr txBox="1"/>
              <p:nvPr/>
            </p:nvSpPr>
            <p:spPr>
              <a:xfrm>
                <a:off x="934601" y="5258738"/>
                <a:ext cx="1916171" cy="830997"/>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合规抑制风险创造价值</a:t>
                </a:r>
                <a:endPar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cxnSp>
          <p:nvCxnSpPr>
            <p:cNvPr id="41" name="直接连接符 40"/>
            <p:cNvCxnSpPr/>
            <p:nvPr/>
          </p:nvCxnSpPr>
          <p:spPr>
            <a:xfrm flipV="1">
              <a:off x="4863779" y="2570803"/>
              <a:ext cx="1927097" cy="94669"/>
            </a:xfrm>
            <a:prstGeom prst="line">
              <a:avLst/>
            </a:prstGeom>
            <a:ln w="28575">
              <a:solidFill>
                <a:srgbClr val="C00000"/>
              </a:solidFill>
            </a:ln>
            <a:scene3d>
              <a:camera prst="isometricRightUp">
                <a:rot lat="1375631" lon="20315420" rev="21499426"/>
              </a:camera>
              <a:lightRig rig="threePt" dir="t"/>
            </a:scene3d>
          </p:spPr>
          <p:style>
            <a:lnRef idx="1">
              <a:schemeClr val="accent1"/>
            </a:lnRef>
            <a:fillRef idx="0">
              <a:schemeClr val="accent1"/>
            </a:fillRef>
            <a:effectRef idx="0">
              <a:schemeClr val="accent1"/>
            </a:effectRef>
            <a:fontRef idx="minor">
              <a:schemeClr val="tx1"/>
            </a:fontRef>
          </p:style>
        </p:cxnSp>
      </p:grpSp>
      <p:grpSp>
        <p:nvGrpSpPr>
          <p:cNvPr id="48" name="组合 47"/>
          <p:cNvGrpSpPr/>
          <p:nvPr/>
        </p:nvGrpSpPr>
        <p:grpSpPr>
          <a:xfrm>
            <a:off x="7925376" y="1602272"/>
            <a:ext cx="3695219" cy="4944156"/>
            <a:chOff x="7925376" y="1602272"/>
            <a:chExt cx="3695219" cy="4944156"/>
          </a:xfrm>
        </p:grpSpPr>
        <p:grpSp>
          <p:nvGrpSpPr>
            <p:cNvPr id="27" name="组合 26"/>
            <p:cNvGrpSpPr/>
            <p:nvPr/>
          </p:nvGrpSpPr>
          <p:grpSpPr>
            <a:xfrm>
              <a:off x="7925376" y="1602272"/>
              <a:ext cx="3695219" cy="4944156"/>
              <a:chOff x="320320" y="1221694"/>
              <a:chExt cx="3078241" cy="4944156"/>
            </a:xfrm>
          </p:grpSpPr>
          <p:sp>
            <p:nvSpPr>
              <p:cNvPr id="28" name="平行四边形 27"/>
              <p:cNvSpPr/>
              <p:nvPr/>
            </p:nvSpPr>
            <p:spPr>
              <a:xfrm rot="16200000" flipV="1">
                <a:off x="-457319" y="1999333"/>
                <a:ext cx="3940043" cy="2384766"/>
              </a:xfrm>
              <a:prstGeom prst="parallelogram">
                <a:avLst>
                  <a:gd name="adj" fmla="val 14487"/>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FF7D43"/>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9" name="平行四边形 28"/>
              <p:cNvSpPr/>
              <p:nvPr/>
            </p:nvSpPr>
            <p:spPr>
              <a:xfrm rot="16200000" flipV="1">
                <a:off x="202190" y="3107962"/>
                <a:ext cx="4119879" cy="1995897"/>
              </a:xfrm>
              <a:prstGeom prst="parallelogram">
                <a:avLst>
                  <a:gd name="adj" fmla="val 15760"/>
                </a:avLst>
              </a:prstGeom>
              <a:solidFill>
                <a:schemeClr val="bg1">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0" name="平行四边形 29"/>
              <p:cNvSpPr/>
              <p:nvPr/>
            </p:nvSpPr>
            <p:spPr>
              <a:xfrm rot="16200000" flipV="1">
                <a:off x="276307" y="2442843"/>
                <a:ext cx="3341619" cy="2125723"/>
              </a:xfrm>
              <a:prstGeom prst="parallelogram">
                <a:avLst>
                  <a:gd name="adj" fmla="val 15018"/>
                </a:avLst>
              </a:prstGeom>
              <a:solidFill>
                <a:schemeClr val="bg1"/>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1" name="文本框 27"/>
              <p:cNvSpPr txBox="1"/>
              <p:nvPr/>
            </p:nvSpPr>
            <p:spPr>
              <a:xfrm>
                <a:off x="1042366" y="2104932"/>
                <a:ext cx="2356195" cy="2914388"/>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业务发展和</a:t>
                </a: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合规经营相并重</a:t>
                </a: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en-US" altLang="zh-CN" sz="12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nSpc>
                    <a:spcPct val="120000"/>
                  </a:lnSpc>
                </a:pP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树立主动合规意识，克服业务发展是我行生存和发展的根本，合规经营是我行发展和前进的保障。业务发展应遵循合规要求，合规管理促进业务健康发展。</a:t>
                </a:r>
                <a:endParaRPr lang="zh-CN" altLang="en-US" sz="1400">
                  <a:solidFill>
                    <a:schemeClr val="tx1">
                      <a:lumMod val="75000"/>
                      <a:lumOff val="25000"/>
                    </a:schemeClr>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2" name="平行四边形 31"/>
              <p:cNvSpPr/>
              <p:nvPr/>
            </p:nvSpPr>
            <p:spPr>
              <a:xfrm rot="16200000" flipV="1">
                <a:off x="1478408" y="4544422"/>
                <a:ext cx="989336" cy="1995896"/>
              </a:xfrm>
              <a:prstGeom prst="parallelogram">
                <a:avLst>
                  <a:gd name="adj" fmla="val 27362"/>
                </a:avLst>
              </a:prstGeom>
              <a:solidFill>
                <a:srgbClr val="C00000"/>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3" name="文本框 28"/>
              <p:cNvSpPr txBox="1"/>
              <p:nvPr/>
            </p:nvSpPr>
            <p:spPr>
              <a:xfrm>
                <a:off x="884255" y="5106995"/>
                <a:ext cx="2216311" cy="830997"/>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业务发展和合规经营相并重</a:t>
                </a:r>
                <a:endPar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cxnSp>
          <p:nvCxnSpPr>
            <p:cNvPr id="45" name="直接连接符 44"/>
            <p:cNvCxnSpPr/>
            <p:nvPr/>
          </p:nvCxnSpPr>
          <p:spPr>
            <a:xfrm flipV="1">
              <a:off x="8940406" y="3228661"/>
              <a:ext cx="1927097" cy="94669"/>
            </a:xfrm>
            <a:prstGeom prst="line">
              <a:avLst/>
            </a:prstGeom>
            <a:ln w="28575">
              <a:solidFill>
                <a:srgbClr val="C00000"/>
              </a:solidFill>
            </a:ln>
            <a:scene3d>
              <a:camera prst="isometricRightUp">
                <a:rot lat="1375631" lon="20315420" rev="21499426"/>
              </a:camera>
              <a:lightRig rig="threePt" dir="t"/>
            </a:scene3d>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6" name="组合 55"/>
          <p:cNvGrpSpPr/>
          <p:nvPr/>
        </p:nvGrpSpPr>
        <p:grpSpPr>
          <a:xfrm>
            <a:off x="9486307" y="1891254"/>
            <a:ext cx="1458700" cy="1447000"/>
            <a:chOff x="3907741" y="793755"/>
            <a:chExt cx="1104349" cy="1087120"/>
          </a:xfrm>
        </p:grpSpPr>
        <p:sp>
          <p:nvSpPr>
            <p:cNvPr id="57" name="流程图: 接点 56"/>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58" name="流程图: 接点 57"/>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nvGrpSpPr>
          <p:cNvPr id="47" name="组合 46"/>
          <p:cNvGrpSpPr/>
          <p:nvPr/>
        </p:nvGrpSpPr>
        <p:grpSpPr>
          <a:xfrm>
            <a:off x="1331665" y="1831768"/>
            <a:ext cx="1458700" cy="1447000"/>
            <a:chOff x="3907741" y="793755"/>
            <a:chExt cx="1104349" cy="1087120"/>
          </a:xfrm>
        </p:grpSpPr>
        <p:sp>
          <p:nvSpPr>
            <p:cNvPr id="48" name="流程图: 接点 47"/>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49" name="流程图: 接点 48"/>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nvGrpSpPr>
          <p:cNvPr id="50" name="组合 49"/>
          <p:cNvGrpSpPr/>
          <p:nvPr/>
        </p:nvGrpSpPr>
        <p:grpSpPr>
          <a:xfrm>
            <a:off x="5366975" y="1855345"/>
            <a:ext cx="1575274" cy="1447001"/>
            <a:chOff x="3907741" y="793755"/>
            <a:chExt cx="1104349" cy="1087120"/>
          </a:xfrm>
        </p:grpSpPr>
        <p:sp>
          <p:nvSpPr>
            <p:cNvPr id="51" name="流程图: 接点 50"/>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52" name="流程图: 接点 51"/>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sp>
        <p:nvSpPr>
          <p:cNvPr id="33" name="矩形 32"/>
          <p:cNvSpPr/>
          <p:nvPr/>
        </p:nvSpPr>
        <p:spPr>
          <a:xfrm>
            <a:off x="472163" y="4518219"/>
            <a:ext cx="3507219" cy="2037771"/>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2" name="组合 1"/>
          <p:cNvGrpSpPr/>
          <p:nvPr/>
        </p:nvGrpSpPr>
        <p:grpSpPr>
          <a:xfrm>
            <a:off x="4601489" y="1555548"/>
            <a:ext cx="3020916" cy="3312568"/>
            <a:chOff x="4620767" y="1710845"/>
            <a:chExt cx="3020916" cy="3312568"/>
          </a:xfrm>
        </p:grpSpPr>
        <p:cxnSp>
          <p:nvCxnSpPr>
            <p:cNvPr id="42" name="直接连接符 41"/>
            <p:cNvCxnSpPr/>
            <p:nvPr/>
          </p:nvCxnSpPr>
          <p:spPr>
            <a:xfrm flipH="1" flipV="1">
              <a:off x="4620767" y="2664493"/>
              <a:ext cx="0" cy="1606373"/>
            </a:xfrm>
            <a:prstGeom prst="line">
              <a:avLst/>
            </a:prstGeom>
            <a:ln w="12700">
              <a:gradFill flip="none" rotWithShape="1">
                <a:gsLst>
                  <a:gs pos="0">
                    <a:schemeClr val="accent1">
                      <a:lumMod val="45000"/>
                      <a:lumOff val="55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flipH="1" flipV="1">
              <a:off x="5034987" y="3467679"/>
              <a:ext cx="0" cy="1516353"/>
            </a:xfrm>
            <a:prstGeom prst="line">
              <a:avLst/>
            </a:prstGeom>
            <a:ln w="6350">
              <a:gradFill flip="none" rotWithShape="1">
                <a:gsLst>
                  <a:gs pos="0">
                    <a:schemeClr val="accent1">
                      <a:lumMod val="45000"/>
                      <a:lumOff val="55000"/>
                      <a:alpha val="58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flipH="1" flipV="1">
              <a:off x="7641683" y="2762465"/>
              <a:ext cx="0" cy="1903961"/>
            </a:xfrm>
            <a:prstGeom prst="line">
              <a:avLst/>
            </a:prstGeom>
            <a:ln w="9525">
              <a:gradFill flip="none" rotWithShape="1">
                <a:gsLst>
                  <a:gs pos="0">
                    <a:schemeClr val="accent1">
                      <a:lumMod val="45000"/>
                      <a:lumOff val="55000"/>
                      <a:alpha val="38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flipH="1" flipV="1">
              <a:off x="7394436" y="3761876"/>
              <a:ext cx="0" cy="1261537"/>
            </a:xfrm>
            <a:prstGeom prst="line">
              <a:avLst/>
            </a:prstGeom>
            <a:ln w="6350">
              <a:gradFill flip="none" rotWithShape="1">
                <a:gsLst>
                  <a:gs pos="0">
                    <a:schemeClr val="accent1">
                      <a:lumMod val="45000"/>
                      <a:lumOff val="55000"/>
                      <a:alpha val="60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flipH="1" flipV="1">
              <a:off x="5159569" y="1710845"/>
              <a:ext cx="0" cy="1106977"/>
            </a:xfrm>
            <a:prstGeom prst="line">
              <a:avLst/>
            </a:prstGeom>
            <a:ln w="12700">
              <a:gradFill flip="none" rotWithShape="1">
                <a:gsLst>
                  <a:gs pos="0">
                    <a:schemeClr val="accent1">
                      <a:lumMod val="45000"/>
                      <a:lumOff val="55000"/>
                      <a:alpha val="30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grpSp>
      <p:grpSp>
        <p:nvGrpSpPr>
          <p:cNvPr id="7" name="组合 6"/>
          <p:cNvGrpSpPr/>
          <p:nvPr/>
        </p:nvGrpSpPr>
        <p:grpSpPr>
          <a:xfrm>
            <a:off x="8566012" y="1444114"/>
            <a:ext cx="3127994" cy="3527525"/>
            <a:chOff x="4463475" y="1599411"/>
            <a:chExt cx="3127994" cy="3527525"/>
          </a:xfrm>
        </p:grpSpPr>
        <p:cxnSp>
          <p:nvCxnSpPr>
            <p:cNvPr id="34" name="直接连接符 33"/>
            <p:cNvCxnSpPr/>
            <p:nvPr/>
          </p:nvCxnSpPr>
          <p:spPr>
            <a:xfrm flipH="1" flipV="1">
              <a:off x="7591469" y="2654392"/>
              <a:ext cx="0" cy="1705335"/>
            </a:xfrm>
            <a:prstGeom prst="line">
              <a:avLst/>
            </a:prstGeom>
            <a:ln w="12700">
              <a:gradFill flip="none" rotWithShape="1">
                <a:gsLst>
                  <a:gs pos="0">
                    <a:schemeClr val="accent1">
                      <a:lumMod val="45000"/>
                      <a:lumOff val="55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H="1" flipV="1">
              <a:off x="4463475" y="2619482"/>
              <a:ext cx="0" cy="1606373"/>
            </a:xfrm>
            <a:prstGeom prst="line">
              <a:avLst/>
            </a:prstGeom>
            <a:ln w="12700">
              <a:gradFill flip="none" rotWithShape="1">
                <a:gsLst>
                  <a:gs pos="0">
                    <a:schemeClr val="accent1">
                      <a:lumMod val="45000"/>
                      <a:lumOff val="55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flipH="1" flipV="1">
              <a:off x="7348137" y="3865399"/>
              <a:ext cx="0" cy="1261537"/>
            </a:xfrm>
            <a:prstGeom prst="line">
              <a:avLst/>
            </a:prstGeom>
            <a:ln w="6350">
              <a:gradFill flip="none" rotWithShape="1">
                <a:gsLst>
                  <a:gs pos="0">
                    <a:schemeClr val="accent1">
                      <a:lumMod val="45000"/>
                      <a:lumOff val="55000"/>
                      <a:alpha val="60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H="1" flipV="1">
              <a:off x="5822787" y="1599411"/>
              <a:ext cx="0" cy="840533"/>
            </a:xfrm>
            <a:prstGeom prst="line">
              <a:avLst/>
            </a:prstGeom>
            <a:ln w="12700">
              <a:gradFill flip="none" rotWithShape="1">
                <a:gsLst>
                  <a:gs pos="0">
                    <a:schemeClr val="accent1">
                      <a:lumMod val="45000"/>
                      <a:lumOff val="55000"/>
                      <a:alpha val="44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grpSp>
      <p:grpSp>
        <p:nvGrpSpPr>
          <p:cNvPr id="9" name="组合 8"/>
          <p:cNvGrpSpPr/>
          <p:nvPr/>
        </p:nvGrpSpPr>
        <p:grpSpPr>
          <a:xfrm>
            <a:off x="497994" y="1292151"/>
            <a:ext cx="3148238" cy="3680137"/>
            <a:chOff x="4620767" y="1447448"/>
            <a:chExt cx="3148238" cy="3680137"/>
          </a:xfrm>
        </p:grpSpPr>
        <p:cxnSp>
          <p:nvCxnSpPr>
            <p:cNvPr id="25" name="直接连接符 24"/>
            <p:cNvCxnSpPr/>
            <p:nvPr/>
          </p:nvCxnSpPr>
          <p:spPr>
            <a:xfrm flipH="1" flipV="1">
              <a:off x="7501662" y="2439945"/>
              <a:ext cx="0" cy="1705335"/>
            </a:xfrm>
            <a:prstGeom prst="line">
              <a:avLst/>
            </a:prstGeom>
            <a:ln w="12700">
              <a:gradFill flip="none" rotWithShape="1">
                <a:gsLst>
                  <a:gs pos="0">
                    <a:schemeClr val="accent1">
                      <a:lumMod val="45000"/>
                      <a:lumOff val="55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flipH="1" flipV="1">
              <a:off x="4620767" y="2664493"/>
              <a:ext cx="0" cy="1606373"/>
            </a:xfrm>
            <a:prstGeom prst="line">
              <a:avLst/>
            </a:prstGeom>
            <a:ln w="12700">
              <a:gradFill flip="none" rotWithShape="1">
                <a:gsLst>
                  <a:gs pos="0">
                    <a:schemeClr val="accent1">
                      <a:lumMod val="45000"/>
                      <a:lumOff val="55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flipH="1" flipV="1">
              <a:off x="7769005" y="3223624"/>
              <a:ext cx="0" cy="1903961"/>
            </a:xfrm>
            <a:prstGeom prst="line">
              <a:avLst/>
            </a:prstGeom>
            <a:ln w="9525">
              <a:gradFill flip="none" rotWithShape="1">
                <a:gsLst>
                  <a:gs pos="0">
                    <a:schemeClr val="accent1">
                      <a:lumMod val="45000"/>
                      <a:lumOff val="55000"/>
                      <a:alpha val="38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flipH="1" flipV="1">
              <a:off x="5159569" y="1710845"/>
              <a:ext cx="0" cy="1106977"/>
            </a:xfrm>
            <a:prstGeom prst="line">
              <a:avLst/>
            </a:prstGeom>
            <a:ln w="12700">
              <a:gradFill flip="none" rotWithShape="1">
                <a:gsLst>
                  <a:gs pos="0">
                    <a:schemeClr val="accent1">
                      <a:lumMod val="45000"/>
                      <a:lumOff val="55000"/>
                      <a:alpha val="30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flipH="1" flipV="1">
              <a:off x="6492258" y="1447448"/>
              <a:ext cx="0" cy="840533"/>
            </a:xfrm>
            <a:prstGeom prst="line">
              <a:avLst/>
            </a:prstGeom>
            <a:ln w="12700">
              <a:gradFill flip="none" rotWithShape="1">
                <a:gsLst>
                  <a:gs pos="0">
                    <a:schemeClr val="accent1">
                      <a:lumMod val="45000"/>
                      <a:lumOff val="55000"/>
                      <a:alpha val="44000"/>
                    </a:schemeClr>
                  </a:gs>
                  <a:gs pos="100000">
                    <a:schemeClr val="accent1">
                      <a:lumMod val="30000"/>
                      <a:lumOff val="70000"/>
                      <a:alpha val="0"/>
                    </a:schemeClr>
                  </a:gs>
                </a:gsLst>
                <a:lin ang="16200000" scaled="1"/>
              </a:gradFill>
            </a:ln>
          </p:spPr>
          <p:style>
            <a:lnRef idx="1">
              <a:schemeClr val="accent1"/>
            </a:lnRef>
            <a:fillRef idx="0">
              <a:schemeClr val="accent1"/>
            </a:fillRef>
            <a:effectRef idx="0">
              <a:schemeClr val="accent1"/>
            </a:effectRef>
            <a:fontRef idx="minor">
              <a:schemeClr val="tx1"/>
            </a:fontRef>
          </p:style>
        </p:cxnSp>
      </p:grpSp>
      <p:sp>
        <p:nvSpPr>
          <p:cNvPr id="20" name="文本框 62"/>
          <p:cNvSpPr txBox="1"/>
          <p:nvPr/>
        </p:nvSpPr>
        <p:spPr>
          <a:xfrm>
            <a:off x="5425172" y="967087"/>
            <a:ext cx="210763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a:t>
            </a:r>
            <a:r>
              <a:rPr lang="zh-CN" altLang="en-US" sz="28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文化</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63" name="文本框 62"/>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6" name="组合 5"/>
          <p:cNvGrpSpPr/>
          <p:nvPr/>
        </p:nvGrpSpPr>
        <p:grpSpPr>
          <a:xfrm>
            <a:off x="1420314" y="2018489"/>
            <a:ext cx="1312352" cy="1200329"/>
            <a:chOff x="2115414" y="1405888"/>
            <a:chExt cx="1312352" cy="1200329"/>
          </a:xfrm>
        </p:grpSpPr>
        <p:sp>
          <p:nvSpPr>
            <p:cNvPr id="8" name="文本框 7"/>
            <p:cNvSpPr txBox="1"/>
            <p:nvPr/>
          </p:nvSpPr>
          <p:spPr>
            <a:xfrm>
              <a:off x="2115414" y="1405888"/>
              <a:ext cx="726481" cy="1200329"/>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10" name="文本框 9"/>
            <p:cNvSpPr txBox="1"/>
            <p:nvPr/>
          </p:nvSpPr>
          <p:spPr>
            <a:xfrm>
              <a:off x="2701285" y="1405888"/>
              <a:ext cx="726481" cy="1200329"/>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1</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nvGrpSpPr>
          <p:cNvPr id="13" name="组合 12"/>
          <p:cNvGrpSpPr/>
          <p:nvPr/>
        </p:nvGrpSpPr>
        <p:grpSpPr>
          <a:xfrm>
            <a:off x="656747" y="4112417"/>
            <a:ext cx="3165513" cy="2188177"/>
            <a:chOff x="656747" y="4112417"/>
            <a:chExt cx="3165513" cy="2188177"/>
          </a:xfrm>
        </p:grpSpPr>
        <p:sp>
          <p:nvSpPr>
            <p:cNvPr id="12" name="文本框 66"/>
            <p:cNvSpPr txBox="1"/>
            <p:nvPr/>
          </p:nvSpPr>
          <p:spPr>
            <a:xfrm>
              <a:off x="916589" y="5223376"/>
              <a:ext cx="2905671" cy="10772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一家好银行必然有良好的合规文化做支撑，要不然，想确立恰当的战略目标很困难，而要实施好这些战略难度就更大了。</a:t>
              </a: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7" name="文本框 16"/>
            <p:cNvSpPr txBox="1"/>
            <p:nvPr/>
          </p:nvSpPr>
          <p:spPr>
            <a:xfrm>
              <a:off x="656747" y="4112417"/>
              <a:ext cx="2271974" cy="4378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rgbClr val="C00000"/>
                  </a:solidFill>
                  <a:latin typeface="+mj-ea"/>
                  <a:ea typeface="+mj-ea"/>
                </a:rPr>
                <a:t>「良好」的文化</a:t>
              </a:r>
              <a:endParaRPr lang="zh-CN" altLang="en-US" sz="2000" b="1">
                <a:solidFill>
                  <a:srgbClr val="C00000"/>
                </a:solidFill>
                <a:latin typeface="+mj-ea"/>
                <a:ea typeface="+mj-ea"/>
              </a:endParaRPr>
            </a:p>
          </p:txBody>
        </p:sp>
      </p:grpSp>
      <p:grpSp>
        <p:nvGrpSpPr>
          <p:cNvPr id="39" name="组合 38"/>
          <p:cNvGrpSpPr/>
          <p:nvPr/>
        </p:nvGrpSpPr>
        <p:grpSpPr>
          <a:xfrm>
            <a:off x="4574091" y="4020307"/>
            <a:ext cx="3748590" cy="2889491"/>
            <a:chOff x="4574091" y="4020307"/>
            <a:chExt cx="3507219" cy="2889491"/>
          </a:xfrm>
        </p:grpSpPr>
        <p:sp>
          <p:nvSpPr>
            <p:cNvPr id="32" name="矩形 31"/>
            <p:cNvSpPr/>
            <p:nvPr/>
          </p:nvSpPr>
          <p:spPr>
            <a:xfrm>
              <a:off x="4574091" y="4872027"/>
              <a:ext cx="3507219" cy="2037771"/>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5" name="文本框 71"/>
            <p:cNvSpPr txBox="1"/>
            <p:nvPr/>
          </p:nvSpPr>
          <p:spPr>
            <a:xfrm>
              <a:off x="4914885" y="5040656"/>
              <a:ext cx="3128209" cy="18158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文化决定着企业、团队和员工的具体行为，管理者和员工如果对机构内部有章不循的现象视而不见，非但不予以制止，甚至还同流合污，这家机构的管理一定不会好，很容易导致重大违规事件甚至违法案件。</a:t>
              </a: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8" name="文本框 17"/>
            <p:cNvSpPr txBox="1"/>
            <p:nvPr/>
          </p:nvSpPr>
          <p:spPr>
            <a:xfrm>
              <a:off x="4596475" y="4020307"/>
              <a:ext cx="2271974" cy="4378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rgbClr val="C00000"/>
                  </a:solidFill>
                  <a:latin typeface="+mj-ea"/>
                  <a:ea typeface="+mj-ea"/>
                </a:rPr>
                <a:t>「遵守」规则</a:t>
              </a:r>
              <a:endParaRPr lang="zh-CN" altLang="en-US" sz="2000" b="1">
                <a:solidFill>
                  <a:srgbClr val="C00000"/>
                </a:solidFill>
                <a:latin typeface="+mj-ea"/>
                <a:ea typeface="+mj-ea"/>
              </a:endParaRPr>
            </a:p>
          </p:txBody>
        </p:sp>
      </p:grpSp>
      <p:grpSp>
        <p:nvGrpSpPr>
          <p:cNvPr id="41" name="组合 40"/>
          <p:cNvGrpSpPr/>
          <p:nvPr/>
        </p:nvGrpSpPr>
        <p:grpSpPr>
          <a:xfrm>
            <a:off x="8616279" y="3989983"/>
            <a:ext cx="3507219" cy="2610371"/>
            <a:chOff x="8616279" y="3989983"/>
            <a:chExt cx="3507219" cy="2610371"/>
          </a:xfrm>
        </p:grpSpPr>
        <p:sp>
          <p:nvSpPr>
            <p:cNvPr id="38" name="矩形 37"/>
            <p:cNvSpPr/>
            <p:nvPr/>
          </p:nvSpPr>
          <p:spPr>
            <a:xfrm>
              <a:off x="8616279" y="4562583"/>
              <a:ext cx="3507219" cy="2037771"/>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6" name="文本框 73"/>
            <p:cNvSpPr txBox="1"/>
            <p:nvPr/>
          </p:nvSpPr>
          <p:spPr>
            <a:xfrm>
              <a:off x="9186172" y="5298531"/>
              <a:ext cx="2540155" cy="10772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这样的机构如果它的账面上还有很好的业绩表现，可能会更加的糟糕，以后要付出的代价可能会更大。</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9" name="文本框 18"/>
            <p:cNvSpPr txBox="1"/>
            <p:nvPr/>
          </p:nvSpPr>
          <p:spPr>
            <a:xfrm>
              <a:off x="8789337" y="3989983"/>
              <a:ext cx="2271974" cy="4378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rgbClr val="C00000"/>
                  </a:solidFill>
                  <a:latin typeface="+mj-ea"/>
                  <a:ea typeface="+mj-ea"/>
                </a:rPr>
                <a:t>「违反」后果</a:t>
              </a:r>
              <a:endParaRPr lang="zh-CN" altLang="en-US" sz="2000" b="1">
                <a:solidFill>
                  <a:srgbClr val="C00000"/>
                </a:solidFill>
                <a:latin typeface="+mj-ea"/>
                <a:ea typeface="+mj-ea"/>
              </a:endParaRPr>
            </a:p>
          </p:txBody>
        </p:sp>
      </p:grpSp>
      <p:grpSp>
        <p:nvGrpSpPr>
          <p:cNvPr id="21" name="组合 20"/>
          <p:cNvGrpSpPr/>
          <p:nvPr/>
        </p:nvGrpSpPr>
        <p:grpSpPr>
          <a:xfrm>
            <a:off x="5513867" y="2022748"/>
            <a:ext cx="1308780" cy="1215508"/>
            <a:chOff x="2071411" y="1684105"/>
            <a:chExt cx="1308780" cy="1215508"/>
          </a:xfrm>
        </p:grpSpPr>
        <p:sp>
          <p:nvSpPr>
            <p:cNvPr id="22" name="文本框 21"/>
            <p:cNvSpPr txBox="1"/>
            <p:nvPr/>
          </p:nvSpPr>
          <p:spPr>
            <a:xfrm>
              <a:off x="2071411" y="1699284"/>
              <a:ext cx="726481" cy="1200329"/>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23" name="文本框 22"/>
            <p:cNvSpPr txBox="1"/>
            <p:nvPr/>
          </p:nvSpPr>
          <p:spPr>
            <a:xfrm>
              <a:off x="2653710" y="1684105"/>
              <a:ext cx="726481" cy="1200329"/>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2</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nvGrpSpPr>
          <p:cNvPr id="24" name="组合 23"/>
          <p:cNvGrpSpPr/>
          <p:nvPr/>
        </p:nvGrpSpPr>
        <p:grpSpPr>
          <a:xfrm>
            <a:off x="9572072" y="1989117"/>
            <a:ext cx="1331384" cy="1214676"/>
            <a:chOff x="2294872" y="1650474"/>
            <a:chExt cx="1331384" cy="1214676"/>
          </a:xfrm>
        </p:grpSpPr>
        <p:sp>
          <p:nvSpPr>
            <p:cNvPr id="30" name="文本框 29"/>
            <p:cNvSpPr txBox="1"/>
            <p:nvPr/>
          </p:nvSpPr>
          <p:spPr>
            <a:xfrm>
              <a:off x="2294872" y="1664821"/>
              <a:ext cx="726481" cy="1200329"/>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31" name="文本框 30"/>
            <p:cNvSpPr txBox="1"/>
            <p:nvPr/>
          </p:nvSpPr>
          <p:spPr>
            <a:xfrm>
              <a:off x="2899775" y="1650474"/>
              <a:ext cx="726481" cy="1200329"/>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3</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sp>
        <p:nvSpPr>
          <p:cNvPr id="65" name="文本框 64"/>
          <p:cNvSpPr txBox="1"/>
          <p:nvPr/>
        </p:nvSpPr>
        <p:spPr>
          <a:xfrm>
            <a:off x="937826" y="4761711"/>
            <a:ext cx="225787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zh-CN" altLang="en-US" sz="1600">
              <a:latin typeface="思源黑体 Light" panose="020b0300000000000000" pitchFamily="34" charset="-122"/>
              <a:ea typeface="思源宋体 CN Heavy" panose="02020900000000000000"/>
            </a:endParaRPr>
          </a:p>
        </p:txBody>
      </p:sp>
      <p:cxnSp>
        <p:nvCxnSpPr>
          <p:cNvPr id="66" name="直接连接符 65"/>
          <p:cNvCxnSpPr/>
          <p:nvPr/>
        </p:nvCxnSpPr>
        <p:spPr>
          <a:xfrm>
            <a:off x="1036796" y="4656718"/>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9" name="直接连接符 68"/>
          <p:cNvCxnSpPr/>
          <p:nvPr/>
        </p:nvCxnSpPr>
        <p:spPr>
          <a:xfrm>
            <a:off x="5075158" y="4535881"/>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0" name="直接连接符 69"/>
          <p:cNvCxnSpPr/>
          <p:nvPr/>
        </p:nvCxnSpPr>
        <p:spPr>
          <a:xfrm>
            <a:off x="9291767" y="4497340"/>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71" name="文本框 70"/>
          <p:cNvSpPr txBox="1"/>
          <p:nvPr/>
        </p:nvSpPr>
        <p:spPr>
          <a:xfrm>
            <a:off x="9240950" y="4612261"/>
            <a:ext cx="225787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zh-CN" altLang="en-US" sz="1600">
              <a:latin typeface="思源黑体 Light" panose="020b0300000000000000" pitchFamily="34" charset="-122"/>
              <a:ea typeface="思源宋体 CN Heavy" panose="02020900000000000000"/>
            </a:endParaRPr>
          </a:p>
        </p:txBody>
      </p:sp>
      <p:sp>
        <p:nvSpPr>
          <p:cNvPr id="72" name="文本框 71"/>
          <p:cNvSpPr txBox="1"/>
          <p:nvPr/>
        </p:nvSpPr>
        <p:spPr>
          <a:xfrm>
            <a:off x="5013341" y="4548814"/>
            <a:ext cx="225787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zh-CN" altLang="en-US" sz="1600">
              <a:latin typeface="思源黑体 Light" panose="020b0300000000000000" pitchFamily="34" charset="-122"/>
              <a:ea typeface="思源宋体 CN Heavy" panose="0202090000000000000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arn(inVertical)">
                                      <p:cBhvr>
                                        <p:cTn id="7" dur="500"/>
                                        <p:tgtEl>
                                          <p:spTgt spid="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down)">
                                      <p:cBhvr>
                                        <p:cTn id="12" dur="500"/>
                                        <p:tgtEl>
                                          <p:spTgt spid="1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wipe(down)">
                                      <p:cBhvr>
                                        <p:cTn id="17" dur="500"/>
                                        <p:tgtEl>
                                          <p:spTgt spid="3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41"/>
                                        </p:tgtEl>
                                        <p:attrNameLst>
                                          <p:attrName>style.visibility</p:attrName>
                                        </p:attrNameLst>
                                      </p:cBhvr>
                                      <p:to>
                                        <p:strVal val="visible"/>
                                      </p:to>
                                    </p:set>
                                    <p:animEffect transition="in" filter="wipe(down)">
                                      <p:cBhvr>
                                        <p:cTn id="22"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p:cNvSpPr txBox="1"/>
          <p:nvPr/>
        </p:nvSpPr>
        <p:spPr>
          <a:xfrm>
            <a:off x="3419595" y="950140"/>
            <a:ext cx="609452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目标是要告诉员工</a:t>
            </a:r>
            <a:r>
              <a:rPr lang="zh-CN" altLang="en-US" sz="24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什么是正确</a:t>
            </a:r>
            <a:r>
              <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的和</a:t>
            </a:r>
            <a:r>
              <a:rPr lang="zh-CN" altLang="en-US" sz="24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应该怎么做</a:t>
            </a:r>
            <a:endParaRPr lang="zh-CN" altLang="en-US">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29" name="文本框 28"/>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74" name="组合 73"/>
          <p:cNvGrpSpPr/>
          <p:nvPr/>
        </p:nvGrpSpPr>
        <p:grpSpPr>
          <a:xfrm>
            <a:off x="-735992" y="2577719"/>
            <a:ext cx="8349527" cy="3905051"/>
            <a:chOff x="-735992" y="2577719"/>
            <a:chExt cx="8349527" cy="3905051"/>
          </a:xfrm>
        </p:grpSpPr>
        <p:grpSp>
          <p:nvGrpSpPr>
            <p:cNvPr id="10" name="组合 9"/>
            <p:cNvGrpSpPr/>
            <p:nvPr/>
          </p:nvGrpSpPr>
          <p:grpSpPr>
            <a:xfrm rot="20722375" flipH="1">
              <a:off x="-735992" y="2577719"/>
              <a:ext cx="3512696" cy="3905051"/>
              <a:chOff x="6162605" y="945729"/>
              <a:chExt cx="4648676" cy="5556748"/>
            </a:xfrm>
            <a:effectLst/>
          </p:grpSpPr>
          <p:grpSp>
            <p:nvGrpSpPr>
              <p:cNvPr id="13" name="组合 12"/>
              <p:cNvGrpSpPr/>
              <p:nvPr/>
            </p:nvGrpSpPr>
            <p:grpSpPr>
              <a:xfrm>
                <a:off x="6810826" y="1640543"/>
                <a:ext cx="4000455" cy="4861934"/>
                <a:chOff x="5235850" y="1142497"/>
                <a:chExt cx="4000455" cy="4861934"/>
              </a:xfrm>
              <a:scene3d>
                <a:camera prst="perspectiveLeft">
                  <a:rot lat="20862001" lon="2256000" rev="19830000"/>
                </a:camera>
                <a:lightRig rig="contrasting" dir="t"/>
              </a:scene3d>
            </p:grpSpPr>
            <p:sp>
              <p:nvSpPr>
                <p:cNvPr id="46" name="矩形: 圆角 45"/>
                <p:cNvSpPr/>
                <p:nvPr/>
              </p:nvSpPr>
              <p:spPr>
                <a:xfrm rot="5400000">
                  <a:off x="4902480" y="1854598"/>
                  <a:ext cx="4861934" cy="3437731"/>
                </a:xfrm>
                <a:prstGeom prst="roundRect">
                  <a:avLst>
                    <a:gd name="adj" fmla="val 1890"/>
                  </a:avLst>
                </a:prstGeom>
                <a:solidFill>
                  <a:schemeClr val="bg1"/>
                </a:solidFill>
                <a:ln>
                  <a:noFill/>
                </a:ln>
                <a:effectLst>
                  <a:outerShdw blurRad="622300" dist="774700" dir="2700000" sx="98000" sy="98000" algn="tl" rotWithShape="0">
                    <a:srgbClr val="C00000">
                      <a:alpha val="1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grpSp>
              <p:nvGrpSpPr>
                <p:cNvPr id="47" name="组合 46"/>
                <p:cNvGrpSpPr/>
                <p:nvPr/>
              </p:nvGrpSpPr>
              <p:grpSpPr>
                <a:xfrm>
                  <a:off x="5235850" y="1637072"/>
                  <a:ext cx="4000455" cy="2463040"/>
                  <a:chOff x="5235850" y="1637072"/>
                  <a:chExt cx="4000455" cy="2463040"/>
                </a:xfrm>
              </p:grpSpPr>
              <p:sp>
                <p:nvSpPr>
                  <p:cNvPr id="51" name="矩形: 对角圆角 50"/>
                  <p:cNvSpPr/>
                  <p:nvPr/>
                </p:nvSpPr>
                <p:spPr>
                  <a:xfrm flipV="1">
                    <a:off x="6666725" y="3046815"/>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52" name="文本框 51"/>
                  <p:cNvSpPr txBox="1"/>
                  <p:nvPr/>
                </p:nvSpPr>
                <p:spPr>
                  <a:xfrm>
                    <a:off x="7481615" y="3219522"/>
                    <a:ext cx="939800" cy="7445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rgbClr val="CA865F">
                            <a:lumMod val="75000"/>
                          </a:srgbClr>
                        </a:solidFill>
                        <a:effectLst/>
                        <a:uLnTx/>
                        <a:uFillTx/>
                        <a:latin typeface="Roboto Bold"/>
                        <a:ea typeface="思源黑体 CN Regular" panose="020b0500000000000000" charset="-122"/>
                        <a:cs typeface="+mn-cs"/>
                      </a:rPr>
                      <a:t>02</a:t>
                    </a:r>
                    <a:endParaRPr kumimoji="0" lang="zh-CN" altLang="en-US" sz="2800" b="0" i="0" u="none" strike="noStrike" kern="1200" cap="none" spc="0" normalizeH="0" baseline="0" noProof="0">
                      <a:ln>
                        <a:noFill/>
                      </a:ln>
                      <a:solidFill>
                        <a:srgbClr val="CA865F">
                          <a:lumMod val="75000"/>
                        </a:srgbClr>
                      </a:solidFill>
                      <a:effectLst/>
                      <a:uLnTx/>
                      <a:uFillTx/>
                      <a:latin typeface="Roboto Bold"/>
                      <a:ea typeface="思源黑体 CN Regular" panose="020b0500000000000000" charset="-122"/>
                      <a:cs typeface="+mn-cs"/>
                    </a:endParaRPr>
                  </a:p>
                </p:txBody>
              </p:sp>
              <p:grpSp>
                <p:nvGrpSpPr>
                  <p:cNvPr id="53" name="组合 52"/>
                  <p:cNvGrpSpPr/>
                  <p:nvPr/>
                </p:nvGrpSpPr>
                <p:grpSpPr>
                  <a:xfrm>
                    <a:off x="5235850" y="1637072"/>
                    <a:ext cx="2569580" cy="1053297"/>
                    <a:chOff x="5235850" y="1637072"/>
                    <a:chExt cx="2569580" cy="1053297"/>
                  </a:xfrm>
                </p:grpSpPr>
                <p:sp>
                  <p:nvSpPr>
                    <p:cNvPr id="54" name="矩形: 对角圆角 53"/>
                    <p:cNvSpPr/>
                    <p:nvPr/>
                  </p:nvSpPr>
                  <p:spPr>
                    <a:xfrm flipV="1">
                      <a:off x="5235850" y="1637072"/>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55" name="文本框 54"/>
                    <p:cNvSpPr txBox="1"/>
                    <p:nvPr/>
                  </p:nvSpPr>
                  <p:spPr>
                    <a:xfrm>
                      <a:off x="6050740" y="1809777"/>
                      <a:ext cx="939800" cy="7445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rgbClr val="B9A799">
                              <a:lumMod val="75000"/>
                            </a:srgbClr>
                          </a:solidFill>
                          <a:effectLst/>
                          <a:uLnTx/>
                          <a:uFillTx/>
                          <a:latin typeface="Roboto Bold"/>
                          <a:ea typeface="思源黑体 CN Regular" panose="020b0500000000000000" charset="-122"/>
                          <a:cs typeface="+mn-cs"/>
                        </a:rPr>
                        <a:t>01</a:t>
                      </a:r>
                      <a:endParaRPr kumimoji="0" lang="zh-CN" altLang="en-US" sz="2800" b="0" i="0" u="none" strike="noStrike" kern="1200" cap="none" spc="0" normalizeH="0" baseline="0" noProof="0">
                        <a:ln>
                          <a:noFill/>
                        </a:ln>
                        <a:solidFill>
                          <a:srgbClr val="B9A799">
                            <a:lumMod val="75000"/>
                          </a:srgbClr>
                        </a:solidFill>
                        <a:effectLst/>
                        <a:uLnTx/>
                        <a:uFillTx/>
                        <a:latin typeface="Roboto Bold"/>
                        <a:ea typeface="思源黑体 CN Regular" panose="020b0500000000000000" charset="-122"/>
                        <a:cs typeface="+mn-cs"/>
                      </a:endParaRPr>
                    </a:p>
                  </p:txBody>
                </p:sp>
              </p:grpSp>
            </p:grpSp>
            <p:grpSp>
              <p:nvGrpSpPr>
                <p:cNvPr id="48" name="组合 47"/>
                <p:cNvGrpSpPr/>
                <p:nvPr/>
              </p:nvGrpSpPr>
              <p:grpSpPr>
                <a:xfrm>
                  <a:off x="5312053" y="4431156"/>
                  <a:ext cx="2569580" cy="1053297"/>
                  <a:chOff x="5312053" y="4431156"/>
                  <a:chExt cx="2569580" cy="1053297"/>
                </a:xfrm>
              </p:grpSpPr>
              <p:sp>
                <p:nvSpPr>
                  <p:cNvPr id="49" name="矩形: 对角圆角 48"/>
                  <p:cNvSpPr/>
                  <p:nvPr/>
                </p:nvSpPr>
                <p:spPr>
                  <a:xfrm flipV="1">
                    <a:off x="5312053" y="4431156"/>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50" name="文本框 49"/>
                  <p:cNvSpPr txBox="1"/>
                  <p:nvPr/>
                </p:nvSpPr>
                <p:spPr>
                  <a:xfrm>
                    <a:off x="6126943" y="4603861"/>
                    <a:ext cx="939800" cy="7445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rgbClr val="EFC49C">
                            <a:lumMod val="75000"/>
                          </a:srgbClr>
                        </a:solidFill>
                        <a:effectLst/>
                        <a:uLnTx/>
                        <a:uFillTx/>
                        <a:latin typeface="Roboto Bold"/>
                        <a:ea typeface="思源黑体 CN Regular" panose="020b0500000000000000" charset="-122"/>
                        <a:cs typeface="+mn-cs"/>
                      </a:rPr>
                      <a:t>03</a:t>
                    </a:r>
                    <a:endParaRPr kumimoji="0" lang="zh-CN" altLang="en-US" sz="2800" b="0" i="0" u="none" strike="noStrike" kern="1200" cap="none" spc="0" normalizeH="0" baseline="0" noProof="0">
                      <a:ln>
                        <a:noFill/>
                      </a:ln>
                      <a:solidFill>
                        <a:srgbClr val="EFC49C">
                          <a:lumMod val="75000"/>
                        </a:srgbClr>
                      </a:solidFill>
                      <a:effectLst/>
                      <a:uLnTx/>
                      <a:uFillTx/>
                      <a:latin typeface="Roboto Bold"/>
                      <a:ea typeface="思源黑体 CN Regular" panose="020b0500000000000000" charset="-122"/>
                      <a:cs typeface="+mn-cs"/>
                    </a:endParaRPr>
                  </a:p>
                </p:txBody>
              </p:sp>
            </p:grpSp>
          </p:grpSp>
          <p:grpSp>
            <p:nvGrpSpPr>
              <p:cNvPr id="14" name="组合 13"/>
              <p:cNvGrpSpPr/>
              <p:nvPr/>
            </p:nvGrpSpPr>
            <p:grpSpPr>
              <a:xfrm>
                <a:off x="6503627" y="1291873"/>
                <a:ext cx="4000455" cy="4861934"/>
                <a:chOff x="5235850" y="1142497"/>
                <a:chExt cx="4000455" cy="4861934"/>
              </a:xfrm>
              <a:scene3d>
                <a:camera prst="perspectiveLeft">
                  <a:rot lat="20862001" lon="2256000" rev="19830000"/>
                </a:camera>
                <a:lightRig rig="contrasting" dir="t"/>
              </a:scene3d>
            </p:grpSpPr>
            <p:sp>
              <p:nvSpPr>
                <p:cNvPr id="36" name="矩形: 圆角 35"/>
                <p:cNvSpPr/>
                <p:nvPr/>
              </p:nvSpPr>
              <p:spPr>
                <a:xfrm rot="5400000">
                  <a:off x="4902480" y="1854598"/>
                  <a:ext cx="4861934" cy="3437731"/>
                </a:xfrm>
                <a:prstGeom prst="roundRect">
                  <a:avLst>
                    <a:gd name="adj" fmla="val 1890"/>
                  </a:avLst>
                </a:prstGeom>
                <a:solidFill>
                  <a:schemeClr val="bg1"/>
                </a:solidFill>
                <a:ln>
                  <a:noFill/>
                </a:ln>
                <a:effectLst>
                  <a:outerShdw blurRad="330200" dist="647700" dir="2700000" sx="98000" sy="98000" algn="tl" rotWithShape="0">
                    <a:srgbClr val="C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grpSp>
              <p:nvGrpSpPr>
                <p:cNvPr id="37" name="组合 36"/>
                <p:cNvGrpSpPr/>
                <p:nvPr/>
              </p:nvGrpSpPr>
              <p:grpSpPr>
                <a:xfrm>
                  <a:off x="5235850" y="1637072"/>
                  <a:ext cx="4000455" cy="2463040"/>
                  <a:chOff x="5235850" y="1637072"/>
                  <a:chExt cx="4000455" cy="2463040"/>
                </a:xfrm>
              </p:grpSpPr>
              <p:sp>
                <p:nvSpPr>
                  <p:cNvPr id="41" name="矩形: 对角圆角 40"/>
                  <p:cNvSpPr/>
                  <p:nvPr/>
                </p:nvSpPr>
                <p:spPr>
                  <a:xfrm flipV="1">
                    <a:off x="6666725" y="3046815"/>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42" name="文本框 41"/>
                  <p:cNvSpPr txBox="1"/>
                  <p:nvPr/>
                </p:nvSpPr>
                <p:spPr>
                  <a:xfrm>
                    <a:off x="7481615" y="3219522"/>
                    <a:ext cx="939800" cy="7445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rgbClr val="CA865F">
                            <a:lumMod val="75000"/>
                          </a:srgbClr>
                        </a:solidFill>
                        <a:effectLst/>
                        <a:uLnTx/>
                        <a:uFillTx/>
                        <a:latin typeface="Roboto Bold"/>
                        <a:ea typeface="思源黑体 CN Regular" panose="020b0500000000000000" charset="-122"/>
                        <a:cs typeface="+mn-cs"/>
                      </a:rPr>
                      <a:t>02</a:t>
                    </a:r>
                    <a:endParaRPr kumimoji="0" lang="zh-CN" altLang="en-US" sz="2800" b="0" i="0" u="none" strike="noStrike" kern="1200" cap="none" spc="0" normalizeH="0" baseline="0" noProof="0">
                      <a:ln>
                        <a:noFill/>
                      </a:ln>
                      <a:solidFill>
                        <a:srgbClr val="CA865F">
                          <a:lumMod val="75000"/>
                        </a:srgbClr>
                      </a:solidFill>
                      <a:effectLst/>
                      <a:uLnTx/>
                      <a:uFillTx/>
                      <a:latin typeface="Roboto Bold"/>
                      <a:ea typeface="思源黑体 CN Regular" panose="020b0500000000000000" charset="-122"/>
                      <a:cs typeface="+mn-cs"/>
                    </a:endParaRPr>
                  </a:p>
                </p:txBody>
              </p:sp>
              <p:grpSp>
                <p:nvGrpSpPr>
                  <p:cNvPr id="43" name="组合 42"/>
                  <p:cNvGrpSpPr/>
                  <p:nvPr/>
                </p:nvGrpSpPr>
                <p:grpSpPr>
                  <a:xfrm>
                    <a:off x="5235850" y="1637072"/>
                    <a:ext cx="2569580" cy="1053297"/>
                    <a:chOff x="5235850" y="1637072"/>
                    <a:chExt cx="2569580" cy="1053297"/>
                  </a:xfrm>
                </p:grpSpPr>
                <p:sp>
                  <p:nvSpPr>
                    <p:cNvPr id="44" name="矩形: 对角圆角 43"/>
                    <p:cNvSpPr/>
                    <p:nvPr/>
                  </p:nvSpPr>
                  <p:spPr>
                    <a:xfrm flipV="1">
                      <a:off x="5235850" y="1637072"/>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45" name="文本框 44"/>
                    <p:cNvSpPr txBox="1"/>
                    <p:nvPr/>
                  </p:nvSpPr>
                  <p:spPr>
                    <a:xfrm>
                      <a:off x="6050740" y="1809777"/>
                      <a:ext cx="939800" cy="7445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rgbClr val="B9A799">
                              <a:lumMod val="75000"/>
                            </a:srgbClr>
                          </a:solidFill>
                          <a:effectLst/>
                          <a:uLnTx/>
                          <a:uFillTx/>
                          <a:latin typeface="Roboto Bold"/>
                          <a:ea typeface="思源黑体 CN Regular" panose="020b0500000000000000" charset="-122"/>
                          <a:cs typeface="+mn-cs"/>
                        </a:rPr>
                        <a:t>01</a:t>
                      </a:r>
                      <a:endParaRPr kumimoji="0" lang="zh-CN" altLang="en-US" sz="2800" b="0" i="0" u="none" strike="noStrike" kern="1200" cap="none" spc="0" normalizeH="0" baseline="0" noProof="0">
                        <a:ln>
                          <a:noFill/>
                        </a:ln>
                        <a:solidFill>
                          <a:srgbClr val="B9A799">
                            <a:lumMod val="75000"/>
                          </a:srgbClr>
                        </a:solidFill>
                        <a:effectLst/>
                        <a:uLnTx/>
                        <a:uFillTx/>
                        <a:latin typeface="Roboto Bold"/>
                        <a:ea typeface="思源黑体 CN Regular" panose="020b0500000000000000" charset="-122"/>
                        <a:cs typeface="+mn-cs"/>
                      </a:endParaRPr>
                    </a:p>
                  </p:txBody>
                </p:sp>
              </p:grpSp>
            </p:grpSp>
            <p:grpSp>
              <p:nvGrpSpPr>
                <p:cNvPr id="38" name="组合 37"/>
                <p:cNvGrpSpPr/>
                <p:nvPr/>
              </p:nvGrpSpPr>
              <p:grpSpPr>
                <a:xfrm>
                  <a:off x="5312053" y="4431156"/>
                  <a:ext cx="2569580" cy="1053297"/>
                  <a:chOff x="5312053" y="4431156"/>
                  <a:chExt cx="2569580" cy="1053297"/>
                </a:xfrm>
              </p:grpSpPr>
              <p:sp>
                <p:nvSpPr>
                  <p:cNvPr id="39" name="矩形: 对角圆角 38"/>
                  <p:cNvSpPr/>
                  <p:nvPr/>
                </p:nvSpPr>
                <p:spPr>
                  <a:xfrm flipV="1">
                    <a:off x="5312053" y="4431156"/>
                    <a:ext cx="2569580" cy="1053297"/>
                  </a:xfrm>
                  <a:prstGeom prst="round2Diag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40" name="文本框 39"/>
                  <p:cNvSpPr txBox="1"/>
                  <p:nvPr/>
                </p:nvSpPr>
                <p:spPr>
                  <a:xfrm>
                    <a:off x="6126943" y="4603861"/>
                    <a:ext cx="939800" cy="7445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rgbClr val="EFC49C">
                            <a:lumMod val="75000"/>
                          </a:srgbClr>
                        </a:solidFill>
                        <a:effectLst/>
                        <a:uLnTx/>
                        <a:uFillTx/>
                        <a:latin typeface="Roboto Bold"/>
                        <a:ea typeface="思源黑体 CN Regular" panose="020b0500000000000000" charset="-122"/>
                        <a:cs typeface="+mn-cs"/>
                      </a:rPr>
                      <a:t>03</a:t>
                    </a:r>
                    <a:endParaRPr kumimoji="0" lang="zh-CN" altLang="en-US" sz="2800" b="0" i="0" u="none" strike="noStrike" kern="1200" cap="none" spc="0" normalizeH="0" baseline="0" noProof="0">
                      <a:ln>
                        <a:noFill/>
                      </a:ln>
                      <a:solidFill>
                        <a:srgbClr val="EFC49C">
                          <a:lumMod val="75000"/>
                        </a:srgbClr>
                      </a:solidFill>
                      <a:effectLst/>
                      <a:uLnTx/>
                      <a:uFillTx/>
                      <a:latin typeface="Roboto Bold"/>
                      <a:ea typeface="思源黑体 CN Regular" panose="020b0500000000000000" charset="-122"/>
                      <a:cs typeface="+mn-cs"/>
                    </a:endParaRPr>
                  </a:p>
                </p:txBody>
              </p:sp>
            </p:grpSp>
          </p:grpSp>
          <p:grpSp>
            <p:nvGrpSpPr>
              <p:cNvPr id="15" name="组合 14"/>
              <p:cNvGrpSpPr/>
              <p:nvPr/>
            </p:nvGrpSpPr>
            <p:grpSpPr>
              <a:xfrm>
                <a:off x="6162605" y="945729"/>
                <a:ext cx="4000455" cy="4861934"/>
                <a:chOff x="5235850" y="1142497"/>
                <a:chExt cx="4000455" cy="4861934"/>
              </a:xfrm>
              <a:scene3d>
                <a:camera prst="perspectiveLeft">
                  <a:rot lat="20862001" lon="2256000" rev="19830000"/>
                </a:camera>
                <a:lightRig rig="contrasting" dir="t"/>
              </a:scene3d>
            </p:grpSpPr>
            <p:sp>
              <p:nvSpPr>
                <p:cNvPr id="18" name="矩形: 圆角 17"/>
                <p:cNvSpPr/>
                <p:nvPr/>
              </p:nvSpPr>
              <p:spPr>
                <a:xfrm rot="5400000">
                  <a:off x="4902480" y="1854598"/>
                  <a:ext cx="4861934" cy="3437731"/>
                </a:xfrm>
                <a:prstGeom prst="roundRect">
                  <a:avLst>
                    <a:gd name="adj" fmla="val 1890"/>
                  </a:avLst>
                </a:prstGeom>
                <a:solidFill>
                  <a:schemeClr val="bg1"/>
                </a:solidFill>
                <a:ln>
                  <a:noFill/>
                </a:ln>
                <a:effectLst>
                  <a:outerShdw blurRad="622300" dist="774700" dir="2700000" sx="98000" sy="98000" algn="tl" rotWithShape="0">
                    <a:srgbClr val="C00000">
                      <a:alpha val="1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grpSp>
              <p:nvGrpSpPr>
                <p:cNvPr id="19" name="组合 18"/>
                <p:cNvGrpSpPr/>
                <p:nvPr/>
              </p:nvGrpSpPr>
              <p:grpSpPr>
                <a:xfrm>
                  <a:off x="5235850" y="1637072"/>
                  <a:ext cx="4000455" cy="2463040"/>
                  <a:chOff x="5235850" y="1637072"/>
                  <a:chExt cx="4000455" cy="2463040"/>
                </a:xfrm>
              </p:grpSpPr>
              <p:sp>
                <p:nvSpPr>
                  <p:cNvPr id="23" name="矩形: 对角圆角 22"/>
                  <p:cNvSpPr/>
                  <p:nvPr/>
                </p:nvSpPr>
                <p:spPr>
                  <a:xfrm flipV="1">
                    <a:off x="6666725" y="3046815"/>
                    <a:ext cx="2569580" cy="1053297"/>
                  </a:xfrm>
                  <a:prstGeom prst="round2DiagRect">
                    <a:avLst/>
                  </a:prstGeom>
                  <a:solidFill>
                    <a:srgbClr val="F9E8E8"/>
                  </a:solidFill>
                  <a:ln>
                    <a:noFill/>
                  </a:ln>
                  <a:effectLst>
                    <a:outerShdw blurRad="254000" dist="215900" dir="3600000" sx="108000" sy="108000" algn="tl" rotWithShape="0">
                      <a:schemeClr val="accent4">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24" name="文本框 23"/>
                  <p:cNvSpPr txBox="1"/>
                  <p:nvPr/>
                </p:nvSpPr>
                <p:spPr>
                  <a:xfrm>
                    <a:off x="7481615" y="3219521"/>
                    <a:ext cx="939800" cy="7445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rgbClr val="CA865F">
                            <a:lumMod val="75000"/>
                          </a:srgbClr>
                        </a:solidFill>
                        <a:effectLst/>
                        <a:uLnTx/>
                        <a:uFillTx/>
                        <a:latin typeface="Roboto Bold"/>
                        <a:ea typeface="思源黑体 CN Regular" panose="020b0500000000000000" charset="-122"/>
                        <a:cs typeface="+mn-cs"/>
                      </a:rPr>
                      <a:t>02</a:t>
                    </a:r>
                    <a:endParaRPr kumimoji="0" lang="zh-CN" altLang="en-US" sz="2800" b="0" i="0" u="none" strike="noStrike" kern="1200" cap="none" spc="0" normalizeH="0" baseline="0" noProof="0">
                      <a:ln>
                        <a:noFill/>
                      </a:ln>
                      <a:solidFill>
                        <a:srgbClr val="CA865F">
                          <a:lumMod val="75000"/>
                        </a:srgbClr>
                      </a:solidFill>
                      <a:effectLst/>
                      <a:uLnTx/>
                      <a:uFillTx/>
                      <a:latin typeface="Roboto Bold"/>
                      <a:ea typeface="思源黑体 CN Regular" panose="020b0500000000000000" charset="-122"/>
                      <a:cs typeface="+mn-cs"/>
                    </a:endParaRPr>
                  </a:p>
                </p:txBody>
              </p:sp>
              <p:grpSp>
                <p:nvGrpSpPr>
                  <p:cNvPr id="25" name="组合 24"/>
                  <p:cNvGrpSpPr/>
                  <p:nvPr/>
                </p:nvGrpSpPr>
                <p:grpSpPr>
                  <a:xfrm>
                    <a:off x="5235850" y="1637072"/>
                    <a:ext cx="2569580" cy="1053297"/>
                    <a:chOff x="5235850" y="1637072"/>
                    <a:chExt cx="2569580" cy="1053297"/>
                  </a:xfrm>
                </p:grpSpPr>
                <p:sp>
                  <p:nvSpPr>
                    <p:cNvPr id="26" name="矩形: 对角圆角 25"/>
                    <p:cNvSpPr/>
                    <p:nvPr/>
                  </p:nvSpPr>
                  <p:spPr>
                    <a:xfrm flipV="1">
                      <a:off x="5235850" y="1637072"/>
                      <a:ext cx="2569580" cy="1053297"/>
                    </a:xfrm>
                    <a:prstGeom prst="round2DiagRect">
                      <a:avLst/>
                    </a:prstGeom>
                    <a:solidFill>
                      <a:schemeClr val="tx1">
                        <a:lumMod val="75000"/>
                        <a:lumOff val="25000"/>
                      </a:schemeClr>
                    </a:solidFill>
                    <a:ln>
                      <a:noFill/>
                    </a:ln>
                    <a:effectLst>
                      <a:outerShdw blurRad="254000" dist="215900" dir="2700000" sx="110000" sy="110000" algn="tl" rotWithShape="0">
                        <a:schemeClr val="accent3">
                          <a:alpha val="2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27" name="文本框 26"/>
                    <p:cNvSpPr txBox="1"/>
                    <p:nvPr/>
                  </p:nvSpPr>
                  <p:spPr>
                    <a:xfrm>
                      <a:off x="6050740" y="1809777"/>
                      <a:ext cx="939800" cy="7445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chemeClr val="bg1"/>
                          </a:solidFill>
                          <a:effectLst/>
                          <a:uLnTx/>
                          <a:uFillTx/>
                          <a:latin typeface="Roboto Bold"/>
                          <a:ea typeface="思源黑体 CN Regular" panose="020b0500000000000000" charset="-122"/>
                          <a:cs typeface="+mn-cs"/>
                        </a:rPr>
                        <a:t>01</a:t>
                      </a:r>
                      <a:endParaRPr kumimoji="0" lang="zh-CN" altLang="en-US" sz="2800" b="0" i="0" u="none" strike="noStrike" kern="1200" cap="none" spc="0" normalizeH="0" baseline="0" noProof="0">
                        <a:ln>
                          <a:noFill/>
                        </a:ln>
                        <a:solidFill>
                          <a:schemeClr val="bg1"/>
                        </a:solidFill>
                        <a:effectLst/>
                        <a:uLnTx/>
                        <a:uFillTx/>
                        <a:latin typeface="Roboto Bold"/>
                        <a:ea typeface="思源黑体 CN Regular" panose="020b0500000000000000" charset="-122"/>
                        <a:cs typeface="+mn-cs"/>
                      </a:endParaRPr>
                    </a:p>
                  </p:txBody>
                </p:sp>
              </p:grpSp>
            </p:grpSp>
            <p:grpSp>
              <p:nvGrpSpPr>
                <p:cNvPr id="20" name="组合 19"/>
                <p:cNvGrpSpPr/>
                <p:nvPr/>
              </p:nvGrpSpPr>
              <p:grpSpPr>
                <a:xfrm>
                  <a:off x="5334913" y="4545456"/>
                  <a:ext cx="2569580" cy="1053297"/>
                  <a:chOff x="5334913" y="4545456"/>
                  <a:chExt cx="2569580" cy="1053297"/>
                </a:xfrm>
              </p:grpSpPr>
              <p:sp>
                <p:nvSpPr>
                  <p:cNvPr id="21" name="矩形: 对角圆角 20"/>
                  <p:cNvSpPr/>
                  <p:nvPr/>
                </p:nvSpPr>
                <p:spPr>
                  <a:xfrm flipV="1">
                    <a:off x="5334913" y="4545456"/>
                    <a:ext cx="2569580" cy="1053297"/>
                  </a:xfrm>
                  <a:prstGeom prst="round2DiagRect">
                    <a:avLst/>
                  </a:prstGeom>
                  <a:solidFill>
                    <a:srgbClr val="C00000"/>
                  </a:solidFill>
                  <a:ln>
                    <a:noFill/>
                  </a:ln>
                  <a:effectLst>
                    <a:outerShdw blurRad="292100" dist="215900" dir="2700000" sx="108000" sy="108000" algn="tl" rotWithShape="0">
                      <a:srgbClr val="C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22" name="文本框 21"/>
                  <p:cNvSpPr txBox="1"/>
                  <p:nvPr/>
                </p:nvSpPr>
                <p:spPr>
                  <a:xfrm>
                    <a:off x="6149803" y="4718161"/>
                    <a:ext cx="939800" cy="7445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schemeClr val="bg1"/>
                        </a:solidFill>
                        <a:effectLst/>
                        <a:uLnTx/>
                        <a:uFillTx/>
                        <a:latin typeface="Roboto Bold"/>
                        <a:ea typeface="思源黑体 CN Regular" panose="020b0500000000000000" charset="-122"/>
                        <a:cs typeface="+mn-cs"/>
                      </a:rPr>
                      <a:t>03</a:t>
                    </a:r>
                    <a:endParaRPr kumimoji="0" lang="zh-CN" altLang="en-US" sz="2800" b="0" i="0" u="none" strike="noStrike" kern="1200" cap="none" spc="0" normalizeH="0" baseline="0" noProof="0">
                      <a:ln>
                        <a:noFill/>
                      </a:ln>
                      <a:solidFill>
                        <a:schemeClr val="bg1"/>
                      </a:solidFill>
                      <a:effectLst/>
                      <a:uLnTx/>
                      <a:uFillTx/>
                      <a:latin typeface="Roboto Bold"/>
                      <a:ea typeface="思源黑体 CN Regular" panose="020b0500000000000000" charset="-122"/>
                      <a:cs typeface="+mn-cs"/>
                    </a:endParaRPr>
                  </a:p>
                </p:txBody>
              </p:sp>
            </p:grpSp>
          </p:grpSp>
        </p:grpSp>
        <p:grpSp>
          <p:nvGrpSpPr>
            <p:cNvPr id="56" name="组合 55"/>
            <p:cNvGrpSpPr/>
            <p:nvPr/>
          </p:nvGrpSpPr>
          <p:grpSpPr>
            <a:xfrm>
              <a:off x="2761802" y="3135029"/>
              <a:ext cx="4851733" cy="468920"/>
              <a:chOff x="874713" y="1869938"/>
              <a:chExt cx="4851733" cy="468920"/>
            </a:xfrm>
            <a:gradFill>
              <a:gsLst>
                <a:gs pos="89000">
                  <a:schemeClr val="tx1">
                    <a:lumMod val="75000"/>
                    <a:lumOff val="25000"/>
                  </a:schemeClr>
                </a:gs>
                <a:gs pos="0">
                  <a:schemeClr val="bg1">
                    <a:alpha val="42000"/>
                  </a:schemeClr>
                </a:gs>
              </a:gsLst>
              <a:lin ang="2700000" scaled="0"/>
            </a:gradFill>
          </p:grpSpPr>
          <p:sp>
            <p:nvSpPr>
              <p:cNvPr id="57" name="矩形 56"/>
              <p:cNvSpPr/>
              <p:nvPr/>
            </p:nvSpPr>
            <p:spPr>
              <a:xfrm>
                <a:off x="874713" y="1869938"/>
                <a:ext cx="4851733" cy="468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59" name="文本框 58"/>
              <p:cNvSpPr txBox="1"/>
              <p:nvPr/>
            </p:nvSpPr>
            <p:spPr>
              <a:xfrm>
                <a:off x="909777" y="1935121"/>
                <a:ext cx="3835868" cy="338554"/>
              </a:xfrm>
              <a:prstGeom prst="rect">
                <a:avLst/>
              </a:prstGeom>
              <a:grp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建立本行系统的基本制度和办法</a:t>
                </a:r>
                <a:endParaRPr kumimoji="0" lang="zh-CN" altLang="en-US" sz="1600" b="0" i="0" u="none" strike="noStrike" kern="1200" cap="none" spc="0" normalizeH="0" baseline="0" noProof="0">
                  <a:ln>
                    <a:noFill/>
                  </a:ln>
                  <a:solidFill>
                    <a:prstClr val="white"/>
                  </a:solidFill>
                  <a:effectLst/>
                  <a:uLnTx/>
                  <a:uFillTx/>
                  <a:latin typeface="Roboto Bold"/>
                  <a:ea typeface="思源宋体 CN Heavy" panose="02020900000000000000"/>
                  <a:cs typeface="+mn-cs"/>
                </a:endParaRPr>
              </a:p>
            </p:txBody>
          </p:sp>
        </p:grpSp>
        <p:grpSp>
          <p:nvGrpSpPr>
            <p:cNvPr id="61" name="组合 60"/>
            <p:cNvGrpSpPr/>
            <p:nvPr/>
          </p:nvGrpSpPr>
          <p:grpSpPr>
            <a:xfrm>
              <a:off x="1778613" y="4258406"/>
              <a:ext cx="5042203" cy="525901"/>
              <a:chOff x="744426" y="3001220"/>
              <a:chExt cx="5042203" cy="525901"/>
            </a:xfrm>
            <a:gradFill>
              <a:gsLst>
                <a:gs pos="89000">
                  <a:srgbClr val="F9E8E8"/>
                </a:gs>
                <a:gs pos="0">
                  <a:schemeClr val="bg1">
                    <a:alpha val="42000"/>
                  </a:schemeClr>
                </a:gs>
              </a:gsLst>
              <a:lin ang="2700000" scaled="0"/>
            </a:gradFill>
          </p:grpSpPr>
          <p:sp>
            <p:nvSpPr>
              <p:cNvPr id="64" name="矩形 63"/>
              <p:cNvSpPr/>
              <p:nvPr/>
            </p:nvSpPr>
            <p:spPr>
              <a:xfrm>
                <a:off x="874713" y="3058201"/>
                <a:ext cx="4911916" cy="468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65" name="文本框 64"/>
              <p:cNvSpPr txBox="1"/>
              <p:nvPr/>
            </p:nvSpPr>
            <p:spPr>
              <a:xfrm>
                <a:off x="744426" y="3001220"/>
                <a:ext cx="4951527" cy="338554"/>
              </a:xfrm>
              <a:prstGeom prst="rect">
                <a:avLst/>
              </a:prstGeom>
              <a:grp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制定与之配套的实施细则和操作手册（保持稳定性）</a:t>
                </a:r>
                <a:endParaRPr kumimoji="0" lang="zh-CN" altLang="en-US" sz="1600" b="0" i="0" u="none" strike="noStrike" kern="1200" cap="none" spc="0" normalizeH="0" baseline="0" noProof="0">
                  <a:ln>
                    <a:noFill/>
                  </a:ln>
                  <a:solidFill>
                    <a:prstClr val="white"/>
                  </a:solidFill>
                  <a:effectLst/>
                  <a:uLnTx/>
                  <a:uFillTx/>
                  <a:latin typeface="Roboto Bold"/>
                  <a:ea typeface="思源宋体 CN Heavy" panose="02020900000000000000"/>
                  <a:cs typeface="+mn-cs"/>
                </a:endParaRPr>
              </a:p>
            </p:txBody>
          </p:sp>
        </p:grpSp>
        <p:grpSp>
          <p:nvGrpSpPr>
            <p:cNvPr id="66" name="组合 65"/>
            <p:cNvGrpSpPr/>
            <p:nvPr/>
          </p:nvGrpSpPr>
          <p:grpSpPr>
            <a:xfrm>
              <a:off x="2143957" y="5230755"/>
              <a:ext cx="4836906" cy="468920"/>
              <a:chOff x="874713" y="4540039"/>
              <a:chExt cx="4836906" cy="468920"/>
            </a:xfrm>
            <a:gradFill>
              <a:gsLst>
                <a:gs pos="89000">
                  <a:srgbClr val="C00000"/>
                </a:gs>
                <a:gs pos="0">
                  <a:schemeClr val="bg1">
                    <a:alpha val="42000"/>
                  </a:schemeClr>
                </a:gs>
              </a:gsLst>
              <a:lin ang="2700000" scaled="0"/>
            </a:gradFill>
          </p:grpSpPr>
          <p:cxnSp>
            <p:nvCxnSpPr>
              <p:cNvPr id="67" name="直接连接符 66"/>
              <p:cNvCxnSpPr/>
              <p:nvPr/>
            </p:nvCxnSpPr>
            <p:spPr>
              <a:xfrm>
                <a:off x="874713" y="5008049"/>
                <a:ext cx="4836906" cy="0"/>
              </a:xfrm>
              <a:prstGeom prst="line">
                <a:avLst/>
              </a:prstGeom>
              <a:grpFill/>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69" name="矩形 68"/>
              <p:cNvSpPr/>
              <p:nvPr/>
            </p:nvSpPr>
            <p:spPr>
              <a:xfrm>
                <a:off x="874713" y="4540039"/>
                <a:ext cx="4785659" cy="468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70" name="文本框 69"/>
              <p:cNvSpPr txBox="1"/>
              <p:nvPr/>
            </p:nvSpPr>
            <p:spPr>
              <a:xfrm>
                <a:off x="874713" y="4605222"/>
                <a:ext cx="3769326" cy="338554"/>
              </a:xfrm>
              <a:prstGeom prst="rect">
                <a:avLst/>
              </a:prstGeom>
              <a:grp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明确对员工的行为规范要求</a:t>
                </a:r>
                <a:r>
                  <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员工守则</a:t>
                </a:r>
                <a:endParaRPr kumimoji="0" lang="zh-CN" altLang="en-US" sz="1600" b="0" i="0" u="none" strike="noStrike" kern="1200" cap="none" spc="0" normalizeH="0" baseline="0" noProof="0">
                  <a:ln>
                    <a:noFill/>
                  </a:ln>
                  <a:solidFill>
                    <a:prstClr val="white"/>
                  </a:solidFill>
                  <a:effectLst/>
                  <a:uLnTx/>
                  <a:uFillTx/>
                  <a:latin typeface="Roboto Bold"/>
                  <a:ea typeface="思源宋体 CN Heavy" panose="02020900000000000000"/>
                  <a:cs typeface="+mn-cs"/>
                </a:endParaRPr>
              </a:p>
            </p:txBody>
          </p:sp>
        </p:grpSp>
      </p:grpSp>
      <p:sp>
        <p:nvSpPr>
          <p:cNvPr id="73" name="文本框 72"/>
          <p:cNvSpPr txBox="1"/>
          <p:nvPr/>
        </p:nvSpPr>
        <p:spPr>
          <a:xfrm>
            <a:off x="936575" y="1856803"/>
            <a:ext cx="2964273"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3</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、合规指南和员工培训</a:t>
            </a:r>
            <a:endPar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7" name="组合 6"/>
          <p:cNvGrpSpPr/>
          <p:nvPr/>
        </p:nvGrpSpPr>
        <p:grpSpPr>
          <a:xfrm>
            <a:off x="7401933" y="3022520"/>
            <a:ext cx="4186870" cy="2663453"/>
            <a:chOff x="7401933" y="3022520"/>
            <a:chExt cx="4186870" cy="2663453"/>
          </a:xfrm>
        </p:grpSpPr>
        <p:grpSp>
          <p:nvGrpSpPr>
            <p:cNvPr id="31" name="组合 30"/>
            <p:cNvGrpSpPr/>
            <p:nvPr/>
          </p:nvGrpSpPr>
          <p:grpSpPr>
            <a:xfrm>
              <a:off x="7401933" y="3022520"/>
              <a:ext cx="4186870" cy="2663453"/>
              <a:chOff x="4249906" y="423015"/>
              <a:chExt cx="4186870" cy="2663453"/>
            </a:xfrm>
          </p:grpSpPr>
          <p:sp>
            <p:nvSpPr>
              <p:cNvPr id="32" name="文本框 19"/>
              <p:cNvSpPr txBox="1"/>
              <p:nvPr/>
            </p:nvSpPr>
            <p:spPr>
              <a:xfrm>
                <a:off x="4911766" y="1916917"/>
                <a:ext cx="3525010" cy="11695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提高一线员工和管理人员的合规能力，逐步使一线员工和管理人员具备与岗位合规要求相匹配的职业素养，不仅能时刻保持自身行为的合规，更要支持和协助合规管理部门识别和管理机构的合规风险。</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33" name="组合 32"/>
              <p:cNvGrpSpPr/>
              <p:nvPr/>
            </p:nvGrpSpPr>
            <p:grpSpPr>
              <a:xfrm>
                <a:off x="4249906" y="423015"/>
                <a:ext cx="2933429" cy="885639"/>
                <a:chOff x="-320202" y="3371001"/>
                <a:chExt cx="2933429" cy="885639"/>
              </a:xfrm>
            </p:grpSpPr>
            <p:sp>
              <p:nvSpPr>
                <p:cNvPr id="34" name="矩形: 圆角 33"/>
                <p:cNvSpPr/>
                <p:nvPr/>
              </p:nvSpPr>
              <p:spPr>
                <a:xfrm>
                  <a:off x="292932" y="3371001"/>
                  <a:ext cx="2320295" cy="584774"/>
                </a:xfrm>
                <a:prstGeom prst="roundRect">
                  <a:avLst>
                    <a:gd name="adj" fmla="val 50000"/>
                  </a:avLst>
                </a:prstGeom>
                <a:gradFill flip="none" rotWithShape="1">
                  <a:gsLst>
                    <a:gs pos="0">
                      <a:srgbClr val="C00000"/>
                    </a:gs>
                    <a:gs pos="100000">
                      <a:srgbClr val="C00000">
                        <a:alpha val="19000"/>
                      </a:srgbClr>
                    </a:gs>
                  </a:gsLst>
                  <a:lin ang="5400000" scaled="1"/>
                </a:gradFill>
                <a:ln>
                  <a:noFill/>
                </a:ln>
                <a:effectLst>
                  <a:outerShdw blurRad="317500" dist="88900" dir="2700000" sx="99000" sy="99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2000"/>
                </a:p>
              </p:txBody>
            </p:sp>
            <p:sp>
              <p:nvSpPr>
                <p:cNvPr id="35" name="文本框 29"/>
                <p:cNvSpPr txBox="1"/>
                <p:nvPr/>
              </p:nvSpPr>
              <p:spPr>
                <a:xfrm>
                  <a:off x="-320202" y="3425643"/>
                  <a:ext cx="2606070"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Heavy" panose="020b0a00000000000000" pitchFamily="34" charset="-122"/>
                      <a:ea typeface="思源黑体 Heavy" panose="020b0a00000000000000" pitchFamily="34" charset="-122"/>
                    </a:rPr>
                    <a:t>合规培训</a:t>
                  </a:r>
                  <a:endParaRPr lang="zh-CN" altLang="en-US" sz="2400">
                    <a:solidFill>
                      <a:schemeClr val="bg1"/>
                    </a:solidFill>
                    <a:latin typeface="思源黑体 Heavy" panose="020b0a00000000000000" pitchFamily="34" charset="-122"/>
                    <a:ea typeface="思源黑体 Heavy" panose="020b0a00000000000000" pitchFamily="34" charset="-122"/>
                  </a:endParaRPr>
                </a:p>
                <a:p>
                  <a:pPr algn="ctr"/>
                  <a:endParaRPr lang="zh-CN" altLang="en-US" sz="2400">
                    <a:solidFill>
                      <a:schemeClr val="bg1"/>
                    </a:solidFill>
                    <a:latin typeface="+mj-ea"/>
                    <a:ea typeface="+mj-ea"/>
                  </a:endParaRPr>
                </a:p>
              </p:txBody>
            </p:sp>
          </p:grpSp>
        </p:grpSp>
        <p:sp>
          <p:nvSpPr>
            <p:cNvPr id="3" name="文本框 2"/>
            <p:cNvSpPr txBox="1"/>
            <p:nvPr/>
          </p:nvSpPr>
          <p:spPr>
            <a:xfrm>
              <a:off x="8063793" y="4119906"/>
              <a:ext cx="3376297"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
          <p:nvSpPr>
            <p:cNvPr id="4" name="文本框 3"/>
            <p:cNvSpPr txBox="1"/>
            <p:nvPr/>
          </p:nvSpPr>
          <p:spPr>
            <a:xfrm>
              <a:off x="8063793" y="3645524"/>
              <a:ext cx="2853023"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提高合规能力</a:t>
              </a:r>
              <a:endParaRPr lang="zh-CN" altLang="en-US" sz="1600">
                <a:latin typeface="思源黑体 Light" panose="020b0300000000000000" pitchFamily="34" charset="-122"/>
                <a:ea typeface="思源宋体 CN Heavy" panose="02020900000000000000"/>
              </a:endParaRPr>
            </a:p>
          </p:txBody>
        </p:sp>
        <p:cxnSp>
          <p:nvCxnSpPr>
            <p:cNvPr id="5" name="直接连接符 4"/>
            <p:cNvCxnSpPr/>
            <p:nvPr/>
          </p:nvCxnSpPr>
          <p:spPr>
            <a:xfrm>
              <a:off x="8095762" y="4060538"/>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500"/>
                                        <p:tgtEl>
                                          <p:spTgt spid="7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arn(inVertical)">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74"/>
                                        </p:tgtEl>
                                        <p:attrNameLst>
                                          <p:attrName>style.visibility</p:attrName>
                                        </p:attrNameLst>
                                      </p:cBhvr>
                                      <p:to>
                                        <p:strVal val="visible"/>
                                      </p:to>
                                    </p:set>
                                    <p:animEffect transition="in" filter="wipe(down)">
                                      <p:cBhvr>
                                        <p:cTn id="17" dur="500"/>
                                        <p:tgtEl>
                                          <p:spTgt spid="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7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5" name="组合 44"/>
          <p:cNvGrpSpPr/>
          <p:nvPr/>
        </p:nvGrpSpPr>
        <p:grpSpPr>
          <a:xfrm>
            <a:off x="1167658" y="3969592"/>
            <a:ext cx="3565237" cy="2037771"/>
            <a:chOff x="657487" y="3935220"/>
            <a:chExt cx="3565237" cy="2037771"/>
          </a:xfrm>
        </p:grpSpPr>
        <p:sp>
          <p:nvSpPr>
            <p:cNvPr id="35" name="矩形 34"/>
            <p:cNvSpPr/>
            <p:nvPr/>
          </p:nvSpPr>
          <p:spPr>
            <a:xfrm>
              <a:off x="715505" y="3935220"/>
              <a:ext cx="3507219" cy="2037771"/>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42" name="文本框 41"/>
            <p:cNvSpPr txBox="1"/>
            <p:nvPr/>
          </p:nvSpPr>
          <p:spPr>
            <a:xfrm>
              <a:off x="691888" y="3953172"/>
              <a:ext cx="2853023"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进行风险评估</a:t>
              </a:r>
              <a:endParaRPr lang="zh-CN" altLang="en-US" sz="1600">
                <a:latin typeface="思源黑体 Light" panose="020b0300000000000000" pitchFamily="34" charset="-122"/>
                <a:ea typeface="思源宋体 CN Heavy" panose="02020900000000000000"/>
              </a:endParaRPr>
            </a:p>
          </p:txBody>
        </p:sp>
        <p:cxnSp>
          <p:nvCxnSpPr>
            <p:cNvPr id="43" name="直接连接符 42"/>
            <p:cNvCxnSpPr/>
            <p:nvPr/>
          </p:nvCxnSpPr>
          <p:spPr>
            <a:xfrm>
              <a:off x="768471" y="4332735"/>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44" name="文本框 43"/>
            <p:cNvSpPr txBox="1"/>
            <p:nvPr/>
          </p:nvSpPr>
          <p:spPr>
            <a:xfrm>
              <a:off x="657487" y="4396963"/>
              <a:ext cx="3376297"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grpSp>
      <p:sp>
        <p:nvSpPr>
          <p:cNvPr id="39" name="矩形 38"/>
          <p:cNvSpPr/>
          <p:nvPr/>
        </p:nvSpPr>
        <p:spPr>
          <a:xfrm>
            <a:off x="4574140" y="1724800"/>
            <a:ext cx="3507219" cy="2037771"/>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40" name="矩形 39"/>
          <p:cNvSpPr/>
          <p:nvPr/>
        </p:nvSpPr>
        <p:spPr>
          <a:xfrm>
            <a:off x="8413656" y="4147773"/>
            <a:ext cx="3507219" cy="2037771"/>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 name="文本框 2"/>
          <p:cNvSpPr txBox="1"/>
          <p:nvPr/>
        </p:nvSpPr>
        <p:spPr>
          <a:xfrm>
            <a:off x="294170" y="1483448"/>
            <a:ext cx="4233851"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a:t>
            </a:r>
            <a:r>
              <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4</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识别、评估、报告</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合规风险</a:t>
            </a:r>
            <a:endPar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1" name="文本框 10"/>
          <p:cNvSpPr txBox="1"/>
          <p:nvPr/>
        </p:nvSpPr>
        <p:spPr>
          <a:xfrm>
            <a:off x="2453874" y="6297978"/>
            <a:ext cx="689328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识别评估是否</a:t>
            </a:r>
            <a:r>
              <a:rPr lang="zh-CN" altLang="en-US" sz="24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及时</a:t>
            </a:r>
            <a:r>
              <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24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有效</a:t>
            </a:r>
            <a:r>
              <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，报告渠道是否</a:t>
            </a:r>
            <a:r>
              <a:rPr lang="zh-CN" altLang="en-US" sz="24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畅通</a:t>
            </a:r>
            <a:r>
              <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是重要方面</a:t>
            </a:r>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6" name="文本框 5"/>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19" name="组合 18"/>
          <p:cNvGrpSpPr/>
          <p:nvPr/>
        </p:nvGrpSpPr>
        <p:grpSpPr>
          <a:xfrm>
            <a:off x="4669754" y="966706"/>
            <a:ext cx="3525010" cy="2103393"/>
            <a:chOff x="4940385" y="552901"/>
            <a:chExt cx="3525010" cy="2103393"/>
          </a:xfrm>
        </p:grpSpPr>
        <p:sp>
          <p:nvSpPr>
            <p:cNvPr id="10" name="文本框 19"/>
            <p:cNvSpPr txBox="1"/>
            <p:nvPr/>
          </p:nvSpPr>
          <p:spPr>
            <a:xfrm>
              <a:off x="4940385" y="1687631"/>
              <a:ext cx="3525010" cy="968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通过内外部检查和监督活动，发现本行合规管理缺陷和已发生的违规问题，包括：检查监督，原因分析，整改纠正等内容；</a:t>
              </a:r>
              <a:endParaRPr lang="zh-CN" altLang="en-US" sz="1400">
                <a:solidFill>
                  <a:schemeClr val="tx1">
                    <a:lumMod val="75000"/>
                    <a:lumOff val="25000"/>
                  </a:schemeClr>
                </a:solidFill>
                <a:latin typeface="+mn-ea"/>
              </a:endParaRPr>
            </a:p>
          </p:txBody>
        </p:sp>
        <p:grpSp>
          <p:nvGrpSpPr>
            <p:cNvPr id="12" name="组合 11"/>
            <p:cNvGrpSpPr/>
            <p:nvPr/>
          </p:nvGrpSpPr>
          <p:grpSpPr>
            <a:xfrm>
              <a:off x="4940385" y="552901"/>
              <a:ext cx="2606070" cy="584774"/>
              <a:chOff x="370277" y="3500887"/>
              <a:chExt cx="2606070" cy="584774"/>
            </a:xfrm>
          </p:grpSpPr>
          <p:sp>
            <p:nvSpPr>
              <p:cNvPr id="13" name="矩形: 圆角 12"/>
              <p:cNvSpPr/>
              <p:nvPr/>
            </p:nvSpPr>
            <p:spPr>
              <a:xfrm>
                <a:off x="513164" y="3500887"/>
                <a:ext cx="2320295" cy="584774"/>
              </a:xfrm>
              <a:prstGeom prst="roundRect">
                <a:avLst>
                  <a:gd name="adj" fmla="val 50000"/>
                </a:avLst>
              </a:prstGeom>
              <a:gradFill flip="none" rotWithShape="1">
                <a:gsLst>
                  <a:gs pos="0">
                    <a:srgbClr val="C00000"/>
                  </a:gs>
                  <a:gs pos="100000">
                    <a:srgbClr val="C00000">
                      <a:alpha val="19000"/>
                    </a:srgbClr>
                  </a:gs>
                </a:gsLst>
                <a:lin ang="5400000" scaled="1"/>
              </a:gradFill>
              <a:ln>
                <a:noFill/>
              </a:ln>
              <a:effectLst>
                <a:outerShdw blurRad="317500" dist="88900" dir="2700000" sx="99000" sy="99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a:endParaRPr lang="zh-CN" altLang="en-US" sz="2000"/>
              </a:p>
            </p:txBody>
          </p:sp>
          <p:sp>
            <p:nvSpPr>
              <p:cNvPr id="14" name="文本框 29"/>
              <p:cNvSpPr txBox="1"/>
              <p:nvPr/>
            </p:nvSpPr>
            <p:spPr>
              <a:xfrm>
                <a:off x="370277" y="3624639"/>
                <a:ext cx="260607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000" b="1">
                    <a:solidFill>
                      <a:schemeClr val="bg1"/>
                    </a:solidFill>
                    <a:latin typeface="思源黑体 Medium" panose="020b0600000000000000" pitchFamily="34" charset="-122"/>
                    <a:ea typeface="思源黑体 Medium" panose="020b0600000000000000" pitchFamily="34" charset="-122"/>
                  </a:rPr>
                  <a:t>（</a:t>
                </a:r>
                <a:r>
                  <a:rPr lang="en-US" altLang="zh-CN" sz="2000" b="1">
                    <a:solidFill>
                      <a:schemeClr val="bg1"/>
                    </a:solidFill>
                    <a:latin typeface="思源黑体 Medium" panose="020b0600000000000000" pitchFamily="34" charset="-122"/>
                    <a:ea typeface="思源黑体 Medium" panose="020b0600000000000000" pitchFamily="34" charset="-122"/>
                  </a:rPr>
                  <a:t>1</a:t>
                </a:r>
                <a:r>
                  <a:rPr lang="zh-CN" altLang="en-US" sz="2000" b="1">
                    <a:solidFill>
                      <a:schemeClr val="bg1"/>
                    </a:solidFill>
                    <a:latin typeface="思源黑体 Medium" panose="020b0600000000000000" pitchFamily="34" charset="-122"/>
                    <a:ea typeface="思源黑体 Medium" panose="020b0600000000000000" pitchFamily="34" charset="-122"/>
                  </a:rPr>
                  <a:t>）合规风险识别</a:t>
                </a:r>
                <a:endParaRPr lang="zh-CN" altLang="en-US" sz="2000" b="1">
                  <a:solidFill>
                    <a:schemeClr val="bg1"/>
                  </a:solidFill>
                  <a:latin typeface="思源黑体 Medium" panose="020b0600000000000000" pitchFamily="34" charset="-122"/>
                  <a:ea typeface="思源黑体 Medium" panose="020b0600000000000000" pitchFamily="34" charset="-122"/>
                </a:endParaRPr>
              </a:p>
            </p:txBody>
          </p:sp>
        </p:grpSp>
      </p:grpSp>
      <p:grpSp>
        <p:nvGrpSpPr>
          <p:cNvPr id="20" name="组合 19"/>
          <p:cNvGrpSpPr/>
          <p:nvPr/>
        </p:nvGrpSpPr>
        <p:grpSpPr>
          <a:xfrm>
            <a:off x="1097523" y="3237671"/>
            <a:ext cx="3595145" cy="2765080"/>
            <a:chOff x="5267016" y="607964"/>
            <a:chExt cx="3595145" cy="2765080"/>
          </a:xfrm>
        </p:grpSpPr>
        <p:sp>
          <p:nvSpPr>
            <p:cNvPr id="21" name="文本框 19"/>
            <p:cNvSpPr txBox="1"/>
            <p:nvPr/>
          </p:nvSpPr>
          <p:spPr>
            <a:xfrm>
              <a:off x="5337151" y="2102760"/>
              <a:ext cx="3525010" cy="12702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收集、整理已识别的合规风险并加以分析，估计和测定未来合规风险可能导致财务和声誉损失等相关风险损失的概率和损失大小，以及可能产生影响的程度；</a:t>
              </a:r>
              <a:endParaRPr lang="zh-CN" altLang="en-US" sz="1400">
                <a:solidFill>
                  <a:schemeClr val="tx1">
                    <a:lumMod val="75000"/>
                    <a:lumOff val="25000"/>
                  </a:schemeClr>
                </a:solidFill>
                <a:latin typeface="+mn-ea"/>
              </a:endParaRPr>
            </a:p>
          </p:txBody>
        </p:sp>
        <p:grpSp>
          <p:nvGrpSpPr>
            <p:cNvPr id="22" name="组合 21"/>
            <p:cNvGrpSpPr/>
            <p:nvPr/>
          </p:nvGrpSpPr>
          <p:grpSpPr>
            <a:xfrm>
              <a:off x="5267016" y="607964"/>
              <a:ext cx="2606070" cy="584774"/>
              <a:chOff x="696908" y="3555950"/>
              <a:chExt cx="2606070" cy="584774"/>
            </a:xfrm>
          </p:grpSpPr>
          <p:sp>
            <p:nvSpPr>
              <p:cNvPr id="23" name="矩形: 圆角 22"/>
              <p:cNvSpPr/>
              <p:nvPr/>
            </p:nvSpPr>
            <p:spPr>
              <a:xfrm>
                <a:off x="859230" y="3555950"/>
                <a:ext cx="2320295" cy="584774"/>
              </a:xfrm>
              <a:prstGeom prst="roundRect">
                <a:avLst>
                  <a:gd name="adj" fmla="val 50000"/>
                </a:avLst>
              </a:prstGeom>
              <a:gradFill flip="none" rotWithShape="1">
                <a:gsLst>
                  <a:gs pos="0">
                    <a:srgbClr val="C00000"/>
                  </a:gs>
                  <a:gs pos="100000">
                    <a:srgbClr val="C00000">
                      <a:alpha val="19000"/>
                    </a:srgbClr>
                  </a:gs>
                </a:gsLst>
                <a:lin ang="5400000" scaled="1"/>
              </a:gradFill>
              <a:ln>
                <a:noFill/>
              </a:ln>
              <a:effectLst>
                <a:outerShdw blurRad="317500" dist="88900" dir="2700000" sx="99000" sy="99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a:endParaRPr lang="zh-CN" altLang="en-US" sz="2000"/>
              </a:p>
            </p:txBody>
          </p:sp>
          <p:sp>
            <p:nvSpPr>
              <p:cNvPr id="24" name="文本框 29"/>
              <p:cNvSpPr txBox="1"/>
              <p:nvPr/>
            </p:nvSpPr>
            <p:spPr>
              <a:xfrm>
                <a:off x="696908" y="3648282"/>
                <a:ext cx="260607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000" b="1">
                    <a:solidFill>
                      <a:schemeClr val="bg1"/>
                    </a:solidFill>
                    <a:latin typeface="思源黑体 Medium" panose="020b0600000000000000" pitchFamily="34" charset="-122"/>
                    <a:ea typeface="思源黑体 Medium" panose="020b0600000000000000" pitchFamily="34" charset="-122"/>
                  </a:rPr>
                  <a:t>（</a:t>
                </a:r>
                <a:r>
                  <a:rPr lang="en-US" altLang="zh-CN" sz="2000" b="1">
                    <a:solidFill>
                      <a:schemeClr val="bg1"/>
                    </a:solidFill>
                    <a:latin typeface="思源黑体 Medium" panose="020b0600000000000000" pitchFamily="34" charset="-122"/>
                    <a:ea typeface="思源黑体 Medium" panose="020b0600000000000000" pitchFamily="34" charset="-122"/>
                  </a:rPr>
                  <a:t>2</a:t>
                </a:r>
                <a:r>
                  <a:rPr lang="zh-CN" altLang="en-US" sz="2000" b="1">
                    <a:solidFill>
                      <a:schemeClr val="bg1"/>
                    </a:solidFill>
                    <a:latin typeface="思源黑体 Medium" panose="020b0600000000000000" pitchFamily="34" charset="-122"/>
                    <a:ea typeface="思源黑体 Medium" panose="020b0600000000000000" pitchFamily="34" charset="-122"/>
                  </a:rPr>
                  <a:t>）合规风险评估</a:t>
                </a:r>
                <a:endParaRPr lang="zh-CN" altLang="en-US" sz="2000" b="1">
                  <a:solidFill>
                    <a:schemeClr val="bg1"/>
                  </a:solidFill>
                  <a:latin typeface="思源黑体 Medium" panose="020b0600000000000000" pitchFamily="34" charset="-122"/>
                  <a:ea typeface="思源黑体 Medium" panose="020b0600000000000000" pitchFamily="34" charset="-122"/>
                </a:endParaRPr>
              </a:p>
            </p:txBody>
          </p:sp>
        </p:grpSp>
      </p:grpSp>
      <p:grpSp>
        <p:nvGrpSpPr>
          <p:cNvPr id="25" name="组合 24"/>
          <p:cNvGrpSpPr/>
          <p:nvPr/>
        </p:nvGrpSpPr>
        <p:grpSpPr>
          <a:xfrm>
            <a:off x="8351990" y="3275176"/>
            <a:ext cx="3525010" cy="3044190"/>
            <a:chOff x="4826980" y="727917"/>
            <a:chExt cx="3525010" cy="3044190"/>
          </a:xfrm>
        </p:grpSpPr>
        <p:sp>
          <p:nvSpPr>
            <p:cNvPr id="26" name="文本框 19"/>
            <p:cNvSpPr txBox="1"/>
            <p:nvPr/>
          </p:nvSpPr>
          <p:spPr>
            <a:xfrm>
              <a:off x="4826980" y="1898581"/>
              <a:ext cx="3525010" cy="187352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pP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有两个层面，一是本行各部门、各分支机构或人员按照规定的合规报告路线，将已识别的合规风险向管理层或合规部门报告；二是合规部门在汇总、分析的基础上，向管理层和董事会提交的合规风险管理情况报告。</a:t>
              </a:r>
              <a:endParaRPr lang="zh-CN" altLang="en-US" sz="1400">
                <a:solidFill>
                  <a:schemeClr val="tx1">
                    <a:lumMod val="75000"/>
                    <a:lumOff val="25000"/>
                  </a:schemeClr>
                </a:solidFill>
                <a:latin typeface="+mn-ea"/>
              </a:endParaRPr>
            </a:p>
          </p:txBody>
        </p:sp>
        <p:grpSp>
          <p:nvGrpSpPr>
            <p:cNvPr id="27" name="组合 26"/>
            <p:cNvGrpSpPr/>
            <p:nvPr/>
          </p:nvGrpSpPr>
          <p:grpSpPr>
            <a:xfrm>
              <a:off x="4826980" y="727917"/>
              <a:ext cx="2606070" cy="584774"/>
              <a:chOff x="256872" y="3675903"/>
              <a:chExt cx="2606070" cy="584774"/>
            </a:xfrm>
          </p:grpSpPr>
          <p:sp>
            <p:nvSpPr>
              <p:cNvPr id="28" name="矩形: 圆角 27"/>
              <p:cNvSpPr/>
              <p:nvPr/>
            </p:nvSpPr>
            <p:spPr>
              <a:xfrm>
                <a:off x="318538" y="3675903"/>
                <a:ext cx="2367120" cy="584774"/>
              </a:xfrm>
              <a:prstGeom prst="roundRect">
                <a:avLst>
                  <a:gd name="adj" fmla="val 50000"/>
                </a:avLst>
              </a:prstGeom>
              <a:gradFill flip="none" rotWithShape="1">
                <a:gsLst>
                  <a:gs pos="0">
                    <a:srgbClr val="C00000"/>
                  </a:gs>
                  <a:gs pos="100000">
                    <a:srgbClr val="C00000">
                      <a:alpha val="19000"/>
                    </a:srgbClr>
                  </a:gs>
                </a:gsLst>
                <a:lin ang="5400000" scaled="1"/>
              </a:gradFill>
              <a:ln>
                <a:noFill/>
              </a:ln>
              <a:effectLst>
                <a:outerShdw blurRad="317500" dist="88900" dir="2700000" sx="99000" sy="99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a:endParaRPr lang="zh-CN" altLang="en-US" sz="2000"/>
              </a:p>
            </p:txBody>
          </p:sp>
          <p:sp>
            <p:nvSpPr>
              <p:cNvPr id="29" name="文本框 29"/>
              <p:cNvSpPr txBox="1"/>
              <p:nvPr/>
            </p:nvSpPr>
            <p:spPr>
              <a:xfrm>
                <a:off x="256872" y="3761600"/>
                <a:ext cx="260607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000" b="1">
                    <a:solidFill>
                      <a:schemeClr val="bg1"/>
                    </a:solidFill>
                    <a:latin typeface="思源黑体 Medium" panose="020b0600000000000000" pitchFamily="34" charset="-122"/>
                    <a:ea typeface="思源黑体 Medium" panose="020b0600000000000000" pitchFamily="34" charset="-122"/>
                  </a:rPr>
                  <a:t>（ </a:t>
                </a:r>
                <a:r>
                  <a:rPr lang="en-US" altLang="zh-CN" sz="2000" b="1">
                    <a:solidFill>
                      <a:schemeClr val="bg1"/>
                    </a:solidFill>
                    <a:latin typeface="思源黑体 Medium" panose="020b0600000000000000" pitchFamily="34" charset="-122"/>
                    <a:ea typeface="思源黑体 Medium" panose="020b0600000000000000" pitchFamily="34" charset="-122"/>
                  </a:rPr>
                  <a:t>3</a:t>
                </a:r>
                <a:r>
                  <a:rPr lang="zh-CN" altLang="en-US" sz="2000" b="1">
                    <a:solidFill>
                      <a:schemeClr val="bg1"/>
                    </a:solidFill>
                    <a:latin typeface="思源黑体 Medium" panose="020b0600000000000000" pitchFamily="34" charset="-122"/>
                    <a:ea typeface="思源黑体 Medium" panose="020b0600000000000000" pitchFamily="34" charset="-122"/>
                  </a:rPr>
                  <a:t>）合规风险报告</a:t>
                </a:r>
                <a:endParaRPr lang="zh-CN" altLang="en-US" sz="2000" b="1">
                  <a:solidFill>
                    <a:schemeClr val="bg1"/>
                  </a:solidFill>
                  <a:latin typeface="思源黑体 Medium" panose="020b0600000000000000" pitchFamily="34" charset="-122"/>
                  <a:ea typeface="思源黑体 Medium" panose="020b0600000000000000" pitchFamily="34" charset="-122"/>
                </a:endParaRPr>
              </a:p>
            </p:txBody>
          </p:sp>
        </p:grpSp>
      </p:grpSp>
      <p:grpSp>
        <p:nvGrpSpPr>
          <p:cNvPr id="17" name="组合 16"/>
          <p:cNvGrpSpPr/>
          <p:nvPr/>
        </p:nvGrpSpPr>
        <p:grpSpPr>
          <a:xfrm>
            <a:off x="3627200" y="3308317"/>
            <a:ext cx="5228437" cy="745694"/>
            <a:chOff x="3569682" y="2805233"/>
            <a:chExt cx="5228437" cy="745694"/>
          </a:xfrm>
        </p:grpSpPr>
        <p:sp>
          <p:nvSpPr>
            <p:cNvPr id="30" name="任意多边形: 形状 29"/>
            <p:cNvSpPr/>
            <p:nvPr/>
          </p:nvSpPr>
          <p:spPr>
            <a:xfrm flipH="1">
              <a:off x="7176672" y="2915951"/>
              <a:ext cx="1621447" cy="634976"/>
            </a:xfrm>
            <a:custGeom>
              <a:gdLst>
                <a:gd name="connsiteX0" fmla="*/ 0 w 3825240"/>
                <a:gd name="connsiteY0" fmla="*/ 0 h 381000"/>
                <a:gd name="connsiteX1" fmla="*/ 3444240 w 3825240"/>
                <a:gd name="connsiteY1" fmla="*/ 0 h 381000"/>
                <a:gd name="connsiteX2" fmla="*/ 3825240 w 3825240"/>
                <a:gd name="connsiteY2" fmla="*/ 381000 h 381000"/>
              </a:gdLst>
              <a:cxnLst>
                <a:cxn ang="0">
                  <a:pos x="connsiteX0" y="connsiteY0"/>
                </a:cxn>
                <a:cxn ang="0">
                  <a:pos x="connsiteX1" y="connsiteY1"/>
                </a:cxn>
                <a:cxn ang="0">
                  <a:pos x="connsiteX2" y="connsiteY2"/>
                </a:cxn>
              </a:cxnLst>
              <a:rect l="l" t="t" r="r" b="b"/>
              <a:pathLst>
                <a:path w="3825240" h="381000">
                  <a:moveTo>
                    <a:pt x="0" y="0"/>
                  </a:moveTo>
                  <a:lnTo>
                    <a:pt x="3444240" y="0"/>
                  </a:lnTo>
                  <a:lnTo>
                    <a:pt x="3825240" y="381000"/>
                  </a:lnTo>
                </a:path>
              </a:pathLst>
            </a:custGeom>
            <a:noFill/>
            <a:ln w="952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1" name="任意多边形: 形状 30"/>
            <p:cNvSpPr/>
            <p:nvPr/>
          </p:nvSpPr>
          <p:spPr>
            <a:xfrm rot="10800000" flipH="1" flipV="1">
              <a:off x="3569682" y="2805233"/>
              <a:ext cx="1468432" cy="444731"/>
            </a:xfrm>
            <a:custGeom>
              <a:gdLst>
                <a:gd name="connsiteX0" fmla="*/ 0 w 3825240"/>
                <a:gd name="connsiteY0" fmla="*/ 0 h 381000"/>
                <a:gd name="connsiteX1" fmla="*/ 3444240 w 3825240"/>
                <a:gd name="connsiteY1" fmla="*/ 0 h 381000"/>
                <a:gd name="connsiteX2" fmla="*/ 3825240 w 3825240"/>
                <a:gd name="connsiteY2" fmla="*/ 381000 h 381000"/>
              </a:gdLst>
              <a:cxnLst>
                <a:cxn ang="0">
                  <a:pos x="connsiteX0" y="connsiteY0"/>
                </a:cxn>
                <a:cxn ang="0">
                  <a:pos x="connsiteX1" y="connsiteY1"/>
                </a:cxn>
                <a:cxn ang="0">
                  <a:pos x="connsiteX2" y="connsiteY2"/>
                </a:cxn>
              </a:cxnLst>
              <a:rect l="l" t="t" r="r" b="b"/>
              <a:pathLst>
                <a:path w="3825240" h="381000">
                  <a:moveTo>
                    <a:pt x="0" y="0"/>
                  </a:moveTo>
                  <a:lnTo>
                    <a:pt x="3444240" y="0"/>
                  </a:lnTo>
                  <a:lnTo>
                    <a:pt x="3825240" y="381000"/>
                  </a:lnTo>
                </a:path>
              </a:pathLst>
            </a:custGeom>
            <a:noFill/>
            <a:ln w="952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34" name="组合 33"/>
          <p:cNvGrpSpPr/>
          <p:nvPr/>
        </p:nvGrpSpPr>
        <p:grpSpPr>
          <a:xfrm>
            <a:off x="5109030" y="3195735"/>
            <a:ext cx="2374999" cy="2057341"/>
            <a:chOff x="4955066" y="2872813"/>
            <a:chExt cx="2374999" cy="2057341"/>
          </a:xfrm>
        </p:grpSpPr>
        <p:grpSp>
          <p:nvGrpSpPr>
            <p:cNvPr id="2" name="组合 1"/>
            <p:cNvGrpSpPr/>
            <p:nvPr/>
          </p:nvGrpSpPr>
          <p:grpSpPr>
            <a:xfrm>
              <a:off x="4955066" y="2872813"/>
              <a:ext cx="2073976" cy="2057341"/>
              <a:chOff x="3907741" y="793755"/>
              <a:chExt cx="1104349" cy="1087120"/>
            </a:xfrm>
          </p:grpSpPr>
          <p:sp>
            <p:nvSpPr>
              <p:cNvPr id="15" name="流程图: 接点 14"/>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流程图: 接点 15"/>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nvGrpSpPr>
            <p:cNvPr id="5" name="组合 4"/>
            <p:cNvGrpSpPr/>
            <p:nvPr/>
          </p:nvGrpSpPr>
          <p:grpSpPr>
            <a:xfrm>
              <a:off x="6461621" y="3965237"/>
              <a:ext cx="868444" cy="802800"/>
              <a:chOff x="3907741" y="793755"/>
              <a:chExt cx="1104349" cy="1087120"/>
            </a:xfrm>
          </p:grpSpPr>
          <p:sp>
            <p:nvSpPr>
              <p:cNvPr id="7" name="流程图: 接点 6"/>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流程图: 接点 8"/>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sp>
        <p:nvSpPr>
          <p:cNvPr id="41" name="文本框 40"/>
          <p:cNvSpPr txBox="1"/>
          <p:nvPr/>
        </p:nvSpPr>
        <p:spPr>
          <a:xfrm>
            <a:off x="4692668" y="1873525"/>
            <a:ext cx="3376297"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
        <p:nvSpPr>
          <p:cNvPr id="47" name="文本框 46"/>
          <p:cNvSpPr txBox="1"/>
          <p:nvPr/>
        </p:nvSpPr>
        <p:spPr>
          <a:xfrm>
            <a:off x="8402190" y="3828991"/>
            <a:ext cx="2853023"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两个层面</a:t>
            </a:r>
            <a:endParaRPr lang="zh-CN" altLang="en-US" sz="1600">
              <a:latin typeface="思源黑体 Light" panose="020b0300000000000000" pitchFamily="34" charset="-122"/>
              <a:ea typeface="思源宋体 CN Heavy" panose="02020900000000000000"/>
            </a:endParaRPr>
          </a:p>
        </p:txBody>
      </p:sp>
      <p:cxnSp>
        <p:nvCxnSpPr>
          <p:cNvPr id="48" name="直接连接符 47"/>
          <p:cNvCxnSpPr/>
          <p:nvPr/>
        </p:nvCxnSpPr>
        <p:spPr>
          <a:xfrm>
            <a:off x="8478773" y="4208554"/>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49" name="文本框 48"/>
          <p:cNvSpPr txBox="1"/>
          <p:nvPr/>
        </p:nvSpPr>
        <p:spPr>
          <a:xfrm>
            <a:off x="8413656" y="4224406"/>
            <a:ext cx="3376297"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
        <p:nvSpPr>
          <p:cNvPr id="50" name="文本框 49"/>
          <p:cNvSpPr txBox="1"/>
          <p:nvPr/>
        </p:nvSpPr>
        <p:spPr>
          <a:xfrm>
            <a:off x="4734181" y="1551480"/>
            <a:ext cx="2853023"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内外部检查</a:t>
            </a:r>
            <a:endParaRPr lang="zh-CN" altLang="en-US" sz="1600">
              <a:latin typeface="思源黑体 Light" panose="020b0300000000000000" pitchFamily="34" charset="-122"/>
              <a:ea typeface="思源宋体 CN Heavy" panose="02020900000000000000"/>
            </a:endParaRPr>
          </a:p>
        </p:txBody>
      </p:sp>
      <p:cxnSp>
        <p:nvCxnSpPr>
          <p:cNvPr id="51" name="直接连接符 50"/>
          <p:cNvCxnSpPr/>
          <p:nvPr/>
        </p:nvCxnSpPr>
        <p:spPr>
          <a:xfrm>
            <a:off x="4801273" y="1883670"/>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wipe(down)">
                                      <p:cBhvr>
                                        <p:cTn id="17" dur="500"/>
                                        <p:tgtEl>
                                          <p:spTgt spid="1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down)">
                                      <p:cBhvr>
                                        <p:cTn id="22" dur="500"/>
                                        <p:tgtEl>
                                          <p:spTgt spid="2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4" dur="500" fill="hold"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wipe(down)">
                                      <p:cBhvr>
                                        <p:cTn id="27" dur="500"/>
                                        <p:tgtEl>
                                          <p:spTgt spid="2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6" presetClass="entr" presetSubtype="21" dur="50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arn(inVertical)">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 name="组合 16"/>
          <p:cNvGrpSpPr/>
          <p:nvPr/>
        </p:nvGrpSpPr>
        <p:grpSpPr>
          <a:xfrm>
            <a:off x="807660" y="2330868"/>
            <a:ext cx="1458700" cy="1447000"/>
            <a:chOff x="3907741" y="793755"/>
            <a:chExt cx="1104349" cy="1087120"/>
          </a:xfrm>
        </p:grpSpPr>
        <p:sp>
          <p:nvSpPr>
            <p:cNvPr id="38" name="流程图: 接点 37"/>
            <p:cNvSpPr/>
            <p:nvPr/>
          </p:nvSpPr>
          <p:spPr>
            <a:xfrm>
              <a:off x="3907741" y="793755"/>
              <a:ext cx="1104349" cy="1087120"/>
            </a:xfrm>
            <a:prstGeom prst="flowChartConnector">
              <a:avLst/>
            </a:prstGeom>
            <a:gradFill>
              <a:gsLst>
                <a:gs pos="100000">
                  <a:schemeClr val="tx1">
                    <a:lumMod val="95000"/>
                    <a:lumOff val="5000"/>
                  </a:schemeClr>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39" name="流程图: 接点 38"/>
            <p:cNvSpPr/>
            <p:nvPr/>
          </p:nvSpPr>
          <p:spPr>
            <a:xfrm>
              <a:off x="3972672" y="867279"/>
              <a:ext cx="976504" cy="929967"/>
            </a:xfrm>
            <a:prstGeom prst="flowChartConnector">
              <a:avLst/>
            </a:prstGeom>
            <a:gradFill>
              <a:gsLst>
                <a:gs pos="65700">
                  <a:srgbClr val="ACACAC"/>
                </a:gs>
                <a:gs pos="0">
                  <a:schemeClr val="tx1">
                    <a:lumMod val="95000"/>
                    <a:lumOff val="5000"/>
                  </a:schemeClr>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sp>
        <p:nvSpPr>
          <p:cNvPr id="35" name="矩形 34"/>
          <p:cNvSpPr/>
          <p:nvPr/>
        </p:nvSpPr>
        <p:spPr>
          <a:xfrm>
            <a:off x="407305" y="4851456"/>
            <a:ext cx="5599159" cy="1450174"/>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4" name="文本框 3"/>
          <p:cNvSpPr txBox="1"/>
          <p:nvPr/>
        </p:nvSpPr>
        <p:spPr>
          <a:xfrm>
            <a:off x="3854061" y="1023189"/>
            <a:ext cx="4750018"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涉嫌办理个人间借贷的阜阳某</a:t>
            </a:r>
            <a:r>
              <a:rPr lang="zh-CN" altLang="en-US" sz="24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银行案件</a:t>
            </a:r>
            <a:endParaRPr lang="zh-CN" altLang="en-US" sz="20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5" name="文本框 4"/>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8" name="文本框 7"/>
          <p:cNvSpPr txBox="1"/>
          <p:nvPr/>
        </p:nvSpPr>
        <p:spPr>
          <a:xfrm>
            <a:off x="406395" y="5268916"/>
            <a:ext cx="574451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400">
                <a:latin typeface="思源黑体" panose="020b0500000000000000" pitchFamily="34" charset="-122"/>
                <a:ea typeface="思源黑体 Medium" panose="020b0600000000000000" pitchFamily="34" charset="-122"/>
                <a:sym typeface="思源黑体" panose="020b0500000000000000" pitchFamily="34" charset="-122"/>
              </a:rPr>
              <a:t>作为银行高级管理人员，在长达</a:t>
            </a:r>
            <a:r>
              <a:rPr lang="en-US" altLang="zh-CN" sz="1400">
                <a:latin typeface="思源黑体" panose="020b0500000000000000" pitchFamily="34" charset="-122"/>
                <a:ea typeface="思源黑体 Medium" panose="020b0600000000000000" pitchFamily="34" charset="-122"/>
                <a:sym typeface="思源黑体" panose="020b0500000000000000" pitchFamily="34" charset="-122"/>
              </a:rPr>
              <a:t>20</a:t>
            </a:r>
            <a:r>
              <a:rPr lang="zh-CN" altLang="en-US" sz="1400">
                <a:latin typeface="思源黑体" panose="020b0500000000000000" pitchFamily="34" charset="-122"/>
                <a:ea typeface="思源黑体 Medium" panose="020b0600000000000000" pitchFamily="34" charset="-122"/>
                <a:sym typeface="思源黑体" panose="020b0500000000000000" pitchFamily="34" charset="-122"/>
              </a:rPr>
              <a:t>年的民间借贷过程中，李某的行为没有受到该行有效的约束和管理，严重违反了银监会加大防范操作风险工作 “十三条”的要求。而该行内部控制制度失效，合规风险的监测、识别和报告工作形同虚设，该行阜阳分行行长、分管副行长也因此被免职。</a:t>
            </a:r>
            <a:endParaRPr lang="zh-CN" altLang="en-US" sz="1400">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26" name="组合 25"/>
          <p:cNvGrpSpPr/>
          <p:nvPr/>
        </p:nvGrpSpPr>
        <p:grpSpPr>
          <a:xfrm>
            <a:off x="8659093" y="2077388"/>
            <a:ext cx="2514614" cy="4540251"/>
            <a:chOff x="745464" y="1625599"/>
            <a:chExt cx="2514614" cy="4540251"/>
          </a:xfrm>
        </p:grpSpPr>
        <p:sp>
          <p:nvSpPr>
            <p:cNvPr id="27" name="平行四边形 26"/>
            <p:cNvSpPr/>
            <p:nvPr/>
          </p:nvSpPr>
          <p:spPr>
            <a:xfrm rot="16200000" flipV="1">
              <a:off x="-226609" y="2597672"/>
              <a:ext cx="3940043" cy="1995897"/>
            </a:xfrm>
            <a:prstGeom prst="parallelogram">
              <a:avLst>
                <a:gd name="adj" fmla="val 14487"/>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rgbClr val="FF7D43"/>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8" name="平行四边形 27"/>
            <p:cNvSpPr/>
            <p:nvPr/>
          </p:nvSpPr>
          <p:spPr>
            <a:xfrm rot="16200000" flipV="1">
              <a:off x="202190" y="3107962"/>
              <a:ext cx="4119879" cy="1995897"/>
            </a:xfrm>
            <a:prstGeom prst="parallelogram">
              <a:avLst>
                <a:gd name="adj" fmla="val 15760"/>
              </a:avLst>
            </a:prstGeom>
            <a:solidFill>
              <a:schemeClr val="bg1">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29" name="平行四边形 28"/>
            <p:cNvSpPr/>
            <p:nvPr/>
          </p:nvSpPr>
          <p:spPr>
            <a:xfrm rot="16200000" flipV="1">
              <a:off x="276307" y="2442843"/>
              <a:ext cx="3341619" cy="2125723"/>
            </a:xfrm>
            <a:prstGeom prst="parallelogram">
              <a:avLst>
                <a:gd name="adj" fmla="val 15018"/>
              </a:avLst>
            </a:prstGeom>
            <a:solidFill>
              <a:schemeClr val="bg1"/>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0" name="文本框 27"/>
            <p:cNvSpPr txBox="1"/>
            <p:nvPr/>
          </p:nvSpPr>
          <p:spPr>
            <a:xfrm>
              <a:off x="1028924" y="2291116"/>
              <a:ext cx="1906882" cy="2677656"/>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在这起案件中，如果该行建立了行为失范监察制度和内部报告制度并据此严格执行，加强对重要岗位和敏感环节工作人员八小时内外行为的管理，对于历次检查中发现的痕迹和马脚不放过、不隐瞒，这起案件完全不会经历</a:t>
              </a:r>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20</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年才浮出水面。</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31" name="平行四边形 30"/>
            <p:cNvSpPr/>
            <p:nvPr/>
          </p:nvSpPr>
          <p:spPr>
            <a:xfrm rot="16200000" flipV="1">
              <a:off x="1378907" y="4836972"/>
              <a:ext cx="907509" cy="1586593"/>
            </a:xfrm>
            <a:prstGeom prst="parallelogram">
              <a:avLst>
                <a:gd name="adj" fmla="val 27362"/>
              </a:avLst>
            </a:prstGeom>
            <a:solidFill>
              <a:srgbClr val="C00000"/>
            </a:solidFill>
            <a:ln>
              <a:noFill/>
            </a:ln>
            <a:effectLst>
              <a:outerShdw blurRad="203200" dist="177800" dir="8100000" sx="98000" sy="98000" algn="tr" rotWithShape="0">
                <a:schemeClr val="accent1">
                  <a:lumMod val="75000"/>
                  <a:alpha val="2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2" name="文本框 28"/>
            <p:cNvSpPr txBox="1"/>
            <p:nvPr/>
          </p:nvSpPr>
          <p:spPr>
            <a:xfrm>
              <a:off x="1069737" y="5401902"/>
              <a:ext cx="1485900"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主动合规</a:t>
              </a:r>
              <a:endPar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2" name="组合 1"/>
          <p:cNvGrpSpPr/>
          <p:nvPr/>
        </p:nvGrpSpPr>
        <p:grpSpPr>
          <a:xfrm>
            <a:off x="1007135" y="2645291"/>
            <a:ext cx="1188577" cy="792156"/>
            <a:chOff x="2169494" y="1583532"/>
            <a:chExt cx="1188577" cy="792156"/>
          </a:xfrm>
        </p:grpSpPr>
        <p:sp>
          <p:nvSpPr>
            <p:cNvPr id="9" name="文本框 8"/>
            <p:cNvSpPr txBox="1"/>
            <p:nvPr/>
          </p:nvSpPr>
          <p:spPr>
            <a:xfrm>
              <a:off x="2169494" y="1583532"/>
              <a:ext cx="697628" cy="707886"/>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a:ln>
                    <a:noFill/>
                  </a:ln>
                  <a:solidFill>
                    <a:schemeClr val="bg1"/>
                  </a:solidFill>
                  <a:effectLst/>
                  <a:uLnTx/>
                  <a:uFillTx/>
                  <a:latin typeface="思源宋体 CN Heavy" panose="02020900000000000000"/>
                  <a:ea typeface="思源宋体 CN Heavy" panose="02020900000000000000"/>
                  <a:cs typeface="+mn-cs"/>
                </a:rPr>
                <a:t>案</a:t>
              </a:r>
              <a:endParaRPr kumimoji="0" lang="en-US" altLang="zh-CN" sz="4000" b="0" i="0" u="none" strike="noStrike" kern="1200" cap="none" spc="0" normalizeH="0" baseline="0" noProof="0">
                <a:ln>
                  <a:noFill/>
                </a:ln>
                <a:solidFill>
                  <a:schemeClr val="bg1"/>
                </a:solidFill>
                <a:effectLst/>
                <a:uLnTx/>
                <a:uFillTx/>
                <a:latin typeface="思源宋体 CN Heavy" panose="02020900000000000000"/>
                <a:ea typeface="思源宋体 CN Heavy" panose="02020900000000000000"/>
                <a:cs typeface="+mn-cs"/>
              </a:endParaRPr>
            </a:p>
          </p:txBody>
        </p:sp>
        <p:sp>
          <p:nvSpPr>
            <p:cNvPr id="10" name="文本框 9"/>
            <p:cNvSpPr txBox="1"/>
            <p:nvPr/>
          </p:nvSpPr>
          <p:spPr>
            <a:xfrm>
              <a:off x="2660444" y="1667802"/>
              <a:ext cx="697627" cy="707886"/>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例</a:t>
              </a:r>
              <a:endParaRPr kumimoji="0" lang="en-US" altLang="zh-CN" sz="4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nvGrpSpPr>
          <p:cNvPr id="15" name="组合 14"/>
          <p:cNvGrpSpPr/>
          <p:nvPr/>
        </p:nvGrpSpPr>
        <p:grpSpPr>
          <a:xfrm>
            <a:off x="2541504" y="1936742"/>
            <a:ext cx="5783748" cy="2037771"/>
            <a:chOff x="2541504" y="1936742"/>
            <a:chExt cx="5783748" cy="2037771"/>
          </a:xfrm>
        </p:grpSpPr>
        <p:sp>
          <p:nvSpPr>
            <p:cNvPr id="34" name="矩形 33"/>
            <p:cNvSpPr/>
            <p:nvPr/>
          </p:nvSpPr>
          <p:spPr>
            <a:xfrm>
              <a:off x="2541504" y="1936742"/>
              <a:ext cx="5599159" cy="2037771"/>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33" name="文本框 32"/>
            <p:cNvSpPr txBox="1"/>
            <p:nvPr/>
          </p:nvSpPr>
          <p:spPr>
            <a:xfrm>
              <a:off x="2628985" y="2565242"/>
              <a:ext cx="5696267" cy="138499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altLang="zh-CN" sz="1400">
                  <a:latin typeface="思源黑体" panose="020b0500000000000000" pitchFamily="34" charset="-122"/>
                  <a:ea typeface="思源黑体 Medium" panose="020b0600000000000000" pitchFamily="34" charset="-122"/>
                  <a:sym typeface="思源黑体" panose="020b0500000000000000" pitchFamily="34" charset="-122"/>
                </a:rPr>
                <a:t>2009</a:t>
              </a:r>
              <a:r>
                <a:rPr lang="zh-CN" altLang="en-US" sz="1400">
                  <a:latin typeface="思源黑体" panose="020b0500000000000000" pitchFamily="34" charset="-122"/>
                  <a:ea typeface="思源黑体 Medium" panose="020b0600000000000000" pitchFamily="34" charset="-122"/>
                  <a:sym typeface="思源黑体" panose="020b0500000000000000" pitchFamily="34" charset="-122"/>
                </a:rPr>
                <a:t>年</a:t>
              </a:r>
              <a:r>
                <a:rPr lang="en-US" altLang="zh-CN" sz="1400">
                  <a:latin typeface="思源黑体" panose="020b0500000000000000" pitchFamily="34" charset="-122"/>
                  <a:ea typeface="思源黑体 Medium" panose="020b0600000000000000" pitchFamily="34" charset="-122"/>
                  <a:sym typeface="思源黑体" panose="020b0500000000000000" pitchFamily="34" charset="-122"/>
                </a:rPr>
                <a:t>5</a:t>
              </a:r>
              <a:r>
                <a:rPr lang="zh-CN" altLang="en-US" sz="1400">
                  <a:latin typeface="思源黑体" panose="020b0500000000000000" pitchFamily="34" charset="-122"/>
                  <a:ea typeface="思源黑体 Medium" panose="020b0600000000000000" pitchFamily="34" charset="-122"/>
                  <a:sym typeface="思源黑体" panose="020b0500000000000000" pitchFamily="34" charset="-122"/>
                </a:rPr>
                <a:t>月</a:t>
              </a:r>
              <a:r>
                <a:rPr lang="en-US" altLang="zh-CN" sz="1400">
                  <a:latin typeface="思源黑体" panose="020b0500000000000000" pitchFamily="34" charset="-122"/>
                  <a:ea typeface="思源黑体 Medium" panose="020b0600000000000000" pitchFamily="34" charset="-122"/>
                  <a:sym typeface="思源黑体" panose="020b0500000000000000" pitchFamily="34" charset="-122"/>
                </a:rPr>
                <a:t>1</a:t>
              </a:r>
              <a:r>
                <a:rPr lang="zh-CN" altLang="en-US" sz="1400">
                  <a:latin typeface="思源黑体" panose="020b0500000000000000" pitchFamily="34" charset="-122"/>
                  <a:ea typeface="思源黑体 Medium" panose="020b0600000000000000" pitchFamily="34" charset="-122"/>
                  <a:sym typeface="思源黑体" panose="020b0500000000000000" pitchFamily="34" charset="-122"/>
                </a:rPr>
                <a:t>日，阜阳某银行腾达支行负责人李某向群众借款</a:t>
              </a:r>
              <a:r>
                <a:rPr lang="en-US" altLang="zh-CN" sz="1400">
                  <a:latin typeface="思源黑体" panose="020b0500000000000000" pitchFamily="34" charset="-122"/>
                  <a:ea typeface="思源黑体 Medium" panose="020b0600000000000000" pitchFamily="34" charset="-122"/>
                  <a:sym typeface="思源黑体" panose="020b0500000000000000" pitchFamily="34" charset="-122"/>
                </a:rPr>
                <a:t>1.65</a:t>
              </a:r>
              <a:r>
                <a:rPr lang="zh-CN" altLang="en-US" sz="1400">
                  <a:latin typeface="思源黑体" panose="020b0500000000000000" pitchFamily="34" charset="-122"/>
                  <a:ea typeface="思源黑体 Medium" panose="020b0600000000000000" pitchFamily="34" charset="-122"/>
                  <a:sym typeface="思源黑体" panose="020b0500000000000000" pitchFamily="34" charset="-122"/>
                </a:rPr>
                <a:t>亿，无力偿还，向公安机关投案自首。一起涉嫌办理个人间借贷的案件浮出水面。据了解，李某自</a:t>
              </a:r>
              <a:r>
                <a:rPr lang="en-US" altLang="zh-CN" sz="1400">
                  <a:latin typeface="思源黑体" panose="020b0500000000000000" pitchFamily="34" charset="-122"/>
                  <a:ea typeface="思源黑体 Medium" panose="020b0600000000000000" pitchFamily="34" charset="-122"/>
                  <a:sym typeface="思源黑体" panose="020b0500000000000000" pitchFamily="34" charset="-122"/>
                </a:rPr>
                <a:t>1989</a:t>
              </a:r>
              <a:r>
                <a:rPr lang="zh-CN" altLang="en-US" sz="1400">
                  <a:latin typeface="思源黑体" panose="020b0500000000000000" pitchFamily="34" charset="-122"/>
                  <a:ea typeface="思源黑体 Medium" panose="020b0600000000000000" pitchFamily="34" charset="-122"/>
                  <a:sym typeface="思源黑体" panose="020b0500000000000000" pitchFamily="34" charset="-122"/>
                </a:rPr>
                <a:t>年起就开始从事非法民间借贷，主要以个人名义或伪造公章出具借条，以许诺向他人支付高息为诱饵，获取巨额民间借贷。李某个人利用职务便利从事非法借贷，持续时间之长、涉及金额之大，实属罕见。</a:t>
              </a:r>
              <a:endParaRPr lang="zh-CN" altLang="en-US" sz="1400">
                <a:latin typeface="思源黑体" panose="020b0500000000000000" pitchFamily="34" charset="-122"/>
                <a:ea typeface="思源黑体 Medium" panose="020b0600000000000000" pitchFamily="34" charset="-122"/>
                <a:sym typeface="思源黑体" panose="020b0500000000000000" pitchFamily="34" charset="-122"/>
              </a:endParaRPr>
            </a:p>
          </p:txBody>
        </p:sp>
      </p:grpSp>
      <p:grpSp>
        <p:nvGrpSpPr>
          <p:cNvPr id="18" name="组合 17"/>
          <p:cNvGrpSpPr/>
          <p:nvPr/>
        </p:nvGrpSpPr>
        <p:grpSpPr>
          <a:xfrm>
            <a:off x="6460822" y="4620757"/>
            <a:ext cx="1721127" cy="1591030"/>
            <a:chOff x="3907741" y="793755"/>
            <a:chExt cx="1104349" cy="1087120"/>
          </a:xfrm>
        </p:grpSpPr>
        <p:sp>
          <p:nvSpPr>
            <p:cNvPr id="36" name="流程图: 接点 35"/>
            <p:cNvSpPr/>
            <p:nvPr/>
          </p:nvSpPr>
          <p:spPr>
            <a:xfrm>
              <a:off x="3907741" y="793755"/>
              <a:ext cx="1104349" cy="1087120"/>
            </a:xfrm>
            <a:prstGeom prst="flowChartConnector">
              <a:avLst/>
            </a:prstGeom>
            <a:gradFill>
              <a:gsLst>
                <a:gs pos="100000">
                  <a:srgbClr val="C00000"/>
                </a:gs>
                <a:gs pos="0">
                  <a:schemeClr val="bg1"/>
                </a:gs>
              </a:gsLst>
              <a:lin ang="5400000" scaled="0"/>
            </a:gradFill>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37" name="流程图: 接点 36"/>
            <p:cNvSpPr/>
            <p:nvPr/>
          </p:nvSpPr>
          <p:spPr>
            <a:xfrm>
              <a:off x="3972672" y="867279"/>
              <a:ext cx="976504" cy="929967"/>
            </a:xfrm>
            <a:prstGeom prst="flowChartConnector">
              <a:avLst/>
            </a:prstGeom>
            <a:gradFill>
              <a:gsLst>
                <a:gs pos="74800">
                  <a:srgbClr val="EFBFBF"/>
                </a:gs>
                <a:gs pos="0">
                  <a:srgbClr val="C00000"/>
                </a:gs>
                <a:gs pos="100000">
                  <a:schemeClr val="bg1"/>
                </a:gs>
              </a:gsLst>
              <a:lin ang="5400000" scaled="0"/>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nvGrpSpPr>
          <p:cNvPr id="14" name="组合 13"/>
          <p:cNvGrpSpPr/>
          <p:nvPr/>
        </p:nvGrpSpPr>
        <p:grpSpPr>
          <a:xfrm>
            <a:off x="6681509" y="4883891"/>
            <a:ext cx="1228230" cy="969800"/>
            <a:chOff x="2129841" y="1405888"/>
            <a:chExt cx="1228230" cy="969800"/>
          </a:xfrm>
        </p:grpSpPr>
        <p:sp>
          <p:nvSpPr>
            <p:cNvPr id="19" name="文本框 18"/>
            <p:cNvSpPr txBox="1"/>
            <p:nvPr/>
          </p:nvSpPr>
          <p:spPr>
            <a:xfrm>
              <a:off x="2129841" y="1405888"/>
              <a:ext cx="697628" cy="707886"/>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4000">
                  <a:solidFill>
                    <a:schemeClr val="bg1"/>
                  </a:solidFill>
                  <a:latin typeface="思源宋体 CN Heavy" panose="02020900000000000000"/>
                  <a:ea typeface="思源宋体 CN Heavy" panose="02020900000000000000"/>
                </a:rPr>
                <a:t>分</a:t>
              </a:r>
              <a:endParaRPr kumimoji="0" lang="en-US" altLang="zh-CN" sz="4000" b="0" i="0" u="none" strike="noStrike" kern="1200" cap="none" spc="0" normalizeH="0" baseline="0" noProof="0">
                <a:ln>
                  <a:noFill/>
                </a:ln>
                <a:solidFill>
                  <a:schemeClr val="bg1"/>
                </a:solidFill>
                <a:effectLst/>
                <a:uLnTx/>
                <a:uFillTx/>
                <a:latin typeface="思源宋体 CN Heavy" panose="02020900000000000000"/>
                <a:ea typeface="思源宋体 CN Heavy" panose="02020900000000000000"/>
                <a:cs typeface="+mn-cs"/>
              </a:endParaRPr>
            </a:p>
          </p:txBody>
        </p:sp>
        <p:sp>
          <p:nvSpPr>
            <p:cNvPr id="20" name="文本框 19"/>
            <p:cNvSpPr txBox="1"/>
            <p:nvPr/>
          </p:nvSpPr>
          <p:spPr>
            <a:xfrm>
              <a:off x="2660444" y="1667802"/>
              <a:ext cx="697627" cy="707886"/>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析</a:t>
              </a:r>
              <a:endParaRPr kumimoji="0" lang="en-US" altLang="zh-CN" sz="4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nvGrpSpPr>
          <p:cNvPr id="43" name="组合 42"/>
          <p:cNvGrpSpPr/>
          <p:nvPr/>
        </p:nvGrpSpPr>
        <p:grpSpPr>
          <a:xfrm>
            <a:off x="2642148" y="1914868"/>
            <a:ext cx="3376297" cy="690740"/>
            <a:chOff x="2642148" y="1914868"/>
            <a:chExt cx="3376297" cy="690740"/>
          </a:xfrm>
        </p:grpSpPr>
        <p:sp>
          <p:nvSpPr>
            <p:cNvPr id="40" name="文本框 39"/>
            <p:cNvSpPr txBox="1"/>
            <p:nvPr/>
          </p:nvSpPr>
          <p:spPr>
            <a:xfrm>
              <a:off x="2642148" y="2328609"/>
              <a:ext cx="3376297"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
          <p:nvSpPr>
            <p:cNvPr id="41" name="文本框 40"/>
            <p:cNvSpPr txBox="1"/>
            <p:nvPr/>
          </p:nvSpPr>
          <p:spPr>
            <a:xfrm>
              <a:off x="2674016" y="1914868"/>
              <a:ext cx="2853023"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案例</a:t>
              </a:r>
              <a:endParaRPr lang="zh-CN" altLang="en-US" sz="1600">
                <a:latin typeface="思源黑体 Light" panose="020b0300000000000000" pitchFamily="34" charset="-122"/>
                <a:ea typeface="思源宋体 CN Heavy" panose="02020900000000000000"/>
              </a:endParaRPr>
            </a:p>
          </p:txBody>
        </p:sp>
        <p:cxnSp>
          <p:nvCxnSpPr>
            <p:cNvPr id="42" name="直接连接符 41"/>
            <p:cNvCxnSpPr/>
            <p:nvPr/>
          </p:nvCxnSpPr>
          <p:spPr>
            <a:xfrm>
              <a:off x="2774607" y="2286684"/>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grpSp>
      <p:grpSp>
        <p:nvGrpSpPr>
          <p:cNvPr id="44" name="组合 43"/>
          <p:cNvGrpSpPr/>
          <p:nvPr/>
        </p:nvGrpSpPr>
        <p:grpSpPr>
          <a:xfrm>
            <a:off x="432782" y="4565560"/>
            <a:ext cx="3376297" cy="690740"/>
            <a:chOff x="2642148" y="1914868"/>
            <a:chExt cx="3376297" cy="690740"/>
          </a:xfrm>
        </p:grpSpPr>
        <p:sp>
          <p:nvSpPr>
            <p:cNvPr id="45" name="文本框 44"/>
            <p:cNvSpPr txBox="1"/>
            <p:nvPr/>
          </p:nvSpPr>
          <p:spPr>
            <a:xfrm>
              <a:off x="2642148" y="2328609"/>
              <a:ext cx="3376297"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compliance risks</a:t>
              </a:r>
              <a:endParaRPr lang="zh-CN" altLang="en-US" sz="1600">
                <a:latin typeface="思源黑体 Light" panose="020b0300000000000000" pitchFamily="34" charset="-122"/>
                <a:ea typeface="思源宋体 CN Heavy" panose="02020900000000000000"/>
              </a:endParaRPr>
            </a:p>
          </p:txBody>
        </p:sp>
        <p:sp>
          <p:nvSpPr>
            <p:cNvPr id="46" name="文本框 45"/>
            <p:cNvSpPr txBox="1"/>
            <p:nvPr/>
          </p:nvSpPr>
          <p:spPr>
            <a:xfrm>
              <a:off x="2674016" y="1914868"/>
              <a:ext cx="2853023"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分析</a:t>
              </a:r>
              <a:endParaRPr lang="zh-CN" altLang="en-US" sz="1600">
                <a:latin typeface="思源黑体 Light" panose="020b0300000000000000" pitchFamily="34" charset="-122"/>
                <a:ea typeface="思源宋体 CN Heavy" panose="02020900000000000000"/>
              </a:endParaRPr>
            </a:p>
          </p:txBody>
        </p:sp>
        <p:cxnSp>
          <p:nvCxnSpPr>
            <p:cNvPr id="47" name="直接连接符 46"/>
            <p:cNvCxnSpPr/>
            <p:nvPr/>
          </p:nvCxnSpPr>
          <p:spPr>
            <a:xfrm>
              <a:off x="2774607" y="2286684"/>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wipe(down)">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411864" y="1128379"/>
            <a:ext cx="7723599" cy="8309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a:t>
            </a:r>
            <a:r>
              <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5</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合规问责</a:t>
            </a:r>
            <a:r>
              <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旨在通过采取适当的各项</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纠正和惩戒</a:t>
            </a:r>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措施，</a:t>
            </a:r>
            <a:endParaRPr lang="en-US" altLang="zh-CN"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zh-CN" altLang="en-US" sz="20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确保合规风险得到有效</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管理与控制</a:t>
            </a:r>
            <a:endParaRPr lang="zh-CN" altLang="en-US" sz="20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6" name="文本框 5"/>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30" name="矩形: 圆角 29"/>
          <p:cNvSpPr/>
          <p:nvPr/>
        </p:nvSpPr>
        <p:spPr>
          <a:xfrm>
            <a:off x="12130775" y="2015660"/>
            <a:ext cx="887924" cy="88792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3" name="文本框 12"/>
          <p:cNvSpPr txBox="1"/>
          <p:nvPr/>
        </p:nvSpPr>
        <p:spPr>
          <a:xfrm>
            <a:off x="1572592" y="5948679"/>
            <a:ext cx="8658888"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两个重要环节</a:t>
            </a:r>
            <a:r>
              <a:rPr lang="en-US" altLang="zh-CN" sz="20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20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一个是对</a:t>
            </a:r>
            <a:r>
              <a:rPr lang="zh-CN" altLang="en-US" sz="24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谁有责任进行认定</a:t>
            </a:r>
            <a:r>
              <a:rPr lang="zh-CN" altLang="en-US" sz="20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，一个是对</a:t>
            </a:r>
            <a:r>
              <a:rPr lang="zh-CN" altLang="en-US" sz="24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责任人进行处理。</a:t>
            </a:r>
            <a:endParaRPr lang="zh-CN" altLang="en-US" sz="2000">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32" name="组合 31"/>
          <p:cNvGrpSpPr/>
          <p:nvPr/>
        </p:nvGrpSpPr>
        <p:grpSpPr>
          <a:xfrm>
            <a:off x="560590" y="2011203"/>
            <a:ext cx="2613296" cy="4399141"/>
            <a:chOff x="560590" y="2011203"/>
            <a:chExt cx="2613296" cy="4399141"/>
          </a:xfrm>
        </p:grpSpPr>
        <p:grpSp>
          <p:nvGrpSpPr>
            <p:cNvPr id="145" name="组合 144"/>
            <p:cNvGrpSpPr/>
            <p:nvPr/>
          </p:nvGrpSpPr>
          <p:grpSpPr>
            <a:xfrm>
              <a:off x="560590" y="2011203"/>
              <a:ext cx="2555757" cy="4399141"/>
              <a:chOff x="699202" y="1398467"/>
              <a:chExt cx="2555756" cy="4399141"/>
            </a:xfrm>
          </p:grpSpPr>
          <p:sp>
            <p:nvSpPr>
              <p:cNvPr id="11" name="平行四边形 10"/>
              <p:cNvSpPr/>
              <p:nvPr/>
            </p:nvSpPr>
            <p:spPr>
              <a:xfrm rot="5400000" flipV="1">
                <a:off x="-231149" y="2328818"/>
                <a:ext cx="4399141" cy="2538440"/>
              </a:xfrm>
              <a:prstGeom prst="parallelogram">
                <a:avLst>
                  <a:gd name="adj" fmla="val 17242"/>
                </a:avLst>
              </a:prstGeom>
              <a:gradFill>
                <a:gsLst>
                  <a:gs pos="0">
                    <a:schemeClr val="bg1">
                      <a:alpha val="69000"/>
                    </a:schemeClr>
                  </a:gs>
                  <a:gs pos="100000">
                    <a:schemeClr val="bg1"/>
                  </a:gs>
                </a:gsLst>
                <a:lin ang="0" scaled="0"/>
              </a:gradFill>
              <a:ln>
                <a:gradFill>
                  <a:gsLst>
                    <a:gs pos="0">
                      <a:schemeClr val="tx1">
                        <a:lumMod val="85000"/>
                        <a:lumOff val="15000"/>
                      </a:schemeClr>
                    </a:gs>
                    <a:gs pos="100000">
                      <a:schemeClr val="tx1">
                        <a:lumMod val="85000"/>
                        <a:lumOff val="15000"/>
                        <a:alpha val="0"/>
                      </a:schemeClr>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grpSp>
            <p:nvGrpSpPr>
              <p:cNvPr id="144" name="组合 143"/>
              <p:cNvGrpSpPr/>
              <p:nvPr/>
            </p:nvGrpSpPr>
            <p:grpSpPr>
              <a:xfrm>
                <a:off x="885606" y="1694327"/>
                <a:ext cx="2369352" cy="3165979"/>
                <a:chOff x="858482" y="1360810"/>
                <a:chExt cx="2369352" cy="3165979"/>
              </a:xfrm>
            </p:grpSpPr>
            <p:sp>
              <p:nvSpPr>
                <p:cNvPr id="14" name="矩形: 圆角 13"/>
                <p:cNvSpPr/>
                <p:nvPr/>
              </p:nvSpPr>
              <p:spPr>
                <a:xfrm>
                  <a:off x="1922758" y="1917229"/>
                  <a:ext cx="887924" cy="88792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nvGrpSpPr>
                <p:cNvPr id="94" name="组合 93"/>
                <p:cNvGrpSpPr/>
                <p:nvPr/>
              </p:nvGrpSpPr>
              <p:grpSpPr>
                <a:xfrm>
                  <a:off x="959034" y="2290542"/>
                  <a:ext cx="1782882" cy="1685309"/>
                  <a:chOff x="1225265" y="2184364"/>
                  <a:chExt cx="2139447" cy="2137073"/>
                </a:xfrm>
                <a:scene3d>
                  <a:camera prst="isometricOffAxis1Right"/>
                  <a:lightRig rig="contrasting" dir="t"/>
                </a:scene3d>
              </p:grpSpPr>
              <p:sp>
                <p:nvSpPr>
                  <p:cNvPr id="96" name="文本框 34"/>
                  <p:cNvSpPr txBox="1"/>
                  <p:nvPr/>
                </p:nvSpPr>
                <p:spPr>
                  <a:xfrm>
                    <a:off x="1225265" y="2184364"/>
                    <a:ext cx="2139447" cy="58541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rgbClr val="B9A799">
                          <a:lumMod val="75000"/>
                        </a:srgbClr>
                      </a:solidFill>
                      <a:effectLst/>
                      <a:uLnTx/>
                      <a:uFillTx/>
                      <a:latin typeface="思源宋体 CN Heavy" panose="02020900000000000000"/>
                      <a:ea typeface="思源宋体 CN Heavy" panose="02020900000000000000"/>
                      <a:cs typeface="+mn-cs"/>
                    </a:endParaRPr>
                  </a:p>
                </p:txBody>
              </p:sp>
              <p:sp>
                <p:nvSpPr>
                  <p:cNvPr id="97" name="文本框 52"/>
                  <p:cNvSpPr txBox="1"/>
                  <p:nvPr/>
                </p:nvSpPr>
                <p:spPr>
                  <a:xfrm>
                    <a:off x="1225265" y="3428999"/>
                    <a:ext cx="2118703" cy="89243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30000"/>
                      </a:lnSpc>
                      <a:spcBef>
                        <a:spcPct val="0"/>
                      </a:spcBef>
                      <a:spcAft>
                        <a:spcPct val="0"/>
                      </a:spcAft>
                      <a:buClrTx/>
                      <a:buSzTx/>
                      <a:buFontTx/>
                      <a:buNone/>
                      <a:defRPr/>
                    </a:pPr>
                    <a:endParaRPr kumimoji="0" lang="en-US" altLang="zh-CN" sz="1600" b="0" i="0" u="none" strike="noStrike" kern="1200" cap="none" spc="0" normalizeH="0" baseline="0" noProof="0">
                      <a:ln>
                        <a:noFill/>
                      </a:ln>
                      <a:solidFill>
                        <a:prstClr val="black">
                          <a:lumMod val="75000"/>
                          <a:lumOff val="25000"/>
                        </a:prstClr>
                      </a:solidFill>
                      <a:effectLst/>
                      <a:uLnTx/>
                      <a:uFillTx/>
                      <a:latin typeface="Roboto"/>
                      <a:ea typeface="思源黑体 CN Regular" panose="020b0500000000000000" charset="-122"/>
                      <a:cs typeface="+mn-cs"/>
                    </a:endParaRPr>
                  </a:p>
                  <a:p>
                    <a:pPr marL="0" marR="0" lvl="0" indent="0" algn="just" defTabSz="914400" rtl="0" eaLnBrk="1" fontAlgn="auto" latinLnBrk="0" hangingPunct="1">
                      <a:lnSpc>
                        <a:spcPct val="130000"/>
                      </a:lnSpc>
                      <a:spcBef>
                        <a:spcPct val="0"/>
                      </a:spcBef>
                      <a:spcAft>
                        <a:spcPct val="0"/>
                      </a:spcAft>
                      <a:buClrTx/>
                      <a:buSzTx/>
                      <a:buFontTx/>
                      <a:buNone/>
                      <a:defRPr/>
                    </a:pPr>
                    <a:endParaRPr lang="en-US" altLang="zh-CN" sz="1600">
                      <a:solidFill>
                        <a:prstClr val="black">
                          <a:lumMod val="75000"/>
                          <a:lumOff val="25000"/>
                        </a:prstClr>
                      </a:solidFill>
                      <a:latin typeface="Roboto"/>
                      <a:ea typeface="思源黑体 CN Regular" panose="020b0500000000000000" charset="-122"/>
                    </a:endParaRPr>
                  </a:p>
                </p:txBody>
              </p:sp>
            </p:grpSp>
            <p:sp>
              <p:nvSpPr>
                <p:cNvPr id="120" name="文本框 27"/>
                <p:cNvSpPr txBox="1"/>
                <p:nvPr/>
              </p:nvSpPr>
              <p:spPr>
                <a:xfrm>
                  <a:off x="1011523" y="2618574"/>
                  <a:ext cx="2216311" cy="190821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合规问责是一种机制</a:t>
                  </a:r>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要采取各种措施保障所有的违规行为均应受到恰当的惩处；</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26" name="平行四边形 125"/>
                <p:cNvSpPr/>
                <p:nvPr/>
              </p:nvSpPr>
              <p:spPr>
                <a:xfrm rot="16200000" flipV="1">
                  <a:off x="1522623" y="855950"/>
                  <a:ext cx="907509" cy="2235792"/>
                </a:xfrm>
                <a:prstGeom prst="parallelogram">
                  <a:avLst>
                    <a:gd name="adj" fmla="val 27362"/>
                  </a:avLst>
                </a:prstGeom>
                <a:solidFill>
                  <a:schemeClr val="tx1">
                    <a:lumMod val="75000"/>
                    <a:lumOff val="25000"/>
                  </a:schemeClr>
                </a:solidFill>
                <a:ln>
                  <a:noFill/>
                </a:ln>
                <a:effectLst>
                  <a:outerShdw blurRad="203200" dist="177800" dir="8100000" sx="98000" sy="98000" algn="tr" rotWithShape="0">
                    <a:schemeClr val="accent1">
                      <a:lumMod val="75000"/>
                      <a:alpha val="21000"/>
                    </a:schemeClr>
                  </a:outerShdw>
                </a:effectLst>
                <a:scene3d>
                  <a:camera prst="isometricRightUp">
                    <a:rot lat="2100000" lon="21594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127" name="组合 126"/>
                <p:cNvGrpSpPr/>
                <p:nvPr/>
              </p:nvGrpSpPr>
              <p:grpSpPr>
                <a:xfrm>
                  <a:off x="1371377" y="1360810"/>
                  <a:ext cx="1164789" cy="1310792"/>
                  <a:chOff x="2097321" y="-855578"/>
                  <a:chExt cx="1831420" cy="8124674"/>
                </a:xfrm>
              </p:grpSpPr>
              <p:sp>
                <p:nvSpPr>
                  <p:cNvPr id="128" name="文本框 127"/>
                  <p:cNvSpPr txBox="1"/>
                  <p:nvPr/>
                </p:nvSpPr>
                <p:spPr>
                  <a:xfrm>
                    <a:off x="2097321" y="-170896"/>
                    <a:ext cx="1026320" cy="7439992"/>
                  </a:xfrm>
                  <a:prstGeom prst="rect">
                    <a:avLst/>
                  </a:prstGeom>
                  <a:noFill/>
                </p:spPr>
                <p:txBody>
                  <a:bodyPr wrap="none">
                    <a:spAutoFit/>
                    <a:scene3d>
                      <a:camera prst="isometricRightUp">
                        <a:rot lat="2100000" lon="20400000" rev="0"/>
                      </a:camera>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129" name="文本框 128"/>
                  <p:cNvSpPr txBox="1"/>
                  <p:nvPr/>
                </p:nvSpPr>
                <p:spPr>
                  <a:xfrm>
                    <a:off x="2902421" y="-855578"/>
                    <a:ext cx="1026320" cy="7439992"/>
                  </a:xfrm>
                  <a:prstGeom prst="rect">
                    <a:avLst/>
                  </a:prstGeom>
                  <a:noFill/>
                </p:spPr>
                <p:txBody>
                  <a:bodyPr wrap="none">
                    <a:spAutoFit/>
                    <a:scene3d>
                      <a:camera prst="isometricRightUp">
                        <a:rot lat="2100000" lon="20400000" rev="0"/>
                      </a:camera>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1</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grpSp>
        <p:cxnSp>
          <p:nvCxnSpPr>
            <p:cNvPr id="10" name="直接连接符 9"/>
            <p:cNvCxnSpPr/>
            <p:nvPr/>
          </p:nvCxnSpPr>
          <p:spPr>
            <a:xfrm flipV="1">
              <a:off x="937826" y="3948992"/>
              <a:ext cx="1927097" cy="94669"/>
            </a:xfrm>
            <a:prstGeom prst="line">
              <a:avLst/>
            </a:prstGeom>
            <a:ln w="28575">
              <a:solidFill>
                <a:srgbClr val="C00000"/>
              </a:solidFill>
            </a:ln>
            <a:scene3d>
              <a:camera prst="isometricRightUp">
                <a:rot lat="1375631" lon="20315420" rev="21499426"/>
              </a:camera>
              <a:lightRig rig="threePt" dir="t"/>
            </a:scene3d>
          </p:spPr>
          <p:style>
            <a:lnRef idx="1">
              <a:schemeClr val="accent1"/>
            </a:lnRef>
            <a:fillRef idx="0">
              <a:schemeClr val="accent1"/>
            </a:fillRef>
            <a:effectRef idx="0">
              <a:schemeClr val="accent1"/>
            </a:effectRef>
            <a:fontRef idx="minor">
              <a:schemeClr val="tx1"/>
            </a:fontRef>
          </p:style>
        </p:cxnSp>
        <p:sp>
          <p:nvSpPr>
            <p:cNvPr id="17" name="文本框 27"/>
            <p:cNvSpPr txBox="1"/>
            <p:nvPr/>
          </p:nvSpPr>
          <p:spPr>
            <a:xfrm>
              <a:off x="957574" y="3977097"/>
              <a:ext cx="2216312"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en-US" altLang="zh-CN" sz="12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34" name="组合 33"/>
          <p:cNvGrpSpPr/>
          <p:nvPr/>
        </p:nvGrpSpPr>
        <p:grpSpPr>
          <a:xfrm>
            <a:off x="3347132" y="1959376"/>
            <a:ext cx="2585362" cy="4254534"/>
            <a:chOff x="3347132" y="1959376"/>
            <a:chExt cx="2585362" cy="4254534"/>
          </a:xfrm>
        </p:grpSpPr>
        <p:grpSp>
          <p:nvGrpSpPr>
            <p:cNvPr id="146" name="组合 145"/>
            <p:cNvGrpSpPr/>
            <p:nvPr/>
          </p:nvGrpSpPr>
          <p:grpSpPr>
            <a:xfrm>
              <a:off x="3347132" y="1959376"/>
              <a:ext cx="2493900" cy="4254534"/>
              <a:chOff x="2977817" y="1484642"/>
              <a:chExt cx="2538440" cy="4399141"/>
            </a:xfrm>
          </p:grpSpPr>
          <p:sp>
            <p:nvSpPr>
              <p:cNvPr id="16" name="矩形: 圆角 15"/>
              <p:cNvSpPr/>
              <p:nvPr/>
            </p:nvSpPr>
            <p:spPr>
              <a:xfrm>
                <a:off x="2988267" y="1917229"/>
                <a:ext cx="887924" cy="88792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4" name="平行四边形 123"/>
              <p:cNvSpPr/>
              <p:nvPr/>
            </p:nvSpPr>
            <p:spPr>
              <a:xfrm rot="5400000" flipV="1">
                <a:off x="2047466" y="2414993"/>
                <a:ext cx="4399141" cy="2538440"/>
              </a:xfrm>
              <a:prstGeom prst="parallelogram">
                <a:avLst>
                  <a:gd name="adj" fmla="val 17242"/>
                </a:avLst>
              </a:prstGeom>
              <a:gradFill>
                <a:gsLst>
                  <a:gs pos="0">
                    <a:schemeClr val="bg1">
                      <a:alpha val="69000"/>
                    </a:schemeClr>
                  </a:gs>
                  <a:gs pos="100000">
                    <a:schemeClr val="bg1"/>
                  </a:gs>
                </a:gsLst>
                <a:lin ang="0" scaled="0"/>
              </a:gradFill>
              <a:ln>
                <a:gradFill>
                  <a:gsLst>
                    <a:gs pos="0">
                      <a:srgbClr val="C00000"/>
                    </a:gs>
                    <a:gs pos="100000">
                      <a:srgbClr val="C00000">
                        <a:alpha val="0"/>
                      </a:srgbClr>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grpSp>
            <p:nvGrpSpPr>
              <p:cNvPr id="89" name="组合 88"/>
              <p:cNvGrpSpPr/>
              <p:nvPr/>
            </p:nvGrpSpPr>
            <p:grpSpPr>
              <a:xfrm>
                <a:off x="3400662" y="2110396"/>
                <a:ext cx="1782882" cy="2067086"/>
                <a:chOff x="5000220" y="2184364"/>
                <a:chExt cx="2139447" cy="2380982"/>
              </a:xfrm>
              <a:scene3d>
                <a:camera prst="isometricOffAxis1Right"/>
                <a:lightRig rig="contrasting" dir="t"/>
              </a:scene3d>
            </p:grpSpPr>
            <p:sp>
              <p:nvSpPr>
                <p:cNvPr id="91" name="文本框 53"/>
                <p:cNvSpPr txBox="1"/>
                <p:nvPr/>
              </p:nvSpPr>
              <p:spPr>
                <a:xfrm>
                  <a:off x="5000220" y="2184364"/>
                  <a:ext cx="2139447" cy="58541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rgbClr val="CA865F"/>
                    </a:solidFill>
                    <a:effectLst/>
                    <a:uLnTx/>
                    <a:uFillTx/>
                    <a:latin typeface="思源宋体 CN Heavy" panose="02020900000000000000"/>
                    <a:ea typeface="思源宋体 CN Heavy" panose="02020900000000000000"/>
                    <a:cs typeface="+mn-cs"/>
                  </a:endParaRPr>
                </a:p>
              </p:txBody>
            </p:sp>
            <p:sp>
              <p:nvSpPr>
                <p:cNvPr id="92" name="文本框 54"/>
                <p:cNvSpPr txBox="1"/>
                <p:nvPr/>
              </p:nvSpPr>
              <p:spPr>
                <a:xfrm>
                  <a:off x="5000220" y="3429000"/>
                  <a:ext cx="2118704" cy="113634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sp>
            <p:nvSpPr>
              <p:cNvPr id="130" name="平行四边形 129"/>
              <p:cNvSpPr/>
              <p:nvPr/>
            </p:nvSpPr>
            <p:spPr>
              <a:xfrm rot="16200000" flipV="1">
                <a:off x="3786183" y="1314254"/>
                <a:ext cx="907509" cy="2235792"/>
              </a:xfrm>
              <a:prstGeom prst="parallelogram">
                <a:avLst>
                  <a:gd name="adj" fmla="val 27362"/>
                </a:avLst>
              </a:prstGeom>
              <a:solidFill>
                <a:srgbClr val="C00000"/>
              </a:solidFill>
              <a:ln>
                <a:noFill/>
              </a:ln>
              <a:effectLst>
                <a:outerShdw blurRad="203200" dist="177800" dir="8100000" sx="98000" sy="98000" algn="tr" rotWithShape="0">
                  <a:schemeClr val="accent1">
                    <a:lumMod val="75000"/>
                    <a:alpha val="21000"/>
                  </a:schemeClr>
                </a:outerShdw>
              </a:effectLst>
              <a:scene3d>
                <a:camera prst="isometricRightUp">
                  <a:rot lat="2100000" lon="21594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132" name="组合 131"/>
              <p:cNvGrpSpPr/>
              <p:nvPr/>
            </p:nvGrpSpPr>
            <p:grpSpPr>
              <a:xfrm>
                <a:off x="3848726" y="1756786"/>
                <a:ext cx="1090369" cy="1262576"/>
                <a:chOff x="1969413" y="1405888"/>
                <a:chExt cx="1714408" cy="7825817"/>
              </a:xfrm>
            </p:grpSpPr>
            <p:sp>
              <p:nvSpPr>
                <p:cNvPr id="133" name="文本框 132"/>
                <p:cNvSpPr txBox="1"/>
                <p:nvPr/>
              </p:nvSpPr>
              <p:spPr>
                <a:xfrm>
                  <a:off x="1969413" y="1791713"/>
                  <a:ext cx="1026320" cy="7439992"/>
                </a:xfrm>
                <a:prstGeom prst="rect">
                  <a:avLst/>
                </a:prstGeom>
                <a:noFill/>
              </p:spPr>
              <p:txBody>
                <a:bodyPr wrap="none">
                  <a:spAutoFit/>
                  <a:scene3d>
                    <a:camera prst="isometricRightUp">
                      <a:rot lat="2100000" lon="20400000" rev="0"/>
                    </a:camera>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134" name="文本框 133"/>
                <p:cNvSpPr txBox="1"/>
                <p:nvPr/>
              </p:nvSpPr>
              <p:spPr>
                <a:xfrm>
                  <a:off x="2657501" y="1405888"/>
                  <a:ext cx="1026320" cy="7439992"/>
                </a:xfrm>
                <a:prstGeom prst="rect">
                  <a:avLst/>
                </a:prstGeom>
                <a:noFill/>
              </p:spPr>
              <p:txBody>
                <a:bodyPr wrap="none">
                  <a:spAutoFit/>
                  <a:scene3d>
                    <a:camera prst="isometricRightUp">
                      <a:rot lat="2100000" lon="20400000" rev="0"/>
                    </a:camera>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2</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grpSp>
          <p:nvGrpSpPr>
            <p:cNvPr id="22" name="组合 21"/>
            <p:cNvGrpSpPr/>
            <p:nvPr/>
          </p:nvGrpSpPr>
          <p:grpSpPr>
            <a:xfrm>
              <a:off x="3628140" y="3420257"/>
              <a:ext cx="2216312" cy="830946"/>
              <a:chOff x="3628140" y="3420257"/>
              <a:chExt cx="2216312" cy="830946"/>
            </a:xfrm>
          </p:grpSpPr>
          <p:sp>
            <p:nvSpPr>
              <p:cNvPr id="18" name="文本框 54"/>
              <p:cNvSpPr txBox="1"/>
              <p:nvPr/>
            </p:nvSpPr>
            <p:spPr>
              <a:xfrm>
                <a:off x="3752594" y="3420257"/>
                <a:ext cx="1734616" cy="338554"/>
              </a:xfrm>
              <a:prstGeom prst="rect">
                <a:avLst/>
              </a:prstGeom>
              <a:noFill/>
              <a:scene3d>
                <a:camera prst="isometricOffAxis1Right"/>
                <a:lightRig rig="contrasting"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处罚</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9" name="文本框 27"/>
              <p:cNvSpPr txBox="1"/>
              <p:nvPr/>
            </p:nvSpPr>
            <p:spPr>
              <a:xfrm>
                <a:off x="3628140" y="3789538"/>
                <a:ext cx="2216312"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en-US" altLang="zh-CN" sz="12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20" name="直接连接符 19"/>
              <p:cNvCxnSpPr/>
              <p:nvPr/>
            </p:nvCxnSpPr>
            <p:spPr>
              <a:xfrm flipV="1">
                <a:off x="3790898" y="3706845"/>
                <a:ext cx="1927097" cy="94669"/>
              </a:xfrm>
              <a:prstGeom prst="line">
                <a:avLst/>
              </a:prstGeom>
              <a:ln w="28575">
                <a:solidFill>
                  <a:srgbClr val="C00000"/>
                </a:solidFill>
              </a:ln>
              <a:scene3d>
                <a:camera prst="isometricRightUp">
                  <a:rot lat="1375631" lon="20315420" rev="21499426"/>
                </a:camera>
                <a:lightRig rig="threePt" dir="t"/>
              </a:scene3d>
            </p:spPr>
            <p:style>
              <a:lnRef idx="1">
                <a:schemeClr val="accent1"/>
              </a:lnRef>
              <a:fillRef idx="0">
                <a:schemeClr val="accent1"/>
              </a:fillRef>
              <a:effectRef idx="0">
                <a:schemeClr val="accent1"/>
              </a:effectRef>
              <a:fontRef idx="minor">
                <a:schemeClr val="tx1"/>
              </a:fontRef>
            </p:style>
          </p:cxnSp>
        </p:grpSp>
        <p:sp>
          <p:nvSpPr>
            <p:cNvPr id="21" name="文本框 27"/>
            <p:cNvSpPr txBox="1"/>
            <p:nvPr/>
          </p:nvSpPr>
          <p:spPr>
            <a:xfrm>
              <a:off x="3716182" y="4307304"/>
              <a:ext cx="2216312" cy="98488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制定</a:t>
              </a:r>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违规行为处罚办法</a:t>
              </a:r>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明确哪些行为将受到什么样处罚；</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37" name="组合 36"/>
          <p:cNvGrpSpPr/>
          <p:nvPr/>
        </p:nvGrpSpPr>
        <p:grpSpPr>
          <a:xfrm>
            <a:off x="5950786" y="1674245"/>
            <a:ext cx="2448319" cy="4254535"/>
            <a:chOff x="5950786" y="1674245"/>
            <a:chExt cx="2448319" cy="4254535"/>
          </a:xfrm>
        </p:grpSpPr>
        <p:grpSp>
          <p:nvGrpSpPr>
            <p:cNvPr id="147" name="组合 146"/>
            <p:cNvGrpSpPr/>
            <p:nvPr/>
          </p:nvGrpSpPr>
          <p:grpSpPr>
            <a:xfrm>
              <a:off x="5950786" y="1674245"/>
              <a:ext cx="2425095" cy="4254535"/>
              <a:chOff x="5129746" y="923781"/>
              <a:chExt cx="2566207" cy="4399141"/>
            </a:xfrm>
          </p:grpSpPr>
          <p:sp>
            <p:nvSpPr>
              <p:cNvPr id="123" name="平行四边形 122"/>
              <p:cNvSpPr/>
              <p:nvPr/>
            </p:nvSpPr>
            <p:spPr>
              <a:xfrm rot="5400000" flipV="1">
                <a:off x="4199395" y="1854132"/>
                <a:ext cx="4399141" cy="2538440"/>
              </a:xfrm>
              <a:prstGeom prst="parallelogram">
                <a:avLst>
                  <a:gd name="adj" fmla="val 17242"/>
                </a:avLst>
              </a:prstGeom>
              <a:gradFill>
                <a:gsLst>
                  <a:gs pos="0">
                    <a:schemeClr val="bg1">
                      <a:alpha val="69000"/>
                    </a:schemeClr>
                  </a:gs>
                  <a:gs pos="100000">
                    <a:schemeClr val="bg1"/>
                  </a:gs>
                </a:gsLst>
                <a:lin ang="0" scaled="0"/>
              </a:gradFill>
              <a:ln>
                <a:gradFill>
                  <a:gsLst>
                    <a:gs pos="0">
                      <a:schemeClr val="tx1">
                        <a:lumMod val="85000"/>
                        <a:lumOff val="15000"/>
                      </a:schemeClr>
                    </a:gs>
                    <a:gs pos="100000">
                      <a:schemeClr val="tx1">
                        <a:lumMod val="85000"/>
                        <a:lumOff val="15000"/>
                        <a:alpha val="0"/>
                      </a:schemeClr>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135" name="平行四边形 134"/>
              <p:cNvSpPr/>
              <p:nvPr/>
            </p:nvSpPr>
            <p:spPr>
              <a:xfrm rot="16200000" flipV="1">
                <a:off x="6058019" y="797871"/>
                <a:ext cx="907509" cy="2235792"/>
              </a:xfrm>
              <a:prstGeom prst="parallelogram">
                <a:avLst>
                  <a:gd name="adj" fmla="val 27362"/>
                </a:avLst>
              </a:prstGeom>
              <a:solidFill>
                <a:schemeClr val="tx1">
                  <a:lumMod val="75000"/>
                  <a:lumOff val="25000"/>
                </a:schemeClr>
              </a:solidFill>
              <a:ln>
                <a:noFill/>
              </a:ln>
              <a:effectLst>
                <a:outerShdw blurRad="203200" dist="177800" dir="8100000" sx="98000" sy="98000" algn="tr" rotWithShape="0">
                  <a:schemeClr val="accent1">
                    <a:lumMod val="75000"/>
                    <a:alpha val="21000"/>
                  </a:schemeClr>
                </a:outerShdw>
              </a:effectLst>
              <a:scene3d>
                <a:camera prst="isometricRightUp">
                  <a:rot lat="2100000" lon="21594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136" name="组合 135"/>
              <p:cNvGrpSpPr/>
              <p:nvPr/>
            </p:nvGrpSpPr>
            <p:grpSpPr>
              <a:xfrm>
                <a:off x="5921156" y="1236261"/>
                <a:ext cx="1090369" cy="1262576"/>
                <a:chOff x="1969413" y="1405888"/>
                <a:chExt cx="1714408" cy="7825817"/>
              </a:xfrm>
            </p:grpSpPr>
            <p:sp>
              <p:nvSpPr>
                <p:cNvPr id="137" name="文本框 136"/>
                <p:cNvSpPr txBox="1"/>
                <p:nvPr/>
              </p:nvSpPr>
              <p:spPr>
                <a:xfrm>
                  <a:off x="1969413" y="1791713"/>
                  <a:ext cx="1026320" cy="7439992"/>
                </a:xfrm>
                <a:prstGeom prst="rect">
                  <a:avLst/>
                </a:prstGeom>
                <a:noFill/>
              </p:spPr>
              <p:txBody>
                <a:bodyPr wrap="none">
                  <a:spAutoFit/>
                  <a:scene3d>
                    <a:camera prst="isometricRightUp">
                      <a:rot lat="2100000" lon="20400000" rev="0"/>
                    </a:camera>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138" name="文本框 137"/>
                <p:cNvSpPr txBox="1"/>
                <p:nvPr/>
              </p:nvSpPr>
              <p:spPr>
                <a:xfrm>
                  <a:off x="2657501" y="1405888"/>
                  <a:ext cx="1026320" cy="7439992"/>
                </a:xfrm>
                <a:prstGeom prst="rect">
                  <a:avLst/>
                </a:prstGeom>
                <a:noFill/>
              </p:spPr>
              <p:txBody>
                <a:bodyPr wrap="none">
                  <a:spAutoFit/>
                  <a:scene3d>
                    <a:camera prst="isometricRightUp">
                      <a:rot lat="2100000" lon="20400000" rev="0"/>
                    </a:camera>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3</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sp>
            <p:nvSpPr>
              <p:cNvPr id="142" name="文本框 27"/>
              <p:cNvSpPr txBox="1"/>
              <p:nvPr/>
            </p:nvSpPr>
            <p:spPr>
              <a:xfrm>
                <a:off x="5479642" y="3476475"/>
                <a:ext cx="2216311" cy="1241127"/>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违规处罚最能表明管理者的态度，即被破坏的要及时修补；</a:t>
                </a:r>
                <a:r>
                  <a:rPr lang="en-US" altLang="zh-CN"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破窗理论</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23" name="组合 22"/>
            <p:cNvGrpSpPr/>
            <p:nvPr/>
          </p:nvGrpSpPr>
          <p:grpSpPr>
            <a:xfrm>
              <a:off x="6182793" y="3346160"/>
              <a:ext cx="2216312" cy="830946"/>
              <a:chOff x="3628140" y="3420257"/>
              <a:chExt cx="2216312" cy="830946"/>
            </a:xfrm>
          </p:grpSpPr>
          <p:sp>
            <p:nvSpPr>
              <p:cNvPr id="24" name="文本框 54"/>
              <p:cNvSpPr txBox="1"/>
              <p:nvPr/>
            </p:nvSpPr>
            <p:spPr>
              <a:xfrm>
                <a:off x="3752594" y="3420257"/>
                <a:ext cx="1734616" cy="338554"/>
              </a:xfrm>
              <a:prstGeom prst="rect">
                <a:avLst/>
              </a:prstGeom>
              <a:noFill/>
              <a:scene3d>
                <a:camera prst="isometricOffAxis1Right"/>
                <a:lightRig rig="contrasting"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破窗理论</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25" name="文本框 27"/>
              <p:cNvSpPr txBox="1"/>
              <p:nvPr/>
            </p:nvSpPr>
            <p:spPr>
              <a:xfrm>
                <a:off x="3628140" y="3789538"/>
                <a:ext cx="2216312"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en-US" altLang="zh-CN" sz="12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26" name="直接连接符 25"/>
              <p:cNvCxnSpPr/>
              <p:nvPr/>
            </p:nvCxnSpPr>
            <p:spPr>
              <a:xfrm flipV="1">
                <a:off x="3790898" y="3706845"/>
                <a:ext cx="1927097" cy="94669"/>
              </a:xfrm>
              <a:prstGeom prst="line">
                <a:avLst/>
              </a:prstGeom>
              <a:ln w="28575">
                <a:solidFill>
                  <a:srgbClr val="C00000"/>
                </a:solidFill>
              </a:ln>
              <a:scene3d>
                <a:camera prst="isometricRightUp">
                  <a:rot lat="1375631" lon="20315420" rev="21499426"/>
                </a:camera>
                <a:lightRig rig="threePt" dir="t"/>
              </a:scene3d>
            </p:spPr>
            <p:style>
              <a:lnRef idx="1">
                <a:schemeClr val="accent1"/>
              </a:lnRef>
              <a:fillRef idx="0">
                <a:schemeClr val="accent1"/>
              </a:fillRef>
              <a:effectRef idx="0">
                <a:schemeClr val="accent1"/>
              </a:effectRef>
              <a:fontRef idx="minor">
                <a:schemeClr val="tx1"/>
              </a:fontRef>
            </p:style>
          </p:cxnSp>
        </p:grpSp>
      </p:grpSp>
      <p:grpSp>
        <p:nvGrpSpPr>
          <p:cNvPr id="38" name="组合 37"/>
          <p:cNvGrpSpPr/>
          <p:nvPr/>
        </p:nvGrpSpPr>
        <p:grpSpPr>
          <a:xfrm>
            <a:off x="8448571" y="1761341"/>
            <a:ext cx="2886179" cy="5069136"/>
            <a:chOff x="8448571" y="1761341"/>
            <a:chExt cx="2886179" cy="5069136"/>
          </a:xfrm>
        </p:grpSpPr>
        <p:sp>
          <p:nvSpPr>
            <p:cNvPr id="35" name="矩形: 圆角 34"/>
            <p:cNvSpPr/>
            <p:nvPr/>
          </p:nvSpPr>
          <p:spPr>
            <a:xfrm>
              <a:off x="10446826" y="4052850"/>
              <a:ext cx="887924" cy="88792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36" name="矩形: 圆角 35"/>
            <p:cNvSpPr/>
            <p:nvPr/>
          </p:nvSpPr>
          <p:spPr>
            <a:xfrm>
              <a:off x="10446826" y="5120659"/>
              <a:ext cx="887924" cy="887924"/>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nvGrpSpPr>
            <p:cNvPr id="148" name="组合 147"/>
            <p:cNvGrpSpPr/>
            <p:nvPr/>
          </p:nvGrpSpPr>
          <p:grpSpPr>
            <a:xfrm>
              <a:off x="8448571" y="1761341"/>
              <a:ext cx="2555756" cy="5069136"/>
              <a:chOff x="7598409" y="1039067"/>
              <a:chExt cx="2555756" cy="5069136"/>
            </a:xfrm>
          </p:grpSpPr>
          <p:sp>
            <p:nvSpPr>
              <p:cNvPr id="115" name="平行四边形 114"/>
              <p:cNvSpPr/>
              <p:nvPr/>
            </p:nvSpPr>
            <p:spPr>
              <a:xfrm rot="5400000" flipV="1">
                <a:off x="6685374" y="1969418"/>
                <a:ext cx="4399141" cy="2538440"/>
              </a:xfrm>
              <a:prstGeom prst="parallelogram">
                <a:avLst>
                  <a:gd name="adj" fmla="val 17242"/>
                </a:avLst>
              </a:prstGeom>
              <a:gradFill>
                <a:gsLst>
                  <a:gs pos="0">
                    <a:schemeClr val="bg1">
                      <a:alpha val="69000"/>
                    </a:schemeClr>
                  </a:gs>
                  <a:gs pos="100000">
                    <a:schemeClr val="bg1"/>
                  </a:gs>
                </a:gsLst>
                <a:lin ang="0" scaled="0"/>
              </a:gradFill>
              <a:ln>
                <a:gradFill>
                  <a:gsLst>
                    <a:gs pos="0">
                      <a:srgbClr val="C00000"/>
                    </a:gs>
                    <a:gs pos="100000">
                      <a:srgbClr val="C00000">
                        <a:alpha val="0"/>
                      </a:srgbClr>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122" name="文本框 28"/>
              <p:cNvSpPr txBox="1"/>
              <p:nvPr/>
            </p:nvSpPr>
            <p:spPr>
              <a:xfrm>
                <a:off x="7747999" y="5646538"/>
                <a:ext cx="1485900"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rPr>
                  <a:t>主动合规</a:t>
                </a:r>
                <a:endParaRPr lang="zh-CN" altLang="en-US" sz="2400">
                  <a:solidFill>
                    <a:schemeClr val="bg1"/>
                  </a:solidFill>
                  <a:latin typeface="思源黑体" panose="020b0500000000000000" pitchFamily="34" charset="-122"/>
                  <a:ea typeface="思源黑体 Medium" panose="020b0600000000000000" pitchFamily="34" charset="-122"/>
                  <a:sym typeface="思源黑体" panose="020b0500000000000000" pitchFamily="34" charset="-122"/>
                </a:endParaRPr>
              </a:p>
            </p:txBody>
          </p:sp>
          <p:sp>
            <p:nvSpPr>
              <p:cNvPr id="131" name="平行四边形 130"/>
              <p:cNvSpPr/>
              <p:nvPr/>
            </p:nvSpPr>
            <p:spPr>
              <a:xfrm rot="16200000" flipV="1">
                <a:off x="8262550" y="870937"/>
                <a:ext cx="907509" cy="2235792"/>
              </a:xfrm>
              <a:prstGeom prst="parallelogram">
                <a:avLst>
                  <a:gd name="adj" fmla="val 27362"/>
                </a:avLst>
              </a:prstGeom>
              <a:solidFill>
                <a:srgbClr val="C00000"/>
              </a:solidFill>
              <a:ln>
                <a:noFill/>
              </a:ln>
              <a:effectLst>
                <a:outerShdw blurRad="203200" dist="177800" dir="8100000" sx="98000" sy="98000" algn="tr" rotWithShape="0">
                  <a:schemeClr val="accent1">
                    <a:lumMod val="75000"/>
                    <a:alpha val="21000"/>
                  </a:schemeClr>
                </a:outerShdw>
              </a:effectLst>
              <a:scene3d>
                <a:camera prst="isometricRightUp">
                  <a:rot lat="2100000" lon="21594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139" name="组合 138"/>
              <p:cNvGrpSpPr/>
              <p:nvPr/>
            </p:nvGrpSpPr>
            <p:grpSpPr>
              <a:xfrm>
                <a:off x="8235347" y="1357545"/>
                <a:ext cx="1090369" cy="1262576"/>
                <a:chOff x="1969413" y="1405888"/>
                <a:chExt cx="1714408" cy="7825817"/>
              </a:xfrm>
            </p:grpSpPr>
            <p:sp>
              <p:nvSpPr>
                <p:cNvPr id="140" name="文本框 139"/>
                <p:cNvSpPr txBox="1"/>
                <p:nvPr/>
              </p:nvSpPr>
              <p:spPr>
                <a:xfrm>
                  <a:off x="1969413" y="1791713"/>
                  <a:ext cx="1026320" cy="7439992"/>
                </a:xfrm>
                <a:prstGeom prst="rect">
                  <a:avLst/>
                </a:prstGeom>
                <a:noFill/>
              </p:spPr>
              <p:txBody>
                <a:bodyPr wrap="none">
                  <a:spAutoFit/>
                  <a:scene3d>
                    <a:camera prst="isometricRightUp">
                      <a:rot lat="2100000" lon="20400000" rev="0"/>
                    </a:camera>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141" name="文本框 140"/>
                <p:cNvSpPr txBox="1"/>
                <p:nvPr/>
              </p:nvSpPr>
              <p:spPr>
                <a:xfrm>
                  <a:off x="2657501" y="1405888"/>
                  <a:ext cx="1026320" cy="7439992"/>
                </a:xfrm>
                <a:prstGeom prst="rect">
                  <a:avLst/>
                </a:prstGeom>
                <a:noFill/>
              </p:spPr>
              <p:txBody>
                <a:bodyPr wrap="none">
                  <a:spAutoFit/>
                  <a:scene3d>
                    <a:camera prst="isometricRightUp">
                      <a:rot lat="2100000" lon="20400000" rev="0"/>
                    </a:camera>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4</a:t>
                  </a:r>
                  <a:endParaRPr kumimoji="0" lang="en-US" altLang="zh-CN" sz="72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sp>
            <p:nvSpPr>
              <p:cNvPr id="143" name="文本框 27"/>
              <p:cNvSpPr txBox="1"/>
              <p:nvPr/>
            </p:nvSpPr>
            <p:spPr>
              <a:xfrm>
                <a:off x="7747999" y="3263042"/>
                <a:ext cx="2292627" cy="2092881"/>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对于案件的内部问责，实行“一案四问“制度：问案件当事人之责；问不严格执行规章制度的相关人员之责；问案件知情人的知情不报之责；问案发单位两级领导之责，授信违规逐笔认定</a:t>
                </a:r>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grpSp>
          <p:nvGrpSpPr>
            <p:cNvPr id="27" name="组合 26"/>
            <p:cNvGrpSpPr/>
            <p:nvPr/>
          </p:nvGrpSpPr>
          <p:grpSpPr>
            <a:xfrm>
              <a:off x="8521707" y="3189424"/>
              <a:ext cx="2216312" cy="830946"/>
              <a:chOff x="3628140" y="3420257"/>
              <a:chExt cx="2216312" cy="830946"/>
            </a:xfrm>
          </p:grpSpPr>
          <p:sp>
            <p:nvSpPr>
              <p:cNvPr id="28" name="文本框 54"/>
              <p:cNvSpPr txBox="1"/>
              <p:nvPr/>
            </p:nvSpPr>
            <p:spPr>
              <a:xfrm>
                <a:off x="3752594" y="3420257"/>
                <a:ext cx="1734616" cy="338554"/>
              </a:xfrm>
              <a:prstGeom prst="rect">
                <a:avLst/>
              </a:prstGeom>
              <a:noFill/>
              <a:scene3d>
                <a:camera prst="isometricOffAxis1Right"/>
                <a:lightRig rig="contrasting"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“一案四问”</a:t>
                </a:r>
                <a:endParaRPr lang="zh-CN" altLang="en-US" sz="16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29" name="文本框 27"/>
              <p:cNvSpPr txBox="1"/>
              <p:nvPr/>
            </p:nvSpPr>
            <p:spPr>
              <a:xfrm>
                <a:off x="3628140" y="3789538"/>
                <a:ext cx="2216312" cy="461665"/>
              </a:xfrm>
              <a:prstGeom prst="rect">
                <a:avLst/>
              </a:prstGeom>
              <a:noFill/>
              <a:scene3d>
                <a:camera prst="isometricOffAxis1Right"/>
                <a:lightRig rig="threePt" dir="t"/>
              </a:scene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compliance risks</a:t>
                </a:r>
                <a:endParaRPr lang="en-US" altLang="zh-CN" sz="12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cxnSp>
            <p:nvCxnSpPr>
              <p:cNvPr id="31" name="直接连接符 30"/>
              <p:cNvCxnSpPr/>
              <p:nvPr/>
            </p:nvCxnSpPr>
            <p:spPr>
              <a:xfrm flipV="1">
                <a:off x="3790898" y="3706845"/>
                <a:ext cx="1927097" cy="94669"/>
              </a:xfrm>
              <a:prstGeom prst="line">
                <a:avLst/>
              </a:prstGeom>
              <a:ln w="28575">
                <a:solidFill>
                  <a:srgbClr val="C00000"/>
                </a:solidFill>
              </a:ln>
              <a:scene3d>
                <a:camera prst="isometricRightUp">
                  <a:rot lat="1375631" lon="20315420" rev="21499426"/>
                </a:camera>
                <a:lightRig rig="threePt" dir="t"/>
              </a:scene3d>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arn(inVertical)">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3"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椭圆 18"/>
          <p:cNvSpPr/>
          <p:nvPr/>
        </p:nvSpPr>
        <p:spPr>
          <a:xfrm>
            <a:off x="-880342" y="1548907"/>
            <a:ext cx="13289280" cy="4100560"/>
          </a:xfrm>
          <a:prstGeom prst="ellipse">
            <a:avLst/>
          </a:prstGeom>
          <a:gradFill>
            <a:gsLst>
              <a:gs pos="0">
                <a:srgbClr val="C00000">
                  <a:alpha val="0"/>
                </a:srgbClr>
              </a:gs>
              <a:gs pos="40600">
                <a:srgbClr val="C00000">
                  <a:alpha val="0"/>
                </a:srgbClr>
              </a:gs>
              <a:gs pos="100000">
                <a:srgbClr val="C00000">
                  <a:alpha val="12000"/>
                </a:srgbClr>
              </a:gs>
            </a:gsLst>
            <a:lin ang="5400000" scaled="1"/>
          </a:gradFill>
          <a:ln>
            <a:noFill/>
            <a:tailEnd type="non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0">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Calibri"/>
              <a:ea typeface="微软雅黑" panose="020b0503020204020204" charset="-122"/>
              <a:cs typeface="Calibri" panose="020f0502020204030204"/>
            </a:endParaRPr>
          </a:p>
        </p:txBody>
      </p:sp>
      <p:sp>
        <p:nvSpPr>
          <p:cNvPr id="21" name="任意多边形: 形状 20"/>
          <p:cNvSpPr/>
          <p:nvPr/>
        </p:nvSpPr>
        <p:spPr>
          <a:xfrm>
            <a:off x="992521" y="1671854"/>
            <a:ext cx="10206958" cy="2657078"/>
          </a:xfrm>
          <a:custGeom>
            <a:gdLst>
              <a:gd name="connsiteX0" fmla="*/ 5323454 w 10646908"/>
              <a:gd name="connsiteY0" fmla="*/ 154323 h 3022358"/>
              <a:gd name="connsiteX1" fmla="*/ 1227089 w 10646908"/>
              <a:gd name="connsiteY1" fmla="*/ 1317166 h 3022358"/>
              <a:gd name="connsiteX2" fmla="*/ 5323454 w 10646908"/>
              <a:gd name="connsiteY2" fmla="*/ 2480009 h 3022358"/>
              <a:gd name="connsiteX3" fmla="*/ 9419819 w 10646908"/>
              <a:gd name="connsiteY3" fmla="*/ 1317166 h 3022358"/>
              <a:gd name="connsiteX4" fmla="*/ 5323454 w 10646908"/>
              <a:gd name="connsiteY4" fmla="*/ 154323 h 3022358"/>
              <a:gd name="connsiteX5" fmla="*/ 5323454 w 10646908"/>
              <a:gd name="connsiteY5" fmla="*/ 0 h 3022358"/>
              <a:gd name="connsiteX6" fmla="*/ 10646908 w 10646908"/>
              <a:gd name="connsiteY6" fmla="*/ 1511179 h 3022358"/>
              <a:gd name="connsiteX7" fmla="*/ 5323454 w 10646908"/>
              <a:gd name="connsiteY7" fmla="*/ 3022358 h 3022358"/>
              <a:gd name="connsiteX8" fmla="*/ 0 w 10646908"/>
              <a:gd name="connsiteY8" fmla="*/ 1511179 h 3022358"/>
              <a:gd name="connsiteX9" fmla="*/ 5323454 w 10646908"/>
              <a:gd name="connsiteY9" fmla="*/ 0 h 30223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46908" h="3022358">
                <a:moveTo>
                  <a:pt x="5323454" y="154323"/>
                </a:moveTo>
                <a:cubicBezTo>
                  <a:pt x="3061094" y="154323"/>
                  <a:pt x="1227089" y="674946"/>
                  <a:pt x="1227089" y="1317166"/>
                </a:cubicBezTo>
                <a:cubicBezTo>
                  <a:pt x="1227089" y="1959386"/>
                  <a:pt x="3061094" y="2480009"/>
                  <a:pt x="5323454" y="2480009"/>
                </a:cubicBezTo>
                <a:cubicBezTo>
                  <a:pt x="7585814" y="2480009"/>
                  <a:pt x="9419819" y="1959386"/>
                  <a:pt x="9419819" y="1317166"/>
                </a:cubicBezTo>
                <a:cubicBezTo>
                  <a:pt x="9419819" y="674946"/>
                  <a:pt x="7585814" y="154323"/>
                  <a:pt x="5323454" y="154323"/>
                </a:cubicBezTo>
                <a:close/>
                <a:moveTo>
                  <a:pt x="5323454" y="0"/>
                </a:moveTo>
                <a:cubicBezTo>
                  <a:pt x="8263516" y="0"/>
                  <a:pt x="10646908" y="676578"/>
                  <a:pt x="10646908" y="1511179"/>
                </a:cubicBezTo>
                <a:cubicBezTo>
                  <a:pt x="10646908" y="2345780"/>
                  <a:pt x="8263516" y="3022358"/>
                  <a:pt x="5323454" y="3022358"/>
                </a:cubicBezTo>
                <a:cubicBezTo>
                  <a:pt x="2383392" y="3022358"/>
                  <a:pt x="0" y="2345780"/>
                  <a:pt x="0" y="1511179"/>
                </a:cubicBezTo>
                <a:cubicBezTo>
                  <a:pt x="0" y="676578"/>
                  <a:pt x="2383392" y="0"/>
                  <a:pt x="5323454" y="0"/>
                </a:cubicBezTo>
                <a:close/>
              </a:path>
            </a:pathLst>
          </a:custGeom>
          <a:gradFill>
            <a:gsLst>
              <a:gs pos="0">
                <a:schemeClr val="accent1">
                  <a:lumMod val="20000"/>
                  <a:lumOff val="80000"/>
                  <a:alpha val="0"/>
                </a:schemeClr>
              </a:gs>
              <a:gs pos="92000">
                <a:srgbClr val="C00000">
                  <a:alpha val="23000"/>
                </a:srgbClr>
              </a:gs>
            </a:gsLst>
            <a:lin ang="5400000" scaled="1"/>
          </a:gradFill>
          <a:ln>
            <a:noFill/>
            <a:tailEnd type="non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0">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Calibri"/>
              <a:ea typeface="微软雅黑" panose="020b0503020204020204" charset="-122"/>
              <a:cs typeface="Calibri" panose="020f0502020204030204"/>
            </a:endParaRPr>
          </a:p>
        </p:txBody>
      </p:sp>
      <p:sp>
        <p:nvSpPr>
          <p:cNvPr id="22" name="椭圆 21"/>
          <p:cNvSpPr/>
          <p:nvPr/>
        </p:nvSpPr>
        <p:spPr>
          <a:xfrm>
            <a:off x="3003495" y="1998784"/>
            <a:ext cx="6185010" cy="1362568"/>
          </a:xfrm>
          <a:prstGeom prst="ellipse">
            <a:avLst/>
          </a:prstGeom>
          <a:gradFill>
            <a:gsLst>
              <a:gs pos="0">
                <a:srgbClr val="C00000">
                  <a:alpha val="1000"/>
                </a:srgbClr>
              </a:gs>
              <a:gs pos="92000">
                <a:srgbClr val="C00000">
                  <a:alpha val="14000"/>
                </a:srgbClr>
              </a:gs>
            </a:gsLst>
            <a:lin ang="5400000" scaled="1"/>
          </a:gradFill>
          <a:ln>
            <a:noFill/>
            <a:tailEnd type="non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0">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Calibri"/>
              <a:ea typeface="微软雅黑" panose="020b0503020204020204" charset="-122"/>
              <a:cs typeface="Calibri" panose="020f0502020204030204"/>
            </a:endParaRPr>
          </a:p>
        </p:txBody>
      </p:sp>
      <p:sp>
        <p:nvSpPr>
          <p:cNvPr id="23" name="文本框 22"/>
          <p:cNvSpPr txBox="1"/>
          <p:nvPr/>
        </p:nvSpPr>
        <p:spPr>
          <a:xfrm>
            <a:off x="4329069" y="1057813"/>
            <a:ext cx="402687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违规处罚</a:t>
            </a:r>
            <a:r>
              <a:rPr lang="en-US" altLang="zh-CN" sz="2400" b="1">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a:t>
            </a:r>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破窗理论</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5" name="文本框 4"/>
          <p:cNvSpPr txBox="1"/>
          <p:nvPr/>
        </p:nvSpPr>
        <p:spPr>
          <a:xfrm>
            <a:off x="3152890" y="1800310"/>
            <a:ext cx="6094520" cy="92333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如果有人打坏了一栋建筑上的一块玻璃，又没有及时修复，别人就可能受到某些暗示性的纵容，去打碎更多的玻璃。 </a:t>
            </a:r>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a:p>
            <a:pPr algn="ctr"/>
            <a:r>
              <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  “破窗”的出现，助长了人们的四种心理：</a:t>
            </a:r>
            <a:endParaRPr lang="zh-CN" altLang="en-US">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15" name="文本框 14"/>
          <p:cNvSpPr txBox="1"/>
          <p:nvPr/>
        </p:nvSpPr>
        <p:spPr>
          <a:xfrm>
            <a:off x="4617779" y="2904248"/>
            <a:ext cx="330619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小洞不补大洞二尺五</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4" name="文本框 3"/>
          <p:cNvSpPr txBox="1"/>
          <p:nvPr/>
        </p:nvSpPr>
        <p:spPr>
          <a:xfrm>
            <a:off x="937826" y="438686"/>
            <a:ext cx="2079415" cy="461665"/>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二、管理方法</a:t>
            </a:r>
            <a:endParaRPr lang="zh-CN" altLang="en-US" sz="2400" b="1">
              <a:solidFill>
                <a:srgbClr val="C00000"/>
              </a:solidFill>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35" name="组合 34"/>
          <p:cNvGrpSpPr/>
          <p:nvPr/>
        </p:nvGrpSpPr>
        <p:grpSpPr>
          <a:xfrm>
            <a:off x="576855" y="2418458"/>
            <a:ext cx="2710977" cy="3835275"/>
            <a:chOff x="576855" y="2418458"/>
            <a:chExt cx="2710977" cy="3835275"/>
          </a:xfrm>
        </p:grpSpPr>
        <p:sp>
          <p:nvSpPr>
            <p:cNvPr id="56" name="矩形 55"/>
            <p:cNvSpPr/>
            <p:nvPr/>
          </p:nvSpPr>
          <p:spPr>
            <a:xfrm>
              <a:off x="576855" y="4215962"/>
              <a:ext cx="2710977" cy="2037771"/>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52" name="组合 51"/>
            <p:cNvGrpSpPr/>
            <p:nvPr/>
          </p:nvGrpSpPr>
          <p:grpSpPr>
            <a:xfrm>
              <a:off x="593986" y="2418458"/>
              <a:ext cx="2378086" cy="3414223"/>
              <a:chOff x="593986" y="2418458"/>
              <a:chExt cx="2378086" cy="3414223"/>
            </a:xfrm>
          </p:grpSpPr>
          <p:sp>
            <p:nvSpPr>
              <p:cNvPr id="24" name="椭圆 23"/>
              <p:cNvSpPr/>
              <p:nvPr/>
            </p:nvSpPr>
            <p:spPr>
              <a:xfrm>
                <a:off x="863804" y="2418458"/>
                <a:ext cx="1362568" cy="1362568"/>
              </a:xfrm>
              <a:prstGeom prst="ellipse">
                <a:avLst/>
              </a:prstGeom>
              <a:gradFill flip="none" rotWithShape="1">
                <a:gsLst>
                  <a:gs pos="0">
                    <a:schemeClr val="tx1">
                      <a:lumMod val="65000"/>
                      <a:lumOff val="35000"/>
                      <a:alpha val="28000"/>
                    </a:schemeClr>
                  </a:gs>
                  <a:gs pos="63000">
                    <a:schemeClr val="tx1">
                      <a:lumMod val="65000"/>
                      <a:lumOff val="35000"/>
                    </a:schemeClr>
                  </a:gs>
                  <a:gs pos="100000">
                    <a:schemeClr val="tx1">
                      <a:lumMod val="65000"/>
                      <a:lumOff val="35000"/>
                    </a:schemeClr>
                  </a:gs>
                </a:gsLst>
                <a:path path="circle">
                  <a:fillToRect r="100000" b="100000"/>
                </a:path>
                <a:tileRect l="-100000" t="-100000"/>
              </a:gradFill>
              <a:ln>
                <a:noFill/>
              </a:ln>
              <a:effectLst>
                <a:outerShdw blurRad="457200" dist="241300" dir="2700000" algn="tl" rotWithShape="0">
                  <a:schemeClr val="tx1">
                    <a:lumMod val="50000"/>
                    <a:lumOff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30" name="文本框 29"/>
              <p:cNvSpPr txBox="1"/>
              <p:nvPr/>
            </p:nvSpPr>
            <p:spPr>
              <a:xfrm>
                <a:off x="839232" y="3871847"/>
                <a:ext cx="136256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1" i="0" u="none" strike="noStrike" kern="1200" cap="none" spc="0" normalizeH="0" baseline="0" noProof="0">
                    <a:ln>
                      <a:noFill/>
                    </a:ln>
                    <a:effectLst/>
                    <a:uLnTx/>
                    <a:uFillTx/>
                    <a:latin typeface="思源黑体 Heavy" panose="020b0a00000000000000" pitchFamily="34" charset="-122"/>
                    <a:ea typeface="思源黑体 Heavy" panose="020b0a00000000000000" pitchFamily="34" charset="-122"/>
                  </a:rPr>
                  <a:t>“颓丧心理”</a:t>
                </a:r>
                <a:endParaRPr kumimoji="0" lang="zh-CN" altLang="en-US" sz="1800" b="1" i="0" u="none" strike="noStrike" kern="1200" cap="none" spc="0" normalizeH="0" baseline="0" noProof="0">
                  <a:ln>
                    <a:noFill/>
                  </a:ln>
                  <a:effectLst/>
                  <a:uLnTx/>
                  <a:uFillTx/>
                  <a:latin typeface="思源黑体 Heavy" panose="020b0a00000000000000" pitchFamily="34" charset="-122"/>
                  <a:ea typeface="思源黑体 Heavy" panose="020b0a00000000000000" pitchFamily="34" charset="-122"/>
                </a:endParaRPr>
              </a:p>
            </p:txBody>
          </p:sp>
          <p:sp>
            <p:nvSpPr>
              <p:cNvPr id="7" name="文本框 6"/>
              <p:cNvSpPr txBox="1"/>
              <p:nvPr/>
            </p:nvSpPr>
            <p:spPr>
              <a:xfrm>
                <a:off x="593986" y="4878574"/>
                <a:ext cx="2378086"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第一种是“颓丧心理”。坏了的东西没人修，公家的东西没人管，很多人对社会的信任度就会随之而降低。</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38" name="文本框 37"/>
              <p:cNvSpPr txBox="1"/>
              <p:nvPr/>
            </p:nvSpPr>
            <p:spPr>
              <a:xfrm>
                <a:off x="1031785" y="2583524"/>
                <a:ext cx="574196" cy="1015663"/>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6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6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39" name="文本框 38"/>
              <p:cNvSpPr txBox="1"/>
              <p:nvPr/>
            </p:nvSpPr>
            <p:spPr>
              <a:xfrm>
                <a:off x="1473523" y="2611627"/>
                <a:ext cx="535723" cy="92333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54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1</a:t>
                </a:r>
                <a:endParaRPr kumimoji="0" lang="en-US" altLang="zh-CN" sz="54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grpSp>
        <p:nvGrpSpPr>
          <p:cNvPr id="36" name="组合 35"/>
          <p:cNvGrpSpPr/>
          <p:nvPr/>
        </p:nvGrpSpPr>
        <p:grpSpPr>
          <a:xfrm>
            <a:off x="3244583" y="3404391"/>
            <a:ext cx="2710977" cy="3453609"/>
            <a:chOff x="3244583" y="3404391"/>
            <a:chExt cx="2710977" cy="3453609"/>
          </a:xfrm>
        </p:grpSpPr>
        <p:sp>
          <p:nvSpPr>
            <p:cNvPr id="57" name="矩形 56"/>
            <p:cNvSpPr/>
            <p:nvPr/>
          </p:nvSpPr>
          <p:spPr>
            <a:xfrm>
              <a:off x="3244583" y="5167941"/>
              <a:ext cx="2710977" cy="1690059"/>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53" name="组合 52"/>
            <p:cNvGrpSpPr/>
            <p:nvPr/>
          </p:nvGrpSpPr>
          <p:grpSpPr>
            <a:xfrm>
              <a:off x="3660622" y="3404391"/>
              <a:ext cx="2168814" cy="3075241"/>
              <a:chOff x="3660622" y="3404391"/>
              <a:chExt cx="2168814" cy="3075241"/>
            </a:xfrm>
          </p:grpSpPr>
          <p:sp>
            <p:nvSpPr>
              <p:cNvPr id="25" name="椭圆 24"/>
              <p:cNvSpPr/>
              <p:nvPr/>
            </p:nvSpPr>
            <p:spPr>
              <a:xfrm>
                <a:off x="3873555" y="3404391"/>
                <a:ext cx="1362568" cy="1362568"/>
              </a:xfrm>
              <a:prstGeom prst="ellipse">
                <a:avLst/>
              </a:prstGeom>
              <a:gradFill flip="none" rotWithShape="1">
                <a:gsLst>
                  <a:gs pos="0">
                    <a:srgbClr val="C00000">
                      <a:alpha val="16000"/>
                    </a:srgbClr>
                  </a:gs>
                  <a:gs pos="70000">
                    <a:srgbClr val="C00000"/>
                  </a:gs>
                  <a:gs pos="100000">
                    <a:srgbClr val="C00000">
                      <a:alpha val="26000"/>
                    </a:srgbClr>
                  </a:gs>
                </a:gsLst>
                <a:path path="circle">
                  <a:fillToRect r="100000" b="100000"/>
                </a:path>
                <a:tileRect l="-100000" t="-100000"/>
              </a:gradFill>
              <a:ln>
                <a:noFill/>
              </a:ln>
              <a:effectLst>
                <a:outerShdw blurRad="457200" dist="241300" dir="2700000" algn="tl" rotWithShape="0">
                  <a:srgbClr val="C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31" name="文本框 30"/>
              <p:cNvSpPr txBox="1"/>
              <p:nvPr/>
            </p:nvSpPr>
            <p:spPr>
              <a:xfrm>
                <a:off x="4022482" y="4829679"/>
                <a:ext cx="1362567"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C00000"/>
                    </a:solidFill>
                    <a:effectLst/>
                    <a:uLnTx/>
                    <a:uFillTx/>
                    <a:latin typeface="思源黑体 Heavy" panose="020b0a00000000000000" pitchFamily="34" charset="-122"/>
                    <a:ea typeface="思源黑体 Heavy" panose="020b0a00000000000000" pitchFamily="34" charset="-122"/>
                  </a:rPr>
                  <a:t>“弃旧心理”</a:t>
                </a:r>
                <a:endParaRPr kumimoji="0" lang="zh-CN" altLang="en-US" sz="1800" b="0" i="0" u="none" strike="noStrike" kern="1200" cap="none" spc="0" normalizeH="0" baseline="0" noProof="0">
                  <a:ln>
                    <a:noFill/>
                  </a:ln>
                  <a:solidFill>
                    <a:srgbClr val="C00000"/>
                  </a:solidFill>
                  <a:effectLst/>
                  <a:uLnTx/>
                  <a:uFillTx/>
                  <a:latin typeface="思源黑体 Heavy" panose="020b0a00000000000000" pitchFamily="34" charset="-122"/>
                  <a:ea typeface="思源黑体 Heavy" panose="020b0a00000000000000" pitchFamily="34" charset="-122"/>
                </a:endParaRPr>
              </a:p>
            </p:txBody>
          </p:sp>
          <p:sp>
            <p:nvSpPr>
              <p:cNvPr id="9" name="文本框 8"/>
              <p:cNvSpPr txBox="1"/>
              <p:nvPr/>
            </p:nvSpPr>
            <p:spPr>
              <a:xfrm>
                <a:off x="3660622" y="5740968"/>
                <a:ext cx="2168814" cy="7386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第二种是“弃旧心理”。既然已破废，既然没人管，那就随它去吧。</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grpSp>
            <p:nvGrpSpPr>
              <p:cNvPr id="40" name="组合 39"/>
              <p:cNvGrpSpPr/>
              <p:nvPr/>
            </p:nvGrpSpPr>
            <p:grpSpPr>
              <a:xfrm>
                <a:off x="4096573" y="3547693"/>
                <a:ext cx="977461" cy="1015663"/>
                <a:chOff x="2310488" y="1377785"/>
                <a:chExt cx="977461" cy="1015663"/>
              </a:xfrm>
            </p:grpSpPr>
            <p:sp>
              <p:nvSpPr>
                <p:cNvPr id="41" name="文本框 40"/>
                <p:cNvSpPr txBox="1"/>
                <p:nvPr/>
              </p:nvSpPr>
              <p:spPr>
                <a:xfrm>
                  <a:off x="2310488" y="1377785"/>
                  <a:ext cx="574196" cy="1015663"/>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6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6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42" name="文本框 41"/>
                <p:cNvSpPr txBox="1"/>
                <p:nvPr/>
              </p:nvSpPr>
              <p:spPr>
                <a:xfrm>
                  <a:off x="2752226" y="1405888"/>
                  <a:ext cx="535723" cy="92333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54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2</a:t>
                  </a:r>
                  <a:endParaRPr kumimoji="0" lang="en-US" altLang="zh-CN" sz="54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grpSp>
      <p:grpSp>
        <p:nvGrpSpPr>
          <p:cNvPr id="37" name="组合 36"/>
          <p:cNvGrpSpPr/>
          <p:nvPr/>
        </p:nvGrpSpPr>
        <p:grpSpPr>
          <a:xfrm>
            <a:off x="6458725" y="3397802"/>
            <a:ext cx="2710977" cy="3415711"/>
            <a:chOff x="6458725" y="3397802"/>
            <a:chExt cx="2710977" cy="3415711"/>
          </a:xfrm>
        </p:grpSpPr>
        <p:sp>
          <p:nvSpPr>
            <p:cNvPr id="58" name="矩形 57"/>
            <p:cNvSpPr/>
            <p:nvPr/>
          </p:nvSpPr>
          <p:spPr>
            <a:xfrm>
              <a:off x="6458725" y="5123454"/>
              <a:ext cx="2710977" cy="1690059"/>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54" name="组合 53"/>
            <p:cNvGrpSpPr/>
            <p:nvPr/>
          </p:nvGrpSpPr>
          <p:grpSpPr>
            <a:xfrm>
              <a:off x="6703105" y="3397802"/>
              <a:ext cx="2378086" cy="3242222"/>
              <a:chOff x="6703105" y="3397802"/>
              <a:chExt cx="2378086" cy="3242222"/>
            </a:xfrm>
          </p:grpSpPr>
          <p:sp>
            <p:nvSpPr>
              <p:cNvPr id="11" name="文本框 10"/>
              <p:cNvSpPr txBox="1"/>
              <p:nvPr/>
            </p:nvSpPr>
            <p:spPr>
              <a:xfrm>
                <a:off x="6703105" y="5685917"/>
                <a:ext cx="2378086"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第三种是“从众心理”。律是大家的律，法是大家的法。别人能够走，我就可以走；别人能够拿，我就可以拿。</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33" name="椭圆 32"/>
              <p:cNvSpPr/>
              <p:nvPr/>
            </p:nvSpPr>
            <p:spPr>
              <a:xfrm>
                <a:off x="6993380" y="3397802"/>
                <a:ext cx="1362568" cy="1362568"/>
              </a:xfrm>
              <a:prstGeom prst="ellipse">
                <a:avLst/>
              </a:prstGeom>
              <a:gradFill flip="none" rotWithShape="1">
                <a:gsLst>
                  <a:gs pos="0">
                    <a:schemeClr val="tx1">
                      <a:lumMod val="65000"/>
                      <a:lumOff val="35000"/>
                      <a:alpha val="28000"/>
                    </a:schemeClr>
                  </a:gs>
                  <a:gs pos="63000">
                    <a:schemeClr val="tx1">
                      <a:lumMod val="65000"/>
                      <a:lumOff val="35000"/>
                    </a:schemeClr>
                  </a:gs>
                  <a:gs pos="100000">
                    <a:schemeClr val="tx1">
                      <a:lumMod val="65000"/>
                      <a:lumOff val="35000"/>
                    </a:schemeClr>
                  </a:gs>
                </a:gsLst>
                <a:path path="circle">
                  <a:fillToRect r="100000" b="100000"/>
                </a:path>
                <a:tileRect l="-100000" t="-100000"/>
              </a:gradFill>
              <a:ln>
                <a:noFill/>
              </a:ln>
              <a:effectLst>
                <a:outerShdw blurRad="457200" dist="241300" dir="2700000" algn="tl" rotWithShape="0">
                  <a:schemeClr val="tx1">
                    <a:lumMod val="50000"/>
                    <a:lumOff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43" name="文本框 42"/>
              <p:cNvSpPr txBox="1"/>
              <p:nvPr/>
            </p:nvSpPr>
            <p:spPr>
              <a:xfrm>
                <a:off x="7042262" y="4802475"/>
                <a:ext cx="136256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effectLst/>
                    <a:uLnTx/>
                    <a:uFillTx/>
                    <a:latin typeface="思源黑体 Heavy" panose="020b0a00000000000000" pitchFamily="34" charset="-122"/>
                    <a:ea typeface="思源黑体 Heavy" panose="020b0a00000000000000" pitchFamily="34" charset="-122"/>
                  </a:rPr>
                  <a:t>“从众心理”</a:t>
                </a:r>
                <a:endParaRPr kumimoji="0" lang="zh-CN" altLang="en-US" sz="1800" b="0" i="0" u="none" strike="noStrike" kern="1200" cap="none" spc="0" normalizeH="0" baseline="0" noProof="0">
                  <a:ln>
                    <a:noFill/>
                  </a:ln>
                  <a:effectLst/>
                  <a:uLnTx/>
                  <a:uFillTx/>
                  <a:latin typeface="思源黑体 Heavy" panose="020b0a00000000000000" pitchFamily="34" charset="-122"/>
                  <a:ea typeface="思源黑体 Heavy" panose="020b0a00000000000000" pitchFamily="34" charset="-122"/>
                </a:endParaRPr>
              </a:p>
            </p:txBody>
          </p:sp>
          <p:grpSp>
            <p:nvGrpSpPr>
              <p:cNvPr id="45" name="组合 44"/>
              <p:cNvGrpSpPr/>
              <p:nvPr/>
            </p:nvGrpSpPr>
            <p:grpSpPr>
              <a:xfrm>
                <a:off x="7174110" y="3532510"/>
                <a:ext cx="977461" cy="1015663"/>
                <a:chOff x="2310488" y="1377785"/>
                <a:chExt cx="977461" cy="1015663"/>
              </a:xfrm>
            </p:grpSpPr>
            <p:sp>
              <p:nvSpPr>
                <p:cNvPr id="46" name="文本框 45"/>
                <p:cNvSpPr txBox="1"/>
                <p:nvPr/>
              </p:nvSpPr>
              <p:spPr>
                <a:xfrm>
                  <a:off x="2310488" y="1377785"/>
                  <a:ext cx="574196" cy="1015663"/>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6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6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47" name="文本框 46"/>
                <p:cNvSpPr txBox="1"/>
                <p:nvPr/>
              </p:nvSpPr>
              <p:spPr>
                <a:xfrm>
                  <a:off x="2752226" y="1405888"/>
                  <a:ext cx="535723" cy="92333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54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3</a:t>
                  </a:r>
                  <a:endParaRPr kumimoji="0" lang="en-US" altLang="zh-CN" sz="54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grpSp>
      <p:grpSp>
        <p:nvGrpSpPr>
          <p:cNvPr id="48" name="组合 47"/>
          <p:cNvGrpSpPr/>
          <p:nvPr/>
        </p:nvGrpSpPr>
        <p:grpSpPr>
          <a:xfrm>
            <a:off x="9606427" y="2410072"/>
            <a:ext cx="2710977" cy="3682760"/>
            <a:chOff x="9606427" y="2410072"/>
            <a:chExt cx="2710977" cy="3682760"/>
          </a:xfrm>
        </p:grpSpPr>
        <p:sp>
          <p:nvSpPr>
            <p:cNvPr id="59" name="矩形 58"/>
            <p:cNvSpPr/>
            <p:nvPr/>
          </p:nvSpPr>
          <p:spPr>
            <a:xfrm>
              <a:off x="9606427" y="4300049"/>
              <a:ext cx="2710977" cy="1690059"/>
            </a:xfrm>
            <a:prstGeom prst="rect">
              <a:avLst/>
            </a:prstGeom>
            <a:gradFill>
              <a:gsLst>
                <a:gs pos="91000">
                  <a:schemeClr val="bg1">
                    <a:alpha val="50000"/>
                  </a:schemeClr>
                </a:gs>
                <a:gs pos="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思源黑体" panose="020b0500000000000000" pitchFamily="34" charset="-122"/>
                <a:ea typeface="思源黑体 Medium" panose="020b0600000000000000" pitchFamily="34" charset="-122"/>
                <a:sym typeface="思源黑体" panose="020b0500000000000000" pitchFamily="34" charset="-122"/>
              </a:endParaRPr>
            </a:p>
          </p:txBody>
        </p:sp>
        <p:grpSp>
          <p:nvGrpSpPr>
            <p:cNvPr id="55" name="组合 54"/>
            <p:cNvGrpSpPr/>
            <p:nvPr/>
          </p:nvGrpSpPr>
          <p:grpSpPr>
            <a:xfrm>
              <a:off x="9773375" y="2410072"/>
              <a:ext cx="2107079" cy="3682760"/>
              <a:chOff x="9773375" y="2410072"/>
              <a:chExt cx="2107079" cy="3682760"/>
            </a:xfrm>
          </p:grpSpPr>
          <p:sp>
            <p:nvSpPr>
              <p:cNvPr id="13" name="文本框 12"/>
              <p:cNvSpPr txBox="1"/>
              <p:nvPr/>
            </p:nvSpPr>
            <p:spPr>
              <a:xfrm>
                <a:off x="9773375" y="4923281"/>
                <a:ext cx="2107079" cy="116955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rPr>
                  <a:t>第四种是“投机心理”。“投机”是人的“劣根性”之一，尤其是看到有机可乘或者投机者占到“便宜”的时候 </a:t>
                </a:r>
                <a:endParaRPr lang="zh-CN" altLang="en-US" sz="1400">
                  <a:latin typeface="思源黑体" panose="020b0500000000000000" pitchFamily="34" charset="-122"/>
                  <a:ea typeface="思源黑体 Medium" panose="020b0600000000000000" pitchFamily="34" charset="-122"/>
                  <a:cs typeface="阿里巴巴普惠体" panose="00020600040101010101" pitchFamily="18" charset="-122"/>
                  <a:sym typeface="思源黑体" panose="020b0500000000000000" pitchFamily="34" charset="-122"/>
                </a:endParaRPr>
              </a:p>
            </p:txBody>
          </p:sp>
          <p:sp>
            <p:nvSpPr>
              <p:cNvPr id="34" name="椭圆 33"/>
              <p:cNvSpPr/>
              <p:nvPr/>
            </p:nvSpPr>
            <p:spPr>
              <a:xfrm>
                <a:off x="9906723" y="2410072"/>
                <a:ext cx="1362568" cy="1362568"/>
              </a:xfrm>
              <a:prstGeom prst="ellipse">
                <a:avLst/>
              </a:prstGeom>
              <a:gradFill flip="none" rotWithShape="1">
                <a:gsLst>
                  <a:gs pos="0">
                    <a:srgbClr val="C00000">
                      <a:alpha val="16000"/>
                    </a:srgbClr>
                  </a:gs>
                  <a:gs pos="70000">
                    <a:srgbClr val="C00000"/>
                  </a:gs>
                  <a:gs pos="100000">
                    <a:srgbClr val="C00000">
                      <a:alpha val="26000"/>
                    </a:srgbClr>
                  </a:gs>
                </a:gsLst>
                <a:path path="circle">
                  <a:fillToRect r="100000" b="100000"/>
                </a:path>
                <a:tileRect l="-100000" t="-100000"/>
              </a:gradFill>
              <a:ln>
                <a:noFill/>
              </a:ln>
              <a:effectLst>
                <a:outerShdw blurRad="457200" dist="241300" dir="2700000" algn="tl" rotWithShape="0">
                  <a:srgbClr val="C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a:ea typeface="思源黑体 CN Regular" panose="020b0500000000000000" charset="-122"/>
                  <a:cs typeface="+mn-cs"/>
                </a:endParaRPr>
              </a:p>
            </p:txBody>
          </p:sp>
          <p:sp>
            <p:nvSpPr>
              <p:cNvPr id="44" name="文本框 43"/>
              <p:cNvSpPr txBox="1"/>
              <p:nvPr/>
            </p:nvSpPr>
            <p:spPr>
              <a:xfrm>
                <a:off x="9993202" y="3933753"/>
                <a:ext cx="1362567"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rgbClr val="C00000"/>
                    </a:solidFill>
                    <a:effectLst/>
                    <a:uLnTx/>
                    <a:uFillTx/>
                    <a:latin typeface="思源黑体 Heavy" panose="020b0a00000000000000" pitchFamily="34" charset="-122"/>
                    <a:ea typeface="思源黑体 Heavy" panose="020b0a00000000000000" pitchFamily="34" charset="-122"/>
                  </a:rPr>
                  <a:t>“投机心理”</a:t>
                </a:r>
                <a:endParaRPr kumimoji="0" lang="zh-CN" altLang="en-US" sz="1800" b="0" i="0" u="none" strike="noStrike" kern="1200" cap="none" spc="0" normalizeH="0" baseline="0" noProof="0">
                  <a:ln>
                    <a:noFill/>
                  </a:ln>
                  <a:solidFill>
                    <a:srgbClr val="C00000"/>
                  </a:solidFill>
                  <a:effectLst/>
                  <a:uLnTx/>
                  <a:uFillTx/>
                  <a:latin typeface="思源黑体 Heavy" panose="020b0a00000000000000" pitchFamily="34" charset="-122"/>
                  <a:ea typeface="思源黑体 Heavy" panose="020b0a00000000000000" pitchFamily="34" charset="-122"/>
                </a:endParaRPr>
              </a:p>
            </p:txBody>
          </p:sp>
          <p:grpSp>
            <p:nvGrpSpPr>
              <p:cNvPr id="49" name="组合 48"/>
              <p:cNvGrpSpPr/>
              <p:nvPr/>
            </p:nvGrpSpPr>
            <p:grpSpPr>
              <a:xfrm>
                <a:off x="10099276" y="2603565"/>
                <a:ext cx="977461" cy="1015663"/>
                <a:chOff x="2310488" y="1377785"/>
                <a:chExt cx="977461" cy="1015663"/>
              </a:xfrm>
            </p:grpSpPr>
            <p:sp>
              <p:nvSpPr>
                <p:cNvPr id="50" name="文本框 49"/>
                <p:cNvSpPr txBox="1"/>
                <p:nvPr/>
              </p:nvSpPr>
              <p:spPr>
                <a:xfrm>
                  <a:off x="2310488" y="1377785"/>
                  <a:ext cx="574196" cy="1015663"/>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6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0</a:t>
                  </a:r>
                  <a:endParaRPr kumimoji="0" lang="en-US" altLang="zh-CN" sz="60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sp>
              <p:nvSpPr>
                <p:cNvPr id="51" name="文本框 50"/>
                <p:cNvSpPr txBox="1"/>
                <p:nvPr/>
              </p:nvSpPr>
              <p:spPr>
                <a:xfrm>
                  <a:off x="2752226" y="1405888"/>
                  <a:ext cx="535723" cy="92333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54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rPr>
                    <a:t>4</a:t>
                  </a:r>
                  <a:endParaRPr kumimoji="0" lang="en-US" altLang="zh-CN" sz="5400" b="0" i="0" u="none" strike="noStrike" kern="1200" cap="none" spc="0" normalizeH="0" baseline="0" noProof="0">
                    <a:ln>
                      <a:noFill/>
                    </a:ln>
                    <a:gradFill>
                      <a:gsLst>
                        <a:gs pos="13000">
                          <a:prstClr val="white">
                            <a:alpha val="0"/>
                          </a:prstClr>
                        </a:gs>
                        <a:gs pos="76000">
                          <a:prstClr val="white"/>
                        </a:gs>
                      </a:gsLst>
                      <a:path path="circle">
                        <a:fillToRect r="100000" b="100000"/>
                      </a:path>
                    </a:gradFill>
                    <a:effectLst/>
                    <a:uLnTx/>
                    <a:uFillTx/>
                    <a:latin typeface="思源宋体 CN Heavy" panose="02020900000000000000"/>
                    <a:ea typeface="思源宋体 CN Heavy" panose="02020900000000000000"/>
                    <a:cs typeface="+mn-cs"/>
                  </a:endParaRPr>
                </a:p>
              </p:txBody>
            </p:sp>
          </p:grpSp>
        </p:grpSp>
      </p:grpSp>
      <p:grpSp>
        <p:nvGrpSpPr>
          <p:cNvPr id="14" name="组合 13"/>
          <p:cNvGrpSpPr/>
          <p:nvPr/>
        </p:nvGrpSpPr>
        <p:grpSpPr>
          <a:xfrm>
            <a:off x="51720" y="4297175"/>
            <a:ext cx="3376297" cy="501105"/>
            <a:chOff x="51720" y="4297175"/>
            <a:chExt cx="3376297" cy="501105"/>
          </a:xfrm>
        </p:grpSpPr>
        <p:cxnSp>
          <p:nvCxnSpPr>
            <p:cNvPr id="10" name="直接连接符 9"/>
            <p:cNvCxnSpPr/>
            <p:nvPr/>
          </p:nvCxnSpPr>
          <p:spPr>
            <a:xfrm>
              <a:off x="661930" y="4297175"/>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51720" y="4336615"/>
              <a:ext cx="337629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pPr algn="ctr"/>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 compliance risks</a:t>
              </a:r>
              <a:endParaRPr lang="zh-CN" altLang="en-US" sz="1600">
                <a:latin typeface="思源黑体 Light" panose="020b0300000000000000" pitchFamily="34" charset="-122"/>
                <a:ea typeface="思源宋体 CN Heavy" panose="02020900000000000000"/>
              </a:endParaRPr>
            </a:p>
          </p:txBody>
        </p:sp>
      </p:grpSp>
      <p:grpSp>
        <p:nvGrpSpPr>
          <p:cNvPr id="16" name="组合 15"/>
          <p:cNvGrpSpPr/>
          <p:nvPr/>
        </p:nvGrpSpPr>
        <p:grpSpPr>
          <a:xfrm>
            <a:off x="3027533" y="5225867"/>
            <a:ext cx="3376297" cy="501105"/>
            <a:chOff x="51720" y="4297175"/>
            <a:chExt cx="3376297" cy="501105"/>
          </a:xfrm>
        </p:grpSpPr>
        <p:cxnSp>
          <p:nvCxnSpPr>
            <p:cNvPr id="17" name="直接连接符 16"/>
            <p:cNvCxnSpPr/>
            <p:nvPr/>
          </p:nvCxnSpPr>
          <p:spPr>
            <a:xfrm>
              <a:off x="661930" y="4297175"/>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51720" y="4336615"/>
              <a:ext cx="337629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pPr algn="ctr"/>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 compliance risks</a:t>
              </a:r>
              <a:endParaRPr lang="zh-CN" altLang="en-US" sz="1600">
                <a:latin typeface="思源黑体 Light" panose="020b0300000000000000" pitchFamily="34" charset="-122"/>
                <a:ea typeface="思源宋体 CN Heavy" panose="02020900000000000000"/>
              </a:endParaRPr>
            </a:p>
          </p:txBody>
        </p:sp>
      </p:grpSp>
      <p:grpSp>
        <p:nvGrpSpPr>
          <p:cNvPr id="20" name="组合 19"/>
          <p:cNvGrpSpPr/>
          <p:nvPr/>
        </p:nvGrpSpPr>
        <p:grpSpPr>
          <a:xfrm>
            <a:off x="6126064" y="5176222"/>
            <a:ext cx="3376297" cy="501105"/>
            <a:chOff x="51720" y="4297175"/>
            <a:chExt cx="3376297" cy="501105"/>
          </a:xfrm>
        </p:grpSpPr>
        <p:cxnSp>
          <p:nvCxnSpPr>
            <p:cNvPr id="26" name="直接连接符 25"/>
            <p:cNvCxnSpPr/>
            <p:nvPr/>
          </p:nvCxnSpPr>
          <p:spPr>
            <a:xfrm>
              <a:off x="661930" y="4297175"/>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27" name="文本框 26"/>
            <p:cNvSpPr txBox="1"/>
            <p:nvPr/>
          </p:nvSpPr>
          <p:spPr>
            <a:xfrm>
              <a:off x="51720" y="4336615"/>
              <a:ext cx="337629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pPr algn="ctr"/>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 compliance risks</a:t>
              </a:r>
              <a:endParaRPr lang="zh-CN" altLang="en-US" sz="1600">
                <a:latin typeface="思源黑体 Light" panose="020b0300000000000000" pitchFamily="34" charset="-122"/>
                <a:ea typeface="思源宋体 CN Heavy" panose="02020900000000000000"/>
              </a:endParaRPr>
            </a:p>
          </p:txBody>
        </p:sp>
      </p:grpSp>
      <p:grpSp>
        <p:nvGrpSpPr>
          <p:cNvPr id="28" name="组合 27"/>
          <p:cNvGrpSpPr/>
          <p:nvPr/>
        </p:nvGrpSpPr>
        <p:grpSpPr>
          <a:xfrm>
            <a:off x="9032641" y="4354208"/>
            <a:ext cx="3376297" cy="501105"/>
            <a:chOff x="51720" y="4297175"/>
            <a:chExt cx="3376297" cy="501105"/>
          </a:xfrm>
        </p:grpSpPr>
        <p:cxnSp>
          <p:nvCxnSpPr>
            <p:cNvPr id="29" name="直接连接符 28"/>
            <p:cNvCxnSpPr/>
            <p:nvPr/>
          </p:nvCxnSpPr>
          <p:spPr>
            <a:xfrm>
              <a:off x="661930" y="4297175"/>
              <a:ext cx="2158907"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32" name="文本框 31"/>
            <p:cNvSpPr txBox="1"/>
            <p:nvPr/>
          </p:nvSpPr>
          <p:spPr>
            <a:xfrm>
              <a:off x="51720" y="4336615"/>
              <a:ext cx="337629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risk and compliance prevent </a:t>
              </a:r>
              <a:endPar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endParaRPr>
            </a:p>
            <a:p>
              <a:pPr algn="ctr"/>
              <a:r>
                <a:rPr lang="en-US" altLang="zh-CN" sz="1200">
                  <a:latin typeface="思源黑体 Light" panose="020b0300000000000000" pitchFamily="34" charset="-122"/>
                  <a:ea typeface="思源宋体 CN Heavy" panose="02020900000000000000"/>
                  <a:cs typeface="阿里巴巴普惠体" panose="00020600040101010101" pitchFamily="18" charset="-122"/>
                  <a:sym typeface="思源黑体" panose="020b0500000000000000" pitchFamily="34" charset="-122"/>
                </a:rPr>
                <a:t> compliance risks</a:t>
              </a:r>
              <a:endParaRPr lang="zh-CN" altLang="en-US" sz="1600">
                <a:latin typeface="思源黑体 Light" panose="020b0300000000000000" pitchFamily="34" charset="-122"/>
                <a:ea typeface="思源宋体 CN Heavy" panose="02020900000000000000"/>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barn(inVertical)">
                                      <p:cBhvr>
                                        <p:cTn id="7" dur="500"/>
                                        <p:tgtEl>
                                          <p:spTgt spid="2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5" grpId="0"/>
      <p:bldP spid="15"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https://d.book118.com/467003006003006054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242</Paragraphs>
  <Slides>16</Slides>
  <Notes>3</Notes>
  <TotalTime>1</TotalTime>
  <HiddenSlides>0</HiddenSlides>
  <MMClips>0</MMClips>
  <ScaleCrop>0</ScaleCrop>
  <HeadingPairs>
    <vt:vector baseType="variant" size="6">
      <vt:variant>
        <vt:lpstr>Fonts used</vt:lpstr>
      </vt:variant>
      <vt:variant>
        <vt:i4>17</vt:i4>
      </vt:variant>
      <vt:variant>
        <vt:lpstr>Theme</vt:lpstr>
      </vt:variant>
      <vt:variant>
        <vt:i4>1</vt:i4>
      </vt:variant>
      <vt:variant>
        <vt:lpstr>Slide Titles</vt:lpstr>
      </vt:variant>
      <vt:variant>
        <vt:i4>16</vt:i4>
      </vt:variant>
    </vt:vector>
  </HeadingPairs>
  <TitlesOfParts>
    <vt:vector baseType="lpstr" size="34">
      <vt:lpstr>Arial</vt:lpstr>
      <vt:lpstr>Calibri</vt:lpstr>
      <vt:lpstr>等线 Light</vt:lpstr>
      <vt:lpstr>等线</vt:lpstr>
      <vt:lpstr>思源黑体 Medium</vt:lpstr>
      <vt:lpstr>思源宋体 CN Heavy</vt:lpstr>
      <vt:lpstr>阿里巴巴普惠体</vt:lpstr>
      <vt:lpstr>思源黑体</vt:lpstr>
      <vt:lpstr>思源黑体 Light</vt:lpstr>
      <vt:lpstr>Roboto Regular</vt:lpstr>
      <vt:lpstr>思源黑体 CN Regular</vt:lpstr>
      <vt:lpstr>思源黑体 Heavy</vt:lpstr>
      <vt:lpstr>Times New Roman</vt:lpstr>
      <vt:lpstr>宋体</vt:lpstr>
      <vt:lpstr>Roboto</vt:lpstr>
      <vt:lpstr>Roboto Bold</vt:lpstr>
      <vt:lpstr>微软雅黑</vt:lpstr>
      <vt:lpstr>Office Theme</vt:lpstr>
      <vt:lpstr>合规风险管理</vt:lpstr>
      <vt:lpstr>合规与合规风险的涵义risk and compliance</vt:lpstr>
      <vt:lpstr>合规与合规风险的涵义risk and compliance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2024-09-28T01:16:36.063</cp:lastPrinted>
  <dcterms:created xsi:type="dcterms:W3CDTF">2024-09-27T17:16:36Z</dcterms:created>
  <dcterms:modified xsi:type="dcterms:W3CDTF">2024-09-27T17:16:39Z</dcterms:modified>
</cp:coreProperties>
</file>