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3C28D6-D49F-4A5F-AC8F-810458162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DFFEA-FC95-4385-8B39-B2A9E071B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BEE807-5A1E-40DD-BED2-FF9EEA002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62DD1D-4847-49CD-B16E-47E3A8634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699EAE-D933-47F5-ACAA-FAF1789159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C3BF73-6CFD-404A-8FEC-5BF473FA9D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95334E-EF14-40A2-8764-425B8D4BE8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709D9B-5916-45EF-BF29-A222C0950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C9C495-9EC7-46A2-8DE9-C034C7AF4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1C8E3F-394B-4871-8792-8CFFC01D5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64804F-6C59-4892-B0BC-F38ECC58C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13142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华医网继续教育学分卡操作步骤详解\n## 1.华医网继续教育学分卡简介及重要性\n### 1.1华医网继续教育学分卡的定义与作用\n### 1.2华医网继续教育学分卡的重要性及适用范围\n### 1.3华医网继续教育学分卡的种类与获取途径\n## 2.华医网继续教育学分卡注册与登录\n### 2.1华医网继续教育学分卡注册流程\n### 2.2华医网继续教育学分卡登录方法与技巧\n### 2.3华医网继续教育学分卡个人信息设置与维护\n## 3.华医网继续教育学分卡激活与使用\n### 3.1华医网继续教育学分卡激活流程与注意事项\n### 3.2华医网继续教育学分卡使用规则与限制\n### 3.3华医网继续教育学分卡积分累计与查询方法\n## 4.华医网继续教育学分卡管理与安全\n### 4.1华医网继续教育学分卡管理策略与方法\n### 4.2华医网继续教育学分卡安全与隐私保护措施\n### 4.3华医网继续教育学分卡异常处理与纠纷解决途径\n## 5.华医网继续教育学分卡操作技巧与实用建议\n### 5.1华医网继续教育学分卡操作中的常见问题及解决方法\n### 5.2华医网继续教育学分卡使用中的实用技巧与建议\n### 5.3华医网继续教育学分卡的未来发展趋势与应对策略\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283950" cy="1301750"/>
          </a:xfrm>
        </p:spPr>
        <p:txBody>
          <a:bodyPr vert="horz" wrap="square" lIns="91440" tIns="45720" rIns="91440" bIns="45720" anchor="t">
            <a:spAutoFit/>
          </a:bodyPr>
          <a:lstStyle/>
          <a:p>
            <a:pPr>
              <a:buNone/>
            </a:pPr>
            <a:r>
              <a:rPr lang="zh-CN" sz="4900"/>
              <a:t>华医网继续教育学分卡操作步骤详解</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华医网继续教育学分卡简介及重要性</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8" name="组合 167"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9" name="组合 168"/>
            <p:cNvGrpSpPr/>
            <p:nvPr/>
          </p:nvGrpSpPr>
          <p:grpSpPr>
            <a:xfrm>
              <a:off x="685800" y="3146904"/>
              <a:ext cx="5760000" cy="3225487"/>
              <a:chOff x="685800" y="3146904"/>
              <a:chExt cx="5760000" cy="3225487"/>
            </a:xfrm>
          </p:grpSpPr>
          <p:sp>
            <p:nvSpPr>
              <p:cNvPr id="17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定义：华医网继续教育学分卡是一种用于记录和证明继续教育学分的电子卡片</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提供继续教育课程学习及学分累计的凭证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方便医生、护士等医务人员查询和管理个人继续教育信息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作为评价医务人员继续教育成果的重要依据</a:t>
                </a:r>
                <a:endParaRPr/>
              </a:p>
            </p:txBody>
          </p:sp>
        </p:grpSp>
        <p:grpSp>
          <p:nvGrpSpPr>
            <p:cNvPr id="172" name="组合 171"/>
            <p:cNvGrpSpPr/>
            <p:nvPr/>
          </p:nvGrpSpPr>
          <p:grpSpPr>
            <a:xfrm>
              <a:off x="6016236" y="3146904"/>
              <a:ext cx="5400000" cy="3225487"/>
              <a:chOff x="6016236" y="3146904"/>
              <a:chExt cx="5400000" cy="3225487"/>
            </a:xfrm>
          </p:grpSpPr>
          <p:sp>
            <p:nvSpPr>
              <p:cNvPr id="17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作用：</a:t>
                </a:r>
                <a:endParaRPr kumimoji="1" lang="en-US" altLang="zh-CN" sz="18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激励医务人员积极参与继续教育活动，提高专业素养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促进医学知识的传播和交流，推动医疗卫生事业发展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提高个人职业素质，提升医疗机构的整体水平</a:t>
                </a:r>
                <a:endParaRPr/>
              </a:p>
            </p:txBody>
          </p:sp>
        </p:grpSp>
      </p:grpSp>
      <p:sp>
        <p:nvSpPr>
          <p:cNvPr id="1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华医网继续教育学分卡的定义与作用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华医网继续教育学分卡的重要性及适用范围</a:t>
            </a:r>
            <a:endParaRPr lang="en-US" altLang="zh-CN" sz="2800" b="1">
              <a:latin typeface="+mj-ea"/>
              <a:ea typeface="+mj-ea"/>
            </a:endParaRPr>
          </a:p>
        </p:txBody>
      </p:sp>
      <p:grpSp>
        <p:nvGrpSpPr>
          <p:cNvPr id="178" name="组合 177"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79" name="组合 178"/>
            <p:cNvGrpSpPr/>
            <p:nvPr/>
          </p:nvGrpSpPr>
          <p:grpSpPr>
            <a:xfrm>
              <a:off x="660399" y="2074672"/>
              <a:ext cx="5100082" cy="4536540"/>
              <a:chOff x="660399" y="2074672"/>
              <a:chExt cx="5100082" cy="4536540"/>
            </a:xfrm>
          </p:grpSpPr>
          <p:sp>
            <p:nvSpPr>
              <p:cNvPr id="18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重要性：</a:t>
                </a:r>
                <a:endParaRPr lang="en-US" altLang="zh-CN" sz="2000" b="1">
                  <a:latin typeface="Microsoft YaHei" panose="020b0503020204020204" pitchFamily="34" charset="-122"/>
                  <a:ea typeface="Microsoft YaHei" panose="020b0503020204020204" pitchFamily="34" charset="-122"/>
                </a:endParaRPr>
              </a:p>
            </p:txBody>
          </p:sp>
          <p:sp>
            <p:nvSpPr>
              <p:cNvPr id="18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体现医务人员的学术地位和职业价值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影响个人职业发展及医疗机构的声誉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有助于医务人员晋升、评优等方面的竞争力</a:t>
                </a:r>
                <a:endParaRPr/>
              </a:p>
            </p:txBody>
          </p:sp>
          <p:pic>
            <p:nvPicPr>
              <p:cNvPr id="18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4" name="组合 183"/>
            <p:cNvGrpSpPr/>
            <p:nvPr/>
          </p:nvGrpSpPr>
          <p:grpSpPr>
            <a:xfrm>
              <a:off x="6431519" y="2074672"/>
              <a:ext cx="5100082" cy="4536540"/>
              <a:chOff x="660399" y="2074672"/>
              <a:chExt cx="5100082" cy="4536540"/>
            </a:xfrm>
          </p:grpSpPr>
          <p:sp>
            <p:nvSpPr>
              <p:cNvPr id="18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适用范围：</a:t>
                </a:r>
                <a:endParaRPr lang="en-US" altLang="zh-CN" sz="2000" b="1">
                  <a:latin typeface="Microsoft YaHei" panose="020b0503020204020204" pitchFamily="34" charset="-122"/>
                  <a:ea typeface="Microsoft YaHei" panose="020b0503020204020204" pitchFamily="34" charset="-122"/>
                </a:endParaRPr>
              </a:p>
            </p:txBody>
          </p:sp>
          <p:sp>
            <p:nvSpPr>
              <p:cNvPr id="18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医疗卫生行业的医务人员，包括医生、护士、药师等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医学教育、科研、管理等相关工作人员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其他对医学知识有需求的个人和机构</a:t>
                </a:r>
                <a:endParaRPr/>
              </a:p>
            </p:txBody>
          </p:sp>
          <p:pic>
            <p:nvPicPr>
              <p:cNvPr id="18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种类：</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实体卡：实体卡片，可随身携带，方便刷卡学习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电子卡：电子形式的卡片，可通过手机、电脑等设备登录使用</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获取途径：</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向所在医疗机构申请，由医疗机构统一办理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通过华医网官方网站或客户端注册申请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参加华医网举办的继续教育活动时获取</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华医网继续教育学分卡的种类与获取途径</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华医网继续教育学分卡注册与登录</a:t>
            </a:r>
            <a:endParaRPr/>
          </a:p>
        </p:txBody>
      </p:sp>
      <p:sp>
        <p:nvSpPr>
          <p:cNvPr id="20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11" name="组合 210" descr="{&quot;isTemplate&quot;:true,&quot;type&quot;:&quot;list&quot;,&quot;alignment&quot;:&quot;left&quot;,&quot;alignmentVertical&quot;:&quot;top&quot;,&quot;canOmit&quot;:false,&quot;scalable&quot;:false,&quot;minItemsCount&quot;:-1}"/>
          <p:cNvGrpSpPr/>
          <p:nvPr/>
        </p:nvGrpSpPr>
        <p:grpSpPr>
          <a:xfrm>
            <a:off x="685799" y="3146123"/>
            <a:ext cx="10906690" cy="3349049"/>
            <a:chOff x="685799" y="3146123"/>
            <a:chExt cx="10906690" cy="3349049"/>
          </a:xfrm>
        </p:grpSpPr>
        <p:grpSp>
          <p:nvGrpSpPr>
            <p:cNvPr id="212" name="组合 211"/>
            <p:cNvGrpSpPr/>
            <p:nvPr/>
          </p:nvGrpSpPr>
          <p:grpSpPr>
            <a:xfrm>
              <a:off x="685799" y="3146904"/>
              <a:ext cx="3384000" cy="3348268"/>
              <a:chOff x="685799" y="3146904"/>
              <a:chExt cx="3384000" cy="3348268"/>
            </a:xfrm>
          </p:grpSpPr>
          <p:sp>
            <p:nvSpPr>
              <p:cNvPr id="213" name="Tencent" descr="{&quot;isTemplate&quot;:true,&quot;type&quot;:&quot;title&quot;,&quot;canOmit&quot;:false,&quot;range&quot;:0}"/>
              <p:cNvSpPr/>
              <p:nvPr/>
            </p:nvSpPr>
            <p:spPr>
              <a:xfrm>
                <a:off x="685799" y="3146904"/>
                <a:ext cx="3384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访问华医网官方网站或下载华医网客户端</a:t>
                </a:r>
                <a:endParaRPr kumimoji="1" lang="en-US" altLang="zh-CN" sz="1800" b="1">
                  <a:solidFill>
                    <a:schemeClr val="bg1"/>
                  </a:solidFill>
                  <a:latin typeface="+mj-ea"/>
                  <a:ea typeface="+mj-ea"/>
                </a:endParaRPr>
              </a:p>
            </p:txBody>
          </p:sp>
        </p:grpSp>
        <p:grpSp>
          <p:nvGrpSpPr>
            <p:cNvPr id="214" name="组合 213"/>
            <p:cNvGrpSpPr/>
            <p:nvPr/>
          </p:nvGrpSpPr>
          <p:grpSpPr>
            <a:xfrm>
              <a:off x="3511842" y="3146904"/>
              <a:ext cx="3060000" cy="3348268"/>
              <a:chOff x="3511842" y="3146904"/>
              <a:chExt cx="3060000" cy="3348268"/>
            </a:xfrm>
          </p:grpSpPr>
          <p:sp>
            <p:nvSpPr>
              <p:cNvPr id="215" name="Tencent" descr="{&quot;isTemplate&quot;:true,&quot;type&quot;:&quot;title&quot;,&quot;canOmit&quot;:false,&quot;range&quot;:0}"/>
              <p:cNvSpPr/>
              <p:nvPr/>
            </p:nvSpPr>
            <p:spPr>
              <a:xfrm>
                <a:off x="3511842" y="3146904"/>
                <a:ext cx="306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点击“注册”按钮，填写个人信息，如姓名、身份证号、手机号码等</a:t>
                </a:r>
                <a:endParaRPr kumimoji="1" lang="en-US" altLang="zh-CN" sz="1800" b="1">
                  <a:solidFill>
                    <a:schemeClr val="bg1"/>
                  </a:solidFill>
                  <a:latin typeface="+mj-ea"/>
                  <a:ea typeface="+mj-ea"/>
                </a:endParaRPr>
              </a:p>
            </p:txBody>
          </p:sp>
        </p:grpSp>
        <p:grpSp>
          <p:nvGrpSpPr>
            <p:cNvPr id="216" name="组合 215"/>
            <p:cNvGrpSpPr/>
            <p:nvPr/>
          </p:nvGrpSpPr>
          <p:grpSpPr>
            <a:xfrm>
              <a:off x="6016719" y="3146904"/>
              <a:ext cx="3060000" cy="3348268"/>
              <a:chOff x="6016719" y="3146904"/>
              <a:chExt cx="3060000" cy="3348268"/>
            </a:xfrm>
          </p:grpSpPr>
          <p:sp>
            <p:nvSpPr>
              <p:cNvPr id="217" name="Tencent" descr="{&quot;isTemplate&quot;:true,&quot;type&quot;:&quot;title&quot;,&quot;canOmit&quot;:false,&quot;range&quot;:0}"/>
              <p:cNvSpPr/>
              <p:nvPr/>
            </p:nvSpPr>
            <p:spPr>
              <a:xfrm>
                <a:off x="6016719" y="3146904"/>
                <a:ext cx="3060000"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选择继续教育学分卡类型，填写相关信息</a:t>
                </a:r>
                <a:endParaRPr kumimoji="1" lang="en-US" altLang="zh-CN" sz="1800" b="1">
                  <a:solidFill>
                    <a:schemeClr val="bg1"/>
                  </a:solidFill>
                  <a:latin typeface="+mj-ea"/>
                  <a:ea typeface="+mj-ea"/>
                </a:endParaRPr>
              </a:p>
            </p:txBody>
          </p:sp>
        </p:grpSp>
        <p:grpSp>
          <p:nvGrpSpPr>
            <p:cNvPr id="218" name="组合 217"/>
            <p:cNvGrpSpPr/>
            <p:nvPr/>
          </p:nvGrpSpPr>
          <p:grpSpPr>
            <a:xfrm>
              <a:off x="8532489" y="3146123"/>
              <a:ext cx="3060000" cy="3348268"/>
              <a:chOff x="8532489" y="3146123"/>
              <a:chExt cx="3060000" cy="3348268"/>
            </a:xfrm>
          </p:grpSpPr>
          <p:sp>
            <p:nvSpPr>
              <p:cNvPr id="219" name="Tencent" descr="{&quot;isTemplate&quot;:true,&quot;type&quot;:&quot;title&quot;,&quot;canOmit&quot;:false,&quot;range&quot;:0}"/>
              <p:cNvSpPr/>
              <p:nvPr/>
            </p:nvSpPr>
            <p:spPr>
              <a:xfrm>
                <a:off x="8532489" y="3146123"/>
                <a:ext cx="3060000" cy="1296000"/>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提交申请，等待审核通过后即可使用学分卡</a:t>
                </a:r>
                <a:endParaRPr kumimoji="1" lang="en-US" altLang="zh-CN" sz="1800" b="1">
                  <a:solidFill>
                    <a:schemeClr val="bg1"/>
                  </a:solidFill>
                  <a:latin typeface="+mj-ea"/>
                  <a:ea typeface="+mj-ea"/>
                </a:endParaRPr>
              </a:p>
            </p:txBody>
          </p:sp>
        </p:grpSp>
      </p:grpSp>
      <p:sp>
        <p:nvSpPr>
          <p:cNvPr id="2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华医网继续教育学分卡注册流程</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4" name="Group 598"/>
            <p:cNvGrpSpPr/>
            <p:nvPr/>
          </p:nvGrpSpPr>
          <p:grpSpPr>
            <a:xfrm>
              <a:off x="763829" y="1414808"/>
              <a:ext cx="6972294" cy="2337649"/>
              <a:chOff x="763829" y="1414808"/>
              <a:chExt cx="6972294" cy="2337649"/>
            </a:xfrm>
          </p:grpSpPr>
          <p:sp>
            <p:nvSpPr>
              <p:cNvPr id="22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登录方法：</a:t>
                </a:r>
                <a:endParaRPr/>
              </a:p>
            </p:txBody>
          </p:sp>
          <p:sp>
            <p:nvSpPr>
              <p:cNvPr id="22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使用实体卡时，将卡片放在刷卡器上，输入密码后登录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使用电子卡时，输入用户名（手机号或身份证号）和密码登录</a:t>
                </a:r>
                <a:endParaRPr/>
              </a:p>
            </p:txBody>
          </p:sp>
          <p:sp>
            <p:nvSpPr>
              <p:cNvPr id="22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1" name="Group 591"/>
            <p:cNvGrpSpPr/>
            <p:nvPr/>
          </p:nvGrpSpPr>
          <p:grpSpPr>
            <a:xfrm>
              <a:off x="689593" y="3949139"/>
              <a:ext cx="7078256" cy="2128975"/>
              <a:chOff x="689593" y="3949139"/>
              <a:chExt cx="7078256" cy="2128975"/>
            </a:xfrm>
          </p:grpSpPr>
          <p:sp>
            <p:nvSpPr>
              <p:cNvPr id="23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登录技巧：</a:t>
                </a:r>
                <a:endParaRPr/>
              </a:p>
            </p:txBody>
          </p:sp>
          <p:sp>
            <p:nvSpPr>
              <p:cNvPr id="23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设置简单易记的用户名和密码，方便使用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定期更换密码，保证账户安全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使用手机接收验证码登录，提高登录安全性</a:t>
                </a:r>
                <a:endParaRPr/>
              </a:p>
            </p:txBody>
          </p:sp>
          <p:sp>
            <p:nvSpPr>
              <p:cNvPr id="23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华医网继续教育学分卡登录方法与技巧</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华医网继续教育学分卡个人信息设置与维护</a:t>
            </a:r>
            <a:endParaRPr lang="en-US" altLang="zh-CN" sz="2800" b="1">
              <a:latin typeface="+mj-ea"/>
              <a:ea typeface="+mj-ea"/>
            </a:endParaRPr>
          </a:p>
        </p:txBody>
      </p:sp>
      <p:grpSp>
        <p:nvGrpSpPr>
          <p:cNvPr id="241" name="组合 24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2" name="组合 241"/>
            <p:cNvGrpSpPr/>
            <p:nvPr/>
          </p:nvGrpSpPr>
          <p:grpSpPr>
            <a:xfrm>
              <a:off x="660399" y="2074672"/>
              <a:ext cx="5100082" cy="4536540"/>
              <a:chOff x="660399" y="2074672"/>
              <a:chExt cx="5100082" cy="4536540"/>
            </a:xfrm>
          </p:grpSpPr>
          <p:sp>
            <p:nvSpPr>
              <p:cNvPr id="24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个人信息设置：</a:t>
                </a:r>
                <a:endParaRPr lang="en-US" altLang="zh-CN" sz="2000" b="1">
                  <a:latin typeface="Microsoft YaHei" panose="020b0503020204020204" pitchFamily="34" charset="-122"/>
                  <a:ea typeface="Microsoft YaHei" panose="020b0503020204020204" pitchFamily="34" charset="-122"/>
                </a:endParaRPr>
              </a:p>
            </p:txBody>
          </p:sp>
          <p:sp>
            <p:nvSpPr>
              <p:cNvPr id="24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在个人中心设置个人信息，如姓名、性别、出生日期等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设置个人头像，展示个人形象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绑定手机、邮箱等联系方式，方便接收通知和信息</a:t>
                </a:r>
                <a:endParaRPr/>
              </a:p>
            </p:txBody>
          </p:sp>
          <p:pic>
            <p:nvPicPr>
              <p:cNvPr id="24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7" name="组合 246"/>
            <p:cNvGrpSpPr/>
            <p:nvPr/>
          </p:nvGrpSpPr>
          <p:grpSpPr>
            <a:xfrm>
              <a:off x="6431519" y="2074672"/>
              <a:ext cx="5100082" cy="4536540"/>
              <a:chOff x="660399" y="2074672"/>
              <a:chExt cx="5100082" cy="4536540"/>
            </a:xfrm>
          </p:grpSpPr>
          <p:sp>
            <p:nvSpPr>
              <p:cNvPr id="24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个人信息维护：</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定期更新个人信息，确保信息准确无误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保护个人信息，避免泄露隐私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遇到问题及时联系客服，寻求帮助</a:t>
                </a:r>
                <a:endParaRPr/>
              </a:p>
            </p:txBody>
          </p:sp>
          <p:pic>
            <p:nvPicPr>
              <p:cNvPr id="25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华医网继续教育学分卡激活与使用</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华医网继续教育学分卡激活流程与注意事项</a:t>
            </a:r>
            <a:endParaRPr lang="en-US" altLang="zh-CN" sz="2800" b="1">
              <a:latin typeface="+mj-ea"/>
              <a:ea typeface="+mj-ea"/>
            </a:endParaRPr>
          </a:p>
        </p:txBody>
      </p:sp>
      <p:grpSp>
        <p:nvGrpSpPr>
          <p:cNvPr id="12" name="组合 11"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组合 12"/>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激活流程：</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注册成功后，收到实体卡或电子卡后，按照提示进行激活操作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激活成功后，即可使用学分卡参加继续教育活动</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组合 17"/>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注意事项：</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激活前请确保个人信息无误，以免影响学分累计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激活成功后，及时参加继续教育活动，以免浪费学分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激活过程中遇到问题，请及时联系客服寻求帮助</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https://d.book118.com/467013142136006042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华医网继续教育学分卡操作步骤详解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2024-09-16T04:22:25.642</cp:lastPrinted>
  <dcterms:created xsi:type="dcterms:W3CDTF">2024-09-15T20:22:25Z</dcterms:created>
  <dcterms:modified xsi:type="dcterms:W3CDTF">2024-09-15T20:22:27Z</dcterms:modified>
</cp:coreProperties>
</file>