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004300" cy="467995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A3F4E-6A13-41DB-AC38-5F7538FE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E6073-F87C-450D-B22F-240D2D39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1102D-8BDA-44F9-9107-62A084721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76C50-6042-4F6F-820E-70B3DBA2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70D79-22B5-4115-A029-0BEB37934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6297B-E6B2-4396-B93F-ACF32C5A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442DB-633D-407A-9B8E-9CCD4712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2ED54-34D8-49E1-9CA9-7FBFB588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1A9CB-7A17-4867-84F3-FD3F1E17F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9280B-FE8C-48A5-84E5-A52ACFCED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FBA53-13E3-455B-A1EF-6FE993A9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8999538" cy="46799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27284" y="1423038"/>
            <a:ext cx="6431915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50645" y="2620772"/>
            <a:ext cx="6303010" cy="1169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0215" y="1076388"/>
            <a:ext cx="3916870" cy="30887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637214" y="1076388"/>
            <a:ext cx="3916870" cy="30887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609600"/>
            <a:ext cx="8999538" cy="388778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688198" y="49660"/>
            <a:ext cx="5018405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26440" y="1590808"/>
            <a:ext cx="7854950" cy="1493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061462" y="4352353"/>
            <a:ext cx="2881376" cy="233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0215" y="4352353"/>
            <a:ext cx="2070989" cy="233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483096" y="4352353"/>
            <a:ext cx="2070989" cy="233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4.jpeg" /><Relationship Id="rId11" Type="http://schemas.openxmlformats.org/officeDocument/2006/relationships/image" Target="../media/image25.jpeg" /><Relationship Id="rId12" Type="http://schemas.openxmlformats.org/officeDocument/2006/relationships/image" Target="../media/image26.jpeg" /><Relationship Id="rId13" Type="http://schemas.openxmlformats.org/officeDocument/2006/relationships/image" Target="../media/image27.jpeg" /><Relationship Id="rId14" Type="http://schemas.openxmlformats.org/officeDocument/2006/relationships/image" Target="../media/image28.jpeg" /><Relationship Id="rId15" Type="http://schemas.openxmlformats.org/officeDocument/2006/relationships/image" Target="../media/image29.jpeg" /><Relationship Id="rId16" Type="http://schemas.openxmlformats.org/officeDocument/2006/relationships/image" Target="../media/image30.jpeg" /><Relationship Id="rId2" Type="http://schemas.openxmlformats.org/officeDocument/2006/relationships/image" Target="../media/image4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Relationship Id="rId7" Type="http://schemas.openxmlformats.org/officeDocument/2006/relationships/image" Target="../media/image21.jpeg" /><Relationship Id="rId8" Type="http://schemas.openxmlformats.org/officeDocument/2006/relationships/image" Target="../media/image22.jpeg" /><Relationship Id="rId9" Type="http://schemas.openxmlformats.org/officeDocument/2006/relationships/image" Target="../media/image2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3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Relationship Id="rId5" Type="http://schemas.openxmlformats.org/officeDocument/2006/relationships/image" Target="../media/image34.jpeg" /><Relationship Id="rId6" Type="http://schemas.openxmlformats.org/officeDocument/2006/relationships/image" Target="../media/image35.jpeg" /><Relationship Id="rId7" Type="http://schemas.openxmlformats.org/officeDocument/2006/relationships/image" Target="../media/image36.jpeg" /><Relationship Id="rId8" Type="http://schemas.openxmlformats.org/officeDocument/2006/relationships/image" Target="../media/image3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3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39.jpeg" /><Relationship Id="rId4" Type="http://schemas.openxmlformats.org/officeDocument/2006/relationships/image" Target="../media/image40.jpeg" /><Relationship Id="rId5" Type="http://schemas.openxmlformats.org/officeDocument/2006/relationships/image" Target="../media/image41.jpeg" /><Relationship Id="rId6" Type="http://schemas.openxmlformats.org/officeDocument/2006/relationships/image" Target="../media/image4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30241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19164" y="333932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 spc="-10">
                <a:solidFill>
                  <a:srgbClr val="FFFFFF"/>
                </a:solidFill>
                <a:latin typeface="微软雅黑"/>
                <a:cs typeface="微软雅黑"/>
              </a:rPr>
              <a:t>电影合作策划书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12800" y="1409700"/>
            <a:ext cx="8007350" cy="1871980"/>
            <a:chOff x="812800" y="1409700"/>
            <a:chExt cx="8007350" cy="187198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12800" y="1409700"/>
              <a:ext cx="1041400" cy="1871661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779837" y="2916238"/>
              <a:ext cx="5040630" cy="0"/>
            </a:xfrm>
            <a:custGeom>
              <a:rect l="l" t="t" r="r" b="b"/>
              <a:pathLst>
                <a:path w="5040630">
                  <a:moveTo>
                    <a:pt x="0" y="0"/>
                  </a:moveTo>
                  <a:lnTo>
                    <a:pt x="5040311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i="1">
                <a:solidFill>
                  <a:srgbClr val="FFFFFF"/>
                </a:solidFill>
                <a:latin typeface="微软雅黑"/>
                <a:cs typeface="微软雅黑"/>
              </a:rPr>
              <a:t>|</a:t>
            </a:r>
            <a:r>
              <a:rPr sz="5400" i="1" spc="-10">
                <a:solidFill>
                  <a:srgbClr val="FFFFFF"/>
                </a:solidFill>
                <a:latin typeface="微软雅黑"/>
                <a:cs typeface="微软雅黑"/>
              </a:rPr>
              <a:t>《记得少年那首歌》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i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3757929" cy="4310380"/>
            <a:chOff x="107950" y="369888"/>
            <a:chExt cx="3757929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203574" y="1331911"/>
              <a:ext cx="647700" cy="2376805"/>
            </a:xfrm>
            <a:custGeom>
              <a:rect l="l" t="t" r="r" b="b"/>
              <a:pathLst>
                <a:path w="647700" h="2376804">
                  <a:moveTo>
                    <a:pt x="647700" y="2376488"/>
                  </a:moveTo>
                  <a:lnTo>
                    <a:pt x="566454" y="2376067"/>
                  </a:lnTo>
                  <a:lnTo>
                    <a:pt x="488219" y="2374838"/>
                  </a:lnTo>
                  <a:lnTo>
                    <a:pt x="413603" y="2372852"/>
                  </a:lnTo>
                  <a:lnTo>
                    <a:pt x="343213" y="2370159"/>
                  </a:lnTo>
                  <a:lnTo>
                    <a:pt x="277655" y="2366809"/>
                  </a:lnTo>
                  <a:lnTo>
                    <a:pt x="217537" y="2362855"/>
                  </a:lnTo>
                  <a:lnTo>
                    <a:pt x="163465" y="2358345"/>
                  </a:lnTo>
                  <a:lnTo>
                    <a:pt x="116046" y="2353331"/>
                  </a:lnTo>
                  <a:lnTo>
                    <a:pt x="75888" y="2347864"/>
                  </a:lnTo>
                  <a:lnTo>
                    <a:pt x="19781" y="2335770"/>
                  </a:lnTo>
                  <a:lnTo>
                    <a:pt x="0" y="2322470"/>
                  </a:lnTo>
                  <a:lnTo>
                    <a:pt x="0" y="54018"/>
                  </a:lnTo>
                  <a:lnTo>
                    <a:pt x="5046" y="47242"/>
                  </a:lnTo>
                  <a:lnTo>
                    <a:pt x="19781" y="40717"/>
                  </a:lnTo>
                  <a:lnTo>
                    <a:pt x="75887" y="28623"/>
                  </a:lnTo>
                  <a:lnTo>
                    <a:pt x="116045" y="23156"/>
                  </a:lnTo>
                  <a:lnTo>
                    <a:pt x="163464" y="18142"/>
                  </a:lnTo>
                  <a:lnTo>
                    <a:pt x="217536" y="13632"/>
                  </a:lnTo>
                  <a:lnTo>
                    <a:pt x="277654" y="9678"/>
                  </a:lnTo>
                  <a:lnTo>
                    <a:pt x="343212" y="6329"/>
                  </a:lnTo>
                  <a:lnTo>
                    <a:pt x="413602" y="3636"/>
                  </a:lnTo>
                  <a:lnTo>
                    <a:pt x="488218" y="1649"/>
                  </a:lnTo>
                  <a:lnTo>
                    <a:pt x="566453" y="420"/>
                  </a:lnTo>
                  <a:lnTo>
                    <a:pt x="647699" y="0"/>
                  </a:lnTo>
                </a:path>
              </a:pathLst>
            </a:custGeom>
            <a:ln w="28575">
              <a:solidFill>
                <a:srgbClr val="9966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92200" y="1460500"/>
              <a:ext cx="1974850" cy="3219450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3911600" y="981075"/>
            <a:ext cx="5088255" cy="3698875"/>
            <a:chOff x="3911600" y="981075"/>
            <a:chExt cx="5088255" cy="3698875"/>
          </a:xfrm>
        </p:grpSpPr>
        <p:sp>
          <p:nvSpPr>
            <p:cNvPr id="10" name="object 10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911600" y="990600"/>
              <a:ext cx="3743325" cy="3298825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7653880" y="23309"/>
            <a:ext cx="9512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i="1" spc="-40">
                <a:latin typeface="微软雅黑"/>
                <a:cs typeface="微软雅黑"/>
              </a:rPr>
              <a:t>目 录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i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03187" y="365125"/>
            <a:ext cx="3681729" cy="3708400"/>
            <a:chOff x="103187" y="365125"/>
            <a:chExt cx="3681729" cy="3708400"/>
          </a:xfrm>
        </p:grpSpPr>
        <p:sp>
          <p:nvSpPr>
            <p:cNvPr id="8" name="object 8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725611" y="2014538"/>
              <a:ext cx="1333500" cy="76200"/>
            </a:xfrm>
            <a:custGeom>
              <a:rect l="l" t="t" r="r" b="b"/>
              <a:pathLst>
                <a:path w="1333500" h="76200">
                  <a:moveTo>
                    <a:pt x="38100" y="0"/>
                  </a:moveTo>
                  <a:lnTo>
                    <a:pt x="23269" y="2994"/>
                  </a:lnTo>
                  <a:lnTo>
                    <a:pt x="11159" y="11159"/>
                  </a:lnTo>
                  <a:lnTo>
                    <a:pt x="2994" y="23269"/>
                  </a:lnTo>
                  <a:lnTo>
                    <a:pt x="0" y="38100"/>
                  </a:lnTo>
                  <a:lnTo>
                    <a:pt x="2994" y="52930"/>
                  </a:lnTo>
                  <a:lnTo>
                    <a:pt x="11159" y="65040"/>
                  </a:lnTo>
                  <a:lnTo>
                    <a:pt x="23269" y="73206"/>
                  </a:lnTo>
                  <a:lnTo>
                    <a:pt x="38100" y="76200"/>
                  </a:lnTo>
                  <a:lnTo>
                    <a:pt x="52930" y="73206"/>
                  </a:lnTo>
                  <a:lnTo>
                    <a:pt x="65040" y="65040"/>
                  </a:lnTo>
                  <a:lnTo>
                    <a:pt x="73205" y="52930"/>
                  </a:lnTo>
                  <a:lnTo>
                    <a:pt x="74917" y="44450"/>
                  </a:lnTo>
                  <a:lnTo>
                    <a:pt x="49525" y="44450"/>
                  </a:lnTo>
                  <a:lnTo>
                    <a:pt x="49525" y="31750"/>
                  </a:lnTo>
                  <a:lnTo>
                    <a:pt x="74917" y="31750"/>
                  </a:lnTo>
                  <a:lnTo>
                    <a:pt x="73205" y="23269"/>
                  </a:lnTo>
                  <a:lnTo>
                    <a:pt x="65040" y="11159"/>
                  </a:lnTo>
                  <a:lnTo>
                    <a:pt x="52930" y="2994"/>
                  </a:lnTo>
                  <a:lnTo>
                    <a:pt x="38100" y="0"/>
                  </a:lnTo>
                  <a:close/>
                </a:path>
                <a:path w="1333500" h="76200">
                  <a:moveTo>
                    <a:pt x="1257299" y="0"/>
                  </a:moveTo>
                  <a:lnTo>
                    <a:pt x="1257299" y="76200"/>
                  </a:lnTo>
                  <a:lnTo>
                    <a:pt x="1320799" y="44450"/>
                  </a:lnTo>
                  <a:lnTo>
                    <a:pt x="1299211" y="44450"/>
                  </a:lnTo>
                  <a:lnTo>
                    <a:pt x="1299211" y="31750"/>
                  </a:lnTo>
                  <a:lnTo>
                    <a:pt x="1320799" y="31750"/>
                  </a:lnTo>
                  <a:lnTo>
                    <a:pt x="1257299" y="0"/>
                  </a:lnTo>
                  <a:close/>
                </a:path>
                <a:path w="1333500" h="76200">
                  <a:moveTo>
                    <a:pt x="74917" y="31750"/>
                  </a:moveTo>
                  <a:lnTo>
                    <a:pt x="49525" y="31750"/>
                  </a:lnTo>
                  <a:lnTo>
                    <a:pt x="49525" y="44450"/>
                  </a:ln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close/>
                </a:path>
                <a:path w="1333500" h="76200">
                  <a:moveTo>
                    <a:pt x="1257299" y="31750"/>
                  </a:move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lnTo>
                    <a:pt x="1257299" y="44450"/>
                  </a:lnTo>
                  <a:lnTo>
                    <a:pt x="1257299" y="31750"/>
                  </a:lnTo>
                  <a:close/>
                </a:path>
                <a:path w="1333500" h="76200">
                  <a:moveTo>
                    <a:pt x="1320799" y="31750"/>
                  </a:moveTo>
                  <a:lnTo>
                    <a:pt x="1299211" y="31750"/>
                  </a:lnTo>
                  <a:lnTo>
                    <a:pt x="1299211" y="44450"/>
                  </a:lnTo>
                  <a:lnTo>
                    <a:pt x="1320799" y="44450"/>
                  </a:lnTo>
                  <a:lnTo>
                    <a:pt x="1333500" y="38100"/>
                  </a:lnTo>
                  <a:lnTo>
                    <a:pt x="1320799" y="31750"/>
                  </a:lnTo>
                  <a:close/>
                </a:path>
              </a:pathLst>
            </a:custGeom>
            <a:solidFill>
              <a:srgbClr val="F9F9F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6141192" y="2330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i="1" spc="-10">
                <a:latin typeface="微软雅黑"/>
                <a:cs typeface="微软雅黑"/>
              </a:rPr>
              <a:t>营销背景分析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463290" y="1789983"/>
            <a:ext cx="4470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spc="-5">
                <a:latin typeface="微软雅黑"/>
                <a:cs typeface="微软雅黑"/>
              </a:rPr>
              <a:t>电影商业化蔓延，影视作品中，以产品使用、露出的营销</a:t>
            </a:r>
            <a:r>
              <a:rPr sz="1400" spc="-10">
                <a:latin typeface="微软雅黑"/>
                <a:cs typeface="微软雅黑"/>
              </a:rPr>
              <a:t>销，逐渐不被看好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53528" y="1234981"/>
            <a:ext cx="8382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i="1" spc="-15">
                <a:latin typeface="微软雅黑"/>
                <a:cs typeface="微软雅黑"/>
              </a:rPr>
              <a:t>拒绝生硬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62312" y="1234981"/>
            <a:ext cx="23241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0765"/>
              </a:tabLst>
            </a:pPr>
            <a:r>
              <a:rPr sz="1600" u="sng"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	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28027" y="2849469"/>
            <a:ext cx="15087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i="1" spc="-10">
                <a:latin typeface="微软雅黑"/>
                <a:cs typeface="微软雅黑"/>
              </a:rPr>
              <a:t>产品 变“角色”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077912" y="1471612"/>
            <a:ext cx="2202180" cy="2202180"/>
            <a:chOff x="1077912" y="1471612"/>
            <a:chExt cx="2202180" cy="2202180"/>
          </a:xfrm>
        </p:grpSpPr>
        <p:sp>
          <p:nvSpPr>
            <p:cNvPr id="17" name="object 17"/>
            <p:cNvSpPr/>
            <p:nvPr/>
          </p:nvSpPr>
          <p:spPr>
            <a:xfrm>
              <a:off x="1077912" y="3597275"/>
              <a:ext cx="1333500" cy="76200"/>
            </a:xfrm>
            <a:custGeom>
              <a:rect l="l" t="t" r="r" b="b"/>
              <a:pathLst>
                <a:path w="1333500" h="76200">
                  <a:moveTo>
                    <a:pt x="38100" y="0"/>
                  </a:moveTo>
                  <a:lnTo>
                    <a:pt x="23269" y="2994"/>
                  </a:lnTo>
                  <a:lnTo>
                    <a:pt x="11159" y="11159"/>
                  </a:lnTo>
                  <a:lnTo>
                    <a:pt x="2994" y="23269"/>
                  </a:lnTo>
                  <a:lnTo>
                    <a:pt x="0" y="38100"/>
                  </a:lnTo>
                  <a:lnTo>
                    <a:pt x="2994" y="52930"/>
                  </a:lnTo>
                  <a:lnTo>
                    <a:pt x="11159" y="65040"/>
                  </a:lnTo>
                  <a:lnTo>
                    <a:pt x="23269" y="73206"/>
                  </a:lnTo>
                  <a:lnTo>
                    <a:pt x="38101" y="76200"/>
                  </a:lnTo>
                  <a:lnTo>
                    <a:pt x="52930" y="73206"/>
                  </a:lnTo>
                  <a:lnTo>
                    <a:pt x="65040" y="65040"/>
                  </a:lnTo>
                  <a:lnTo>
                    <a:pt x="73205" y="52930"/>
                  </a:lnTo>
                  <a:lnTo>
                    <a:pt x="74917" y="44450"/>
                  </a:lnTo>
                  <a:lnTo>
                    <a:pt x="49526" y="44450"/>
                  </a:lnTo>
                  <a:lnTo>
                    <a:pt x="49526" y="31750"/>
                  </a:lnTo>
                  <a:lnTo>
                    <a:pt x="74917" y="31750"/>
                  </a:lnTo>
                  <a:lnTo>
                    <a:pt x="73205" y="23269"/>
                  </a:lnTo>
                  <a:lnTo>
                    <a:pt x="65040" y="11159"/>
                  </a:lnTo>
                  <a:lnTo>
                    <a:pt x="52930" y="2994"/>
                  </a:lnTo>
                  <a:lnTo>
                    <a:pt x="38100" y="0"/>
                  </a:lnTo>
                  <a:close/>
                </a:path>
                <a:path w="1333500" h="76200">
                  <a:moveTo>
                    <a:pt x="1257299" y="0"/>
                  </a:moveTo>
                  <a:lnTo>
                    <a:pt x="1257299" y="76200"/>
                  </a:lnTo>
                  <a:lnTo>
                    <a:pt x="1320799" y="44450"/>
                  </a:lnTo>
                  <a:lnTo>
                    <a:pt x="1299211" y="44450"/>
                  </a:lnTo>
                  <a:lnTo>
                    <a:pt x="1299211" y="31750"/>
                  </a:lnTo>
                  <a:lnTo>
                    <a:pt x="1320799" y="31750"/>
                  </a:lnTo>
                  <a:lnTo>
                    <a:pt x="1257299" y="0"/>
                  </a:lnTo>
                  <a:close/>
                </a:path>
                <a:path w="1333500" h="76200">
                  <a:moveTo>
                    <a:pt x="74917" y="31750"/>
                  </a:moveTo>
                  <a:lnTo>
                    <a:pt x="49526" y="31750"/>
                  </a:lnTo>
                  <a:lnTo>
                    <a:pt x="49526" y="44450"/>
                  </a:ln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close/>
                </a:path>
                <a:path w="1333500" h="76200">
                  <a:moveTo>
                    <a:pt x="1257299" y="31750"/>
                  </a:move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lnTo>
                    <a:pt x="1257299" y="44450"/>
                  </a:lnTo>
                  <a:lnTo>
                    <a:pt x="1257299" y="31750"/>
                  </a:lnTo>
                  <a:close/>
                </a:path>
                <a:path w="1333500" h="76200">
                  <a:moveTo>
                    <a:pt x="1320799" y="31750"/>
                  </a:moveTo>
                  <a:lnTo>
                    <a:pt x="1299211" y="31750"/>
                  </a:lnTo>
                  <a:lnTo>
                    <a:pt x="1299211" y="44450"/>
                  </a:lnTo>
                  <a:lnTo>
                    <a:pt x="1320799" y="44450"/>
                  </a:lnTo>
                  <a:lnTo>
                    <a:pt x="1333500" y="38100"/>
                  </a:lnTo>
                  <a:lnTo>
                    <a:pt x="1320799" y="31750"/>
                  </a:lnTo>
                  <a:close/>
                </a:path>
              </a:pathLst>
            </a:custGeom>
            <a:solidFill>
              <a:srgbClr val="F9F9F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763711" y="1476375"/>
              <a:ext cx="1511300" cy="576580"/>
            </a:xfrm>
            <a:custGeom>
              <a:rect l="l" t="t" r="r" b="b"/>
              <a:pathLst>
                <a:path w="1511300" h="576580">
                  <a:moveTo>
                    <a:pt x="0" y="576261"/>
                  </a:moveTo>
                  <a:lnTo>
                    <a:pt x="1511299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131888" y="3060700"/>
              <a:ext cx="1513205" cy="574675"/>
            </a:xfrm>
            <a:custGeom>
              <a:rect l="l" t="t" r="r" b="b"/>
              <a:pathLst>
                <a:path w="1513205" h="574675">
                  <a:moveTo>
                    <a:pt x="0" y="574675"/>
                  </a:moveTo>
                  <a:lnTo>
                    <a:pt x="1512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630488" y="2849469"/>
            <a:ext cx="6054090" cy="1005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0765"/>
              </a:tabLst>
            </a:pPr>
            <a:r>
              <a:rPr sz="1600" u="sng"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	</a:t>
            </a:r>
            <a:endParaRPr sz="1600">
              <a:latin typeface="Times New Roman"/>
              <a:cs typeface="Times New Roman"/>
            </a:endParaRPr>
          </a:p>
          <a:p>
            <a:pPr marL="105410">
              <a:lnSpc>
                <a:spcPct val="100000"/>
              </a:lnSpc>
              <a:spcBef>
                <a:spcPts val="1475"/>
              </a:spcBef>
            </a:pPr>
            <a:r>
              <a:rPr sz="1400">
                <a:latin typeface="微软雅黑"/>
                <a:cs typeface="微软雅黑"/>
              </a:rPr>
              <a:t>将产品变成电影中不可缺的“角色”,通过</a:t>
            </a:r>
            <a:r>
              <a:rPr sz="1800" b="1" i="1">
                <a:latin typeface="微软雅黑"/>
                <a:cs typeface="微软雅黑"/>
              </a:rPr>
              <a:t>精神象征</a:t>
            </a:r>
            <a:r>
              <a:rPr sz="1400" spc="-5">
                <a:latin typeface="微软雅黑"/>
                <a:cs typeface="微软雅黑"/>
              </a:rPr>
              <a:t>作用，自然植入，甚至</a:t>
            </a:r>
            <a:endParaRPr sz="1400">
              <a:latin typeface="微软雅黑"/>
              <a:cs typeface="微软雅黑"/>
            </a:endParaRPr>
          </a:p>
          <a:p>
            <a:pPr marL="391160">
              <a:lnSpc>
                <a:spcPct val="100000"/>
              </a:lnSpc>
            </a:pPr>
            <a:r>
              <a:rPr sz="1800" b="1" i="1">
                <a:latin typeface="微软雅黑"/>
                <a:cs typeface="微软雅黑"/>
              </a:rPr>
              <a:t>推动情节发展</a:t>
            </a:r>
            <a:r>
              <a:rPr sz="1400" spc="-5">
                <a:latin typeface="微软雅黑"/>
                <a:cs typeface="微软雅黑"/>
              </a:rPr>
              <a:t>，此方式已经得到广大消费者良好的认可和反馈。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21" name="object 21"/>
          <p:cNvPicPr/>
          <p:nvPr/>
        </p:nvPicPr>
        <p:blipFill>
          <a:blip r:embed="rId3"/>
          <a:stretch>
            <a:fillRect/>
          </a:stretch>
        </p:blipFill>
        <p:spPr>
          <a:xfrm>
            <a:off x="4457700" y="63500"/>
            <a:ext cx="1706562" cy="2079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3672204" cy="3698875"/>
            <a:chOff x="107950" y="369888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3911600" y="981075"/>
            <a:ext cx="5088255" cy="3698875"/>
            <a:chOff x="3911600" y="981075"/>
            <a:chExt cx="5088255" cy="3698875"/>
          </a:xfrm>
        </p:grpSpPr>
        <p:sp>
          <p:nvSpPr>
            <p:cNvPr id="8" name="object 8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924300" y="2555875"/>
              <a:ext cx="1440180" cy="1152525"/>
            </a:xfrm>
            <a:custGeom>
              <a:rect l="l" t="t" r="r" b="b"/>
              <a:pathLst>
                <a:path w="1440179" h="1152525">
                  <a:moveTo>
                    <a:pt x="863587" y="1152525"/>
                  </a:moveTo>
                  <a:lnTo>
                    <a:pt x="863587" y="864393"/>
                  </a:lnTo>
                  <a:lnTo>
                    <a:pt x="0" y="864393"/>
                  </a:lnTo>
                  <a:lnTo>
                    <a:pt x="0" y="288131"/>
                  </a:lnTo>
                  <a:lnTo>
                    <a:pt x="863587" y="288131"/>
                  </a:lnTo>
                  <a:lnTo>
                    <a:pt x="863587" y="0"/>
                  </a:lnTo>
                  <a:lnTo>
                    <a:pt x="1439862" y="576262"/>
                  </a:lnTo>
                  <a:lnTo>
                    <a:pt x="863587" y="11525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924300" y="2555875"/>
              <a:ext cx="1440180" cy="1152525"/>
            </a:xfrm>
            <a:custGeom>
              <a:rect l="l" t="t" r="r" b="b"/>
              <a:pathLst>
                <a:path w="1440179" h="1152525">
                  <a:moveTo>
                    <a:pt x="0" y="288131"/>
                  </a:moveTo>
                  <a:lnTo>
                    <a:pt x="863587" y="288131"/>
                  </a:lnTo>
                  <a:lnTo>
                    <a:pt x="863587" y="0"/>
                  </a:lnTo>
                  <a:lnTo>
                    <a:pt x="1439862" y="576262"/>
                  </a:lnTo>
                  <a:lnTo>
                    <a:pt x="863587" y="1152525"/>
                  </a:lnTo>
                  <a:lnTo>
                    <a:pt x="863587" y="864393"/>
                  </a:lnTo>
                  <a:lnTo>
                    <a:pt x="0" y="864393"/>
                  </a:lnTo>
                  <a:lnTo>
                    <a:pt x="0" y="288131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3746499" y="1778448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项目介绍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3187" y="365125"/>
            <a:ext cx="8901430" cy="4319905"/>
            <a:chOff x="103187" y="365125"/>
            <a:chExt cx="8901430" cy="4319905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800" y="1701800"/>
              <a:ext cx="3579811" cy="261619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427537" y="1203325"/>
              <a:ext cx="914400" cy="986155"/>
            </a:xfrm>
            <a:custGeom>
              <a:rect l="l" t="t" r="r" b="b"/>
              <a:pathLst>
                <a:path w="914400" h="986155">
                  <a:moveTo>
                    <a:pt x="444500" y="25400"/>
                  </a:moveTo>
                  <a:lnTo>
                    <a:pt x="0" y="25400"/>
                  </a:lnTo>
                  <a:lnTo>
                    <a:pt x="0" y="0"/>
                  </a:lnTo>
                  <a:lnTo>
                    <a:pt x="469900" y="0"/>
                  </a:lnTo>
                  <a:lnTo>
                    <a:pt x="469900" y="12700"/>
                  </a:lnTo>
                  <a:lnTo>
                    <a:pt x="444500" y="12700"/>
                  </a:lnTo>
                  <a:lnTo>
                    <a:pt x="444500" y="25400"/>
                  </a:lnTo>
                  <a:close/>
                </a:path>
                <a:path w="914400" h="986155">
                  <a:moveTo>
                    <a:pt x="842218" y="939800"/>
                  </a:moveTo>
                  <a:lnTo>
                    <a:pt x="444500" y="939800"/>
                  </a:lnTo>
                  <a:lnTo>
                    <a:pt x="444500" y="12700"/>
                  </a:lnTo>
                  <a:lnTo>
                    <a:pt x="457200" y="25400"/>
                  </a:lnTo>
                  <a:lnTo>
                    <a:pt x="469900" y="25400"/>
                  </a:lnTo>
                  <a:lnTo>
                    <a:pt x="469900" y="914400"/>
                  </a:lnTo>
                  <a:lnTo>
                    <a:pt x="457200" y="914400"/>
                  </a:lnTo>
                  <a:lnTo>
                    <a:pt x="469900" y="927100"/>
                  </a:lnTo>
                  <a:lnTo>
                    <a:pt x="863989" y="927100"/>
                  </a:lnTo>
                  <a:lnTo>
                    <a:pt x="842218" y="939800"/>
                  </a:lnTo>
                  <a:close/>
                </a:path>
                <a:path w="914400" h="986155">
                  <a:moveTo>
                    <a:pt x="469900" y="25400"/>
                  </a:moveTo>
                  <a:lnTo>
                    <a:pt x="457200" y="25400"/>
                  </a:lnTo>
                  <a:lnTo>
                    <a:pt x="444500" y="12700"/>
                  </a:lnTo>
                  <a:lnTo>
                    <a:pt x="469900" y="12700"/>
                  </a:lnTo>
                  <a:lnTo>
                    <a:pt x="469900" y="25400"/>
                  </a:lnTo>
                  <a:close/>
                </a:path>
                <a:path w="914400" h="986155">
                  <a:moveTo>
                    <a:pt x="863990" y="927099"/>
                  </a:moveTo>
                  <a:lnTo>
                    <a:pt x="800537" y="890085"/>
                  </a:lnTo>
                  <a:lnTo>
                    <a:pt x="798490" y="882309"/>
                  </a:lnTo>
                  <a:lnTo>
                    <a:pt x="805558" y="870192"/>
                  </a:lnTo>
                  <a:lnTo>
                    <a:pt x="813335" y="868145"/>
                  </a:lnTo>
                  <a:lnTo>
                    <a:pt x="892628" y="914400"/>
                  </a:lnTo>
                  <a:lnTo>
                    <a:pt x="889195" y="914400"/>
                  </a:lnTo>
                  <a:lnTo>
                    <a:pt x="889195" y="916129"/>
                  </a:lnTo>
                  <a:lnTo>
                    <a:pt x="882795" y="916129"/>
                  </a:lnTo>
                  <a:lnTo>
                    <a:pt x="863990" y="927099"/>
                  </a:lnTo>
                  <a:close/>
                </a:path>
                <a:path w="914400" h="986155">
                  <a:moveTo>
                    <a:pt x="469900" y="927100"/>
                  </a:moveTo>
                  <a:lnTo>
                    <a:pt x="457200" y="914400"/>
                  </a:lnTo>
                  <a:lnTo>
                    <a:pt x="469900" y="914400"/>
                  </a:lnTo>
                  <a:lnTo>
                    <a:pt x="469900" y="927100"/>
                  </a:lnTo>
                  <a:close/>
                </a:path>
                <a:path w="914400" h="986155">
                  <a:moveTo>
                    <a:pt x="863989" y="927100"/>
                  </a:moveTo>
                  <a:lnTo>
                    <a:pt x="469900" y="927100"/>
                  </a:lnTo>
                  <a:lnTo>
                    <a:pt x="469900" y="914400"/>
                  </a:lnTo>
                  <a:lnTo>
                    <a:pt x="842218" y="914400"/>
                  </a:lnTo>
                  <a:lnTo>
                    <a:pt x="863990" y="927099"/>
                  </a:lnTo>
                  <a:close/>
                </a:path>
                <a:path w="914400" h="986155">
                  <a:moveTo>
                    <a:pt x="892628" y="939800"/>
                  </a:moveTo>
                  <a:lnTo>
                    <a:pt x="889195" y="939800"/>
                  </a:lnTo>
                  <a:lnTo>
                    <a:pt x="889195" y="914400"/>
                  </a:lnTo>
                  <a:lnTo>
                    <a:pt x="892628" y="914400"/>
                  </a:lnTo>
                  <a:lnTo>
                    <a:pt x="914399" y="927100"/>
                  </a:lnTo>
                  <a:lnTo>
                    <a:pt x="892628" y="939800"/>
                  </a:lnTo>
                  <a:close/>
                </a:path>
                <a:path w="914400" h="986155">
                  <a:moveTo>
                    <a:pt x="882795" y="938069"/>
                  </a:moveTo>
                  <a:lnTo>
                    <a:pt x="863990" y="927099"/>
                  </a:lnTo>
                  <a:lnTo>
                    <a:pt x="882795" y="916129"/>
                  </a:lnTo>
                  <a:lnTo>
                    <a:pt x="882795" y="938069"/>
                  </a:lnTo>
                  <a:close/>
                </a:path>
                <a:path w="914400" h="986155">
                  <a:moveTo>
                    <a:pt x="889195" y="938069"/>
                  </a:moveTo>
                  <a:lnTo>
                    <a:pt x="882795" y="938069"/>
                  </a:lnTo>
                  <a:lnTo>
                    <a:pt x="882795" y="916129"/>
                  </a:lnTo>
                  <a:lnTo>
                    <a:pt x="889195" y="916129"/>
                  </a:lnTo>
                  <a:lnTo>
                    <a:pt x="889195" y="938069"/>
                  </a:lnTo>
                  <a:close/>
                </a:path>
                <a:path w="914400" h="986155">
                  <a:moveTo>
                    <a:pt x="813335" y="986053"/>
                  </a:moveTo>
                  <a:lnTo>
                    <a:pt x="805558" y="984007"/>
                  </a:lnTo>
                  <a:lnTo>
                    <a:pt x="798490" y="971890"/>
                  </a:lnTo>
                  <a:lnTo>
                    <a:pt x="800537" y="964114"/>
                  </a:lnTo>
                  <a:lnTo>
                    <a:pt x="863990" y="927100"/>
                  </a:lnTo>
                  <a:lnTo>
                    <a:pt x="882795" y="938069"/>
                  </a:lnTo>
                  <a:lnTo>
                    <a:pt x="889195" y="938069"/>
                  </a:lnTo>
                  <a:lnTo>
                    <a:pt x="889195" y="939800"/>
                  </a:lnTo>
                  <a:lnTo>
                    <a:pt x="892628" y="939800"/>
                  </a:lnTo>
                  <a:lnTo>
                    <a:pt x="813335" y="98605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171143" y="2806974"/>
              <a:ext cx="1014094" cy="1320165"/>
            </a:xfrm>
            <a:custGeom>
              <a:rect l="l" t="t" r="r" b="b"/>
              <a:pathLst>
                <a:path w="1014094" h="1320164">
                  <a:moveTo>
                    <a:pt x="1013631" y="669649"/>
                  </a:moveTo>
                  <a:lnTo>
                    <a:pt x="239259" y="1319686"/>
                  </a:lnTo>
                  <a:lnTo>
                    <a:pt x="209023" y="1280419"/>
                  </a:lnTo>
                  <a:lnTo>
                    <a:pt x="180824" y="1240124"/>
                  </a:lnTo>
                  <a:lnTo>
                    <a:pt x="154663" y="1198875"/>
                  </a:lnTo>
                  <a:lnTo>
                    <a:pt x="130539" y="1156749"/>
                  </a:lnTo>
                  <a:lnTo>
                    <a:pt x="108455" y="1113820"/>
                  </a:lnTo>
                  <a:lnTo>
                    <a:pt x="88412" y="1070164"/>
                  </a:lnTo>
                  <a:lnTo>
                    <a:pt x="70410" y="1025856"/>
                  </a:lnTo>
                  <a:lnTo>
                    <a:pt x="54450" y="980971"/>
                  </a:lnTo>
                  <a:lnTo>
                    <a:pt x="40534" y="935585"/>
                  </a:lnTo>
                  <a:lnTo>
                    <a:pt x="28661" y="889772"/>
                  </a:lnTo>
                  <a:lnTo>
                    <a:pt x="18834" y="843609"/>
                  </a:lnTo>
                  <a:lnTo>
                    <a:pt x="11054" y="797170"/>
                  </a:lnTo>
                  <a:lnTo>
                    <a:pt x="5321" y="750531"/>
                  </a:lnTo>
                  <a:lnTo>
                    <a:pt x="1635" y="703768"/>
                  </a:lnTo>
                  <a:lnTo>
                    <a:pt x="0" y="656954"/>
                  </a:lnTo>
                  <a:lnTo>
                    <a:pt x="414" y="610166"/>
                  </a:lnTo>
                  <a:lnTo>
                    <a:pt x="2879" y="563479"/>
                  </a:lnTo>
                  <a:lnTo>
                    <a:pt x="7397" y="516969"/>
                  </a:lnTo>
                  <a:lnTo>
                    <a:pt x="13968" y="470710"/>
                  </a:lnTo>
                  <a:lnTo>
                    <a:pt x="22593" y="424778"/>
                  </a:lnTo>
                  <a:lnTo>
                    <a:pt x="33273" y="379248"/>
                  </a:lnTo>
                  <a:lnTo>
                    <a:pt x="46009" y="334195"/>
                  </a:lnTo>
                  <a:lnTo>
                    <a:pt x="60802" y="289695"/>
                  </a:lnTo>
                  <a:lnTo>
                    <a:pt x="77654" y="245824"/>
                  </a:lnTo>
                  <a:lnTo>
                    <a:pt x="96564" y="202655"/>
                  </a:lnTo>
                  <a:lnTo>
                    <a:pt x="117535" y="160266"/>
                  </a:lnTo>
                  <a:lnTo>
                    <a:pt x="140566" y="118730"/>
                  </a:lnTo>
                  <a:lnTo>
                    <a:pt x="165660" y="78124"/>
                  </a:lnTo>
                  <a:lnTo>
                    <a:pt x="192816" y="38522"/>
                  </a:lnTo>
                  <a:lnTo>
                    <a:pt x="222036" y="0"/>
                  </a:lnTo>
                  <a:lnTo>
                    <a:pt x="1013631" y="669649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171143" y="2806974"/>
              <a:ext cx="239395" cy="1320165"/>
            </a:xfrm>
            <a:custGeom>
              <a:rect l="l" t="t" r="r" b="b"/>
              <a:pathLst>
                <a:path w="239395" h="1320164">
                  <a:moveTo>
                    <a:pt x="239259" y="1319686"/>
                  </a:moveTo>
                  <a:lnTo>
                    <a:pt x="209023" y="1280419"/>
                  </a:lnTo>
                  <a:lnTo>
                    <a:pt x="180824" y="1240124"/>
                  </a:lnTo>
                  <a:lnTo>
                    <a:pt x="154663" y="1198875"/>
                  </a:lnTo>
                  <a:lnTo>
                    <a:pt x="130539" y="1156749"/>
                  </a:lnTo>
                  <a:lnTo>
                    <a:pt x="108455" y="1113820"/>
                  </a:lnTo>
                  <a:lnTo>
                    <a:pt x="88412" y="1070164"/>
                  </a:lnTo>
                  <a:lnTo>
                    <a:pt x="70410" y="1025856"/>
                  </a:lnTo>
                  <a:lnTo>
                    <a:pt x="54450" y="980971"/>
                  </a:lnTo>
                  <a:lnTo>
                    <a:pt x="40534" y="935585"/>
                  </a:lnTo>
                  <a:lnTo>
                    <a:pt x="28661" y="889772"/>
                  </a:lnTo>
                  <a:lnTo>
                    <a:pt x="18834" y="843609"/>
                  </a:lnTo>
                  <a:lnTo>
                    <a:pt x="11054" y="797170"/>
                  </a:lnTo>
                  <a:lnTo>
                    <a:pt x="5321" y="750531"/>
                  </a:lnTo>
                  <a:lnTo>
                    <a:pt x="1635" y="703768"/>
                  </a:lnTo>
                  <a:lnTo>
                    <a:pt x="0" y="656954"/>
                  </a:lnTo>
                  <a:lnTo>
                    <a:pt x="414" y="610166"/>
                  </a:lnTo>
                  <a:lnTo>
                    <a:pt x="2879" y="563479"/>
                  </a:lnTo>
                  <a:lnTo>
                    <a:pt x="7397" y="516969"/>
                  </a:lnTo>
                  <a:lnTo>
                    <a:pt x="13968" y="470710"/>
                  </a:lnTo>
                  <a:lnTo>
                    <a:pt x="22593" y="424778"/>
                  </a:lnTo>
                  <a:lnTo>
                    <a:pt x="33273" y="379248"/>
                  </a:lnTo>
                  <a:lnTo>
                    <a:pt x="46009" y="334195"/>
                  </a:lnTo>
                  <a:lnTo>
                    <a:pt x="60802" y="289695"/>
                  </a:lnTo>
                  <a:lnTo>
                    <a:pt x="77654" y="245824"/>
                  </a:lnTo>
                  <a:lnTo>
                    <a:pt x="96564" y="202655"/>
                  </a:lnTo>
                  <a:lnTo>
                    <a:pt x="117535" y="160266"/>
                  </a:lnTo>
                  <a:lnTo>
                    <a:pt x="140566" y="118730"/>
                  </a:lnTo>
                  <a:lnTo>
                    <a:pt x="165660" y="78124"/>
                  </a:lnTo>
                  <a:lnTo>
                    <a:pt x="192816" y="38522"/>
                  </a:lnTo>
                  <a:lnTo>
                    <a:pt x="222036" y="0"/>
                  </a:lnTo>
                </a:path>
              </a:pathLst>
            </a:custGeom>
            <a:ln w="38100">
              <a:solidFill>
                <a:srgbClr val="DAED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79470">
              <a:lnSpc>
                <a:spcPct val="100000"/>
              </a:lnSpc>
              <a:spcBef>
                <a:spcPts val="100"/>
              </a:spcBef>
            </a:pPr>
            <a:r>
              <a:rPr spc="-15"/>
              <a:t>项目源起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26440" y="1048562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微软雅黑"/>
                <a:cs typeface="微软雅黑"/>
              </a:rPr>
              <a:t>宜宾“五粮液情节”分析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420677" y="783849"/>
            <a:ext cx="29908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5080" indent="-171450">
              <a:lnSpc>
                <a:spcPct val="100000"/>
              </a:lnSpc>
              <a:spcBef>
                <a:spcPts val="100"/>
              </a:spcBef>
              <a:buSzPct val="105000"/>
              <a:buFont typeface="Arial"/>
              <a:buChar char="•"/>
              <a:tabLst>
                <a:tab pos="184150"/>
              </a:tabLst>
            </a:pPr>
            <a:r>
              <a:rPr sz="1000" spc="-5">
                <a:latin typeface="微软雅黑"/>
                <a:cs typeface="微软雅黑"/>
              </a:rPr>
              <a:t>影片故事发生在有着“万里长江第一城”之美誉的</a:t>
            </a:r>
            <a:r>
              <a:rPr sz="1000" spc="-10">
                <a:latin typeface="微软雅黑"/>
                <a:cs typeface="微软雅黑"/>
              </a:rPr>
              <a:t>四川省宜宾市。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20677" y="1393449"/>
            <a:ext cx="3117850" cy="109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5080" indent="-171450">
              <a:lnSpc>
                <a:spcPct val="100000"/>
              </a:lnSpc>
              <a:spcBef>
                <a:spcPts val="100"/>
              </a:spcBef>
              <a:buSzPct val="105000"/>
              <a:buFont typeface="Arial"/>
              <a:buChar char="•"/>
              <a:tabLst>
                <a:tab pos="184150"/>
              </a:tabLst>
            </a:pPr>
            <a:r>
              <a:rPr sz="1000" spc="-5">
                <a:latin typeface="微软雅黑"/>
                <a:cs typeface="微软雅黑"/>
              </a:rPr>
              <a:t>影片横跨几十年，讲述了上世纪六七十年代，宜宾</a:t>
            </a:r>
            <a:r>
              <a:rPr sz="1000">
                <a:latin typeface="微软雅黑"/>
                <a:cs typeface="微软雅黑"/>
              </a:rPr>
              <a:t> </a:t>
            </a:r>
            <a:r>
              <a:rPr sz="1000" spc="-5">
                <a:latin typeface="微软雅黑"/>
                <a:cs typeface="微软雅黑"/>
              </a:rPr>
              <a:t>一代人从桀骜不驯到功成归来，从离开到返回，从纨纨绔子弟到奋斗成功的故事。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650">
              <a:latin typeface="微软雅黑"/>
              <a:cs typeface="微软雅黑"/>
            </a:endParaRPr>
          </a:p>
          <a:p>
            <a:pPr marL="184150" marR="132715" indent="-171450" algn="just">
              <a:lnSpc>
                <a:spcPts val="1200"/>
              </a:lnSpc>
              <a:buSzPct val="105000"/>
              <a:buFont typeface="Arial"/>
              <a:buChar char="•"/>
              <a:tabLst>
                <a:tab pos="184150"/>
              </a:tabLst>
            </a:pPr>
            <a:r>
              <a:rPr sz="1000">
                <a:latin typeface="微软雅黑"/>
                <a:cs typeface="微软雅黑"/>
              </a:rPr>
              <a:t>所以“五粮液”将在影片中化身成</a:t>
            </a:r>
            <a:r>
              <a:rPr sz="1000" b="1">
                <a:latin typeface="微软雅黑"/>
                <a:cs typeface="微软雅黑"/>
              </a:rPr>
              <a:t>“宜宾精神”</a:t>
            </a:r>
            <a:r>
              <a:rPr sz="1000" spc="-50">
                <a:latin typeface="微软雅黑"/>
                <a:cs typeface="微软雅黑"/>
              </a:rPr>
              <a:t>代</a:t>
            </a:r>
            <a:r>
              <a:rPr sz="1000">
                <a:latin typeface="微软雅黑"/>
                <a:cs typeface="微软雅黑"/>
              </a:rPr>
              <a:t>表，用它的成功史来</a:t>
            </a:r>
            <a:r>
              <a:rPr sz="1000" b="1">
                <a:latin typeface="微软雅黑"/>
                <a:cs typeface="微软雅黑"/>
              </a:rPr>
              <a:t>影射</a:t>
            </a:r>
            <a:r>
              <a:rPr sz="1000" spc="-5">
                <a:latin typeface="微软雅黑"/>
                <a:cs typeface="微软雅黑"/>
              </a:rPr>
              <a:t>主人公们几十年的成长奋</a:t>
            </a:r>
            <a:r>
              <a:rPr sz="1000">
                <a:latin typeface="微软雅黑"/>
                <a:cs typeface="微软雅黑"/>
              </a:rPr>
              <a:t>斗史</a:t>
            </a:r>
            <a:r>
              <a:rPr sz="1100" spc="-50"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730240" y="3386385"/>
            <a:ext cx="154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微软雅黑"/>
                <a:cs typeface="微软雅黑"/>
              </a:rPr>
              <a:t>宜宾飞速发展的几十年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658802" y="3818185"/>
            <a:ext cx="276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微软雅黑"/>
                <a:cs typeface="微软雅黑"/>
              </a:rPr>
              <a:t>《记得少年那首歌》</a:t>
            </a:r>
            <a:r>
              <a:rPr sz="1200" b="1" spc="-10">
                <a:latin typeface="微软雅黑"/>
                <a:cs typeface="微软雅黑"/>
              </a:rPr>
              <a:t>人物成长的“那些年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194175" y="3359150"/>
            <a:ext cx="1489075" cy="305435"/>
          </a:xfrm>
          <a:prstGeom prst="rect">
            <a:avLst/>
          </a:prstGeom>
          <a:solidFill>
            <a:srgbClr val="3C8C93"/>
          </a:solidFill>
        </p:spPr>
        <p:txBody>
          <a:bodyPr vert="horz" wrap="square" lIns="0" tIns="3873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5"/>
              </a:spcBef>
            </a:pPr>
            <a:r>
              <a:rPr sz="1400" b="1">
                <a:latin typeface="微软雅黑"/>
                <a:cs typeface="微软雅黑"/>
              </a:rPr>
              <a:t>1960s</a:t>
            </a:r>
            <a:r>
              <a:rPr sz="1400" b="1" spc="80">
                <a:latin typeface="微软雅黑"/>
                <a:cs typeface="微软雅黑"/>
              </a:rPr>
              <a:t> -至今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61965" y="3014910"/>
            <a:ext cx="2006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微软雅黑"/>
                <a:cs typeface="微软雅黑"/>
              </a:rPr>
              <a:t>“五粮液”品牌崛起的几十年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227762" y="2844800"/>
            <a:ext cx="2447925" cy="0"/>
          </a:xfrm>
          <a:custGeom>
            <a:rect l="l" t="t" r="r" b="b"/>
            <a:pathLst>
              <a:path w="2447925">
                <a:moveTo>
                  <a:pt x="0" y="0"/>
                </a:moveTo>
                <a:lnTo>
                  <a:pt x="2447925" y="0"/>
                </a:lnTo>
              </a:path>
            </a:pathLst>
          </a:custGeom>
          <a:ln w="9525">
            <a:solidFill>
              <a:srgbClr val="F9F9F9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3187" y="365125"/>
            <a:ext cx="8901430" cy="4319905"/>
            <a:chOff x="103187" y="365125"/>
            <a:chExt cx="8901430" cy="4319905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8891905" cy="3381375"/>
            </a:xfrm>
            <a:custGeom>
              <a:rect l="l" t="t" r="r" b="b"/>
              <a:pathLst>
                <a:path w="8891905" h="3381375">
                  <a:moveTo>
                    <a:pt x="0" y="0"/>
                  </a:moveTo>
                  <a:lnTo>
                    <a:pt x="3671887" y="0"/>
                  </a:lnTo>
                </a:path>
                <a:path w="8891905" h="3381375">
                  <a:moveTo>
                    <a:pt x="5219700" y="3381375"/>
                  </a:moveTo>
                  <a:lnTo>
                    <a:pt x="8891588" y="33813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258128" y="3013181"/>
            <a:ext cx="3206750" cy="924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3515" indent="-170815">
              <a:lnSpc>
                <a:spcPts val="1065"/>
              </a:lnSpc>
              <a:spcBef>
                <a:spcPts val="100"/>
              </a:spcBef>
              <a:buSzPct val="105555"/>
              <a:buFont typeface="Arial"/>
              <a:buChar char="•"/>
              <a:tabLst>
                <a:tab pos="183515"/>
                <a:tab pos="184150"/>
              </a:tabLst>
            </a:pPr>
            <a:r>
              <a:rPr sz="900" spc="-10">
                <a:latin typeface="微软雅黑"/>
                <a:cs typeface="微软雅黑"/>
              </a:rPr>
              <a:t>在影片中，“五粮液”一方面将成为他所爱戴的城市——</a:t>
            </a:r>
            <a:endParaRPr sz="900">
              <a:latin typeface="微软雅黑"/>
              <a:cs typeface="微软雅黑"/>
            </a:endParaRPr>
          </a:p>
          <a:p>
            <a:pPr marL="184150" marR="5080">
              <a:lnSpc>
                <a:spcPts val="1920"/>
              </a:lnSpc>
              <a:spcBef>
                <a:spcPts val="50"/>
              </a:spcBef>
            </a:pPr>
            <a:r>
              <a:rPr sz="1600" b="1">
                <a:latin typeface="微软雅黑"/>
                <a:cs typeface="微软雅黑"/>
              </a:rPr>
              <a:t>宜宾形象代言人</a:t>
            </a:r>
            <a:r>
              <a:rPr sz="900">
                <a:latin typeface="微软雅黑"/>
                <a:cs typeface="微软雅黑"/>
              </a:rPr>
              <a:t>；另一方面也将变成</a:t>
            </a:r>
            <a:r>
              <a:rPr sz="1600" b="1" spc="-25">
                <a:latin typeface="微软雅黑"/>
                <a:cs typeface="微软雅黑"/>
              </a:rPr>
              <a:t>主人</a:t>
            </a:r>
            <a:r>
              <a:rPr sz="1600" b="1">
                <a:latin typeface="微软雅黑"/>
                <a:cs typeface="微软雅黑"/>
              </a:rPr>
              <a:t>公身份</a:t>
            </a:r>
            <a:r>
              <a:rPr sz="900" spc="-5">
                <a:latin typeface="微软雅黑"/>
                <a:cs typeface="微软雅黑"/>
              </a:rPr>
              <a:t>地位，以及从奋斗到成功的一种隐喻和象征。双</a:t>
            </a:r>
            <a:endParaRPr sz="900">
              <a:latin typeface="微软雅黑"/>
              <a:cs typeface="微软雅黑"/>
            </a:endParaRPr>
          </a:p>
          <a:p>
            <a:pPr marL="184150">
              <a:lnSpc>
                <a:spcPts val="1045"/>
              </a:lnSpc>
            </a:pPr>
            <a:r>
              <a:rPr sz="900" spc="-5">
                <a:latin typeface="微软雅黑"/>
                <a:cs typeface="微软雅黑"/>
              </a:rPr>
              <a:t>方面都很好的解决了其他案例中产品因情节和地域等因素不</a:t>
            </a:r>
            <a:endParaRPr sz="900">
              <a:latin typeface="微软雅黑"/>
              <a:cs typeface="微软雅黑"/>
            </a:endParaRPr>
          </a:p>
          <a:p>
            <a:pPr marL="184150">
              <a:lnSpc>
                <a:spcPct val="100000"/>
              </a:lnSpc>
            </a:pPr>
            <a:r>
              <a:rPr sz="900" spc="-5">
                <a:latin typeface="微软雅黑"/>
                <a:cs typeface="微软雅黑"/>
              </a:rPr>
              <a:t>能很好的和影片进行结合的问题。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1464" y="1230449"/>
            <a:ext cx="3003550" cy="95504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83515" marR="5080" indent="-170815">
              <a:lnSpc>
                <a:spcPct val="91300"/>
              </a:lnSpc>
              <a:spcBef>
                <a:spcPts val="265"/>
              </a:spcBef>
              <a:buSzPct val="105555"/>
              <a:buFont typeface="Arial"/>
              <a:buChar char="•"/>
              <a:tabLst>
                <a:tab pos="183515"/>
                <a:tab pos="184150"/>
              </a:tabLst>
            </a:pP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影片描述的几十年，</a:t>
            </a:r>
            <a:r>
              <a:rPr sz="1600" b="1">
                <a:solidFill>
                  <a:srgbClr val="FF6600"/>
                </a:solidFill>
                <a:latin typeface="微软雅黑"/>
                <a:cs typeface="微软雅黑"/>
              </a:rPr>
              <a:t>恰巧</a:t>
            </a: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也是“五粮液”奋斗成功的</a:t>
            </a:r>
            <a:r>
              <a:rPr sz="900" spc="-15">
                <a:solidFill>
                  <a:srgbClr val="FFFFFF"/>
                </a:solidFill>
                <a:latin typeface="微软雅黑"/>
                <a:cs typeface="微软雅黑"/>
              </a:rPr>
              <a:t>几十年。</a:t>
            </a:r>
            <a:endParaRPr sz="9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850">
              <a:latin typeface="微软雅黑"/>
              <a:cs typeface="微软雅黑"/>
            </a:endParaRPr>
          </a:p>
          <a:p>
            <a:pPr marL="183515" indent="-170815">
              <a:lnSpc>
                <a:spcPts val="985"/>
              </a:lnSpc>
              <a:buSzPct val="105555"/>
              <a:buFont typeface="Arial"/>
              <a:buChar char="•"/>
              <a:tabLst>
                <a:tab pos="183515"/>
                <a:tab pos="184150"/>
              </a:tabLst>
            </a:pP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这也是我们一定要推荐和选择“五粮液”集团作为我们</a:t>
            </a:r>
            <a:endParaRPr sz="900">
              <a:latin typeface="微软雅黑"/>
              <a:cs typeface="微软雅黑"/>
            </a:endParaRPr>
          </a:p>
          <a:p>
            <a:pPr marL="184150">
              <a:lnSpc>
                <a:spcPts val="1825"/>
              </a:lnSpc>
            </a:pPr>
            <a:r>
              <a:rPr sz="1600" b="1">
                <a:solidFill>
                  <a:srgbClr val="FF6600"/>
                </a:solidFill>
                <a:latin typeface="微软雅黑"/>
                <a:cs typeface="微软雅黑"/>
              </a:rPr>
              <a:t>唯一合作品牌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的最根本原因之一。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674676" y="813169"/>
            <a:ext cx="2159000" cy="44323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900" spc="-5">
                <a:solidFill>
                  <a:srgbClr val="FFFFFF"/>
                </a:solidFill>
                <a:latin typeface="微软雅黑"/>
                <a:cs typeface="微软雅黑"/>
              </a:rPr>
              <a:t>在影片拍摄地宜宾市，最响亮的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1600" b="1">
                <a:solidFill>
                  <a:srgbClr val="FF6600"/>
                </a:solidFill>
                <a:latin typeface="微软雅黑"/>
                <a:cs typeface="微软雅黑"/>
              </a:rPr>
              <a:t>“城市名牌”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莫过于五粮液集团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730240" y="2440093"/>
            <a:ext cx="3060700" cy="680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65"/>
              </a:lnSpc>
              <a:spcBef>
                <a:spcPts val="100"/>
              </a:spcBef>
            </a:pPr>
            <a:r>
              <a:rPr sz="900" spc="-5">
                <a:latin typeface="微软雅黑"/>
                <a:cs typeface="微软雅黑"/>
              </a:rPr>
              <a:t>可以说，“五粮液”在《记得少年那首歌》电影中，将变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ts val="1905"/>
              </a:lnSpc>
            </a:pPr>
            <a:r>
              <a:rPr sz="900">
                <a:latin typeface="微软雅黑"/>
                <a:cs typeface="微软雅黑"/>
              </a:rPr>
              <a:t>成</a:t>
            </a:r>
            <a:r>
              <a:rPr sz="1600" b="1">
                <a:latin typeface="微软雅黑"/>
                <a:cs typeface="微软雅黑"/>
              </a:rPr>
              <a:t>推动情节前进和揭示故事</a:t>
            </a:r>
            <a:r>
              <a:rPr sz="900" spc="-10">
                <a:latin typeface="微软雅黑"/>
                <a:cs typeface="微软雅黑"/>
              </a:rPr>
              <a:t>的隐喻主角。</a:t>
            </a:r>
            <a:endParaRPr sz="900">
              <a:latin typeface="微软雅黑"/>
              <a:cs typeface="微软雅黑"/>
            </a:endParaRPr>
          </a:p>
          <a:p>
            <a:pPr marL="12700" marR="183515">
              <a:lnSpc>
                <a:spcPct val="100000"/>
              </a:lnSpc>
              <a:spcBef>
                <a:spcPts val="25"/>
              </a:spcBef>
            </a:pPr>
            <a:r>
              <a:rPr sz="900" spc="-5">
                <a:latin typeface="微软雅黑"/>
                <a:cs typeface="微软雅黑"/>
              </a:rPr>
              <a:t>产品也势必在整部影片内以更加艺术的方式呈现给我们的受众，从而达到更加完美的传播和推广效果。</a:t>
            </a:r>
            <a:endParaRPr sz="9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197100" y="673100"/>
            <a:ext cx="6802755" cy="3700779"/>
            <a:chOff x="2197100" y="673100"/>
            <a:chExt cx="6802755" cy="3700779"/>
          </a:xfrm>
        </p:grpSpPr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97100" y="673100"/>
              <a:ext cx="6802438" cy="370046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32200" y="977900"/>
              <a:ext cx="503237" cy="42068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32200" y="2717800"/>
              <a:ext cx="503237" cy="42068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219700" y="1854200"/>
              <a:ext cx="503238" cy="42068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143500" y="3632200"/>
              <a:ext cx="503237" cy="420687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66670">
              <a:lnSpc>
                <a:spcPct val="100000"/>
              </a:lnSpc>
              <a:spcBef>
                <a:spcPts val="100"/>
              </a:spcBef>
            </a:pPr>
            <a:r>
              <a:rPr spc="-10"/>
              <a:t>营销结合立意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07950" y="369888"/>
            <a:ext cx="3672204" cy="4310380"/>
            <a:chOff x="107950" y="369888"/>
            <a:chExt cx="3672204" cy="4310380"/>
          </a:xfrm>
        </p:grpSpPr>
        <p:sp>
          <p:nvSpPr>
            <p:cNvPr id="8" name="object 8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28700" y="1117600"/>
              <a:ext cx="2573338" cy="3562350"/>
            </a:xfrm>
            <a:prstGeom prst="rect">
              <a:avLst/>
            </a:prstGeom>
          </p:spPr>
        </p:pic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79470">
              <a:lnSpc>
                <a:spcPct val="100000"/>
              </a:lnSpc>
              <a:spcBef>
                <a:spcPts val="100"/>
              </a:spcBef>
            </a:pPr>
            <a:r>
              <a:rPr spc="-15"/>
              <a:t>影片介绍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03040" y="1281925"/>
            <a:ext cx="4241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微软雅黑"/>
                <a:cs typeface="微软雅黑"/>
              </a:rPr>
              <a:t>片名：《记得少年那首歌》</a:t>
            </a:r>
            <a:r>
              <a:rPr sz="1100" b="1">
                <a:latin typeface="微软雅黑"/>
                <a:cs typeface="微软雅黑"/>
              </a:rPr>
              <a:t>（暂定</a:t>
            </a:r>
            <a:r>
              <a:rPr sz="1100" b="1" spc="-50">
                <a:latin typeface="微软雅黑"/>
                <a:cs typeface="微软雅黑"/>
              </a:rPr>
              <a:t>）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003040" y="2421473"/>
            <a:ext cx="1838325" cy="104330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375"/>
              </a:spcBef>
              <a:buSzPct val="103571"/>
              <a:buChar char="•"/>
              <a:tabLst>
                <a:tab pos="297815"/>
                <a:tab pos="298450"/>
              </a:tabLst>
            </a:pPr>
            <a:r>
              <a:rPr sz="1400">
                <a:latin typeface="微软雅黑"/>
                <a:cs typeface="微软雅黑"/>
              </a:rPr>
              <a:t>开机时间：2</a:t>
            </a:r>
            <a:r>
              <a:rPr sz="1400" spc="-50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spcBef>
                <a:spcPts val="335"/>
              </a:spcBef>
              <a:buSzPct val="103571"/>
              <a:buChar char="•"/>
              <a:tabLst>
                <a:tab pos="297815"/>
                <a:tab pos="298450"/>
              </a:tabLst>
            </a:pPr>
            <a:r>
              <a:rPr sz="1400">
                <a:latin typeface="微软雅黑"/>
                <a:cs typeface="微软雅黑"/>
              </a:rPr>
              <a:t>关机时间：4</a:t>
            </a:r>
            <a:r>
              <a:rPr sz="1400" spc="-20">
                <a:latin typeface="微软雅黑"/>
                <a:cs typeface="微软雅黑"/>
              </a:rPr>
              <a:t>月中旬</a:t>
            </a:r>
            <a:endParaRPr sz="14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spcBef>
                <a:spcPts val="335"/>
              </a:spcBef>
              <a:buSzPct val="103571"/>
              <a:buChar char="•"/>
              <a:tabLst>
                <a:tab pos="297815"/>
                <a:tab pos="298450"/>
              </a:tabLst>
            </a:pPr>
            <a:r>
              <a:rPr sz="1400">
                <a:latin typeface="微软雅黑"/>
                <a:cs typeface="微软雅黑"/>
              </a:rPr>
              <a:t>宣传启动时间：8</a:t>
            </a:r>
            <a:r>
              <a:rPr sz="1400" spc="-50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spcBef>
                <a:spcPts val="340"/>
              </a:spcBef>
              <a:buSzPct val="103571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公映时间：</a:t>
            </a:r>
            <a:r>
              <a:rPr sz="1400" spc="-10">
                <a:latin typeface="微软雅黑"/>
                <a:cs typeface="微软雅黑"/>
              </a:rPr>
              <a:t>10</a:t>
            </a:r>
            <a:r>
              <a:rPr sz="1400" spc="-50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3672204" cy="3698875"/>
            <a:chOff x="107950" y="369888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8" name="object 8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1482089" y="1319396"/>
            <a:ext cx="1549400" cy="90360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1200" spc="-10">
                <a:latin typeface="微软雅黑"/>
                <a:cs typeface="微软雅黑"/>
              </a:rPr>
              <a:t>导演叶京代表作：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200" spc="-10">
                <a:latin typeface="微软雅黑"/>
                <a:cs typeface="微软雅黑"/>
              </a:rPr>
              <a:t>《贻笑大方》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200" spc="-5">
                <a:latin typeface="微软雅黑"/>
                <a:cs typeface="微软雅黑"/>
              </a:rPr>
              <a:t>《与青春有关的日子》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1200" spc="-10">
                <a:latin typeface="微软雅黑"/>
                <a:cs typeface="微软雅黑"/>
              </a:rPr>
              <a:t>《再过把瘾》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79470">
              <a:lnSpc>
                <a:spcPct val="100000"/>
              </a:lnSpc>
              <a:spcBef>
                <a:spcPts val="100"/>
              </a:spcBef>
            </a:pPr>
            <a:r>
              <a:rPr spc="-15"/>
              <a:t>影片卖点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874701" y="1646485"/>
            <a:ext cx="263525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158115" indent="-171450">
              <a:lnSpc>
                <a:spcPct val="100000"/>
              </a:lnSpc>
              <a:spcBef>
                <a:spcPts val="100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5">
                <a:latin typeface="微软雅黑"/>
                <a:cs typeface="微软雅黑"/>
              </a:rPr>
              <a:t>反映上世纪六七十年代人成长历程</a:t>
            </a:r>
            <a:r>
              <a:rPr sz="1200" spc="-10">
                <a:latin typeface="微软雅黑"/>
                <a:cs typeface="微软雅黑"/>
              </a:rPr>
              <a:t>的励志电影</a:t>
            </a:r>
            <a:endParaRPr sz="1200">
              <a:latin typeface="微软雅黑"/>
              <a:cs typeface="微软雅黑"/>
            </a:endParaRPr>
          </a:p>
          <a:p>
            <a:pPr marL="184150" marR="5080" indent="-171450">
              <a:lnSpc>
                <a:spcPct val="100000"/>
              </a:lnSpc>
              <a:spcBef>
                <a:spcPts val="1440"/>
              </a:spcBef>
              <a:buSzPct val="104166"/>
              <a:buFont typeface="Arial"/>
              <a:buChar char="•"/>
              <a:tabLst>
                <a:tab pos="184150"/>
              </a:tabLst>
            </a:pPr>
            <a:r>
              <a:rPr sz="1200" spc="-5">
                <a:latin typeface="微软雅黑"/>
                <a:cs typeface="微软雅黑"/>
              </a:rPr>
              <a:t>根据叶京儿时在宜宾生活和成长的</a:t>
            </a:r>
            <a:r>
              <a:rPr sz="1200" spc="-50">
                <a:latin typeface="微软雅黑"/>
                <a:cs typeface="微软雅黑"/>
              </a:rPr>
              <a:t> </a:t>
            </a:r>
            <a:r>
              <a:rPr sz="1200" spc="-5">
                <a:latin typeface="微软雅黑"/>
                <a:cs typeface="微软雅黑"/>
              </a:rPr>
              <a:t>亲身经历，充分反映改革开放给宜宾宾这座城市带来的巨大变迁，是一</a:t>
            </a:r>
            <a:r>
              <a:rPr sz="1200" spc="-50">
                <a:latin typeface="微软雅黑"/>
                <a:cs typeface="微软雅黑"/>
              </a:rPr>
              <a:t> </a:t>
            </a:r>
            <a:r>
              <a:rPr sz="1200" spc="-5">
                <a:latin typeface="微软雅黑"/>
                <a:cs typeface="微软雅黑"/>
              </a:rPr>
              <a:t>部有着深刻思想内涵、厚重历史意</a:t>
            </a:r>
            <a:r>
              <a:rPr sz="1200" spc="-50">
                <a:latin typeface="微软雅黑"/>
                <a:cs typeface="微软雅黑"/>
              </a:rPr>
              <a:t> </a:t>
            </a:r>
            <a:r>
              <a:rPr sz="1200" spc="-10">
                <a:latin typeface="微软雅黑"/>
                <a:cs typeface="微软雅黑"/>
              </a:rPr>
              <a:t>蕴的警世、醒世作品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490" y="3519735"/>
            <a:ext cx="10064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微软雅黑"/>
                <a:cs typeface="微软雅黑"/>
              </a:rPr>
              <a:t>冯小刚-监制</a:t>
            </a:r>
            <a:r>
              <a:rPr sz="1200" spc="-50">
                <a:latin typeface="微软雅黑"/>
                <a:cs typeface="微软雅黑"/>
              </a:rPr>
              <a:t> </a:t>
            </a:r>
            <a:r>
              <a:rPr sz="1200" spc="-10">
                <a:latin typeface="微软雅黑"/>
                <a:cs typeface="微软雅黑"/>
              </a:rPr>
              <a:t>王朔-艺术策划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651000" y="901700"/>
            <a:ext cx="5334000" cy="34575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8891905" cy="4310380"/>
            <a:chOff x="107950" y="369888"/>
            <a:chExt cx="8891905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8891905" cy="3381375"/>
            </a:xfrm>
            <a:custGeom>
              <a:rect l="l" t="t" r="r" b="b"/>
              <a:pathLst>
                <a:path w="8891905" h="3381375">
                  <a:moveTo>
                    <a:pt x="0" y="0"/>
                  </a:moveTo>
                  <a:lnTo>
                    <a:pt x="3671887" y="0"/>
                  </a:lnTo>
                </a:path>
                <a:path w="8891905" h="3381375">
                  <a:moveTo>
                    <a:pt x="5219700" y="3381375"/>
                  </a:moveTo>
                  <a:lnTo>
                    <a:pt x="8891588" y="33813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95600" y="2374900"/>
              <a:ext cx="2998788" cy="23050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714500" y="609599"/>
              <a:ext cx="4810125" cy="2792411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79470">
              <a:lnSpc>
                <a:spcPct val="100000"/>
              </a:lnSpc>
              <a:spcBef>
                <a:spcPts val="100"/>
              </a:spcBef>
            </a:pPr>
            <a:r>
              <a:rPr spc="-15"/>
              <a:t>题材类型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8891905" cy="4310380"/>
            <a:chOff x="107950" y="369888"/>
            <a:chExt cx="8891905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8891905" cy="3381375"/>
            </a:xfrm>
            <a:custGeom>
              <a:rect l="l" t="t" r="r" b="b"/>
              <a:pathLst>
                <a:path w="8891905" h="3381375">
                  <a:moveTo>
                    <a:pt x="0" y="0"/>
                  </a:moveTo>
                  <a:lnTo>
                    <a:pt x="3671887" y="0"/>
                  </a:lnTo>
                </a:path>
                <a:path w="8891905" h="3381375">
                  <a:moveTo>
                    <a:pt x="5219700" y="3381375"/>
                  </a:moveTo>
                  <a:lnTo>
                    <a:pt x="8891588" y="33813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32000" y="1257300"/>
              <a:ext cx="5151119" cy="342264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994401" y="1328737"/>
              <a:ext cx="971550" cy="360680"/>
            </a:xfrm>
            <a:custGeom>
              <a:rect l="l" t="t" r="r" b="b"/>
              <a:pathLst>
                <a:path w="971550" h="360680">
                  <a:moveTo>
                    <a:pt x="971549" y="360362"/>
                  </a:moveTo>
                  <a:lnTo>
                    <a:pt x="0" y="360362"/>
                  </a:lnTo>
                  <a:lnTo>
                    <a:pt x="0" y="0"/>
                  </a:lnTo>
                  <a:lnTo>
                    <a:pt x="971549" y="0"/>
                  </a:lnTo>
                  <a:lnTo>
                    <a:pt x="971549" y="3603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994401" y="1328737"/>
              <a:ext cx="971550" cy="360680"/>
            </a:xfrm>
            <a:custGeom>
              <a:rect l="l" t="t" r="r" b="b"/>
              <a:pathLst>
                <a:path w="971550" h="360680">
                  <a:moveTo>
                    <a:pt x="0" y="0"/>
                  </a:moveTo>
                  <a:lnTo>
                    <a:pt x="971549" y="0"/>
                  </a:lnTo>
                  <a:lnTo>
                    <a:pt x="971549" y="360362"/>
                  </a:lnTo>
                  <a:lnTo>
                    <a:pt x="0" y="360362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31900">
              <a:lnSpc>
                <a:spcPct val="100000"/>
              </a:lnSpc>
              <a:spcBef>
                <a:spcPts val="100"/>
              </a:spcBef>
            </a:pPr>
            <a:r>
              <a:rPr spc="-5"/>
              <a:t>受众人群.共鸣度分析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-12700" y="369888"/>
            <a:ext cx="9025255" cy="4310380"/>
            <a:chOff x="-12700" y="369888"/>
            <a:chExt cx="9025255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962023"/>
                  </a:moveTo>
                  <a:lnTo>
                    <a:pt x="0" y="3698875"/>
                  </a:lnTo>
                </a:path>
                <a:path h="3698875">
                  <a:moveTo>
                    <a:pt x="0" y="0"/>
                  </a:moveTo>
                  <a:lnTo>
                    <a:pt x="0" y="671511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8891905" cy="3381375"/>
            </a:xfrm>
            <a:custGeom>
              <a:rect l="l" t="t" r="r" b="b"/>
              <a:pathLst>
                <a:path w="8891905" h="3381375">
                  <a:moveTo>
                    <a:pt x="0" y="0"/>
                  </a:moveTo>
                  <a:lnTo>
                    <a:pt x="3671887" y="0"/>
                  </a:lnTo>
                </a:path>
                <a:path w="8891905" h="3381375">
                  <a:moveTo>
                    <a:pt x="5219700" y="3381375"/>
                  </a:moveTo>
                  <a:lnTo>
                    <a:pt x="8891588" y="33813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8748711" y="1331912"/>
              <a:ext cx="0" cy="3348354"/>
            </a:xfrm>
            <a:custGeom>
              <a:rect l="l" t="t" r="r" b="b"/>
              <a:pathLst>
                <a:path h="3348354">
                  <a:moveTo>
                    <a:pt x="0" y="0"/>
                  </a:moveTo>
                  <a:lnTo>
                    <a:pt x="0" y="3348037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77900" y="1257300"/>
              <a:ext cx="7164388" cy="250825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71550" y="1260475"/>
              <a:ext cx="7164705" cy="2508250"/>
            </a:xfrm>
            <a:custGeom>
              <a:rect l="l" t="t" r="r" b="b"/>
              <a:pathLst>
                <a:path w="7164705" h="2508250">
                  <a:moveTo>
                    <a:pt x="0" y="0"/>
                  </a:moveTo>
                  <a:lnTo>
                    <a:pt x="7164388" y="0"/>
                  </a:lnTo>
                  <a:lnTo>
                    <a:pt x="7164388" y="2508250"/>
                  </a:lnTo>
                  <a:lnTo>
                    <a:pt x="0" y="250825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8748711" y="981075"/>
              <a:ext cx="0" cy="60325"/>
            </a:xfrm>
            <a:custGeom>
              <a:rect l="l" t="t" r="r" b="b"/>
              <a:pathLst>
                <a:path h="60325">
                  <a:moveTo>
                    <a:pt x="0" y="0"/>
                  </a:moveTo>
                  <a:lnTo>
                    <a:pt x="0" y="6032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0" y="1041400"/>
              <a:ext cx="8999855" cy="290830"/>
            </a:xfrm>
            <a:custGeom>
              <a:rect l="l" t="t" r="r" b="b"/>
              <a:pathLst>
                <a:path w="8999855" h="290830">
                  <a:moveTo>
                    <a:pt x="8999538" y="290512"/>
                  </a:moveTo>
                  <a:lnTo>
                    <a:pt x="0" y="290512"/>
                  </a:lnTo>
                  <a:lnTo>
                    <a:pt x="0" y="0"/>
                  </a:lnTo>
                  <a:lnTo>
                    <a:pt x="8999538" y="0"/>
                  </a:lnTo>
                  <a:lnTo>
                    <a:pt x="8999538" y="290512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0" y="1041400"/>
              <a:ext cx="8999855" cy="290830"/>
            </a:xfrm>
            <a:custGeom>
              <a:rect l="l" t="t" r="r" b="b"/>
              <a:pathLst>
                <a:path w="8999855" h="290830">
                  <a:moveTo>
                    <a:pt x="0" y="0"/>
                  </a:moveTo>
                  <a:lnTo>
                    <a:pt x="8999538" y="0"/>
                  </a:lnTo>
                  <a:lnTo>
                    <a:pt x="8999538" y="290512"/>
                  </a:lnTo>
                  <a:lnTo>
                    <a:pt x="0" y="290512"/>
                  </a:lnTo>
                  <a:lnTo>
                    <a:pt x="0" y="0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66670">
              <a:lnSpc>
                <a:spcPct val="100000"/>
              </a:lnSpc>
              <a:spcBef>
                <a:spcPts val="100"/>
              </a:spcBef>
            </a:pPr>
            <a:r>
              <a:rPr spc="-10"/>
              <a:t>电影制作周期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482090" y="1100549"/>
            <a:ext cx="335915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latin typeface="微软雅黑"/>
                <a:cs typeface="微软雅黑"/>
              </a:rPr>
              <a:t>2013年2月3月4月4月中旬5月6月7月8月9月10</a:t>
            </a:r>
            <a:r>
              <a:rPr sz="1100" spc="-20">
                <a:latin typeface="微软雅黑"/>
                <a:cs typeface="微软雅黑"/>
              </a:rPr>
              <a:t>月公映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3672204" cy="3698875"/>
            <a:chOff x="107950" y="369888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8" name="object 8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913889" y="1778448"/>
            <a:ext cx="50812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附：制作团队·</a:t>
            </a:r>
            <a:r>
              <a:rPr spc="-10"/>
              <a:t>核心成员介绍</a:t>
            </a:r>
          </a:p>
        </p:txBody>
      </p:sp>
      <p:grpSp>
        <p:nvGrpSpPr>
          <p:cNvPr id="11" name="object 11"/>
          <p:cNvGrpSpPr/>
          <p:nvPr/>
        </p:nvGrpSpPr>
        <p:grpSpPr>
          <a:xfrm>
            <a:off x="4127498" y="2543174"/>
            <a:ext cx="1104900" cy="1104900"/>
            <a:chOff x="4127498" y="2543174"/>
            <a:chExt cx="1104900" cy="1104900"/>
          </a:xfrm>
        </p:grpSpPr>
        <p:sp>
          <p:nvSpPr>
            <p:cNvPr id="12" name="object 12"/>
            <p:cNvSpPr/>
            <p:nvPr/>
          </p:nvSpPr>
          <p:spPr>
            <a:xfrm>
              <a:off x="4140198" y="2555874"/>
              <a:ext cx="1079500" cy="1079500"/>
            </a:xfrm>
            <a:custGeom>
              <a:rect l="l" t="t" r="r" b="b"/>
              <a:pathLst>
                <a:path w="1079500" h="1079500">
                  <a:moveTo>
                    <a:pt x="539749" y="0"/>
                  </a:moveTo>
                  <a:close/>
                </a:path>
                <a:path w="1079500" h="1079500">
                  <a:moveTo>
                    <a:pt x="1079499" y="539750"/>
                  </a:moveTo>
                  <a:lnTo>
                    <a:pt x="0" y="539750"/>
                  </a:lnTo>
                  <a:lnTo>
                    <a:pt x="2206" y="490621"/>
                  </a:lnTo>
                  <a:lnTo>
                    <a:pt x="8697" y="442728"/>
                  </a:lnTo>
                  <a:lnTo>
                    <a:pt x="19281" y="396262"/>
                  </a:lnTo>
                  <a:lnTo>
                    <a:pt x="33769" y="351413"/>
                  </a:lnTo>
                  <a:lnTo>
                    <a:pt x="51969" y="308371"/>
                  </a:lnTo>
                  <a:lnTo>
                    <a:pt x="73693" y="267327"/>
                  </a:lnTo>
                  <a:lnTo>
                    <a:pt x="98747" y="228471"/>
                  </a:lnTo>
                  <a:lnTo>
                    <a:pt x="126943" y="191995"/>
                  </a:lnTo>
                  <a:lnTo>
                    <a:pt x="158090" y="158088"/>
                  </a:lnTo>
                  <a:lnTo>
                    <a:pt x="191997" y="126941"/>
                  </a:lnTo>
                  <a:lnTo>
                    <a:pt x="228474" y="98745"/>
                  </a:lnTo>
                  <a:lnTo>
                    <a:pt x="267329" y="73691"/>
                  </a:lnTo>
                  <a:lnTo>
                    <a:pt x="308373" y="51968"/>
                  </a:lnTo>
                  <a:lnTo>
                    <a:pt x="351415" y="33767"/>
                  </a:lnTo>
                  <a:lnTo>
                    <a:pt x="396265" y="19280"/>
                  </a:lnTo>
                  <a:lnTo>
                    <a:pt x="442731" y="8695"/>
                  </a:lnTo>
                  <a:lnTo>
                    <a:pt x="490625" y="2205"/>
                  </a:lnTo>
                  <a:lnTo>
                    <a:pt x="539749" y="0"/>
                  </a:lnTo>
                  <a:lnTo>
                    <a:pt x="588878" y="2205"/>
                  </a:lnTo>
                  <a:lnTo>
                    <a:pt x="636771" y="8696"/>
                  </a:lnTo>
                  <a:lnTo>
                    <a:pt x="683237" y="19280"/>
                  </a:lnTo>
                  <a:lnTo>
                    <a:pt x="728086" y="33768"/>
                  </a:lnTo>
                  <a:lnTo>
                    <a:pt x="771128" y="51969"/>
                  </a:lnTo>
                  <a:lnTo>
                    <a:pt x="812172" y="73691"/>
                  </a:lnTo>
                  <a:lnTo>
                    <a:pt x="851028" y="98746"/>
                  </a:lnTo>
                  <a:lnTo>
                    <a:pt x="887504" y="126942"/>
                  </a:lnTo>
                  <a:lnTo>
                    <a:pt x="921411" y="158089"/>
                  </a:lnTo>
                  <a:lnTo>
                    <a:pt x="952557" y="191996"/>
                  </a:lnTo>
                  <a:lnTo>
                    <a:pt x="980753" y="228472"/>
                  </a:lnTo>
                  <a:lnTo>
                    <a:pt x="1005808" y="267328"/>
                  </a:lnTo>
                  <a:lnTo>
                    <a:pt x="1027531" y="308372"/>
                  </a:lnTo>
                  <a:lnTo>
                    <a:pt x="1045731" y="351414"/>
                  </a:lnTo>
                  <a:lnTo>
                    <a:pt x="1060219" y="396263"/>
                  </a:lnTo>
                  <a:lnTo>
                    <a:pt x="1070803" y="442729"/>
                  </a:lnTo>
                  <a:lnTo>
                    <a:pt x="1077294" y="490622"/>
                  </a:lnTo>
                  <a:lnTo>
                    <a:pt x="1079499" y="539750"/>
                  </a:lnTo>
                  <a:close/>
                </a:path>
                <a:path w="1079500" h="1079500">
                  <a:moveTo>
                    <a:pt x="539750" y="1079499"/>
                  </a:moveTo>
                  <a:lnTo>
                    <a:pt x="490621" y="1077293"/>
                  </a:lnTo>
                  <a:lnTo>
                    <a:pt x="442729" y="1070803"/>
                  </a:lnTo>
                  <a:lnTo>
                    <a:pt x="396263" y="1060219"/>
                  </a:lnTo>
                  <a:lnTo>
                    <a:pt x="351413" y="1045731"/>
                  </a:lnTo>
                  <a:lnTo>
                    <a:pt x="308371" y="1027530"/>
                  </a:lnTo>
                  <a:lnTo>
                    <a:pt x="267327" y="1005808"/>
                  </a:lnTo>
                  <a:lnTo>
                    <a:pt x="228472" y="980753"/>
                  </a:lnTo>
                  <a:lnTo>
                    <a:pt x="191995" y="952557"/>
                  </a:lnTo>
                  <a:lnTo>
                    <a:pt x="158089" y="921410"/>
                  </a:lnTo>
                  <a:lnTo>
                    <a:pt x="126942" y="887503"/>
                  </a:lnTo>
                  <a:lnTo>
                    <a:pt x="98746" y="851027"/>
                  </a:lnTo>
                  <a:lnTo>
                    <a:pt x="73691" y="812171"/>
                  </a:lnTo>
                  <a:lnTo>
                    <a:pt x="51968" y="771128"/>
                  </a:lnTo>
                  <a:lnTo>
                    <a:pt x="33768" y="728086"/>
                  </a:lnTo>
                  <a:lnTo>
                    <a:pt x="19280" y="683236"/>
                  </a:lnTo>
                  <a:lnTo>
                    <a:pt x="8696" y="636770"/>
                  </a:lnTo>
                  <a:lnTo>
                    <a:pt x="2205" y="588878"/>
                  </a:lnTo>
                  <a:lnTo>
                    <a:pt x="0" y="539750"/>
                  </a:lnTo>
                  <a:lnTo>
                    <a:pt x="1079499" y="539750"/>
                  </a:lnTo>
                  <a:lnTo>
                    <a:pt x="1077293" y="588878"/>
                  </a:lnTo>
                  <a:lnTo>
                    <a:pt x="1070803" y="636770"/>
                  </a:lnTo>
                  <a:lnTo>
                    <a:pt x="1060219" y="683236"/>
                  </a:lnTo>
                  <a:lnTo>
                    <a:pt x="1045731" y="728086"/>
                  </a:lnTo>
                  <a:lnTo>
                    <a:pt x="1027530" y="771128"/>
                  </a:lnTo>
                  <a:lnTo>
                    <a:pt x="1005807" y="812172"/>
                  </a:lnTo>
                  <a:lnTo>
                    <a:pt x="980753" y="851027"/>
                  </a:lnTo>
                  <a:lnTo>
                    <a:pt x="952557" y="887503"/>
                  </a:lnTo>
                  <a:lnTo>
                    <a:pt x="921410" y="921410"/>
                  </a:lnTo>
                  <a:lnTo>
                    <a:pt x="887503" y="952557"/>
                  </a:lnTo>
                  <a:lnTo>
                    <a:pt x="851027" y="980753"/>
                  </a:lnTo>
                  <a:lnTo>
                    <a:pt x="812171" y="1005808"/>
                  </a:lnTo>
                  <a:lnTo>
                    <a:pt x="771127" y="1027531"/>
                  </a:lnTo>
                  <a:lnTo>
                    <a:pt x="728086" y="1045731"/>
                  </a:lnTo>
                  <a:lnTo>
                    <a:pt x="683236" y="1060219"/>
                  </a:lnTo>
                  <a:lnTo>
                    <a:pt x="636770" y="1070803"/>
                  </a:lnTo>
                  <a:lnTo>
                    <a:pt x="588878" y="1077294"/>
                  </a:lnTo>
                  <a:lnTo>
                    <a:pt x="539750" y="10794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140198" y="2555874"/>
              <a:ext cx="1079500" cy="1079500"/>
            </a:xfrm>
            <a:custGeom>
              <a:rect l="l" t="t" r="r" b="b"/>
              <a:pathLst>
                <a:path w="1079500" h="1079500">
                  <a:moveTo>
                    <a:pt x="0" y="539750"/>
                  </a:moveTo>
                  <a:lnTo>
                    <a:pt x="2206" y="490622"/>
                  </a:lnTo>
                  <a:lnTo>
                    <a:pt x="8696" y="442729"/>
                  </a:lnTo>
                  <a:lnTo>
                    <a:pt x="19281" y="396263"/>
                  </a:lnTo>
                  <a:lnTo>
                    <a:pt x="33768" y="351414"/>
                  </a:lnTo>
                  <a:lnTo>
                    <a:pt x="51969" y="308372"/>
                  </a:lnTo>
                  <a:lnTo>
                    <a:pt x="73692" y="267328"/>
                  </a:lnTo>
                  <a:lnTo>
                    <a:pt x="98747" y="228472"/>
                  </a:lnTo>
                  <a:lnTo>
                    <a:pt x="126943" y="191996"/>
                  </a:lnTo>
                  <a:lnTo>
                    <a:pt x="158089" y="158089"/>
                  </a:lnTo>
                  <a:lnTo>
                    <a:pt x="191996" y="126942"/>
                  </a:lnTo>
                  <a:lnTo>
                    <a:pt x="228472" y="98746"/>
                  </a:lnTo>
                  <a:lnTo>
                    <a:pt x="267328" y="73691"/>
                  </a:lnTo>
                  <a:lnTo>
                    <a:pt x="308372" y="51969"/>
                  </a:lnTo>
                  <a:lnTo>
                    <a:pt x="351414" y="33768"/>
                  </a:lnTo>
                  <a:lnTo>
                    <a:pt x="396263" y="19280"/>
                  </a:lnTo>
                  <a:lnTo>
                    <a:pt x="442729" y="8696"/>
                  </a:lnTo>
                  <a:lnTo>
                    <a:pt x="490622" y="2205"/>
                  </a:lnTo>
                  <a:lnTo>
                    <a:pt x="539750" y="0"/>
                  </a:lnTo>
                  <a:lnTo>
                    <a:pt x="588877" y="2205"/>
                  </a:lnTo>
                  <a:lnTo>
                    <a:pt x="636770" y="8695"/>
                  </a:lnTo>
                  <a:lnTo>
                    <a:pt x="683236" y="19280"/>
                  </a:lnTo>
                  <a:lnTo>
                    <a:pt x="728085" y="33767"/>
                  </a:lnTo>
                  <a:lnTo>
                    <a:pt x="771127" y="51968"/>
                  </a:lnTo>
                  <a:lnTo>
                    <a:pt x="812171" y="73691"/>
                  </a:lnTo>
                  <a:lnTo>
                    <a:pt x="851027" y="98745"/>
                  </a:lnTo>
                  <a:lnTo>
                    <a:pt x="887503" y="126941"/>
                  </a:lnTo>
                  <a:lnTo>
                    <a:pt x="921410" y="158088"/>
                  </a:lnTo>
                  <a:lnTo>
                    <a:pt x="952557" y="191995"/>
                  </a:lnTo>
                  <a:lnTo>
                    <a:pt x="980753" y="228471"/>
                  </a:lnTo>
                  <a:lnTo>
                    <a:pt x="1005807" y="267327"/>
                  </a:lnTo>
                  <a:lnTo>
                    <a:pt x="1027530" y="308371"/>
                  </a:lnTo>
                  <a:lnTo>
                    <a:pt x="1045731" y="351413"/>
                  </a:lnTo>
                  <a:lnTo>
                    <a:pt x="1060219" y="396262"/>
                  </a:lnTo>
                  <a:lnTo>
                    <a:pt x="1070803" y="442728"/>
                  </a:lnTo>
                  <a:lnTo>
                    <a:pt x="1077294" y="490621"/>
                  </a:lnTo>
                  <a:lnTo>
                    <a:pt x="1079500" y="539749"/>
                  </a:lnTo>
                  <a:lnTo>
                    <a:pt x="1077293" y="588878"/>
                  </a:lnTo>
                  <a:lnTo>
                    <a:pt x="1070803" y="636770"/>
                  </a:lnTo>
                  <a:lnTo>
                    <a:pt x="1060219" y="683236"/>
                  </a:lnTo>
                  <a:lnTo>
                    <a:pt x="1045731" y="728086"/>
                  </a:lnTo>
                  <a:lnTo>
                    <a:pt x="1027530" y="771128"/>
                  </a:lnTo>
                  <a:lnTo>
                    <a:pt x="1005807" y="812171"/>
                  </a:lnTo>
                  <a:lnTo>
                    <a:pt x="980753" y="851027"/>
                  </a:lnTo>
                  <a:lnTo>
                    <a:pt x="952557" y="887503"/>
                  </a:lnTo>
                  <a:lnTo>
                    <a:pt x="921410" y="921410"/>
                  </a:lnTo>
                  <a:lnTo>
                    <a:pt x="887503" y="952557"/>
                  </a:lnTo>
                  <a:lnTo>
                    <a:pt x="851027" y="980753"/>
                  </a:lnTo>
                  <a:lnTo>
                    <a:pt x="812171" y="1005808"/>
                  </a:lnTo>
                  <a:lnTo>
                    <a:pt x="771127" y="1027531"/>
                  </a:lnTo>
                  <a:lnTo>
                    <a:pt x="728086" y="1045731"/>
                  </a:lnTo>
                  <a:lnTo>
                    <a:pt x="683236" y="1060219"/>
                  </a:lnTo>
                  <a:lnTo>
                    <a:pt x="636770" y="1070803"/>
                  </a:lnTo>
                  <a:lnTo>
                    <a:pt x="588878" y="1077294"/>
                  </a:lnTo>
                  <a:lnTo>
                    <a:pt x="539750" y="1079499"/>
                  </a:lnTo>
                  <a:lnTo>
                    <a:pt x="490621" y="1077293"/>
                  </a:lnTo>
                  <a:lnTo>
                    <a:pt x="442729" y="1070803"/>
                  </a:lnTo>
                  <a:lnTo>
                    <a:pt x="396263" y="1060219"/>
                  </a:lnTo>
                  <a:lnTo>
                    <a:pt x="351413" y="1045731"/>
                  </a:lnTo>
                  <a:lnTo>
                    <a:pt x="308371" y="1027530"/>
                  </a:lnTo>
                  <a:lnTo>
                    <a:pt x="267327" y="1005808"/>
                  </a:lnTo>
                  <a:lnTo>
                    <a:pt x="228472" y="980753"/>
                  </a:lnTo>
                  <a:lnTo>
                    <a:pt x="191995" y="952557"/>
                  </a:lnTo>
                  <a:lnTo>
                    <a:pt x="158089" y="921410"/>
                  </a:lnTo>
                  <a:lnTo>
                    <a:pt x="126942" y="887503"/>
                  </a:lnTo>
                  <a:lnTo>
                    <a:pt x="98746" y="851027"/>
                  </a:lnTo>
                  <a:lnTo>
                    <a:pt x="73691" y="812172"/>
                  </a:lnTo>
                  <a:lnTo>
                    <a:pt x="51968" y="771128"/>
                  </a:lnTo>
                  <a:lnTo>
                    <a:pt x="33768" y="728086"/>
                  </a:lnTo>
                  <a:lnTo>
                    <a:pt x="19280" y="683236"/>
                  </a:lnTo>
                  <a:lnTo>
                    <a:pt x="8696" y="636770"/>
                  </a:lnTo>
                  <a:lnTo>
                    <a:pt x="2205" y="588878"/>
                  </a:lnTo>
                  <a:lnTo>
                    <a:pt x="0" y="53975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07950" y="369888"/>
            <a:ext cx="3672204" cy="3830954"/>
            <a:chOff x="107950" y="369888"/>
            <a:chExt cx="3672204" cy="3830954"/>
          </a:xfrm>
        </p:grpSpPr>
        <p:sp>
          <p:nvSpPr>
            <p:cNvPr id="8" name="object 8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6100" y="1828800"/>
              <a:ext cx="3090861" cy="2371725"/>
            </a:xfrm>
            <a:prstGeom prst="rect">
              <a:avLst/>
            </a:prstGeom>
          </p:spPr>
        </p:pic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26440" y="1048562"/>
            <a:ext cx="22078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/>
              <a:t>监制——冯小刚</a:t>
            </a:r>
            <a:endParaRPr sz="2400"/>
          </a:p>
        </p:txBody>
      </p:sp>
      <p:sp>
        <p:nvSpPr>
          <p:cNvPr id="12" name="object 12"/>
          <p:cNvSpPr txBox="1"/>
          <p:nvPr/>
        </p:nvSpPr>
        <p:spPr>
          <a:xfrm>
            <a:off x="3930015" y="1285781"/>
            <a:ext cx="4831080" cy="2903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221615" indent="-285750" algn="just">
              <a:lnSpc>
                <a:spcPct val="100000"/>
              </a:lnSpc>
              <a:spcBef>
                <a:spcPts val="100"/>
              </a:spcBef>
              <a:buSzPct val="103125"/>
              <a:buChar char="•"/>
              <a:tabLst>
                <a:tab pos="298450"/>
              </a:tabLst>
            </a:pPr>
            <a:r>
              <a:rPr sz="1600" spc="-5">
                <a:latin typeface="微软雅黑"/>
                <a:cs typeface="微软雅黑"/>
              </a:rPr>
              <a:t>冯小刚，中国电影导演、编剧。其导演过的电影</a:t>
            </a:r>
            <a:r>
              <a:rPr sz="1600">
                <a:latin typeface="微软雅黑"/>
                <a:cs typeface="微软雅黑"/>
              </a:rPr>
              <a:t>总票房超过</a:t>
            </a:r>
            <a:r>
              <a:rPr sz="1600" spc="-10">
                <a:latin typeface="微软雅黑"/>
                <a:cs typeface="微软雅黑"/>
              </a:rPr>
              <a:t>20</a:t>
            </a:r>
            <a:r>
              <a:rPr sz="1600" spc="-5">
                <a:latin typeface="微软雅黑"/>
                <a:cs typeface="微软雅黑"/>
              </a:rPr>
              <a:t>亿，是中国内地最具有电影票房号</a:t>
            </a:r>
            <a:r>
              <a:rPr sz="1600" spc="-10">
                <a:latin typeface="微软雅黑"/>
                <a:cs typeface="微软雅黑"/>
              </a:rPr>
              <a:t>召力的导演之一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΢"/>
              <a:buChar char="•"/>
            </a:pPr>
            <a:endParaRPr sz="1450">
              <a:latin typeface="微软雅黑"/>
              <a:cs typeface="微软雅黑"/>
            </a:endParaRPr>
          </a:p>
          <a:p>
            <a:pPr marL="298450" marR="257175" indent="-285750" algn="just">
              <a:lnSpc>
                <a:spcPct val="100000"/>
              </a:lnSpc>
              <a:buSzPct val="103125"/>
              <a:buChar char="•"/>
              <a:tabLst>
                <a:tab pos="298450"/>
              </a:tabLst>
            </a:pPr>
            <a:r>
              <a:rPr sz="1600" spc="-5">
                <a:latin typeface="微软雅黑"/>
                <a:cs typeface="微软雅黑"/>
              </a:rPr>
              <a:t>作品风格以京味儿喜剧著称，擅长商业片，在业界享有“贺岁片之父”的美誉。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΢"/>
              <a:buChar char="•"/>
            </a:pPr>
            <a:endParaRPr sz="1450">
              <a:latin typeface="微软雅黑"/>
              <a:cs typeface="微软雅黑"/>
            </a:endParaRPr>
          </a:p>
          <a:p>
            <a:pPr marL="297815" indent="-285115">
              <a:lnSpc>
                <a:spcPct val="100000"/>
              </a:lnSpc>
              <a:buSzPct val="103125"/>
              <a:buChar char="•"/>
              <a:tabLst>
                <a:tab pos="297815"/>
                <a:tab pos="298450"/>
              </a:tabLst>
            </a:pPr>
            <a:r>
              <a:rPr sz="1600" spc="-5">
                <a:latin typeface="微软雅黑"/>
                <a:cs typeface="微软雅黑"/>
              </a:rPr>
              <a:t>近年主要电影作品有：《甲方乙方》、《集结号</a:t>
            </a:r>
            <a:endParaRPr sz="1600">
              <a:latin typeface="微软雅黑"/>
              <a:cs typeface="微软雅黑"/>
            </a:endParaRPr>
          </a:p>
          <a:p>
            <a:pPr marL="298450">
              <a:lnSpc>
                <a:spcPct val="100000"/>
              </a:lnSpc>
            </a:pPr>
            <a:r>
              <a:rPr sz="1600" spc="-5">
                <a:latin typeface="微软雅黑"/>
                <a:cs typeface="微软雅黑"/>
              </a:rPr>
              <a:t>》、《大腕》、《非诚勿扰》、《唐山大地震》、</a:t>
            </a:r>
            <a:endParaRPr sz="1600">
              <a:latin typeface="微软雅黑"/>
              <a:cs typeface="微软雅黑"/>
            </a:endParaRPr>
          </a:p>
          <a:p>
            <a:pPr marL="298450" marR="5080">
              <a:lnSpc>
                <a:spcPct val="100000"/>
              </a:lnSpc>
            </a:pPr>
            <a:r>
              <a:rPr sz="1600" spc="-5">
                <a:latin typeface="微软雅黑"/>
                <a:cs typeface="微软雅黑"/>
              </a:rPr>
              <a:t>《一九四二》等.连续四年获得中国金鸡百花电影节</a:t>
            </a:r>
            <a:r>
              <a:rPr sz="1600">
                <a:latin typeface="微软雅黑"/>
                <a:cs typeface="微软雅黑"/>
              </a:rPr>
              <a:t>节（三届百花奖、一届金鸡奖）</a:t>
            </a:r>
            <a:r>
              <a:rPr sz="1600" spc="-10">
                <a:latin typeface="微软雅黑"/>
                <a:cs typeface="微软雅黑"/>
              </a:rPr>
              <a:t>最佳导演奖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8891905" cy="4310380"/>
            <a:chOff x="107950" y="369888"/>
            <a:chExt cx="8891905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17500" y="2552700"/>
              <a:ext cx="1233487" cy="17208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33400" y="901700"/>
              <a:ext cx="1152525" cy="16383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743200" y="901700"/>
              <a:ext cx="1284288" cy="179228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902200" y="2552699"/>
              <a:ext cx="1008062" cy="161766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771900" y="2413000"/>
              <a:ext cx="1169987" cy="181451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848100" y="889000"/>
              <a:ext cx="1282700" cy="16922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378700" y="901700"/>
              <a:ext cx="1431925" cy="183673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934200" y="2628899"/>
              <a:ext cx="1336675" cy="153511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159500" y="876300"/>
              <a:ext cx="1331912" cy="168433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689100" y="914400"/>
              <a:ext cx="1158875" cy="17843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003800" y="876300"/>
              <a:ext cx="1258887" cy="18192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905500" y="2552700"/>
              <a:ext cx="1076325" cy="160972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257300" y="2514600"/>
              <a:ext cx="1247775" cy="1760538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501900" y="2476500"/>
              <a:ext cx="1276350" cy="178117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C00000"/>
                </a:solidFill>
              </a:rPr>
              <a:t>|</a:t>
            </a:r>
            <a:r>
              <a:rPr sz="1400" spc="-5">
                <a:solidFill>
                  <a:srgbClr val="C00000"/>
                </a:solidFill>
              </a:rPr>
              <a:t> 《记得少年那首歌》</a:t>
            </a:r>
            <a:endParaRPr sz="14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07950" y="369888"/>
            <a:ext cx="3672204" cy="3698875"/>
            <a:chOff x="107950" y="369888"/>
            <a:chExt cx="3672204" cy="3698875"/>
          </a:xfrm>
        </p:grpSpPr>
        <p:sp>
          <p:nvSpPr>
            <p:cNvPr id="8" name="object 8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47700" y="1905000"/>
              <a:ext cx="2951161" cy="2078038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726440" y="1048562"/>
            <a:ext cx="25126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微软雅黑"/>
                <a:cs typeface="微软雅黑"/>
              </a:rPr>
              <a:t>艺术策划——王朔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58577" y="1542333"/>
            <a:ext cx="4933950" cy="2842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3571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王朔，我国著名作家，编剧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΢"/>
              <a:buChar char="•"/>
            </a:pPr>
            <a:endParaRPr sz="1250">
              <a:latin typeface="微软雅黑"/>
              <a:cs typeface="微软雅黑"/>
            </a:endParaRPr>
          </a:p>
          <a:p>
            <a:pPr marL="297815" marR="5080" indent="-285115">
              <a:lnSpc>
                <a:spcPct val="100000"/>
              </a:lnSpc>
              <a:buSzPct val="103571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先后发表了《玩的就是心跳》、《看上去很美》等中、长篇篇小说。出版有《王朔文集》《王朔自选集》等。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΢"/>
              <a:buChar char="•"/>
            </a:pPr>
            <a:endParaRPr sz="1250">
              <a:latin typeface="微软雅黑"/>
              <a:cs typeface="微软雅黑"/>
            </a:endParaRPr>
          </a:p>
          <a:p>
            <a:pPr marL="297815" marR="5080" indent="-285115">
              <a:lnSpc>
                <a:spcPct val="100000"/>
              </a:lnSpc>
              <a:buSzPct val="103571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他的早期小说诗歌文学作品都是以自己部队“大杂院”的</a:t>
            </a:r>
            <a:r>
              <a:rPr sz="1400" spc="-50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成长经历为素材，后来的小说则形成特有风格，对白通俗化化又充满活力，叙述语言则戏谑、反讽为主，对权威话语</a:t>
            </a:r>
            <a:r>
              <a:rPr sz="1400" spc="-50">
                <a:latin typeface="微软雅黑"/>
                <a:cs typeface="微软雅黑"/>
              </a:rPr>
              <a:t> </a:t>
            </a:r>
            <a:r>
              <a:rPr sz="1400" spc="-5">
                <a:latin typeface="微软雅黑"/>
                <a:cs typeface="微软雅黑"/>
              </a:rPr>
              <a:t>和知识分子的精英立场都有嘲讽。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΢"/>
              <a:buChar char="•"/>
            </a:pPr>
            <a:endParaRPr sz="1250">
              <a:latin typeface="微软雅黑"/>
              <a:cs typeface="微软雅黑"/>
            </a:endParaRPr>
          </a:p>
          <a:p>
            <a:pPr marL="297815" marR="5080" indent="-285115">
              <a:lnSpc>
                <a:spcPct val="100000"/>
              </a:lnSpc>
              <a:buSzPct val="103571"/>
              <a:buChar char="•"/>
              <a:tabLst>
                <a:tab pos="297815"/>
                <a:tab pos="298450"/>
              </a:tabLst>
            </a:pPr>
            <a:r>
              <a:rPr sz="1400" spc="-5">
                <a:latin typeface="微软雅黑"/>
                <a:cs typeface="微软雅黑"/>
              </a:rPr>
              <a:t>后进入影视业，电视剧《渴望》和《编辑部的故事》都获成</a:t>
            </a:r>
            <a:r>
              <a:rPr sz="1400" spc="-20">
                <a:latin typeface="微软雅黑"/>
                <a:cs typeface="微软雅黑"/>
              </a:rPr>
              <a:t>成功。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8891905" cy="4310380"/>
            <a:chOff x="107950" y="369888"/>
            <a:chExt cx="8891905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77800" y="1473200"/>
              <a:ext cx="1397000" cy="216058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57300" y="1473200"/>
              <a:ext cx="1582738" cy="212566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641600" y="1485900"/>
              <a:ext cx="1638300" cy="215106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137400" y="1409700"/>
              <a:ext cx="1609725" cy="223043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40200" y="1473200"/>
              <a:ext cx="1511300" cy="2119311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422900" y="1524000"/>
              <a:ext cx="1809750" cy="207327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5327650" y="981075"/>
            <a:ext cx="3672204" cy="3698875"/>
            <a:chOff x="5327650" y="981075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07950" y="369888"/>
            <a:ext cx="3805554" cy="3757929"/>
            <a:chOff x="107950" y="369888"/>
            <a:chExt cx="3805554" cy="3757929"/>
          </a:xfrm>
        </p:grpSpPr>
        <p:sp>
          <p:nvSpPr>
            <p:cNvPr id="8" name="object 8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74700" y="1841500"/>
              <a:ext cx="3138488" cy="2286000"/>
            </a:xfrm>
            <a:prstGeom prst="rect">
              <a:avLst/>
            </a:prstGeom>
          </p:spPr>
        </p:pic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869315" y="1048562"/>
            <a:ext cx="19030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/>
              <a:t>导演——叶京</a:t>
            </a:r>
            <a:endParaRPr sz="2400"/>
          </a:p>
        </p:txBody>
      </p:sp>
      <p:sp>
        <p:nvSpPr>
          <p:cNvPr id="12" name="object 12"/>
          <p:cNvSpPr txBox="1"/>
          <p:nvPr/>
        </p:nvSpPr>
        <p:spPr>
          <a:xfrm>
            <a:off x="4039551" y="1932460"/>
            <a:ext cx="4578350" cy="2814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marR="238125" indent="-28511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297815"/>
                <a:tab pos="298450"/>
              </a:tabLst>
            </a:pPr>
            <a:r>
              <a:rPr sz="2800">
                <a:latin typeface="微软雅黑"/>
                <a:cs typeface="微软雅黑"/>
              </a:rPr>
              <a:t>叶京，北京人，生于</a:t>
            </a:r>
            <a:r>
              <a:rPr sz="2800" spc="-20">
                <a:latin typeface="微软雅黑"/>
                <a:cs typeface="微软雅黑"/>
              </a:rPr>
              <a:t>1957</a:t>
            </a:r>
            <a:r>
              <a:rPr sz="2800" spc="-5">
                <a:latin typeface="微软雅黑"/>
                <a:cs typeface="微软雅黑"/>
              </a:rPr>
              <a:t>年，身兼导演、编剧、演</a:t>
            </a:r>
            <a:r>
              <a:rPr sz="2800" spc="-10">
                <a:latin typeface="微软雅黑"/>
                <a:cs typeface="微软雅黑"/>
              </a:rPr>
              <a:t>演员、商人。</a:t>
            </a:r>
            <a:endParaRPr sz="2800">
              <a:latin typeface="微软雅黑"/>
              <a:cs typeface="微软雅黑"/>
            </a:endParaRPr>
          </a:p>
          <a:p>
            <a:pPr marL="298450" marR="5080" indent="-285750" algn="just">
              <a:lnSpc>
                <a:spcPct val="100000"/>
              </a:lnSpc>
              <a:spcBef>
                <a:spcPts val="1800"/>
              </a:spcBef>
              <a:buSzPct val="101785"/>
              <a:buFont typeface="Arial"/>
              <a:buChar char="•"/>
              <a:tabLst>
                <a:tab pos="298450"/>
              </a:tabLst>
            </a:pPr>
            <a:r>
              <a:rPr sz="2800" spc="-5">
                <a:latin typeface="微软雅黑"/>
                <a:cs typeface="微软雅黑"/>
              </a:rPr>
              <a:t>导演作品有电视剧《与青春春有关的日子》、《梦开始始的地方》、《贻笑大方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8891905" cy="4310380"/>
            <a:chOff x="107950" y="369888"/>
            <a:chExt cx="8891905" cy="4310380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8891905" cy="3381375"/>
            </a:xfrm>
            <a:custGeom>
              <a:rect l="l" t="t" r="r" b="b"/>
              <a:pathLst>
                <a:path w="8891905" h="3381375">
                  <a:moveTo>
                    <a:pt x="0" y="0"/>
                  </a:moveTo>
                  <a:lnTo>
                    <a:pt x="3671887" y="0"/>
                  </a:lnTo>
                </a:path>
                <a:path w="8891905" h="3381375">
                  <a:moveTo>
                    <a:pt x="5219700" y="3381375"/>
                  </a:moveTo>
                  <a:lnTo>
                    <a:pt x="8891588" y="33813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56100" y="1079500"/>
              <a:ext cx="2124075" cy="299878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36800" y="1168400"/>
              <a:ext cx="2090738" cy="292735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93700" y="1206500"/>
              <a:ext cx="2033588" cy="284638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438900" y="1168400"/>
              <a:ext cx="2144712" cy="29051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2535" y="205659"/>
            <a:ext cx="173926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C00000"/>
                </a:solidFill>
                <a:latin typeface="微软雅黑"/>
                <a:cs typeface="微软雅黑"/>
              </a:rPr>
              <a:t>|</a:t>
            </a:r>
            <a:r>
              <a:rPr sz="1400" b="1" spc="-5">
                <a:solidFill>
                  <a:srgbClr val="C00000"/>
                </a:solidFill>
                <a:latin typeface="微软雅黑"/>
                <a:cs typeface="微软雅黑"/>
              </a:rPr>
              <a:t> 《记得少年那首歌》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14300"/>
            <a:ext cx="503237" cy="4206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7950" y="369888"/>
            <a:ext cx="3672204" cy="3698875"/>
            <a:chOff x="107950" y="369888"/>
            <a:chExt cx="3672204" cy="3698875"/>
          </a:xfrm>
        </p:grpSpPr>
        <p:sp>
          <p:nvSpPr>
            <p:cNvPr id="5" name="object 5"/>
            <p:cNvSpPr/>
            <p:nvPr/>
          </p:nvSpPr>
          <p:spPr>
            <a:xfrm flipH="1">
              <a:off x="250825" y="369888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7950" y="900112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7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198937" y="981075"/>
            <a:ext cx="4800600" cy="3698875"/>
            <a:chOff x="4198937" y="981075"/>
            <a:chExt cx="4800600" cy="3698875"/>
          </a:xfrm>
        </p:grpSpPr>
        <p:sp>
          <p:nvSpPr>
            <p:cNvPr id="8" name="object 8"/>
            <p:cNvSpPr/>
            <p:nvPr/>
          </p:nvSpPr>
          <p:spPr>
            <a:xfrm>
              <a:off x="5327650" y="4281487"/>
              <a:ext cx="3672204" cy="0"/>
            </a:xfrm>
            <a:custGeom>
              <a:rect l="l" t="t" r="r" b="b"/>
              <a:pathLst>
                <a:path w="3672204">
                  <a:moveTo>
                    <a:pt x="0" y="0"/>
                  </a:moveTo>
                  <a:lnTo>
                    <a:pt x="367188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8748711" y="981075"/>
              <a:ext cx="0" cy="3698875"/>
            </a:xfrm>
            <a:custGeom>
              <a:rect l="l" t="t" r="r" b="b"/>
              <a:pathLst>
                <a:path h="3698875">
                  <a:moveTo>
                    <a:pt x="0" y="0"/>
                  </a:moveTo>
                  <a:lnTo>
                    <a:pt x="0" y="3698875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211637" y="2627311"/>
              <a:ext cx="1224280" cy="1081405"/>
            </a:xfrm>
            <a:custGeom>
              <a:rect l="l" t="t" r="r" b="b"/>
              <a:pathLst>
                <a:path w="1224279" h="1081404">
                  <a:moveTo>
                    <a:pt x="611981" y="1081088"/>
                  </a:moveTo>
                  <a:lnTo>
                    <a:pt x="0" y="540544"/>
                  </a:lnTo>
                  <a:lnTo>
                    <a:pt x="305990" y="540544"/>
                  </a:lnTo>
                  <a:lnTo>
                    <a:pt x="305990" y="0"/>
                  </a:lnTo>
                  <a:lnTo>
                    <a:pt x="917971" y="0"/>
                  </a:lnTo>
                  <a:lnTo>
                    <a:pt x="917971" y="540544"/>
                  </a:lnTo>
                  <a:lnTo>
                    <a:pt x="1223962" y="540544"/>
                  </a:lnTo>
                  <a:lnTo>
                    <a:pt x="611981" y="108108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211637" y="2627311"/>
              <a:ext cx="1224280" cy="1081405"/>
            </a:xfrm>
            <a:custGeom>
              <a:rect l="l" t="t" r="r" b="b"/>
              <a:pathLst>
                <a:path w="1224279" h="1081404">
                  <a:moveTo>
                    <a:pt x="0" y="540544"/>
                  </a:moveTo>
                  <a:lnTo>
                    <a:pt x="305990" y="540544"/>
                  </a:lnTo>
                  <a:lnTo>
                    <a:pt x="305990" y="0"/>
                  </a:lnTo>
                  <a:lnTo>
                    <a:pt x="917971" y="0"/>
                  </a:lnTo>
                  <a:lnTo>
                    <a:pt x="917971" y="540544"/>
                  </a:lnTo>
                  <a:lnTo>
                    <a:pt x="1223962" y="540544"/>
                  </a:lnTo>
                  <a:lnTo>
                    <a:pt x="611981" y="1081088"/>
                  </a:lnTo>
                  <a:lnTo>
                    <a:pt x="0" y="540544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2134790" y="1778448"/>
            <a:ext cx="54876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“五粮液”电影植入·</a:t>
            </a:r>
            <a:r>
              <a:rPr spc="-15"/>
              <a:t>细节描述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734300" cy="34099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https://d.book118.com/467033024141006030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΢</vt:lpstr>
      <vt:lpstr>Office Theme</vt:lpstr>
      <vt:lpstr>|《记得少年那首歌》</vt:lpstr>
      <vt:lpstr>PowerPoint Presentation</vt:lpstr>
      <vt:lpstr>营销背景分析</vt:lpstr>
      <vt:lpstr>项目介绍</vt:lpstr>
      <vt:lpstr>项目源起</vt:lpstr>
      <vt:lpstr>营销结合立意</vt:lpstr>
      <vt:lpstr>影片介绍</vt:lpstr>
      <vt:lpstr>影片卖点</vt:lpstr>
      <vt:lpstr>题材类型</vt:lpstr>
      <vt:lpstr>受众人群.共鸣度分析</vt:lpstr>
      <vt:lpstr>电影制作周期</vt:lpstr>
      <vt:lpstr>附：制作团队·核心成员介绍</vt:lpstr>
      <vt:lpstr>监制——冯小刚</vt:lpstr>
      <vt:lpstr>PowerPoint Presentation</vt:lpstr>
      <vt:lpstr>| 《记得少年那首歌》</vt:lpstr>
      <vt:lpstr>PowerPoint Presentation</vt:lpstr>
      <vt:lpstr>导演——叶京</vt:lpstr>
      <vt:lpstr>PowerPoint Presentation</vt:lpstr>
      <vt:lpstr>“五粮液”电影植入·细节描述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2024-09-02T12:56:13.438</cp:lastPrinted>
  <dcterms:created xsi:type="dcterms:W3CDTF">2024-09-02T04:56:13Z</dcterms:created>
  <dcterms:modified xsi:type="dcterms:W3CDTF">2024-09-02T04:56:14Z</dcterms:modified>
</cp:coreProperties>
</file>