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BE2FF-732D-4571-9327-6B108A8C4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7AA25-6428-4E41-BE58-A4AB64F06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CEA5A-64CC-4E81-90DE-0266F1E5B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A15B8-54DD-4E54-A5A8-8FF0B5272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81FC2B-038F-4422-96E2-B8346869C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5EBE31-4DF9-4A84-ABC1-7F6360016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D67719-79B0-468D-90B4-2119C5130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82CDD-1F1D-4142-90D6-72FCF4CD9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46C0E-6381-4340-AFC4-BE683A118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ED05B-9591-4B78-A60D-F15E8EFD7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60B76-7EEF-4F9F-83B4-00597CFBE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5.jpeg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png" /><Relationship Id="rId5" Type="http://schemas.openxmlformats.org/officeDocument/2006/relationships/image" Target="../media/image11.jpeg" /><Relationship Id="rId6" Type="http://schemas.openxmlformats.org/officeDocument/2006/relationships/image" Target="../media/image12.png" /><Relationship Id="rId7" Type="http://schemas.openxmlformats.org/officeDocument/2006/relationships/image" Target="../media/image13.jpeg" /><Relationship Id="rId8" Type="http://schemas.openxmlformats.org/officeDocument/2006/relationships/image" Target="../media/image14.jpeg" /><Relationship Id="rId9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1.jpeg" /><Relationship Id="rId7" Type="http://schemas.openxmlformats.org/officeDocument/2006/relationships/image" Target="../media/image22.png" /><Relationship Id="rId8" Type="http://schemas.openxmlformats.org/officeDocument/2006/relationships/image" Target="../media/image2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Relationship Id="rId3" Type="http://schemas.openxmlformats.org/officeDocument/2006/relationships/image" Target="../media/image25.png" /><Relationship Id="rId4" Type="http://schemas.openxmlformats.org/officeDocument/2006/relationships/image" Target="../media/image2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35.jpeg" /><Relationship Id="rId11" Type="http://schemas.openxmlformats.org/officeDocument/2006/relationships/image" Target="../media/image36.jpeg" /><Relationship Id="rId12" Type="http://schemas.openxmlformats.org/officeDocument/2006/relationships/image" Target="../media/image37.jpeg" /><Relationship Id="rId13" Type="http://schemas.openxmlformats.org/officeDocument/2006/relationships/image" Target="../media/image38.jpeg" /><Relationship Id="rId14" Type="http://schemas.openxmlformats.org/officeDocument/2006/relationships/image" Target="../media/image39.png" /><Relationship Id="rId15" Type="http://schemas.openxmlformats.org/officeDocument/2006/relationships/image" Target="../media/image40.jpeg" /><Relationship Id="rId16" Type="http://schemas.openxmlformats.org/officeDocument/2006/relationships/image" Target="../media/image41.jpeg" /><Relationship Id="rId17" Type="http://schemas.openxmlformats.org/officeDocument/2006/relationships/image" Target="../media/image42.png" /><Relationship Id="rId18" Type="http://schemas.openxmlformats.org/officeDocument/2006/relationships/image" Target="../media/image43.png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png" /><Relationship Id="rId5" Type="http://schemas.openxmlformats.org/officeDocument/2006/relationships/image" Target="../media/image30.jpeg" /><Relationship Id="rId6" Type="http://schemas.openxmlformats.org/officeDocument/2006/relationships/image" Target="../media/image31.png" /><Relationship Id="rId7" Type="http://schemas.openxmlformats.org/officeDocument/2006/relationships/image" Target="../media/image32.jpeg" /><Relationship Id="rId8" Type="http://schemas.openxmlformats.org/officeDocument/2006/relationships/image" Target="../media/image33.jpeg" /><Relationship Id="rId9" Type="http://schemas.openxmlformats.org/officeDocument/2006/relationships/image" Target="../media/image3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4.jpeg" /><Relationship Id="rId3" Type="http://schemas.openxmlformats.org/officeDocument/2006/relationships/image" Target="../media/image45.png" /><Relationship Id="rId4" Type="http://schemas.openxmlformats.org/officeDocument/2006/relationships/image" Target="../media/image46.jpeg" /><Relationship Id="rId5" Type="http://schemas.openxmlformats.org/officeDocument/2006/relationships/image" Target="../media/image47.jpeg" /><Relationship Id="rId6" Type="http://schemas.openxmlformats.org/officeDocument/2006/relationships/image" Target="../media/image6.jpeg" /><Relationship Id="rId7" Type="http://schemas.openxmlformats.org/officeDocument/2006/relationships/image" Target="../media/image48.jpeg" /><Relationship Id="rId8" Type="http://schemas.openxmlformats.org/officeDocument/2006/relationships/image" Target="../media/image49.jpeg" /><Relationship Id="rId9" Type="http://schemas.openxmlformats.org/officeDocument/2006/relationships/image" Target="../media/image5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1.jpeg" /><Relationship Id="rId3" Type="http://schemas.openxmlformats.org/officeDocument/2006/relationships/image" Target="../media/image52.jpeg" /><Relationship Id="rId4" Type="http://schemas.openxmlformats.org/officeDocument/2006/relationships/image" Target="../media/image53.jpeg" /><Relationship Id="rId5" Type="http://schemas.openxmlformats.org/officeDocument/2006/relationships/image" Target="../media/image5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6.jpeg" /><Relationship Id="rId3" Type="http://schemas.openxmlformats.org/officeDocument/2006/relationships/image" Target="../media/image57.jpeg" /><Relationship Id="rId4" Type="http://schemas.openxmlformats.org/officeDocument/2006/relationships/image" Target="../media/image5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36040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5327639" y="262154"/>
            <a:ext cx="6391275" cy="5208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10"/>
              </a:lnSpc>
            </a:pPr>
            <a:endParaRPr lang="Arial" altLang="Arial" sz="100"/>
          </a:p>
          <a:p>
            <a:pPr marL="6140450" algn="l" rtl="0" eaLnBrk="0">
              <a:lnSpc>
                <a:spcPct val="99000"/>
              </a:lnSpc>
            </a:pPr>
            <a:r>
              <a:rPr sz="3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量子位智库</a:t>
            </a:r>
            <a:endParaRPr lang="SimHei" altLang="SimHei" sz="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5875" algn="l" rtl="0" eaLnBrk="0">
              <a:lnSpc>
                <a:spcPct val="96000"/>
              </a:lnSpc>
              <a:spcBef>
                <a:spcPts val="610"/>
              </a:spcBef>
            </a:pP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01</a:t>
            </a:r>
            <a:r>
              <a:rPr sz="20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大模型时代下的广告营销</a:t>
            </a:r>
            <a:endParaRPr lang="SimHei" altLang="SimHei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607"/>
              </a:spcBef>
            </a:pPr>
            <a:r>
              <a:rPr sz="3000" kern="0" spc="-20" baseline="-694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1900" kern="0" spc="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AIGC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广告营销五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大变革</a:t>
            </a:r>
            <a:endParaRPr lang="SimHei" altLang="SimHei" sz="2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600"/>
              </a:spcBef>
            </a:pPr>
            <a:r>
              <a:rPr sz="3000" kern="0" spc="0" baseline="-868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1900" kern="0" spc="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AIGC</a:t>
            </a:r>
            <a:r>
              <a:rPr sz="2000" kern="0" spc="-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广告营销四大影响</a:t>
            </a:r>
            <a:endParaRPr lang="SimHei" altLang="SimHei" sz="2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601"/>
              </a:spcBef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04</a:t>
            </a:r>
            <a:r>
              <a:rPr sz="20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广告营销行业竞争格局</a:t>
            </a:r>
            <a:endParaRPr lang="SimHei" altLang="SimHei" sz="2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500"/>
          </a:p>
          <a:p>
            <a:pPr marL="12700" algn="l" rtl="0" eaLnBrk="0">
              <a:lnSpc>
                <a:spcPct val="96000"/>
              </a:lnSpc>
              <a:spcBef>
                <a:spcPts val="5"/>
              </a:spcBef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05</a:t>
            </a:r>
            <a:r>
              <a:rPr sz="2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AIGC</a:t>
            </a:r>
            <a:r>
              <a:rPr sz="20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广告营销行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业代表案例</a:t>
            </a:r>
            <a:endParaRPr lang="SimHei" altLang="SimHei" sz="2000"/>
          </a:p>
        </p:txBody>
      </p:sp>
      <p:sp>
        <p:nvSpPr>
          <p:cNvPr id="6" name="textbox 6"/>
          <p:cNvSpPr/>
          <p:nvPr/>
        </p:nvSpPr>
        <p:spPr>
          <a:xfrm>
            <a:off x="788808" y="1269663"/>
            <a:ext cx="1536700" cy="6515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95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4200" b="1" kern="0" spc="-5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4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4200" b="1" kern="0" spc="-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4200"/>
          </a:p>
        </p:txBody>
      </p:sp>
      <p:sp>
        <p:nvSpPr>
          <p:cNvPr id="8" name="textbox 8"/>
          <p:cNvSpPr/>
          <p:nvPr/>
        </p:nvSpPr>
        <p:spPr>
          <a:xfrm>
            <a:off x="10852201" y="286225"/>
            <a:ext cx="869950" cy="372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726"/>
              </a:lnSpc>
            </a:pP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insights</a:t>
            </a:r>
            <a:endParaRPr lang="Arial" altLang="Arial" sz="20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2075887" y="2842807"/>
            <a:ext cx="7898765" cy="796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100"/>
          </a:p>
          <a:p>
            <a:pPr marL="12700" algn="l" rtl="0" eaLnBrk="0">
              <a:lnSpc>
                <a:spcPct val="75000"/>
              </a:lnSpc>
            </a:pPr>
            <a:r>
              <a:rPr sz="67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r>
              <a:rPr sz="6700" kern="0" spc="7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34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大模型时代下的广告营销</a:t>
            </a:r>
            <a:endParaRPr lang="SimHei" altLang="SimHei" sz="3400"/>
          </a:p>
        </p:txBody>
      </p:sp>
      <p:sp>
        <p:nvSpPr>
          <p:cNvPr id="14" name="textbox 14"/>
          <p:cNvSpPr/>
          <p:nvPr/>
        </p:nvSpPr>
        <p:spPr>
          <a:xfrm>
            <a:off x="10852200" y="267431"/>
            <a:ext cx="890905" cy="436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20"/>
              </a:lnSpc>
            </a:pPr>
            <a:endParaRPr lang="Arial" altLang="Arial" sz="100"/>
          </a:p>
          <a:p>
            <a:pPr marL="628015" algn="l" rtl="0" eaLnBrk="0">
              <a:lnSpc>
                <a:spcPct val="92000"/>
              </a:lnSpc>
            </a:pPr>
            <a:r>
              <a:rPr sz="200" kern="0" spc="-2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量</a:t>
            </a:r>
            <a:r>
              <a:rPr sz="200" kern="0" spc="1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    </a:t>
            </a:r>
            <a:r>
              <a:rPr sz="200" kern="0" spc="-2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子</a:t>
            </a:r>
            <a:r>
              <a:rPr sz="200" kern="0" spc="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    </a:t>
            </a:r>
            <a:r>
              <a:rPr sz="200" kern="0" spc="-2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位</a:t>
            </a:r>
            <a:r>
              <a:rPr sz="200" kern="0" spc="1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    </a:t>
            </a:r>
            <a:r>
              <a:rPr sz="200" kern="0" spc="-2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智</a:t>
            </a:r>
            <a:r>
              <a:rPr sz="200" kern="0" spc="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    </a:t>
            </a:r>
            <a:r>
              <a:rPr sz="200" kern="0" spc="-2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店</a:t>
            </a:r>
            <a:endParaRPr lang="STHupo" altLang="STHupo" sz="200"/>
          </a:p>
          <a:p>
            <a:pPr marL="12700" algn="l" rtl="0" eaLnBrk="0">
              <a:lnSpc>
                <a:spcPts val="2794"/>
              </a:lnSpc>
              <a:spcBef>
                <a:spcPts val="216"/>
              </a:spcBef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insights</a:t>
            </a:r>
            <a:endParaRPr lang="Arial" altLang="Arial" sz="2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8204219" y="2240381"/>
            <a:ext cx="2977514" cy="19767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4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包括大型的商场、地铁站、电影院、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广场或门店</a:t>
            </a:r>
            <a:endParaRPr lang="SimHei" altLang="SimHei" sz="1100"/>
          </a:p>
          <a:p>
            <a:pPr marL="12700" algn="l" rtl="0" eaLnBrk="0">
              <a:lnSpc>
                <a:spcPts val="1945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等人口密集、人流量比较大的场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所投放广告</a:t>
            </a:r>
            <a:endParaRPr lang="SimHei" altLang="SimHei" sz="11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40"/>
              </a:spcBef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包括报纸、广播、电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视、网络等媒介上投放广告</a:t>
            </a:r>
            <a:endParaRPr lang="SimHei" altLang="SimHei" sz="11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336"/>
              </a:spcBef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以创意为核心，目的是使用户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形成对品牌和产品</a:t>
            </a:r>
            <a:endParaRPr lang="SimHei" altLang="SimHei" sz="1100"/>
          </a:p>
          <a:p>
            <a:pPr marL="12700" algn="l" rtl="0" eaLnBrk="0">
              <a:lnSpc>
                <a:spcPct val="96000"/>
              </a:lnSpc>
              <a:spcBef>
                <a:spcPts val="836"/>
              </a:spcBef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的认知度和好感度</a:t>
            </a:r>
            <a:endParaRPr lang="SimHei" altLang="SimHei" sz="11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96000"/>
              </a:lnSpc>
              <a:spcBef>
                <a:spcPts val="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目的是直接促进销售转化</a:t>
            </a:r>
            <a:endParaRPr lang="SimHei" altLang="SimHei" sz="1100"/>
          </a:p>
        </p:txBody>
      </p:sp>
      <p:sp>
        <p:nvSpPr>
          <p:cNvPr id="20" name="textbox 20"/>
          <p:cNvSpPr/>
          <p:nvPr/>
        </p:nvSpPr>
        <p:spPr>
          <a:xfrm>
            <a:off x="774659" y="324125"/>
            <a:ext cx="6502400" cy="7353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77"/>
              </a:lnSpc>
            </a:pPr>
            <a:endParaRPr lang="Arial" altLang="Arial" sz="100"/>
          </a:p>
          <a:p>
            <a:pPr marL="613409" algn="l" rtl="0" eaLnBrk="0">
              <a:lnSpc>
                <a:spcPct val="96000"/>
              </a:lnSpc>
            </a:pP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广告营销定义与范式变迁</a:t>
            </a:r>
            <a:endParaRPr lang="SimHei" altLang="SimHei" sz="2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3"/>
              </a:spcBef>
            </a:pPr>
            <a:r>
              <a:rPr sz="1500" kern="0" spc="10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互联网流量见顶，用户</a:t>
            </a:r>
            <a:r>
              <a:rPr sz="1500" kern="0" spc="9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需求表达受到重视，广告营销亟需新范式推动增长</a:t>
            </a:r>
            <a:endParaRPr lang="SimHei" altLang="SimHei" sz="1500"/>
          </a:p>
        </p:txBody>
      </p:sp>
      <p:sp>
        <p:nvSpPr>
          <p:cNvPr id="22" name="textbox 22"/>
          <p:cNvSpPr/>
          <p:nvPr/>
        </p:nvSpPr>
        <p:spPr>
          <a:xfrm>
            <a:off x="850859" y="1217802"/>
            <a:ext cx="10541634" cy="4337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8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1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广告营销定义：广告营销是指企业通过广告对产品展开宣传推广，促成消费者的直接购买，增加产品的销售量，提高企业的知名度、美誉度和影响力的系列</a:t>
            </a: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活</a:t>
            </a:r>
            <a:endParaRPr lang="SimHei" altLang="SimHei" sz="1100"/>
          </a:p>
          <a:p>
            <a:pPr algn="l" rtl="0" eaLnBrk="0">
              <a:lnSpc>
                <a:spcPct val="109000"/>
              </a:lnSpc>
            </a:pPr>
            <a:endParaRPr lang="Arial" altLang="Arial" sz="600"/>
          </a:p>
          <a:p>
            <a:pPr marL="12700" algn="l" rtl="0" eaLnBrk="0">
              <a:lnSpc>
                <a:spcPct val="92000"/>
              </a:lnSpc>
              <a:spcBef>
                <a:spcPts val="1"/>
              </a:spcBef>
            </a:pP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动，是企业营销组合中的一个重要组成部分。</a:t>
            </a:r>
            <a:endParaRPr lang="SimHei" altLang="SimHei" sz="1100"/>
          </a:p>
        </p:txBody>
      </p:sp>
      <p:sp>
        <p:nvSpPr>
          <p:cNvPr id="24" name="textbox 24"/>
          <p:cNvSpPr/>
          <p:nvPr/>
        </p:nvSpPr>
        <p:spPr>
          <a:xfrm>
            <a:off x="914379" y="1933964"/>
            <a:ext cx="4241800" cy="727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3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11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品牌、营销与广告</a:t>
            </a: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营销关系：</a:t>
            </a:r>
            <a:endParaRPr lang="SimHei" altLang="SimHei" sz="1100"/>
          </a:p>
          <a:p>
            <a:pPr marL="12700" algn="l" rtl="0" eaLnBrk="0">
              <a:lnSpc>
                <a:spcPct val="92000"/>
              </a:lnSpc>
              <a:spcBef>
                <a:spcPts val="1041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100" kern="0" spc="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品牌：包含营销，比营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销更高一个链路，还包括品牌定位与战略，</a:t>
            </a:r>
            <a:endParaRPr lang="SimHei" altLang="SimHei" sz="1100"/>
          </a:p>
          <a:p>
            <a:pPr algn="l" rtl="0" eaLnBrk="0">
              <a:lnSpc>
                <a:spcPct val="109000"/>
              </a:lnSpc>
            </a:pPr>
            <a:endParaRPr lang="Arial" altLang="Arial" sz="600"/>
          </a:p>
          <a:p>
            <a:pPr marL="183514" algn="l" rtl="0" eaLnBrk="0">
              <a:lnSpc>
                <a:spcPct val="92000"/>
              </a:lnSpc>
              <a:spcBef>
                <a:spcPts val="1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产品研发等。营销是品牌的放大器，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帮助品牌达成目标。</a:t>
            </a:r>
            <a:endParaRPr lang="SimHei" altLang="SimHei" sz="1100"/>
          </a:p>
        </p:txBody>
      </p:sp>
      <p:sp>
        <p:nvSpPr>
          <p:cNvPr id="26" name="textbox 26"/>
          <p:cNvSpPr/>
          <p:nvPr/>
        </p:nvSpPr>
        <p:spPr>
          <a:xfrm>
            <a:off x="914379" y="2729099"/>
            <a:ext cx="3956684" cy="4711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8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 营销：包含内容，品牌中有其他部分的表达本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身也需要内容。</a:t>
            </a:r>
            <a:endParaRPr lang="SimHei" altLang="SimHei" sz="1100"/>
          </a:p>
          <a:p>
            <a:pPr algn="l" rtl="0" eaLnBrk="0">
              <a:lnSpc>
                <a:spcPct val="108000"/>
              </a:lnSpc>
            </a:pPr>
            <a:endParaRPr lang="Arial" altLang="Arial" sz="800"/>
          </a:p>
          <a:p>
            <a:pPr marL="12700" algn="l" rtl="0" eaLnBrk="0">
              <a:lnSpc>
                <a:spcPct val="95000"/>
              </a:lnSpc>
              <a:spcBef>
                <a:spcPts val="4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·广告营销：营销按方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式分类的一个分支。</a:t>
            </a:r>
            <a:endParaRPr lang="SimHei" altLang="SimHei" sz="1100"/>
          </a:p>
        </p:txBody>
      </p:sp>
      <p:sp>
        <p:nvSpPr>
          <p:cNvPr id="28" name="textbox 28"/>
          <p:cNvSpPr/>
          <p:nvPr/>
        </p:nvSpPr>
        <p:spPr>
          <a:xfrm>
            <a:off x="5695960" y="1940342"/>
            <a:ext cx="2218054" cy="628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3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11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根据媒介与目的划分：</a:t>
            </a:r>
            <a:endParaRPr lang="SimHei" altLang="SimHei" sz="1100"/>
          </a:p>
          <a:p>
            <a:pPr algn="l" rtl="0" eaLnBrk="0">
              <a:lnSpc>
                <a:spcPct val="156000"/>
              </a:lnSpc>
            </a:pPr>
            <a:endParaRPr lang="Arial" altLang="Arial" sz="1000"/>
          </a:p>
          <a:p>
            <a:pPr algn="l" rtl="0" eaLnBrk="0">
              <a:lnSpc>
                <a:spcPct val="139000"/>
              </a:lnSpc>
            </a:pPr>
            <a:endParaRPr lang="Arial" altLang="Arial" sz="200"/>
          </a:p>
          <a:p>
            <a:pPr algn="r" rtl="0" eaLnBrk="0">
              <a:lnSpc>
                <a:spcPct val="96000"/>
              </a:lnSpc>
              <a:spcBef>
                <a:spcPts val="2"/>
              </a:spcBef>
            </a:pPr>
            <a:r>
              <a:rPr sz="1100" kern="0" spc="11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户外广告</a:t>
            </a:r>
            <a:endParaRPr lang="SimHei" altLang="SimHei" sz="1100"/>
          </a:p>
        </p:txBody>
      </p:sp>
      <p:sp>
        <p:nvSpPr>
          <p:cNvPr id="30" name="textbox 30"/>
          <p:cNvSpPr/>
          <p:nvPr/>
        </p:nvSpPr>
        <p:spPr>
          <a:xfrm>
            <a:off x="3168680" y="5618375"/>
            <a:ext cx="2370454" cy="447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8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SEM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搜索投放模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式和算法推荐为主，</a:t>
            </a:r>
            <a:endParaRPr lang="SimHei" altLang="SimHei" sz="1100"/>
          </a:p>
          <a:p>
            <a:pPr algn="l" rtl="0" eaLnBrk="0">
              <a:lnSpc>
                <a:spcPct val="100000"/>
              </a:lnSpc>
            </a:pPr>
            <a:endParaRPr lang="Arial" altLang="Arial" sz="700"/>
          </a:p>
          <a:p>
            <a:pPr marL="381000" algn="l" rtl="0" eaLnBrk="0">
              <a:lnSpc>
                <a:spcPct val="96000"/>
              </a:lnSpc>
              <a:spcBef>
                <a:spcPts val="3"/>
              </a:spcBef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都是人与机器的单向交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互</a:t>
            </a:r>
            <a:endParaRPr lang="SimHei" altLang="SimHei" sz="1100"/>
          </a:p>
        </p:txBody>
      </p:sp>
      <p:sp>
        <p:nvSpPr>
          <p:cNvPr id="32" name="textbox 32"/>
          <p:cNvSpPr/>
          <p:nvPr/>
        </p:nvSpPr>
        <p:spPr>
          <a:xfrm>
            <a:off x="6476979" y="5623824"/>
            <a:ext cx="2279014" cy="421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34"/>
              </a:lnSpc>
            </a:pPr>
            <a:endParaRPr lang="Arial" altLang="Arial" sz="100"/>
          </a:p>
          <a:p>
            <a:pPr marL="152400" indent="-139700" algn="l" rtl="0" eaLnBrk="0">
              <a:lnSpc>
                <a:spcPct val="118000"/>
              </a:lnSpc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客户更加希望获得「所问即所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答」的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回复，用户需求表达关注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度提高</a:t>
            </a:r>
            <a:endParaRPr lang="SimHei" altLang="SimHei" sz="1100"/>
          </a:p>
        </p:txBody>
      </p:sp>
      <p:sp>
        <p:nvSpPr>
          <p:cNvPr id="34" name="textbox 34"/>
          <p:cNvSpPr/>
          <p:nvPr/>
        </p:nvSpPr>
        <p:spPr>
          <a:xfrm>
            <a:off x="7270800" y="2844589"/>
            <a:ext cx="643255" cy="1352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2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110">
                <a:solidFill>
                  <a:srgbClr val="6F17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媒体广告</a:t>
            </a:r>
            <a:endParaRPr lang="SimHei" altLang="SimHei" sz="11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algn="l" rtl="0" eaLnBrk="0">
              <a:lnSpc>
                <a:spcPct val="150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337"/>
              </a:spcBef>
            </a:pPr>
            <a:r>
              <a:rPr sz="1100" kern="0" spc="11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品牌广告</a:t>
            </a:r>
            <a:endParaRPr lang="SimHei" altLang="SimHei" sz="1100"/>
          </a:p>
          <a:p>
            <a:pPr algn="l" rtl="0" eaLnBrk="0">
              <a:lnSpc>
                <a:spcPct val="199000"/>
              </a:lnSpc>
            </a:pPr>
            <a:endParaRPr lang="Arial" altLang="Arial" sz="1000"/>
          </a:p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1100" kern="0" spc="110">
                <a:solidFill>
                  <a:srgbClr val="6F17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效果广告</a:t>
            </a:r>
            <a:endParaRPr lang="SimHei" altLang="SimHei" sz="1100"/>
          </a:p>
        </p:txBody>
      </p:sp>
      <p:sp>
        <p:nvSpPr>
          <p:cNvPr id="36" name="textbox 36"/>
          <p:cNvSpPr/>
          <p:nvPr/>
        </p:nvSpPr>
        <p:spPr>
          <a:xfrm>
            <a:off x="6197660" y="6221605"/>
            <a:ext cx="5290184" cy="178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81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*本报告所指广告营销仅讨论狭义广告，指经济广告，又称商业广告，是指以盈利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为目的的广告</a:t>
            </a:r>
            <a:endParaRPr lang="SimHei" altLang="SimHei" sz="1000"/>
          </a:p>
        </p:txBody>
      </p:sp>
      <p:sp>
        <p:nvSpPr>
          <p:cNvPr id="38" name="textbox 38"/>
          <p:cNvSpPr/>
          <p:nvPr/>
        </p:nvSpPr>
        <p:spPr>
          <a:xfrm>
            <a:off x="3727439" y="5027833"/>
            <a:ext cx="4953634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0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以流量推动品牌增长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   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流量红利见顶，市场进入存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量竞争</a:t>
            </a:r>
            <a:endParaRPr lang="SimHei" altLang="SimHei" sz="1100"/>
          </a:p>
        </p:txBody>
      </p:sp>
      <p:pic>
        <p:nvPicPr>
          <p:cNvPr id="40" name="picture 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855159" y="127010"/>
            <a:ext cx="825520" cy="831806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5740460" y="2805968"/>
            <a:ext cx="725805" cy="929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3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按媒介分</a:t>
            </a:r>
            <a:endParaRPr lang="SimHei" altLang="SimHei" sz="11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r" rtl="0" eaLnBrk="0">
              <a:lnSpc>
                <a:spcPct val="96000"/>
              </a:lnSpc>
              <a:spcBef>
                <a:spcPts val="336"/>
              </a:spcBef>
            </a:pPr>
            <a:r>
              <a:rPr sz="1100" kern="0" spc="15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</a:t>
            </a:r>
            <a:endParaRPr lang="SimHei" altLang="SimHei" sz="11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200"/>
          </a:p>
          <a:p>
            <a:pPr marL="12700" algn="l" rtl="0" eaLnBrk="0">
              <a:lnSpc>
                <a:spcPct val="96000"/>
              </a:lnSpc>
              <a:spcBef>
                <a:spcPts val="2"/>
              </a:spcBef>
            </a:pP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按目的分</a:t>
            </a:r>
            <a:endParaRPr lang="SimHei" altLang="SimHei" sz="1100"/>
          </a:p>
        </p:txBody>
      </p:sp>
      <p:sp>
        <p:nvSpPr>
          <p:cNvPr id="44" name="textbox 44"/>
          <p:cNvSpPr/>
          <p:nvPr/>
        </p:nvSpPr>
        <p:spPr>
          <a:xfrm>
            <a:off x="9988520" y="5344988"/>
            <a:ext cx="809625" cy="466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7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kern="0" spc="1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亟需新范式</a:t>
            </a:r>
            <a:endParaRPr lang="SimHei" altLang="SimHei" sz="11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marL="12700" algn="l" rtl="0" eaLnBrk="0">
              <a:lnSpc>
                <a:spcPct val="96000"/>
              </a:lnSpc>
              <a:spcBef>
                <a:spcPts val="1"/>
              </a:spcBef>
            </a:pPr>
            <a:r>
              <a:rPr sz="1100" kern="0" spc="1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来推动增长</a:t>
            </a:r>
            <a:endParaRPr lang="SimHei" altLang="SimHei" sz="1100"/>
          </a:p>
        </p:txBody>
      </p:sp>
      <p:sp>
        <p:nvSpPr>
          <p:cNvPr id="46" name="textbox 46"/>
          <p:cNvSpPr/>
          <p:nvPr/>
        </p:nvSpPr>
        <p:spPr>
          <a:xfrm>
            <a:off x="1866940" y="3708217"/>
            <a:ext cx="1951354" cy="217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9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100" kern="0" spc="70">
                <a:solidFill>
                  <a:srgbClr val="5344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</a:t>
            </a:r>
            <a:r>
              <a:rPr sz="1100" kern="0" spc="-110">
                <a:solidFill>
                  <a:srgbClr val="5344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70">
                <a:solidFill>
                  <a:srgbClr val="5344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牌</a:t>
            </a:r>
            <a:r>
              <a:rPr sz="1100" kern="0" spc="110">
                <a:solidFill>
                  <a:srgbClr val="5344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2000" kern="0" spc="70" baseline="-2604">
                <a:solidFill>
                  <a:srgbClr val="5344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营销</a:t>
            </a:r>
            <a:r>
              <a:rPr sz="1300" kern="0" spc="190">
                <a:solidFill>
                  <a:srgbClr val="5344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600" kern="0" spc="70" baseline="3255">
                <a:solidFill>
                  <a:srgbClr val="5344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广告营销</a:t>
            </a:r>
            <a:endParaRPr lang="SimHei" altLang="SimHei" sz="1600" baseline="3255"/>
          </a:p>
        </p:txBody>
      </p:sp>
      <p:sp>
        <p:nvSpPr>
          <p:cNvPr id="48" name="textbox 48"/>
          <p:cNvSpPr/>
          <p:nvPr/>
        </p:nvSpPr>
        <p:spPr>
          <a:xfrm>
            <a:off x="11436320" y="275054"/>
            <a:ext cx="301625" cy="844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4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00" kern="0" spc="30">
                <a:solidFill>
                  <a:srgbClr val="23D2D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量子位智库</a:t>
            </a:r>
            <a:endParaRPr lang="SimHei" altLang="SimHei" sz="400"/>
          </a:p>
        </p:txBody>
      </p:sp>
      <p:sp>
        <p:nvSpPr>
          <p:cNvPr id="50" name="textbox 50"/>
          <p:cNvSpPr/>
          <p:nvPr/>
        </p:nvSpPr>
        <p:spPr>
          <a:xfrm>
            <a:off x="10877559" y="301310"/>
            <a:ext cx="65405" cy="76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99"/>
              </a:lnSpc>
            </a:pPr>
            <a:r>
              <a:rPr sz="300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()</a:t>
            </a:r>
            <a:endParaRPr lang="SimSun" altLang="SimSun" sz="300"/>
          </a:p>
        </p:txBody>
      </p:sp>
      <p:sp>
        <p:nvSpPr>
          <p:cNvPr id="52" name="textbox 52"/>
          <p:cNvSpPr/>
          <p:nvPr/>
        </p:nvSpPr>
        <p:spPr>
          <a:xfrm>
            <a:off x="10852201" y="286225"/>
            <a:ext cx="869950" cy="372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726"/>
              </a:lnSpc>
            </a:pP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insights</a:t>
            </a:r>
            <a:endParaRPr lang="Arial" altLang="Arial" sz="2000"/>
          </a:p>
        </p:txBody>
      </p:sp>
      <p:sp>
        <p:nvSpPr>
          <p:cNvPr id="54" name="textbox 54"/>
          <p:cNvSpPr/>
          <p:nvPr/>
        </p:nvSpPr>
        <p:spPr>
          <a:xfrm>
            <a:off x="914379" y="4555554"/>
            <a:ext cx="1839595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7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 </a:t>
            </a:r>
            <a:r>
              <a:rPr sz="11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广告营销传统范式变迁：</a:t>
            </a:r>
            <a:endParaRPr lang="SimHei" altLang="SimHei" sz="1100"/>
          </a:p>
        </p:txBody>
      </p:sp>
      <p:sp>
        <p:nvSpPr>
          <p:cNvPr id="56" name="textbox 56"/>
          <p:cNvSpPr/>
          <p:nvPr/>
        </p:nvSpPr>
        <p:spPr>
          <a:xfrm>
            <a:off x="1632000" y="5345800"/>
            <a:ext cx="363220" cy="485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59"/>
              </a:lnSpc>
            </a:pPr>
            <a:endParaRPr lang="Arial" altLang="Arial" sz="100"/>
          </a:p>
          <a:p>
            <a:pPr marL="12700" indent="12064" algn="l" rtl="0" eaLnBrk="0">
              <a:lnSpc>
                <a:spcPct val="116000"/>
              </a:lnSpc>
            </a:pPr>
            <a:r>
              <a:rPr sz="13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传统</a:t>
            </a: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范式</a:t>
            </a:r>
            <a:endParaRPr lang="SimHei" altLang="SimHei" sz="13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" name="picture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47760" y="1168397"/>
            <a:ext cx="10852099" cy="4559335"/>
          </a:xfrm>
          <a:prstGeom prst="rect">
            <a:avLst/>
          </a:prstGeom>
        </p:spPr>
      </p:pic>
      <p:sp>
        <p:nvSpPr>
          <p:cNvPr id="60" name="textbox 60"/>
          <p:cNvSpPr/>
          <p:nvPr/>
        </p:nvSpPr>
        <p:spPr>
          <a:xfrm>
            <a:off x="774659" y="324125"/>
            <a:ext cx="8719819" cy="728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77"/>
              </a:lnSpc>
            </a:pPr>
            <a:endParaRPr lang="Arial" altLang="Arial" sz="100"/>
          </a:p>
          <a:p>
            <a:pPr marL="626109" algn="l" rtl="0" eaLnBrk="0">
              <a:lnSpc>
                <a:spcPct val="96000"/>
              </a:lnSpc>
            </a:pP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生成式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Al</a:t>
            </a: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成为破局关键</a:t>
            </a:r>
            <a:endParaRPr lang="SimHei" altLang="SimHei" sz="2300"/>
          </a:p>
          <a:p>
            <a:pPr algn="l" rtl="0" eaLnBrk="0">
              <a:lnSpc>
                <a:spcPct val="109000"/>
              </a:lnSpc>
            </a:pPr>
            <a:endParaRPr lang="Arial" altLang="Arial" sz="900"/>
          </a:p>
          <a:p>
            <a:pPr marL="12700" algn="l" rtl="0" eaLnBrk="0">
              <a:lnSpc>
                <a:spcPct val="95000"/>
              </a:lnSpc>
              <a:spcBef>
                <a:spcPts val="6"/>
              </a:spcBef>
            </a:pPr>
            <a:r>
              <a:rPr sz="1500" kern="0" spc="10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广告营销或成为生成式</a:t>
            </a:r>
            <a:r>
              <a:rPr sz="1500" kern="0" spc="0">
                <a:solidFill>
                  <a:srgbClr val="733796">
                    <a:alpha val="100000"/>
                  </a:srgbClr>
                </a:solidFill>
                <a:latin typeface="Arial"/>
                <a:ea typeface="Arial"/>
                <a:cs typeface="Arial"/>
              </a:rPr>
              <a:t>Al</a:t>
            </a:r>
            <a:r>
              <a:rPr sz="1500" kern="0" spc="10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最快落地领域，开始回归「人与人」的交流，实现「</a:t>
            </a:r>
            <a:r>
              <a:rPr sz="1500" kern="0" spc="9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全局最优」分配方式</a:t>
            </a:r>
            <a:endParaRPr lang="SimHei" altLang="SimHei" sz="1500"/>
          </a:p>
        </p:txBody>
      </p:sp>
      <p:sp>
        <p:nvSpPr>
          <p:cNvPr id="62" name="textbox 62"/>
          <p:cNvSpPr/>
          <p:nvPr/>
        </p:nvSpPr>
        <p:spPr>
          <a:xfrm>
            <a:off x="857199" y="1338399"/>
            <a:ext cx="6068059" cy="7327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8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广告营销之前的偏重都在投放、媒介和运营上，现在媒介由于以媒体广告为主(近70%),</a:t>
            </a:r>
            <a:endParaRPr lang="SimHei" altLang="SimHei" sz="1100"/>
          </a:p>
          <a:p>
            <a:pPr marL="12700" algn="l" rtl="0" eaLnBrk="0">
              <a:lnSpc>
                <a:spcPct val="96000"/>
              </a:lnSpc>
              <a:spcBef>
                <a:spcPts val="833"/>
              </a:spcBef>
            </a:pPr>
            <a:r>
              <a:rPr sz="11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生命周期变短，对内容生产要求变高，</a:t>
            </a:r>
            <a:r>
              <a:rPr sz="1100" b="1" kern="0" spc="10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内容质量</a:t>
            </a:r>
            <a:r>
              <a:rPr sz="11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将直接决定广告营销的价值创造。这一改</a:t>
            </a:r>
            <a:endParaRPr lang="SimHei" altLang="SimHei" sz="1100"/>
          </a:p>
          <a:p>
            <a:pPr algn="l" rtl="0" eaLnBrk="0">
              <a:lnSpc>
                <a:spcPct val="105000"/>
              </a:lnSpc>
            </a:pPr>
            <a:endParaRPr lang="Arial" altLang="Arial" sz="700"/>
          </a:p>
          <a:p>
            <a:pPr marL="12700" algn="l" rtl="0" eaLnBrk="0">
              <a:lnSpc>
                <a:spcPct val="100000"/>
              </a:lnSpc>
              <a:spcBef>
                <a:spcPts val="4"/>
              </a:spcBef>
            </a:pP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变催生了对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能快速且个性化生成内容的迫切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需求。</a:t>
            </a:r>
            <a:endParaRPr lang="SimHei" altLang="SimHei" sz="1100"/>
          </a:p>
        </p:txBody>
      </p:sp>
      <p:sp>
        <p:nvSpPr>
          <p:cNvPr id="64" name="textbox 64"/>
          <p:cNvSpPr/>
          <p:nvPr/>
        </p:nvSpPr>
        <p:spPr>
          <a:xfrm>
            <a:off x="857199" y="2404066"/>
            <a:ext cx="2160904" cy="1711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35"/>
              </a:lnSpc>
            </a:pPr>
            <a:endParaRPr lang="Arial" altLang="Arial" sz="100"/>
          </a:p>
          <a:p>
            <a:pPr marL="929005" algn="l" rtl="0" eaLnBrk="0">
              <a:lnSpc>
                <a:spcPct val="100000"/>
              </a:lnSpc>
            </a:pPr>
            <a:r>
              <a:rPr sz="11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痛点</a:t>
            </a:r>
            <a:endParaRPr lang="SimHei" altLang="SimHei" sz="11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marL="571500" algn="l" rtl="0" eaLnBrk="0">
              <a:lnSpc>
                <a:spcPct val="100000"/>
              </a:lnSpc>
              <a:spcBef>
                <a:spcPts val="341"/>
              </a:spcBef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内容同质化严重</a:t>
            </a:r>
            <a:endParaRPr lang="SimHei" altLang="SimHei" sz="1100"/>
          </a:p>
          <a:p>
            <a:pPr marL="336550" algn="l" rtl="0" eaLnBrk="0">
              <a:lnSpc>
                <a:spcPct val="100000"/>
              </a:lnSpc>
              <a:spcBef>
                <a:spcPts val="1472"/>
              </a:spcBef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广告制作周期长成本高</a:t>
            </a:r>
            <a:endParaRPr lang="SimHei" altLang="SimHei" sz="11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615950" algn="l" rtl="0" eaLnBrk="0">
              <a:lnSpc>
                <a:spcPct val="100000"/>
              </a:lnSpc>
              <a:spcBef>
                <a:spcPts val="334"/>
              </a:spcBef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传播周期更短</a:t>
            </a:r>
            <a:endParaRPr lang="SimHei" altLang="SimHei" sz="11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38000"/>
              </a:lnSpc>
            </a:pPr>
            <a:endParaRPr lang="Arial" altLang="Arial" sz="200"/>
          </a:p>
          <a:p>
            <a:pPr marL="12700" algn="l" rtl="0" eaLnBrk="0">
              <a:lnSpc>
                <a:spcPct val="100000"/>
              </a:lnSpc>
              <a:spcBef>
                <a:spcPts val="1"/>
              </a:spcBef>
            </a:pPr>
            <a:r>
              <a:rPr sz="11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消费者历史数据没有被充分利用</a:t>
            </a:r>
            <a:endParaRPr lang="SimHei" altLang="SimHei" sz="1100"/>
          </a:p>
        </p:txBody>
      </p:sp>
      <p:sp>
        <p:nvSpPr>
          <p:cNvPr id="66" name="textbox 66"/>
          <p:cNvSpPr/>
          <p:nvPr/>
        </p:nvSpPr>
        <p:spPr>
          <a:xfrm>
            <a:off x="6165840" y="2412025"/>
            <a:ext cx="1995804" cy="1704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54"/>
              </a:lnSpc>
            </a:pPr>
            <a:endParaRPr lang="Arial" altLang="Arial" sz="100"/>
          </a:p>
          <a:p>
            <a:pPr marL="551815" algn="l" rtl="0" eaLnBrk="0">
              <a:lnSpc>
                <a:spcPct val="100000"/>
              </a:lnSpc>
            </a:pPr>
            <a:r>
              <a:rPr sz="1100" kern="0" spc="6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生成式</a:t>
            </a:r>
            <a:r>
              <a:rPr sz="1100" kern="0" spc="0">
                <a:solidFill>
                  <a:srgbClr val="73379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1100" kern="0" spc="6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能力</a:t>
            </a:r>
            <a:endParaRPr lang="SimHei" altLang="SimHei" sz="11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679450" algn="l" rtl="0" eaLnBrk="0">
              <a:lnSpc>
                <a:spcPct val="100000"/>
              </a:lnSpc>
              <a:spcBef>
                <a:spcPts val="335"/>
              </a:spcBef>
            </a:pPr>
            <a:r>
              <a:rPr sz="1100" kern="0" spc="7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涌现能力</a:t>
            </a:r>
            <a:endParaRPr lang="SimHei" altLang="SimHei" sz="11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311150" algn="l" rtl="0" eaLnBrk="0">
              <a:lnSpc>
                <a:spcPct val="99000"/>
              </a:lnSpc>
              <a:spcBef>
                <a:spcPts val="336"/>
              </a:spcBef>
            </a:pPr>
            <a:r>
              <a:rPr sz="1100" kern="0" spc="9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效率成本均优于人工</a:t>
            </a:r>
            <a:endParaRPr lang="SimHei" altLang="SimHei" sz="11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393065" algn="l" rtl="0" eaLnBrk="0">
              <a:lnSpc>
                <a:spcPct val="100000"/>
              </a:lnSpc>
              <a:spcBef>
                <a:spcPts val="341"/>
              </a:spcBef>
            </a:pPr>
            <a:r>
              <a:rPr sz="1100" kern="0" spc="8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快速生成内容能力</a:t>
            </a:r>
            <a:endParaRPr lang="SimHei" altLang="SimHei" sz="11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40000"/>
              </a:lnSpc>
            </a:pPr>
            <a:endParaRPr lang="Arial" altLang="Arial" sz="200"/>
          </a:p>
          <a:p>
            <a:pPr marL="12700" algn="l" rtl="0" eaLnBrk="0">
              <a:lnSpc>
                <a:spcPct val="100000"/>
              </a:lnSpc>
              <a:spcBef>
                <a:spcPts val="2"/>
              </a:spcBef>
            </a:pPr>
            <a:r>
              <a:rPr sz="1100" kern="0" spc="9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根据用户数据和需求定制广告</a:t>
            </a:r>
            <a:endParaRPr lang="SimHei" altLang="SimHei" sz="1100"/>
          </a:p>
        </p:txBody>
      </p:sp>
      <p:sp>
        <p:nvSpPr>
          <p:cNvPr id="68" name="textbox 68"/>
          <p:cNvSpPr/>
          <p:nvPr/>
        </p:nvSpPr>
        <p:spPr>
          <a:xfrm>
            <a:off x="4527600" y="5158931"/>
            <a:ext cx="3172460" cy="1001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72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kern="0" spc="3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1100" kern="0" spc="-15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3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流程扁平化</a:t>
            </a:r>
            <a:endParaRPr lang="SimHei" altLang="SimHei" sz="1100"/>
          </a:p>
          <a:p>
            <a:pPr marL="12700" algn="l" rtl="0" eaLnBrk="0">
              <a:lnSpc>
                <a:spcPct val="99000"/>
              </a:lnSpc>
              <a:spcBef>
                <a:spcPts val="860"/>
              </a:spcBef>
            </a:pP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以往广告营销全流程需要在内容、设计、定向、</a:t>
            </a:r>
            <a:endParaRPr lang="SimHei" altLang="SimHei" sz="1100"/>
          </a:p>
          <a:p>
            <a:pPr marL="12700" algn="l" rtl="0" eaLnBrk="0">
              <a:lnSpc>
                <a:spcPct val="96000"/>
              </a:lnSpc>
              <a:spcBef>
                <a:spcPts val="786"/>
              </a:spcBef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出价等每步环节做优化，生成式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可以一步到</a:t>
            </a:r>
            <a:endParaRPr lang="SimHei" altLang="SimHei" sz="1100"/>
          </a:p>
          <a:p>
            <a:pPr algn="l" rtl="0" eaLnBrk="0">
              <a:lnSpc>
                <a:spcPct val="105000"/>
              </a:lnSpc>
            </a:pPr>
            <a:endParaRPr lang="Arial" altLang="Arial" sz="700"/>
          </a:p>
          <a:p>
            <a:pPr marL="12700" algn="l" rtl="0" eaLnBrk="0">
              <a:lnSpc>
                <a:spcPct val="96000"/>
              </a:lnSpc>
              <a:spcBef>
                <a:spcPts val="1"/>
              </a:spcBef>
            </a:pP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位进行内容生产与投放，减少信息损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失。</a:t>
            </a:r>
            <a:endParaRPr lang="SimHei" altLang="SimHei" sz="1100"/>
          </a:p>
        </p:txBody>
      </p:sp>
      <p:sp>
        <p:nvSpPr>
          <p:cNvPr id="70" name="textbox 70"/>
          <p:cNvSpPr/>
          <p:nvPr/>
        </p:nvSpPr>
        <p:spPr>
          <a:xfrm>
            <a:off x="1066779" y="5159953"/>
            <a:ext cx="3190875" cy="9994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34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100" kern="0" spc="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1100" kern="0" spc="-8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回归营销本质</a:t>
            </a:r>
            <a:endParaRPr lang="SimHei" altLang="SimHei" sz="1100"/>
          </a:p>
          <a:p>
            <a:pPr marL="12700" algn="l" rtl="0" eaLnBrk="0">
              <a:lnSpc>
                <a:spcPct val="96000"/>
              </a:lnSpc>
              <a:spcBef>
                <a:spcPts val="786"/>
              </a:spcBef>
            </a:pP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广告主营销需求和用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户的需求能进行直接匹配，</a:t>
            </a:r>
            <a:endParaRPr lang="SimHei" altLang="SimHei" sz="1100"/>
          </a:p>
          <a:p>
            <a:pPr marL="12700" algn="l" rtl="0" eaLnBrk="0">
              <a:lnSpc>
                <a:spcPct val="96000"/>
              </a:lnSpc>
              <a:spcBef>
                <a:spcPts val="833"/>
              </a:spcBef>
            </a:pP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从「人与机器」单向交互，回归到了「人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与人」</a:t>
            </a:r>
            <a:endParaRPr lang="SimHei" altLang="SimHei" sz="1100"/>
          </a:p>
          <a:p>
            <a:pPr algn="l" rtl="0" eaLnBrk="0">
              <a:lnSpc>
                <a:spcPct val="105000"/>
              </a:lnSpc>
            </a:pPr>
            <a:endParaRPr lang="Arial" altLang="Arial" sz="700"/>
          </a:p>
          <a:p>
            <a:pPr algn="l" rtl="0" eaLnBrk="0">
              <a:lnSpc>
                <a:spcPct val="6820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的交流。</a:t>
            </a:r>
            <a:endParaRPr lang="SimHei" altLang="SimHei" sz="1100"/>
          </a:p>
        </p:txBody>
      </p:sp>
      <p:sp>
        <p:nvSpPr>
          <p:cNvPr id="72" name="textbox 72"/>
          <p:cNvSpPr/>
          <p:nvPr/>
        </p:nvSpPr>
        <p:spPr>
          <a:xfrm>
            <a:off x="7969279" y="5151968"/>
            <a:ext cx="3063239" cy="1033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91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kern="0" spc="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1100" kern="0" spc="-19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从「局部最优」到「全局最</a:t>
            </a:r>
            <a:r>
              <a:rPr sz="1100" b="1" kern="0" spc="1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优」</a:t>
            </a:r>
            <a:endParaRPr lang="SimHei" altLang="SimHei" sz="1100"/>
          </a:p>
          <a:p>
            <a:pPr marL="12700" algn="l" rtl="0" eaLnBrk="0">
              <a:lnSpc>
                <a:spcPct val="96000"/>
              </a:lnSpc>
              <a:spcBef>
                <a:spcPts val="862"/>
              </a:spcBef>
            </a:pPr>
            <a:r>
              <a:rPr sz="11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从传统的广告推荐模型</a:t>
            </a: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，变成以数据驱动的大</a:t>
            </a:r>
            <a:endParaRPr lang="SimHei" altLang="SimHei" sz="1100"/>
          </a:p>
          <a:p>
            <a:pPr marL="12700" algn="l" rtl="0" eaLnBrk="0">
              <a:lnSpc>
                <a:spcPct val="96000"/>
              </a:lnSpc>
              <a:spcBef>
                <a:spcPts val="883"/>
              </a:spcBef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模型为核心，实现全局最优的广告分配，提升</a:t>
            </a:r>
            <a:endParaRPr lang="SimHei" altLang="SimHei" sz="1100"/>
          </a:p>
          <a:p>
            <a:pPr algn="l" rtl="0" eaLnBrk="0">
              <a:lnSpc>
                <a:spcPct val="108000"/>
              </a:lnSpc>
            </a:pPr>
            <a:endParaRPr lang="Arial" altLang="Arial" sz="800"/>
          </a:p>
          <a:p>
            <a:pPr marL="12700" algn="l" rtl="0" eaLnBrk="0">
              <a:lnSpc>
                <a:spcPct val="99000"/>
              </a:lnSpc>
              <a:spcBef>
                <a:spcPts val="4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了系统投放的分配效率。</a:t>
            </a:r>
            <a:endParaRPr lang="SimHei" altLang="SimHei" sz="1100"/>
          </a:p>
        </p:txBody>
      </p:sp>
      <p:sp>
        <p:nvSpPr>
          <p:cNvPr id="74" name="textbox 74"/>
          <p:cNvSpPr/>
          <p:nvPr/>
        </p:nvSpPr>
        <p:spPr>
          <a:xfrm>
            <a:off x="8794800" y="3288340"/>
            <a:ext cx="2435225" cy="7378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54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生成式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技术可用于解决营销各环节</a:t>
            </a:r>
            <a:endParaRPr lang="SimHei" altLang="SimHei" sz="1100"/>
          </a:p>
          <a:p>
            <a:pPr marL="12700" algn="l" rtl="0" eaLnBrk="0">
              <a:lnSpc>
                <a:spcPct val="96000"/>
              </a:lnSpc>
              <a:spcBef>
                <a:spcPts val="827"/>
              </a:spcBef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痛点，其或将成为最快与生成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式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结</a:t>
            </a:r>
            <a:endParaRPr lang="SimHei" altLang="SimHei" sz="1100"/>
          </a:p>
          <a:p>
            <a:pPr algn="l" rtl="0" eaLnBrk="0">
              <a:lnSpc>
                <a:spcPct val="105000"/>
              </a:lnSpc>
            </a:pPr>
            <a:endParaRPr lang="Arial" altLang="Arial" sz="700"/>
          </a:p>
          <a:p>
            <a:pPr algn="l" rtl="0" eaLnBrk="0">
              <a:lnSpc>
                <a:spcPct val="6820"/>
              </a:lnSpc>
            </a:pPr>
            <a:endParaRPr lang="Arial" altLang="Arial" sz="100"/>
          </a:p>
          <a:p>
            <a:pPr marL="234950" algn="l" rtl="0" eaLnBrk="0">
              <a:lnSpc>
                <a:spcPct val="99000"/>
              </a:lnSpc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合并产生实际落地效果的领域</a:t>
            </a:r>
            <a:endParaRPr lang="SimHei" altLang="SimHei" sz="1100"/>
          </a:p>
        </p:txBody>
      </p:sp>
      <p:sp>
        <p:nvSpPr>
          <p:cNvPr id="76" name="textbox 76"/>
          <p:cNvSpPr/>
          <p:nvPr/>
        </p:nvSpPr>
        <p:spPr>
          <a:xfrm>
            <a:off x="4114779" y="2404650"/>
            <a:ext cx="922019" cy="1713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16"/>
              </a:lnSpc>
            </a:pPr>
            <a:endParaRPr lang="Arial" altLang="Arial" sz="100"/>
          </a:p>
          <a:p>
            <a:pPr marL="306704" algn="l" rtl="0" eaLnBrk="0">
              <a:lnSpc>
                <a:spcPct val="100000"/>
              </a:lnSpc>
            </a:pPr>
            <a:r>
              <a:rPr sz="1100" b="1" kern="0" spc="100">
                <a:solidFill>
                  <a:srgbClr val="0F30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需求</a:t>
            </a:r>
            <a:endParaRPr lang="SimHei" altLang="SimHei" sz="11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311150" algn="l" rtl="0" eaLnBrk="0">
              <a:lnSpc>
                <a:spcPts val="1328"/>
              </a:lnSpc>
              <a:spcBef>
                <a:spcPts val="339"/>
              </a:spcBef>
            </a:pPr>
            <a:r>
              <a:rPr sz="1100" kern="0" spc="90">
                <a:solidFill>
                  <a:srgbClr val="0F30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创意</a:t>
            </a:r>
            <a:endParaRPr lang="SimHei" altLang="SimHei" sz="11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37"/>
              </a:spcBef>
            </a:pPr>
            <a:r>
              <a:rPr sz="1100" kern="0" spc="70">
                <a:solidFill>
                  <a:srgbClr val="0F30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高效率低成本</a:t>
            </a:r>
            <a:endParaRPr lang="SimHei" altLang="SimHei" sz="1100"/>
          </a:p>
          <a:p>
            <a:pPr marL="165100" algn="l" rtl="0" eaLnBrk="0">
              <a:lnSpc>
                <a:spcPct val="99000"/>
              </a:lnSpc>
              <a:spcBef>
                <a:spcPts val="1497"/>
              </a:spcBef>
            </a:pPr>
            <a:r>
              <a:rPr sz="1100" kern="0" spc="90">
                <a:solidFill>
                  <a:srgbClr val="0F309F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高速迭代</a:t>
            </a:r>
            <a:endParaRPr lang="YouYuan" altLang="YouYuan" sz="11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38000"/>
              </a:lnSpc>
            </a:pPr>
            <a:endParaRPr lang="Arial" altLang="Arial" sz="200"/>
          </a:p>
          <a:p>
            <a:pPr marL="234950" algn="l" rtl="0" eaLnBrk="0">
              <a:lnSpc>
                <a:spcPct val="100000"/>
              </a:lnSpc>
            </a:pPr>
            <a:r>
              <a:rPr sz="1100" kern="0" spc="70">
                <a:solidFill>
                  <a:srgbClr val="0F30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个性化</a:t>
            </a:r>
            <a:endParaRPr lang="SimHei" altLang="SimHei" sz="1100"/>
          </a:p>
        </p:txBody>
      </p:sp>
      <p:sp>
        <p:nvSpPr>
          <p:cNvPr id="78" name="textbox 78"/>
          <p:cNvSpPr/>
          <p:nvPr/>
        </p:nvSpPr>
        <p:spPr>
          <a:xfrm>
            <a:off x="1187480" y="4272601"/>
            <a:ext cx="6820534" cy="193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53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内容传播渠道更加分散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100" kern="0" spc="80">
                <a:solidFill>
                  <a:srgbClr val="0F30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多触点  </a:t>
            </a:r>
            <a:r>
              <a:rPr sz="1100" kern="0" spc="70">
                <a:solidFill>
                  <a:srgbClr val="0F309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</a:t>
            </a:r>
            <a:r>
              <a:rPr sz="1100" kern="0" spc="7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自动生成多渠道投放策略</a:t>
            </a:r>
            <a:endParaRPr lang="SimHei" altLang="SimHei" sz="1100"/>
          </a:p>
        </p:txBody>
      </p:sp>
      <p:pic>
        <p:nvPicPr>
          <p:cNvPr id="80" name="picture 8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855159" y="127010"/>
            <a:ext cx="825520" cy="831806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10883899" y="262366"/>
            <a:ext cx="835660" cy="109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656"/>
              </a:lnSpc>
            </a:pPr>
            <a:r>
              <a:rPr sz="600" kern="0" spc="10" baseline="-1634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()</a:t>
            </a:r>
            <a:r>
              <a:rPr sz="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</a:t>
            </a:r>
            <a:r>
              <a:rPr sz="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</a:t>
            </a:r>
            <a:r>
              <a:rPr sz="600" kern="0" spc="10" baseline="1838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子位智库</a:t>
            </a:r>
            <a:endParaRPr lang="SimSun" altLang="SimSun" sz="600" baseline="18384"/>
          </a:p>
        </p:txBody>
      </p:sp>
      <p:sp>
        <p:nvSpPr>
          <p:cNvPr id="84" name="textbox 84"/>
          <p:cNvSpPr/>
          <p:nvPr/>
        </p:nvSpPr>
        <p:spPr>
          <a:xfrm>
            <a:off x="10864880" y="287840"/>
            <a:ext cx="848360" cy="363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657"/>
              </a:lnSpc>
            </a:pP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insights</a:t>
            </a:r>
            <a:endParaRPr lang="Arial" altLang="Arial" sz="1900"/>
          </a:p>
        </p:txBody>
      </p:sp>
      <p:sp>
        <p:nvSpPr>
          <p:cNvPr id="86" name="textbox 86"/>
          <p:cNvSpPr/>
          <p:nvPr/>
        </p:nvSpPr>
        <p:spPr>
          <a:xfrm>
            <a:off x="5031268" y="4797987"/>
            <a:ext cx="1852295" cy="193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34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100" b="1" kern="0" spc="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生成式</a:t>
            </a:r>
            <a:r>
              <a:rPr sz="1100" b="1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1100" b="1" kern="0" spc="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冲击下的广告营销</a:t>
            </a:r>
            <a:endParaRPr lang="SimHei" altLang="SimHei" sz="1100"/>
          </a:p>
        </p:txBody>
      </p:sp>
      <p:sp>
        <p:nvSpPr>
          <p:cNvPr id="88" name="textbox 88"/>
          <p:cNvSpPr/>
          <p:nvPr/>
        </p:nvSpPr>
        <p:spPr>
          <a:xfrm>
            <a:off x="7353339" y="1581241"/>
            <a:ext cx="1143635" cy="2108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56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核心由</a:t>
            </a:r>
            <a:r>
              <a:rPr sz="11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</a:t>
            </a:r>
            <a:r>
              <a:rPr sz="1100" kern="0" spc="-1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容</a:t>
            </a:r>
            <a:r>
              <a:rPr sz="1100" kern="0" spc="-2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)+</a:t>
            </a:r>
            <a:endParaRPr lang="SimSun" altLang="SimSun" sz="1100"/>
          </a:p>
        </p:txBody>
      </p:sp>
      <p:sp>
        <p:nvSpPr>
          <p:cNvPr id="90" name="textbox 90"/>
          <p:cNvSpPr/>
          <p:nvPr/>
        </p:nvSpPr>
        <p:spPr>
          <a:xfrm>
            <a:off x="10085949" y="1578568"/>
            <a:ext cx="1078864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36"/>
              </a:lnSpc>
            </a:pPr>
            <a:r>
              <a:rPr sz="1100" b="1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内容</a:t>
            </a:r>
            <a:r>
              <a:rPr sz="1100" kern="0" spc="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200" kern="0" spc="40" baseline="708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+</a:t>
            </a: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700" kern="0" spc="40" baseline="-1127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媒介</a:t>
            </a:r>
            <a:endParaRPr lang="SimHei" altLang="SimHei" sz="1700" baseline="-1127"/>
          </a:p>
        </p:txBody>
      </p:sp>
      <p:pic>
        <p:nvPicPr>
          <p:cNvPr id="92" name="picture 9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957059" y="25374"/>
            <a:ext cx="234939" cy="685800"/>
          </a:xfrm>
          <a:prstGeom prst="rect">
            <a:avLst/>
          </a:prstGeom>
        </p:spPr>
      </p:pic>
      <p:sp>
        <p:nvSpPr>
          <p:cNvPr id="94" name="textbox 94"/>
          <p:cNvSpPr/>
          <p:nvPr/>
        </p:nvSpPr>
        <p:spPr>
          <a:xfrm>
            <a:off x="8705799" y="1586966"/>
            <a:ext cx="312420" cy="193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35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1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媒介</a:t>
            </a:r>
            <a:endParaRPr lang="SimHei" altLang="SimHei" sz="1100"/>
          </a:p>
        </p:txBody>
      </p:sp>
      <p:sp>
        <p:nvSpPr>
          <p:cNvPr id="96" name="textbox 96"/>
          <p:cNvSpPr/>
          <p:nvPr/>
        </p:nvSpPr>
        <p:spPr>
          <a:xfrm>
            <a:off x="8505206" y="1599021"/>
            <a:ext cx="64769" cy="1727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159"/>
              </a:lnSpc>
            </a:pP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|</a:t>
            </a:r>
            <a:endParaRPr lang="SimSun" altLang="SimSun" sz="6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755660" y="1212837"/>
            <a:ext cx="6546860" cy="1181084"/>
            <a:chExt cx="6546860" cy="1181084"/>
          </a:xfrm>
        </p:grpSpPr>
        <p:pic>
          <p:nvPicPr>
            <p:cNvPr id="98" name="picture 9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6546860" cy="1181084"/>
            </a:xfrm>
            <a:prstGeom prst="rect">
              <a:avLst/>
            </a:prstGeom>
          </p:spPr>
        </p:pic>
        <p:sp>
          <p:nvSpPr>
            <p:cNvPr id="100" name="textbox 100"/>
            <p:cNvSpPr/>
            <p:nvPr/>
          </p:nvSpPr>
          <p:spPr>
            <a:xfrm>
              <a:off x="-12700" y="-12700"/>
              <a:ext cx="6572884" cy="12274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700"/>
            </a:p>
            <a:p>
              <a:pPr marL="170814" algn="l" rtl="0" eaLnBrk="0">
                <a:lnSpc>
                  <a:spcPct val="96000"/>
                </a:lnSpc>
                <a:spcBef>
                  <a:spcPts val="1"/>
                </a:spcBef>
              </a:pPr>
              <a:r>
                <a:rPr sz="1200" kern="0" spc="-50">
                  <a:solidFill>
                    <a:srgbClr val="753695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■</a:t>
              </a:r>
              <a:r>
                <a:rPr sz="1200" kern="0" spc="90">
                  <a:solidFill>
                    <a:srgbClr val="753695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</a:t>
              </a:r>
              <a:r>
                <a:rPr sz="1200" b="1" kern="0" spc="-50">
                  <a:solidFill>
                    <a:srgbClr val="753695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广告主/品牌商</a:t>
              </a:r>
              <a:endParaRPr lang="SimHei" altLang="SimHei" sz="1200"/>
            </a:p>
            <a:p>
              <a:pPr marL="170814" algn="l" rtl="0" eaLnBrk="0">
                <a:lnSpc>
                  <a:spcPct val="85000"/>
                </a:lnSpc>
                <a:spcBef>
                  <a:spcPts val="727"/>
                </a:spcBef>
              </a:pPr>
              <a:r>
                <a:rPr sz="1200" kern="0" spc="-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·可口可乐近日推出了限量版零糖新品可乐——Y3000,</a:t>
              </a:r>
              <a:endParaRPr lang="SimHei" altLang="SimHei" sz="1200"/>
            </a:p>
            <a:p>
              <a:pPr marL="170814" algn="l" rtl="0" eaLnBrk="0">
                <a:lnSpc>
                  <a:spcPts val="2104"/>
                </a:lnSpc>
              </a:pP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·飞猪用生成式</a:t>
              </a: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Al</a:t>
              </a: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做出</a:t>
              </a:r>
              <a:r>
                <a:rPr sz="1200" kern="0" spc="-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了1000张广告海报。</a:t>
              </a:r>
              <a:endParaRPr lang="SimHei" altLang="SimHei" sz="1200"/>
            </a:p>
            <a:p>
              <a:pPr algn="l" rtl="0" eaLnBrk="0">
                <a:lnSpc>
                  <a:spcPct val="101000"/>
                </a:lnSpc>
              </a:pPr>
              <a:endParaRPr lang="Arial" altLang="Arial" sz="800"/>
            </a:p>
            <a:p>
              <a:pPr marL="170814" algn="l" rtl="0" eaLnBrk="0">
                <a:lnSpc>
                  <a:spcPct val="96000"/>
                </a:lnSpc>
                <a:spcBef>
                  <a:spcPts val="5"/>
                </a:spcBef>
              </a:pPr>
              <a:r>
                <a:rPr sz="12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·亨氏、肯德基、雀巢、天猫、钟薛高、支付</a:t>
              </a:r>
              <a:r>
                <a:rPr sz="12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宝、伊利等品牌也曾借助</a:t>
              </a:r>
              <a:r>
                <a:rPr sz="1200" kern="0" spc="-1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Al</a:t>
              </a:r>
              <a:endParaRPr lang="Times New Roman" altLang="Times New Roman" sz="1200"/>
            </a:p>
          </p:txBody>
        </p:sp>
      </p:grpSp>
      <p:graphicFrame>
        <p:nvGraphicFramePr>
          <p:cNvPr id="102" name="table 102"/>
          <p:cNvGraphicFramePr>
            <a:graphicFrameLocks noGrp="1"/>
          </p:cNvGraphicFramePr>
          <p:nvPr/>
        </p:nvGraphicFramePr>
        <p:xfrm>
          <a:off x="749320" y="3771900"/>
          <a:ext cx="6318250" cy="1180464"/>
        </p:xfrm>
        <a:graphic>
          <a:graphicData uri="http://schemas.openxmlformats.org/drawingml/2006/table">
            <a:tbl>
              <a:tblPr/>
              <a:tblGrid>
                <a:gridCol w="6318250"/>
              </a:tblGrid>
              <a:tr h="11741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64464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1200" kern="0" spc="-40">
                          <a:solidFill>
                            <a:srgbClr val="753695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■  </a:t>
                      </a:r>
                      <a:r>
                        <a:rPr sz="1200" b="1" kern="0" spc="-40">
                          <a:solidFill>
                            <a:srgbClr val="753695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投放平台</a:t>
                      </a:r>
                      <a:endParaRPr lang="SimHei" altLang="SimHei" sz="1200"/>
                    </a:p>
                    <a:p>
                      <a:pPr marL="164464" algn="l" rtl="0" eaLnBrk="0">
                        <a:lnSpc>
                          <a:spcPct val="85000"/>
                        </a:lnSpc>
                        <a:spcBef>
                          <a:spcPts val="868"/>
                        </a:spcBef>
                      </a:pP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·</a:t>
                      </a:r>
                      <a:r>
                        <a:rPr sz="1200" kern="0" spc="-2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谷歌、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Meta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微软除了在对话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式产品中增加广告，还推出了一</a:t>
                      </a:r>
                      <a:endParaRPr lang="SimHei" altLang="SimHei" sz="1200"/>
                    </a:p>
                    <a:p>
                      <a:pPr marL="164464" algn="l" rtl="0" eaLnBrk="0">
                        <a:lnSpc>
                          <a:spcPts val="2146"/>
                        </a:lnSpc>
                      </a:pPr>
                      <a:r>
                        <a:rPr sz="12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·百度营销发布了「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AlNative</a:t>
                      </a:r>
                      <a:endParaRPr lang="SimSun" altLang="SimSun" sz="12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800"/>
                    </a:p>
                    <a:p>
                      <a:pPr marL="164464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· 腾讯「混元」大模型最</a:t>
                      </a: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先的应用就是广告业务。</a:t>
                      </a:r>
                      <a:endParaRPr lang="SimHei" altLang="SimHei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4" name="picture 10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220200" y="5105369"/>
            <a:ext cx="1898660" cy="1143022"/>
          </a:xfrm>
          <a:prstGeom prst="rect">
            <a:avLst/>
          </a:prstGeom>
        </p:spPr>
      </p:pic>
      <p:pic>
        <p:nvPicPr>
          <p:cNvPr id="106" name="picture 10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933980" y="5105369"/>
            <a:ext cx="6451518" cy="1123957"/>
          </a:xfrm>
          <a:prstGeom prst="rect">
            <a:avLst/>
          </a:prstGeom>
        </p:spPr>
      </p:pic>
      <p:pic>
        <p:nvPicPr>
          <p:cNvPr id="108" name="picture 10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9213859" y="2476492"/>
            <a:ext cx="1911339" cy="1130335"/>
          </a:xfrm>
          <a:prstGeom prst="rect">
            <a:avLst/>
          </a:prstGeom>
        </p:spPr>
      </p:pic>
      <p:pic>
        <p:nvPicPr>
          <p:cNvPr id="110" name="picture 1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219760" y="2476492"/>
            <a:ext cx="6159398" cy="1117579"/>
          </a:xfrm>
          <a:prstGeom prst="rect">
            <a:avLst/>
          </a:prstGeom>
        </p:spPr>
      </p:pic>
      <p:sp>
        <p:nvSpPr>
          <p:cNvPr id="112" name="textbox 112"/>
          <p:cNvSpPr/>
          <p:nvPr/>
        </p:nvSpPr>
        <p:spPr>
          <a:xfrm>
            <a:off x="901700" y="2549197"/>
            <a:ext cx="6864350" cy="1025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5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-4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  </a:t>
            </a:r>
            <a:r>
              <a:rPr sz="1200" b="1" kern="0" spc="-4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广告营销服务商</a:t>
            </a:r>
            <a:endParaRPr lang="SimHei" altLang="SimHei" sz="1200"/>
          </a:p>
          <a:p>
            <a:pPr marL="12700" algn="l" rtl="0" eaLnBrk="0">
              <a:lnSpc>
                <a:spcPct val="85000"/>
              </a:lnSpc>
              <a:spcBef>
                <a:spcPts val="785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 宏盟宣布与亚马逊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AWS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合作，利用生成式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变革广告活动的技术开发。</a:t>
            </a:r>
            <a:endParaRPr lang="SimHei" altLang="SimHei" sz="1200"/>
          </a:p>
          <a:p>
            <a:pPr marL="12700" algn="l" rtl="0" eaLnBrk="0">
              <a:lnSpc>
                <a:spcPts val="2246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2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电通发布了两大「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互联营销解决方案」——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IXER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LUCIE。</a:t>
            </a:r>
            <a:endParaRPr lang="SimSun" altLang="SimSun" sz="1200"/>
          </a:p>
          <a:p>
            <a:pPr algn="l" rtl="0" eaLnBrk="0">
              <a:lnSpc>
                <a:spcPct val="104000"/>
              </a:lnSpc>
            </a:pPr>
            <a:endParaRPr lang="Arial" altLang="Arial" sz="7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·蓝色光标推出营销行业模型「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BlueAl」,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聚焦内容生成、思维助手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、体验创新三大主要垂直场景。</a:t>
            </a:r>
            <a:endParaRPr lang="SimHei" altLang="SimHei" sz="1200"/>
          </a:p>
        </p:txBody>
      </p:sp>
      <p:sp>
        <p:nvSpPr>
          <p:cNvPr id="114" name="textbox 114"/>
          <p:cNvSpPr/>
          <p:nvPr/>
        </p:nvSpPr>
        <p:spPr>
          <a:xfrm>
            <a:off x="901700" y="5184452"/>
            <a:ext cx="5835650" cy="1026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5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-7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1200" kern="0" spc="5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200" b="1" kern="0" spc="-7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第三方公司</a:t>
            </a:r>
            <a:endParaRPr lang="SimHei" altLang="SimHei" sz="1200"/>
          </a:p>
          <a:p>
            <a:pPr marL="12700" algn="l" rtl="0" eaLnBrk="0">
              <a:lnSpc>
                <a:spcPct val="85000"/>
              </a:lnSpc>
              <a:spcBef>
                <a:spcPts val="863"/>
              </a:spcBef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国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外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Copy.Al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Jasper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这样的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广告文案生成工具已非常成熟。</a:t>
            </a:r>
            <a:endParaRPr lang="SimHei" altLang="SimHei" sz="1200"/>
          </a:p>
          <a:p>
            <a:pPr marL="12700" algn="l" rtl="0" eaLnBrk="0">
              <a:lnSpc>
                <a:spcPts val="2124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·Adobe 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等垂直厂商也在设计领域开发了营销创意相关的产品。</a:t>
            </a:r>
            <a:endParaRPr lang="SimHei" altLang="SimHei" sz="12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marL="12700" algn="l" rtl="0" eaLnBrk="0">
              <a:lnSpc>
                <a:spcPct val="95000"/>
              </a:lnSpc>
              <a:spcBef>
                <a:spcPts val="5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美图旗下的美图设计室推出的「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商品图」也实现一张图生成多种场景的商品图片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200"/>
          </a:p>
        </p:txBody>
      </p:sp>
      <p:sp>
        <p:nvSpPr>
          <p:cNvPr id="116" name="textbox 116"/>
          <p:cNvSpPr/>
          <p:nvPr/>
        </p:nvSpPr>
        <p:spPr>
          <a:xfrm>
            <a:off x="774659" y="318814"/>
            <a:ext cx="6267450" cy="7416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59"/>
              </a:lnSpc>
            </a:pPr>
            <a:endParaRPr lang="Arial" altLang="Arial" sz="100"/>
          </a:p>
          <a:p>
            <a:pPr marL="632459" algn="l" rtl="0" eaLnBrk="0">
              <a:lnSpc>
                <a:spcPct val="98000"/>
              </a:lnSpc>
            </a:pP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生成式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广告营销领域应</a:t>
            </a: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</a:t>
            </a:r>
            <a:endParaRPr lang="SimHei" altLang="SimHei" sz="2300"/>
          </a:p>
          <a:p>
            <a:pPr algn="l" rtl="0" eaLnBrk="0">
              <a:lnSpc>
                <a:spcPct val="108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2"/>
              </a:spcBef>
            </a:pPr>
            <a:r>
              <a:rPr sz="1600" kern="0" spc="-1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生成式</a:t>
            </a:r>
            <a:r>
              <a:rPr sz="1600" kern="0" spc="-10">
                <a:solidFill>
                  <a:srgbClr val="733796">
                    <a:alpha val="100000"/>
                  </a:srgbClr>
                </a:solidFill>
                <a:latin typeface="Arial"/>
                <a:ea typeface="Arial"/>
                <a:cs typeface="Arial"/>
              </a:rPr>
              <a:t>Al</a:t>
            </a:r>
            <a:r>
              <a:rPr sz="1600" kern="0" spc="-1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为不同广告营销主体提供新解法，国内外各环节玩家纷纷入局</a:t>
            </a:r>
            <a:endParaRPr lang="SimHei" altLang="SimHei" sz="1600"/>
          </a:p>
        </p:txBody>
      </p:sp>
      <p:sp>
        <p:nvSpPr>
          <p:cNvPr id="118" name="textbox 118"/>
          <p:cNvSpPr/>
          <p:nvPr/>
        </p:nvSpPr>
        <p:spPr>
          <a:xfrm>
            <a:off x="4622819" y="1567116"/>
            <a:ext cx="3654425" cy="746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5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号称其口味和外观设计是人类与人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工智能共同创造的。</a:t>
            </a:r>
            <a:endParaRPr lang="SimHei" altLang="SimHei" sz="12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300"/>
          </a:p>
          <a:p>
            <a:pPr marL="1149350" algn="l" rtl="0" eaLnBrk="0">
              <a:lnSpc>
                <a:spcPct val="95000"/>
              </a:lnSpc>
              <a:spcBef>
                <a:spcPts val="1"/>
              </a:spcBef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的创意形式发布了多款有趣的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广告。</a:t>
            </a:r>
            <a:endParaRPr lang="SimHei" altLang="SimHei" sz="1200"/>
          </a:p>
        </p:txBody>
      </p:sp>
      <p:sp>
        <p:nvSpPr>
          <p:cNvPr id="120" name="textbox 120"/>
          <p:cNvSpPr/>
          <p:nvPr/>
        </p:nvSpPr>
        <p:spPr>
          <a:xfrm>
            <a:off x="2971779" y="4126003"/>
            <a:ext cx="5301615" cy="452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37"/>
              </a:lnSpc>
            </a:pPr>
            <a:endParaRPr lang="Arial" altLang="Arial" sz="100"/>
          </a:p>
          <a:p>
            <a:pPr marL="2268854" algn="l" rtl="0" eaLnBrk="0">
              <a:lnSpc>
                <a:spcPct val="85000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系列营销工具帮助广告主更好地利用大模型。</a:t>
            </a:r>
            <a:endParaRPr lang="SimHei" altLang="SimHei" sz="1200"/>
          </a:p>
          <a:p>
            <a:pPr marL="12700" algn="l" rtl="0" eaLnBrk="0">
              <a:lnSpc>
                <a:spcPts val="2146"/>
              </a:lnSpc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商业全景应用」,整体包含1套营销方法、4大营销场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景、4大营销能力。</a:t>
            </a:r>
            <a:endParaRPr lang="SimHei" altLang="SimHei" sz="1200"/>
          </a:p>
        </p:txBody>
      </p:sp>
      <p:pic>
        <p:nvPicPr>
          <p:cNvPr id="122" name="picture 12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9226539" y="3835405"/>
            <a:ext cx="1905000" cy="1092205"/>
          </a:xfrm>
          <a:prstGeom prst="rect">
            <a:avLst/>
          </a:prstGeom>
        </p:spPr>
      </p:pic>
      <p:pic>
        <p:nvPicPr>
          <p:cNvPr id="124" name="picture 12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9207519" y="1270033"/>
            <a:ext cx="1930358" cy="1073139"/>
          </a:xfrm>
          <a:prstGeom prst="rect">
            <a:avLst/>
          </a:prstGeom>
        </p:spPr>
      </p:pic>
      <p:pic>
        <p:nvPicPr>
          <p:cNvPr id="126" name="picture 12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9855159" y="133319"/>
            <a:ext cx="825520" cy="819187"/>
          </a:xfrm>
          <a:prstGeom prst="rect">
            <a:avLst/>
          </a:prstGeom>
        </p:spPr>
      </p:pic>
      <p:sp>
        <p:nvSpPr>
          <p:cNvPr id="128" name="textbox 128"/>
          <p:cNvSpPr/>
          <p:nvPr/>
        </p:nvSpPr>
        <p:spPr>
          <a:xfrm>
            <a:off x="10883899" y="262366"/>
            <a:ext cx="817244" cy="109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656"/>
              </a:lnSpc>
            </a:pPr>
            <a:r>
              <a:rPr sz="600" kern="0" spc="-20" baseline="-1634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()</a:t>
            </a:r>
            <a:r>
              <a:rPr sz="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</a:t>
            </a:r>
            <a:r>
              <a:rPr sz="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600" kern="0" spc="-20" baseline="1838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子位智库</a:t>
            </a:r>
            <a:endParaRPr lang="SimSun" altLang="SimSun" sz="600" baseline="18384"/>
          </a:p>
        </p:txBody>
      </p:sp>
      <p:sp>
        <p:nvSpPr>
          <p:cNvPr id="130" name="textbox 130"/>
          <p:cNvSpPr/>
          <p:nvPr/>
        </p:nvSpPr>
        <p:spPr>
          <a:xfrm>
            <a:off x="10864880" y="279915"/>
            <a:ext cx="869950" cy="372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726"/>
              </a:lnSpc>
            </a:pP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insights</a:t>
            </a:r>
            <a:endParaRPr lang="Arial" altLang="Arial" sz="2000"/>
          </a:p>
        </p:txBody>
      </p:sp>
      <p:pic>
        <p:nvPicPr>
          <p:cNvPr id="132" name="picture 13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1347454" y="2470183"/>
            <a:ext cx="6350" cy="1168397"/>
          </a:xfrm>
          <a:prstGeom prst="rect">
            <a:avLst/>
          </a:prstGeom>
        </p:spPr>
      </p:pic>
      <p:pic>
        <p:nvPicPr>
          <p:cNvPr id="134" name="picture 13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1347454" y="5099060"/>
            <a:ext cx="6350" cy="116839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6" name="picture 1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38" name="textbox 138"/>
          <p:cNvSpPr/>
          <p:nvPr/>
        </p:nvSpPr>
        <p:spPr>
          <a:xfrm>
            <a:off x="2075887" y="2846211"/>
            <a:ext cx="7713344" cy="782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13"/>
              </a:lnSpc>
            </a:pPr>
            <a:endParaRPr lang="Arial" altLang="Arial" sz="100"/>
          </a:p>
          <a:p>
            <a:pPr marL="12700" algn="l" rtl="0" eaLnBrk="0">
              <a:lnSpc>
                <a:spcPct val="74000"/>
              </a:lnSpc>
            </a:pPr>
            <a:r>
              <a:rPr sz="67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67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3500" b="1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AIGC</a:t>
            </a:r>
            <a:r>
              <a:rPr sz="35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广告营销五大变革</a:t>
            </a:r>
            <a:endParaRPr lang="SimHei" altLang="SimHei" sz="3500"/>
          </a:p>
        </p:txBody>
      </p:sp>
      <p:sp>
        <p:nvSpPr>
          <p:cNvPr id="140" name="textbox 140"/>
          <p:cNvSpPr/>
          <p:nvPr/>
        </p:nvSpPr>
        <p:spPr>
          <a:xfrm>
            <a:off x="10852200" y="267431"/>
            <a:ext cx="890905" cy="436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20"/>
              </a:lnSpc>
            </a:pPr>
            <a:endParaRPr lang="Arial" altLang="Arial" sz="100"/>
          </a:p>
          <a:p>
            <a:pPr marL="628015" algn="l" rtl="0" eaLnBrk="0">
              <a:lnSpc>
                <a:spcPct val="92000"/>
              </a:lnSpc>
            </a:pPr>
            <a:r>
              <a:rPr sz="200" kern="0" spc="-2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量</a:t>
            </a:r>
            <a:r>
              <a:rPr sz="200" kern="0" spc="1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    </a:t>
            </a:r>
            <a:r>
              <a:rPr sz="200" kern="0" spc="-2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子</a:t>
            </a:r>
            <a:r>
              <a:rPr sz="200" kern="0" spc="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    </a:t>
            </a:r>
            <a:r>
              <a:rPr sz="200" kern="0" spc="-2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位</a:t>
            </a:r>
            <a:r>
              <a:rPr sz="200" kern="0" spc="1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    </a:t>
            </a:r>
            <a:r>
              <a:rPr sz="200" kern="0" spc="-2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智</a:t>
            </a:r>
            <a:r>
              <a:rPr sz="200" kern="0" spc="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    </a:t>
            </a:r>
            <a:r>
              <a:rPr sz="200" kern="0" spc="-2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店</a:t>
            </a:r>
            <a:endParaRPr lang="STHupo" altLang="STHupo" sz="200"/>
          </a:p>
          <a:p>
            <a:pPr marL="12700" algn="l" rtl="0" eaLnBrk="0">
              <a:lnSpc>
                <a:spcPts val="2794"/>
              </a:lnSpc>
              <a:spcBef>
                <a:spcPts val="216"/>
              </a:spcBef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insights</a:t>
            </a:r>
            <a:endParaRPr lang="Arial" altLang="Arial" sz="2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2" name="picture 1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68339" y="3879844"/>
            <a:ext cx="4400580" cy="1930389"/>
          </a:xfrm>
          <a:prstGeom prst="rect">
            <a:avLst/>
          </a:prstGeom>
        </p:spPr>
      </p:pic>
      <p:pic>
        <p:nvPicPr>
          <p:cNvPr id="144" name="picture 1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276818" y="3873467"/>
            <a:ext cx="3841821" cy="1949455"/>
          </a:xfrm>
          <a:prstGeom prst="rect">
            <a:avLst/>
          </a:prstGeom>
        </p:spPr>
      </p:pic>
      <p:sp>
        <p:nvSpPr>
          <p:cNvPr id="146" name="textbox 146"/>
          <p:cNvSpPr/>
          <p:nvPr/>
        </p:nvSpPr>
        <p:spPr>
          <a:xfrm>
            <a:off x="946200" y="3946611"/>
            <a:ext cx="4153534" cy="17995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273"/>
              </a:lnSpc>
            </a:pPr>
            <a:endParaRPr lang="Arial" altLang="Arial" sz="100"/>
          </a:p>
          <a:p>
            <a:pPr marL="170814" indent="-152400" algn="l" rtl="0" eaLnBrk="0">
              <a:lnSpc>
                <a:spcPct val="115000"/>
              </a:lnSpc>
            </a:pPr>
            <a:r>
              <a:rPr sz="1000" kern="0" spc="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 </a:t>
            </a:r>
            <a:r>
              <a:rPr sz="1000" b="1" kern="0" spc="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最</a:t>
            </a:r>
            <a:r>
              <a:rPr sz="1000" kern="0" spc="-20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先</a:t>
            </a:r>
            <a:r>
              <a:rPr sz="1000" kern="0" spc="-24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被</a:t>
            </a:r>
            <a:r>
              <a:rPr sz="1000" kern="0" spc="-23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冲</a:t>
            </a:r>
            <a:r>
              <a:rPr sz="1000" kern="0" spc="-23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击</a:t>
            </a:r>
            <a:r>
              <a:rPr sz="1000" kern="0" spc="-14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因为有新技术的冲击并且有内容生产降本增效的需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求，需要利用生成式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的能力进行转变，且不同品牌方需求差异化</a:t>
            </a:r>
            <a:endParaRPr lang="SimHei" altLang="SimHei" sz="1000"/>
          </a:p>
          <a:p>
            <a:pPr marL="170814" algn="l" rtl="0" eaLnBrk="0">
              <a:lnSpc>
                <a:spcPct val="85000"/>
              </a:lnSpc>
              <a:spcBef>
                <a:spcPts val="592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程度高，生成式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能力能很好满足这一需求。</a:t>
            </a:r>
            <a:endParaRPr lang="SimHei" altLang="SimHei" sz="1000"/>
          </a:p>
          <a:p>
            <a:pPr marL="12700" algn="l" rtl="0" eaLnBrk="0">
              <a:lnSpc>
                <a:spcPts val="1793"/>
              </a:lnSpc>
            </a:pP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对广告主/品牌方：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000" kern="0" spc="3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</a:t>
            </a:r>
            <a:r>
              <a:rPr sz="10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营销服务商：</a:t>
            </a:r>
            <a:endParaRPr lang="SimHei" altLang="SimHei" sz="1000"/>
          </a:p>
          <a:p>
            <a:pPr marL="170814" algn="l" rtl="0" eaLnBrk="0">
              <a:lnSpc>
                <a:spcPct val="92000"/>
              </a:lnSpc>
              <a:spcBef>
                <a:spcPts val="491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部分品牌慢慢在去      从纯工具和中介化的链接工作，慢慢转变</a:t>
            </a:r>
            <a:endParaRPr lang="SimHei" altLang="SimHei" sz="1000"/>
          </a:p>
          <a:p>
            <a:pPr marL="172720" algn="l" rtl="0" eaLnBrk="0">
              <a:lnSpc>
                <a:spcPct val="96000"/>
              </a:lnSpc>
              <a:spcBef>
                <a:spcPts val="438"/>
              </a:spcBef>
            </a:pP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介</a:t>
            </a:r>
            <a:r>
              <a:rPr sz="1000" kern="0" spc="-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化</a:t>
            </a:r>
            <a:r>
              <a:rPr sz="1000" kern="0" spc="-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内化自己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为在中间环节给广告主提供更强的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增值性。</a:t>
            </a:r>
            <a:endParaRPr lang="SimHei" altLang="SimHei" sz="1000"/>
          </a:p>
          <a:p>
            <a:pPr marL="170814" algn="l" rtl="0" eaLnBrk="0">
              <a:lnSpc>
                <a:spcPct val="96000"/>
              </a:lnSpc>
              <a:spcBef>
                <a:spcPts val="408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能力，需要有新工      运用大模型技术加成的新工具，帮助品牌</a:t>
            </a:r>
            <a:endParaRPr lang="SimHei" altLang="SimHei" sz="1000"/>
          </a:p>
          <a:p>
            <a:pPr marL="170814" algn="l" rtl="0" eaLnBrk="0">
              <a:lnSpc>
                <a:spcPct val="95000"/>
              </a:lnSpc>
              <a:spcBef>
                <a:spcPts val="403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具运用到新场景中。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更好了解平台与消费者，更好做内容生成</a:t>
            </a:r>
            <a:endParaRPr lang="SimHei" altLang="SimHei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1663064" algn="l" rtl="0" eaLnBrk="0">
              <a:lnSpc>
                <a:spcPct val="92000"/>
              </a:lnSpc>
              <a:spcBef>
                <a:spcPts val="3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和投放，这一环节可以变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得越来越重要。</a:t>
            </a:r>
            <a:endParaRPr lang="SimHei" altLang="SimHei" sz="1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698479" y="1016012"/>
            <a:ext cx="10947440" cy="628604"/>
            <a:chExt cx="10947440" cy="628604"/>
          </a:xfrm>
        </p:grpSpPr>
        <p:pic>
          <p:nvPicPr>
            <p:cNvPr id="148" name="picture 14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0947440" cy="628604"/>
            </a:xfrm>
            <a:prstGeom prst="rect">
              <a:avLst/>
            </a:prstGeom>
          </p:spPr>
        </p:pic>
        <p:sp>
          <p:nvSpPr>
            <p:cNvPr id="150" name="textbox 150"/>
            <p:cNvSpPr/>
            <p:nvPr/>
          </p:nvSpPr>
          <p:spPr>
            <a:xfrm>
              <a:off x="-12700" y="-12700"/>
              <a:ext cx="10973434" cy="6724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8000"/>
                </a:lnSpc>
              </a:pPr>
              <a:endParaRPr lang="Arial" altLang="Arial" sz="1000"/>
            </a:p>
            <a:p>
              <a:pPr marL="164464" algn="l" rtl="0" eaLnBrk="0">
                <a:lnSpc>
                  <a:spcPct val="92000"/>
                </a:lnSpc>
                <a:spcBef>
                  <a:spcPts val="3"/>
                </a:spcBef>
              </a:pPr>
              <a:r>
                <a:rPr sz="1000" kern="0" spc="2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广告营销行业产业链</a:t>
              </a:r>
              <a:r>
                <a:rPr sz="1000" kern="0" spc="20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按参与主体可分为广告主、广告媒介和消费者，其中广告主是互联网广告行业发展的源动力，广告媒介是市场的核心驱动，消费者是广告</a:t>
              </a:r>
              <a:endParaRPr lang="SimHei" altLang="SimHei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800"/>
            </a:p>
            <a:p>
              <a:pPr marL="177164" algn="l" rtl="0" eaLnBrk="0">
                <a:lnSpc>
                  <a:spcPct val="96000"/>
                </a:lnSpc>
                <a:spcBef>
                  <a:spcPts val="1"/>
                </a:spcBef>
              </a:pPr>
              <a:r>
                <a:rPr sz="1000" kern="0" spc="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营销的受众。</a:t>
              </a:r>
              <a:endParaRPr lang="SimHei" altLang="SimHei" sz="1000"/>
            </a:p>
          </p:txBody>
        </p:sp>
      </p:grpSp>
      <p:sp>
        <p:nvSpPr>
          <p:cNvPr id="152" name="textbox 152"/>
          <p:cNvSpPr/>
          <p:nvPr/>
        </p:nvSpPr>
        <p:spPr>
          <a:xfrm>
            <a:off x="780999" y="330331"/>
            <a:ext cx="7294244" cy="664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68"/>
              </a:lnSpc>
            </a:pPr>
            <a:endParaRPr lang="Arial" altLang="Arial" sz="100"/>
          </a:p>
          <a:p>
            <a:pPr marL="613409" algn="l" rtl="0" eaLnBrk="0">
              <a:lnSpc>
                <a:spcPct val="98000"/>
              </a:lnSpc>
            </a:pPr>
            <a:r>
              <a:rPr sz="2200" b="1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产业链变革</a:t>
            </a:r>
            <a:endParaRPr lang="SimHei" altLang="SimHei" sz="2200"/>
          </a:p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12700" algn="l" rtl="0" eaLnBrk="0">
              <a:lnSpc>
                <a:spcPct val="95000"/>
              </a:lnSpc>
              <a:spcBef>
                <a:spcPts val="5"/>
              </a:spcBef>
            </a:pPr>
            <a:r>
              <a:rPr sz="1400" kern="0" spc="18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生成式</a:t>
            </a:r>
            <a:r>
              <a:rPr sz="1400" kern="0" spc="0">
                <a:solidFill>
                  <a:srgbClr val="73379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1400" kern="0" spc="-190">
                <a:solidFill>
                  <a:srgbClr val="73379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18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冲击产业链上中下游：从供给端到需求端依次进行，营销服务商价值凸显</a:t>
            </a:r>
            <a:endParaRPr lang="SimHei" altLang="SimHei" sz="1400"/>
          </a:p>
        </p:txBody>
      </p:sp>
      <p:pic>
        <p:nvPicPr>
          <p:cNvPr id="154" name="picture 15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9251899" y="3867157"/>
            <a:ext cx="2298802" cy="1949455"/>
          </a:xfrm>
          <a:prstGeom prst="rect">
            <a:avLst/>
          </a:prstGeom>
        </p:spPr>
      </p:pic>
      <p:sp>
        <p:nvSpPr>
          <p:cNvPr id="156" name="textbox 156"/>
          <p:cNvSpPr/>
          <p:nvPr/>
        </p:nvSpPr>
        <p:spPr>
          <a:xfrm>
            <a:off x="5270459" y="3680831"/>
            <a:ext cx="3522345" cy="1046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100">
                <a:solidFill>
                  <a:srgbClr val="C92C9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基于</a:t>
            </a:r>
            <a:r>
              <a:rPr sz="1000" kern="0" spc="0">
                <a:solidFill>
                  <a:srgbClr val="C92C9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1000" kern="0" spc="100">
                <a:solidFill>
                  <a:srgbClr val="C92C9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的数据回流</a:t>
            </a:r>
            <a:endParaRPr lang="SimHei" altLang="SimHei" sz="1000"/>
          </a:p>
          <a:p>
            <a:pPr algn="l" rtl="0" eaLnBrk="0">
              <a:lnSpc>
                <a:spcPct val="106000"/>
              </a:lnSpc>
            </a:pPr>
            <a:endParaRPr lang="Arial" altLang="Arial" sz="700"/>
          </a:p>
          <a:p>
            <a:pPr marL="437515" indent="-151764" algn="l" rtl="0" eaLnBrk="0">
              <a:lnSpc>
                <a:spcPct val="125000"/>
              </a:lnSpc>
            </a:pPr>
            <a:r>
              <a:rPr sz="1000" kern="0" spc="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1000" kern="0" spc="-1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其</a:t>
            </a:r>
            <a:r>
              <a:rPr sz="1000" kern="0" spc="-21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次</a:t>
            </a:r>
            <a:r>
              <a:rPr sz="1000" kern="0" spc="-2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被</a:t>
            </a:r>
            <a:r>
              <a:rPr sz="1000" kern="0" spc="-21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冲</a:t>
            </a:r>
            <a:r>
              <a:rPr sz="1000" kern="0" spc="-2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击</a:t>
            </a:r>
            <a:r>
              <a:rPr sz="1000" kern="0" spc="-1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2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大平台也有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自研的大模型，但目前一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定程度上还是自闭环，提供的大多是标准化行业解决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方案，如果上游会采用生成式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Al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力，平台自身能力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可以外化成和上游一起</a:t>
            </a: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合作打破自闭环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的能力。</a:t>
            </a:r>
            <a:endParaRPr lang="SimHei" altLang="SimHei" sz="1000"/>
          </a:p>
        </p:txBody>
      </p:sp>
      <p:pic>
        <p:nvPicPr>
          <p:cNvPr id="158" name="picture 15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55660" y="1873262"/>
            <a:ext cx="10820400" cy="12687"/>
          </a:xfrm>
          <a:prstGeom prst="rect">
            <a:avLst/>
          </a:prstGeom>
        </p:spPr>
      </p:pic>
      <p:pic>
        <p:nvPicPr>
          <p:cNvPr id="160" name="picture 16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762000" y="1778005"/>
            <a:ext cx="10801380" cy="228577"/>
          </a:xfrm>
          <a:prstGeom prst="rect">
            <a:avLst/>
          </a:prstGeom>
        </p:spPr>
      </p:pic>
      <p:sp>
        <p:nvSpPr>
          <p:cNvPr id="162" name="textbox 162"/>
          <p:cNvSpPr/>
          <p:nvPr/>
        </p:nvSpPr>
        <p:spPr>
          <a:xfrm>
            <a:off x="9556801" y="3978871"/>
            <a:ext cx="1860550" cy="1367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58"/>
              </a:lnSpc>
            </a:pPr>
            <a:endParaRPr lang="Arial" altLang="Arial" sz="100"/>
          </a:p>
          <a:p>
            <a:pPr marL="12700" indent="7620" algn="l" rtl="0" eaLnBrk="0">
              <a:lnSpc>
                <a:spcPct val="121000"/>
              </a:lnSpc>
            </a:pPr>
            <a:r>
              <a:rPr sz="1000" b="1" kern="0" spc="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最</a:t>
            </a:r>
            <a:r>
              <a:rPr sz="1000" kern="0" spc="-20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后</a:t>
            </a:r>
            <a:r>
              <a:rPr sz="1000" kern="0" spc="-23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被</a:t>
            </a:r>
            <a:r>
              <a:rPr sz="1000" kern="0" spc="-23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冲</a:t>
            </a:r>
            <a:r>
              <a:rPr sz="1000" kern="0" spc="-23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击</a:t>
            </a:r>
            <a:r>
              <a:rPr sz="1000" kern="0" spc="-14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因为短期内消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费者与投放渠道的交互方式及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被触达方式不会发生较大变化，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未来在大模型加持的虚拟数字</a:t>
            </a:r>
            <a:endParaRPr lang="SimHei" altLang="SimHei" sz="10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12700" indent="1270" algn="l" rtl="0" eaLnBrk="0">
              <a:lnSpc>
                <a:spcPct val="120000"/>
              </a:lnSpc>
              <a:spcBef>
                <a:spcPts val="2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人等新的交互方式、</a:t>
            </a: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场景或渠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道成熟后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，消费者再会受到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较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大影响。</a:t>
            </a:r>
            <a:endParaRPr lang="SimHei" altLang="SimHei" sz="1000"/>
          </a:p>
        </p:txBody>
      </p:sp>
      <p:graphicFrame>
        <p:nvGraphicFramePr>
          <p:cNvPr id="164" name="table 164"/>
          <p:cNvGraphicFramePr>
            <a:graphicFrameLocks noGrp="1"/>
          </p:cNvGraphicFramePr>
          <p:nvPr/>
        </p:nvGraphicFramePr>
        <p:xfrm>
          <a:off x="5346679" y="2146279"/>
          <a:ext cx="3142614" cy="596900"/>
        </p:xfrm>
        <a:graphic>
          <a:graphicData uri="http://schemas.openxmlformats.org/drawingml/2006/table">
            <a:tbl>
              <a:tblPr/>
              <a:tblGrid>
                <a:gridCol w="3142614"/>
              </a:tblGrid>
              <a:tr h="590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900"/>
                    </a:p>
                    <a:p>
                      <a:pPr marL="266700" algn="l" rtl="0" eaLnBrk="0">
                        <a:lnSpc>
                          <a:spcPct val="95000"/>
                        </a:lnSpc>
                        <a:spcBef>
                          <a:spcPts val="7"/>
                        </a:spcBef>
                      </a:pPr>
                      <a:r>
                        <a:rPr sz="1000" kern="0" spc="180">
                          <a:solidFill>
                            <a:srgbClr val="733796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线上投放平台：淘宝</a:t>
                      </a:r>
                      <a:r>
                        <a:rPr sz="1000" kern="0" spc="170">
                          <a:solidFill>
                            <a:srgbClr val="733796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/抖音/小红书等</a:t>
                      </a:r>
                      <a:endParaRPr lang="SimHei" altLang="SimHei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500"/>
                    </a:p>
                    <a:p>
                      <a:pPr marL="292100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1000" kern="0" spc="160">
                          <a:solidFill>
                            <a:srgbClr val="733796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线下投放平台：商城/市区/地铁等</a:t>
                      </a:r>
                      <a:endParaRPr lang="SimHei" altLang="SimHei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66" name="textbox 166"/>
          <p:cNvSpPr/>
          <p:nvPr/>
        </p:nvSpPr>
        <p:spPr>
          <a:xfrm>
            <a:off x="3695740" y="6015809"/>
            <a:ext cx="4864100" cy="396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0"/>
              </a:lnSpc>
            </a:pPr>
            <a:endParaRPr lang="Arial" altLang="Arial" sz="100"/>
          </a:p>
          <a:p>
            <a:pPr marL="558165" algn="l" rtl="0" eaLnBrk="0">
              <a:lnSpc>
                <a:spcPct val="95000"/>
              </a:lnSpc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从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链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角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度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冲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击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顺</a:t>
            </a:r>
            <a:r>
              <a:rPr sz="1000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序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</a:t>
            </a:r>
            <a:r>
              <a:rPr sz="1000" b="1" kern="0" spc="-4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从</a:t>
            </a:r>
            <a:r>
              <a:rPr sz="1000" kern="0" spc="-24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4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供</a:t>
            </a:r>
            <a:r>
              <a:rPr sz="1000" kern="0" spc="-21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4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给</a:t>
            </a:r>
            <a:r>
              <a:rPr sz="1000" kern="0" spc="-23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4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端</a:t>
            </a:r>
            <a:r>
              <a:rPr sz="1000" kern="0" spc="-22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4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到</a:t>
            </a:r>
            <a:r>
              <a:rPr sz="1000" kern="0" spc="-20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4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需</a:t>
            </a:r>
            <a:r>
              <a:rPr sz="1000" kern="0" spc="-22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4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求</a:t>
            </a:r>
            <a:r>
              <a:rPr sz="1000" kern="0" spc="-23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4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端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进行变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革。</a:t>
            </a:r>
            <a:endParaRPr lang="SimHei" altLang="SimHei" sz="1000"/>
          </a:p>
          <a:p>
            <a:pPr algn="l" rtl="0" eaLnBrk="0">
              <a:lnSpc>
                <a:spcPct val="112000"/>
              </a:lnSpc>
            </a:pPr>
            <a:endParaRPr lang="Arial" altLang="Arial" sz="500"/>
          </a:p>
          <a:p>
            <a:pPr marL="12700" algn="l" rtl="0" eaLnBrk="0">
              <a:lnSpc>
                <a:spcPct val="92000"/>
              </a:lnSpc>
              <a:spcBef>
                <a:spcPts val="3"/>
              </a:spcBef>
            </a:pPr>
            <a:r>
              <a:rPr sz="10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000" kern="0" spc="-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从用户角度是同时发生的，供给端的变化会立</a:t>
            </a:r>
            <a:r>
              <a:rPr sz="10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马反映到消费者体验上。</a:t>
            </a:r>
            <a:endParaRPr lang="SimHei" altLang="SimHei" sz="1000"/>
          </a:p>
        </p:txBody>
      </p:sp>
      <p:graphicFrame>
        <p:nvGraphicFramePr>
          <p:cNvPr id="168" name="table 168"/>
          <p:cNvGraphicFramePr>
            <a:graphicFrameLocks noGrp="1"/>
          </p:cNvGraphicFramePr>
          <p:nvPr/>
        </p:nvGraphicFramePr>
        <p:xfrm>
          <a:off x="5346679" y="3003529"/>
          <a:ext cx="3142614" cy="400050"/>
        </p:xfrm>
        <a:graphic>
          <a:graphicData uri="http://schemas.openxmlformats.org/drawingml/2006/table">
            <a:tbl>
              <a:tblPr/>
              <a:tblGrid>
                <a:gridCol w="3142614"/>
              </a:tblGrid>
              <a:tr h="3937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777"/>
                        </a:lnSpc>
                      </a:pPr>
                      <a:endParaRPr lang="Arial" altLang="Arial" sz="100"/>
                    </a:p>
                    <a:p>
                      <a:pPr marL="629919" algn="l" rtl="0" eaLnBrk="0">
                        <a:lnSpc>
                          <a:spcPct val="95000"/>
                        </a:lnSpc>
                      </a:pPr>
                      <a:r>
                        <a:rPr sz="1000" b="1" kern="0" spc="140">
                          <a:solidFill>
                            <a:srgbClr val="733796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门店/社群/官网/自有渠道等</a:t>
                      </a:r>
                      <a:endParaRPr lang="SimHei" altLang="SimHei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0" name="textbox 170"/>
          <p:cNvSpPr/>
          <p:nvPr/>
        </p:nvSpPr>
        <p:spPr>
          <a:xfrm>
            <a:off x="8904516" y="2124166"/>
            <a:ext cx="609600" cy="2009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1"/>
              </a:lnSpc>
            </a:pPr>
            <a:endParaRPr lang="Arial" altLang="Arial" sz="100"/>
          </a:p>
          <a:p>
            <a:pPr marL="24765" algn="l" rtl="0" eaLnBrk="0">
              <a:lnSpc>
                <a:spcPct val="96000"/>
              </a:lnSpc>
            </a:pPr>
            <a:r>
              <a:rPr sz="1000" b="1" kern="0" spc="60">
                <a:solidFill>
                  <a:srgbClr val="C991B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公域</a:t>
            </a:r>
            <a:endParaRPr lang="SimHei" altLang="SimHei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301"/>
              </a:spcBef>
            </a:pPr>
            <a:r>
              <a:rPr sz="1000" b="1" kern="0" spc="130">
                <a:solidFill>
                  <a:srgbClr val="C92C9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私域</a:t>
            </a:r>
            <a:endParaRPr lang="SimHei" altLang="SimHei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59000"/>
              </a:lnSpc>
            </a:pPr>
            <a:endParaRPr lang="Arial" altLang="Arial" sz="100"/>
          </a:p>
          <a:p>
            <a:pPr algn="r" rtl="0" eaLnBrk="0">
              <a:lnSpc>
                <a:spcPts val="1014"/>
              </a:lnSpc>
            </a:pPr>
            <a:r>
              <a:rPr sz="600" kern="0" spc="-5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endParaRPr lang="SimHei" altLang="SimHei" sz="600"/>
          </a:p>
        </p:txBody>
      </p:sp>
      <p:graphicFrame>
        <p:nvGraphicFramePr>
          <p:cNvPr id="172" name="table 172"/>
          <p:cNvGraphicFramePr>
            <a:graphicFrameLocks noGrp="1"/>
          </p:cNvGraphicFramePr>
          <p:nvPr/>
        </p:nvGraphicFramePr>
        <p:xfrm>
          <a:off x="2298679" y="2146279"/>
          <a:ext cx="2145665" cy="361950"/>
        </p:xfrm>
        <a:graphic>
          <a:graphicData uri="http://schemas.openxmlformats.org/drawingml/2006/table">
            <a:tbl>
              <a:tblPr/>
              <a:tblGrid>
                <a:gridCol w="2145665"/>
              </a:tblGrid>
              <a:tr h="3556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900"/>
                    </a:p>
                    <a:p>
                      <a:pPr marL="712469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000" b="1" kern="0" spc="160">
                          <a:solidFill>
                            <a:srgbClr val="733796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营销服务商</a:t>
                      </a:r>
                      <a:endParaRPr lang="SimHei" altLang="SimHei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6" name="group 6"/>
          <p:cNvGrpSpPr/>
          <p:nvPr/>
        </p:nvGrpSpPr>
        <p:grpSpPr>
          <a:xfrm rot="21600000">
            <a:off x="1123980" y="2127283"/>
            <a:ext cx="444520" cy="1358844"/>
            <a:chExt cx="444520" cy="1358844"/>
          </a:xfrm>
        </p:grpSpPr>
        <p:pic>
          <p:nvPicPr>
            <p:cNvPr id="174" name="picture 174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444520" cy="1358844"/>
            </a:xfrm>
            <a:prstGeom prst="rect">
              <a:avLst/>
            </a:prstGeom>
          </p:spPr>
        </p:pic>
        <p:sp>
          <p:nvSpPr>
            <p:cNvPr id="176" name="textbox 176"/>
            <p:cNvSpPr/>
            <p:nvPr/>
          </p:nvSpPr>
          <p:spPr>
            <a:xfrm>
              <a:off x="-31537" y="-12700"/>
              <a:ext cx="488950" cy="138430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196850" algn="l" rtl="0" eaLnBrk="0">
                <a:lnSpc>
                  <a:spcPct val="97000"/>
                </a:lnSpc>
                <a:spcBef>
                  <a:spcPts val="1"/>
                </a:spcBef>
              </a:pPr>
              <a:r>
                <a:rPr sz="1100" kern="0" spc="170">
                  <a:solidFill>
                    <a:srgbClr val="763796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广告主品牌方</a:t>
              </a:r>
              <a:endParaRPr lang="SimHei" altLang="SimHei" sz="1100"/>
            </a:p>
          </p:txBody>
        </p:sp>
      </p:grpSp>
      <p:sp>
        <p:nvSpPr>
          <p:cNvPr id="178" name="rect"/>
          <p:cNvSpPr/>
          <p:nvPr/>
        </p:nvSpPr>
        <p:spPr>
          <a:xfrm>
            <a:off x="10737860" y="3460752"/>
            <a:ext cx="431840" cy="6377"/>
          </a:xfrm>
          <a:prstGeom prst="rect">
            <a:avLst/>
          </a:prstGeom>
          <a:solidFill>
            <a:srgbClr val="80008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80" name="table 180"/>
          <p:cNvGraphicFramePr>
            <a:graphicFrameLocks noGrp="1"/>
          </p:cNvGraphicFramePr>
          <p:nvPr/>
        </p:nvGraphicFramePr>
        <p:xfrm>
          <a:off x="10731520" y="2127283"/>
          <a:ext cx="438150" cy="1358265"/>
        </p:xfrm>
        <a:graphic>
          <a:graphicData uri="http://schemas.openxmlformats.org/drawingml/2006/table">
            <a:tbl>
              <a:tblPr/>
              <a:tblGrid>
                <a:gridCol w="438150"/>
              </a:tblGrid>
              <a:tr h="1355090"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377"/>
                        </a:lnSpc>
                      </a:pPr>
                      <a:endParaRPr lang="Arial" altLang="Arial" sz="100"/>
                    </a:p>
                    <a:p>
                      <a:pPr marL="424180" algn="l" rtl="0" eaLnBrk="0">
                        <a:lnSpc>
                          <a:spcPct val="98000"/>
                        </a:lnSpc>
                      </a:pPr>
                      <a:r>
                        <a:rPr sz="1100" kern="0" spc="140">
                          <a:solidFill>
                            <a:srgbClr val="733796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消费者</a:t>
                      </a:r>
                      <a:endParaRPr lang="SimHei" altLang="SimHei" sz="1100"/>
                    </a:p>
                  </a:txBody>
                  <a:tcPr marL="0" marR="0" marT="0" marB="0" vert="eaVert">
                    <a:lnL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82" name="textbox 182"/>
          <p:cNvSpPr/>
          <p:nvPr/>
        </p:nvSpPr>
        <p:spPr>
          <a:xfrm>
            <a:off x="10883900" y="254220"/>
            <a:ext cx="840105" cy="104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617"/>
              </a:lnSpc>
            </a:pPr>
            <a:r>
              <a:rPr sz="500" kern="0" spc="-10" baseline="-15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()</a:t>
            </a:r>
            <a:r>
              <a:rPr sz="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</a:t>
            </a:r>
            <a:r>
              <a:rPr sz="500" kern="0" spc="-10" baseline="264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子</a:t>
            </a:r>
            <a:r>
              <a:rPr sz="3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500" kern="0" spc="-10" baseline="264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位</a:t>
            </a:r>
            <a:r>
              <a:rPr sz="3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500" kern="0" spc="-10" baseline="264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智</a:t>
            </a:r>
            <a:r>
              <a:rPr sz="3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500" kern="0" spc="-10" baseline="264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库</a:t>
            </a:r>
            <a:endParaRPr lang="KaiTi" altLang="KaiTi" sz="500" baseline="26400"/>
          </a:p>
        </p:txBody>
      </p:sp>
      <p:sp>
        <p:nvSpPr>
          <p:cNvPr id="184" name="textbox 184"/>
          <p:cNvSpPr/>
          <p:nvPr/>
        </p:nvSpPr>
        <p:spPr>
          <a:xfrm>
            <a:off x="10845861" y="284625"/>
            <a:ext cx="806450" cy="34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521"/>
              </a:lnSpc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insights</a:t>
            </a:r>
            <a:endParaRPr lang="Arial" altLang="Arial" sz="1800"/>
          </a:p>
        </p:txBody>
      </p:sp>
      <p:sp>
        <p:nvSpPr>
          <p:cNvPr id="186" name="textbox 186"/>
          <p:cNvSpPr/>
          <p:nvPr/>
        </p:nvSpPr>
        <p:spPr>
          <a:xfrm>
            <a:off x="6921500" y="1719195"/>
            <a:ext cx="335279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5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游</a:t>
            </a:r>
            <a:endParaRPr lang="SimHei" altLang="SimHei" sz="1000"/>
          </a:p>
        </p:txBody>
      </p:sp>
      <p:sp>
        <p:nvSpPr>
          <p:cNvPr id="188" name="textbox 188"/>
          <p:cNvSpPr/>
          <p:nvPr/>
        </p:nvSpPr>
        <p:spPr>
          <a:xfrm>
            <a:off x="10280639" y="1719195"/>
            <a:ext cx="322579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5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下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游</a:t>
            </a:r>
            <a:endParaRPr lang="SimHei" altLang="SimHei" sz="1000"/>
          </a:p>
        </p:txBody>
      </p:sp>
      <p:sp>
        <p:nvSpPr>
          <p:cNvPr id="190" name="textbox 190"/>
          <p:cNvSpPr/>
          <p:nvPr/>
        </p:nvSpPr>
        <p:spPr>
          <a:xfrm>
            <a:off x="2673319" y="1719195"/>
            <a:ext cx="316229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5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上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游</a:t>
            </a:r>
            <a:endParaRPr lang="SimHei" altLang="SimHei" sz="1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8479" y="1638308"/>
            <a:ext cx="5562600" cy="4838661"/>
          </a:xfrm>
          <a:prstGeom prst="rect">
            <a:avLst/>
          </a:prstGeom>
        </p:spPr>
      </p:pic>
      <p:sp>
        <p:nvSpPr>
          <p:cNvPr id="194" name="textbox 194"/>
          <p:cNvSpPr/>
          <p:nvPr/>
        </p:nvSpPr>
        <p:spPr>
          <a:xfrm>
            <a:off x="6223019" y="3453206"/>
            <a:ext cx="5242559" cy="2590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8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可以根据广告主的需求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和受众特征，自动撰写吸引力强、与品牌调性一致的创意素材，</a:t>
            </a:r>
            <a:endParaRPr lang="SimHei" altLang="SimHei" sz="900"/>
          </a:p>
          <a:p>
            <a:pPr marL="12700" algn="l" rtl="0" eaLnBrk="0">
              <a:lnSpc>
                <a:spcPct val="100000"/>
              </a:lnSpc>
              <a:spcBef>
                <a:spcPts val="950"/>
              </a:spcBef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提高创意生产效率和质量。</a:t>
            </a:r>
            <a:endParaRPr lang="SimHei" altLang="SimHei" sz="900"/>
          </a:p>
          <a:p>
            <a:pPr marL="12700" algn="l" rtl="0" eaLnBrk="0">
              <a:lnSpc>
                <a:spcPct val="97000"/>
              </a:lnSpc>
              <a:spcBef>
                <a:spcPts val="1223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Al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可基于算法推荐，对广告文案及广告素材进行拼接编排，生成广告海报、广告视频、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</a:t>
            </a:r>
            <a:endParaRPr lang="SimHei" altLang="SimHei" sz="900"/>
          </a:p>
          <a:p>
            <a:pPr marL="12700" algn="l" rtl="0" eaLnBrk="0">
              <a:lnSpc>
                <a:spcPts val="1085"/>
              </a:lnSpc>
              <a:spcBef>
                <a:spcPts val="901"/>
              </a:spcBef>
            </a:pP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告软文等营销产品。</a:t>
            </a:r>
            <a:endParaRPr lang="SimHei" altLang="SimHei" sz="900"/>
          </a:p>
          <a:p>
            <a:pPr algn="l" rtl="0" eaLnBrk="0">
              <a:lnSpc>
                <a:spcPct val="164000"/>
              </a:lnSpc>
            </a:pPr>
            <a:endParaRPr lang="Arial" altLang="Arial" sz="1000"/>
          </a:p>
          <a:p>
            <a:pPr marL="12700" algn="l" rtl="0" eaLnBrk="0">
              <a:lnSpc>
                <a:spcPct val="100000"/>
              </a:lnSpc>
              <a:spcBef>
                <a:spcPts val="282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内容生产中与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AIGC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相关的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一种</a:t>
            </a:r>
            <a:r>
              <a:rPr sz="900" b="1" kern="0" spc="11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特殊内容</a:t>
            </a:r>
            <a:r>
              <a:rPr sz="900" b="1" kern="0" spc="10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形态及新型交互方式。</a:t>
            </a:r>
            <a:endParaRPr lang="SimHei" altLang="SimHei" sz="900"/>
          </a:p>
          <a:p>
            <a:pPr algn="l" rtl="0" eaLnBrk="0">
              <a:lnSpc>
                <a:spcPct val="172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273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9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通过分析用户行为、兴趣和偏好，为广告主提供精确的目标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受众定位，从而实现大规模</a:t>
            </a:r>
            <a:endParaRPr lang="SimHei" altLang="SimHei" sz="900"/>
          </a:p>
          <a:p>
            <a:pPr marL="12700" algn="l" rtl="0" eaLnBrk="0">
              <a:lnSpc>
                <a:spcPts val="1085"/>
              </a:lnSpc>
              <a:spcBef>
                <a:spcPts val="951"/>
              </a:spcBef>
            </a:pP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个性化精准投放。</a:t>
            </a:r>
            <a:endParaRPr lang="SimHei" altLang="SimHei" sz="900"/>
          </a:p>
          <a:p>
            <a:pPr marL="12700" algn="l" rtl="0" eaLnBrk="0">
              <a:lnSpc>
                <a:spcPct val="97000"/>
              </a:lnSpc>
              <a:spcBef>
                <a:spcPts val="1216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可以将实践端反馈得到的用户数据投入大模型进行优化迭代，实时调整投放物料和投放</a:t>
            </a:r>
            <a:endParaRPr lang="SimHei" altLang="SimHei" sz="900"/>
          </a:p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12700" algn="l" rtl="0" eaLnBrk="0">
              <a:lnSpc>
                <a:spcPct val="97000"/>
              </a:lnSpc>
              <a:spcBef>
                <a:spcPts val="3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策略，优化广告效果与转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化，实现个性化营销效率的提升。</a:t>
            </a:r>
            <a:endParaRPr lang="SimHei" altLang="SimHei" sz="900"/>
          </a:p>
        </p:txBody>
      </p:sp>
      <p:sp>
        <p:nvSpPr>
          <p:cNvPr id="196" name="textbox 196"/>
          <p:cNvSpPr/>
          <p:nvPr/>
        </p:nvSpPr>
        <p:spPr>
          <a:xfrm>
            <a:off x="774659" y="264665"/>
            <a:ext cx="10927715" cy="730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Arial" altLang="Arial" sz="500"/>
          </a:p>
          <a:p>
            <a:pPr marL="626109" algn="l" rtl="0" eaLnBrk="0">
              <a:lnSpc>
                <a:spcPct val="98000"/>
              </a:lnSpc>
            </a:pPr>
            <a:r>
              <a:rPr sz="3300" b="1" kern="0" spc="160" baseline="-4735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工作流程变革</a:t>
            </a:r>
            <a:r>
              <a:rPr sz="2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                                     </a:t>
            </a:r>
            <a:r>
              <a:rPr sz="2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800" kern="0" spc="160" baseline="37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</a:t>
            </a:r>
            <a:endParaRPr lang="Arial" altLang="Arial" sz="2800" baseline="3720"/>
          </a:p>
          <a:p>
            <a:pPr algn="l" rtl="0" eaLnBrk="0">
              <a:lnSpc>
                <a:spcPct val="115000"/>
              </a:lnSpc>
            </a:pPr>
            <a:endParaRPr lang="Arial" altLang="Arial" sz="600"/>
          </a:p>
          <a:p>
            <a:pPr marL="12700" algn="l" rtl="0" eaLnBrk="0">
              <a:lnSpc>
                <a:spcPct val="92000"/>
              </a:lnSpc>
              <a:spcBef>
                <a:spcPts val="1"/>
              </a:spcBef>
            </a:pPr>
            <a:r>
              <a:rPr sz="1500" kern="0" spc="0">
                <a:solidFill>
                  <a:srgbClr val="733796">
                    <a:alpha val="100000"/>
                  </a:srgbClr>
                </a:solidFill>
                <a:latin typeface="Arial"/>
                <a:ea typeface="Arial"/>
                <a:cs typeface="Arial"/>
              </a:rPr>
              <a:t>Al</a:t>
            </a:r>
            <a:r>
              <a:rPr sz="1500" kern="0" spc="10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赋能广告营销全流程：策略洞察与内容生产将最先覆盖，大模型加持的数字人带来全</a:t>
            </a:r>
            <a:r>
              <a:rPr sz="1500" kern="0" spc="9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新交互体验</a:t>
            </a:r>
            <a:endParaRPr lang="SimHei" altLang="SimHei" sz="1500"/>
          </a:p>
        </p:txBody>
      </p:sp>
      <p:sp>
        <p:nvSpPr>
          <p:cNvPr id="198" name="textbox 198"/>
          <p:cNvSpPr/>
          <p:nvPr/>
        </p:nvSpPr>
        <p:spPr>
          <a:xfrm>
            <a:off x="11641343" y="264665"/>
            <a:ext cx="76200" cy="71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27"/>
              </a:lnSpc>
            </a:pPr>
            <a:endParaRPr lang="Arial" altLang="Arial" sz="100"/>
          </a:p>
          <a:p>
            <a:pPr marL="12700" algn="l" rtl="0" eaLnBrk="0">
              <a:lnSpc>
                <a:spcPct val="75000"/>
              </a:lnSpc>
            </a:pPr>
            <a:r>
              <a:rPr sz="4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库</a:t>
            </a:r>
            <a:endParaRPr lang="LiSu" altLang="LiSu" sz="400"/>
          </a:p>
        </p:txBody>
      </p:sp>
      <p:sp>
        <p:nvSpPr>
          <p:cNvPr id="200" name="textbox 200"/>
          <p:cNvSpPr/>
          <p:nvPr/>
        </p:nvSpPr>
        <p:spPr>
          <a:xfrm>
            <a:off x="10898768" y="294933"/>
            <a:ext cx="40005" cy="844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endParaRPr lang="SimSun" altLang="SimSun" sz="400"/>
          </a:p>
        </p:txBody>
      </p:sp>
      <p:sp>
        <p:nvSpPr>
          <p:cNvPr id="202" name="textbox 202"/>
          <p:cNvSpPr/>
          <p:nvPr/>
        </p:nvSpPr>
        <p:spPr>
          <a:xfrm>
            <a:off x="11454612" y="368301"/>
            <a:ext cx="203834" cy="247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09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ts</a:t>
            </a:r>
            <a:endParaRPr lang="Arial" altLang="Arial" sz="1800"/>
          </a:p>
        </p:txBody>
      </p:sp>
      <p:sp>
        <p:nvSpPr>
          <p:cNvPr id="204" name="textbox 204"/>
          <p:cNvSpPr/>
          <p:nvPr/>
        </p:nvSpPr>
        <p:spPr>
          <a:xfrm>
            <a:off x="11469482" y="265021"/>
            <a:ext cx="177164" cy="71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93"/>
              </a:lnSpc>
            </a:pPr>
            <a:endParaRPr lang="Arial" altLang="Arial" sz="100"/>
          </a:p>
          <a:p>
            <a:pPr marL="12700" algn="l" rtl="0" eaLnBrk="0">
              <a:lnSpc>
                <a:spcPct val="74000"/>
              </a:lnSpc>
            </a:pPr>
            <a:r>
              <a:rPr sz="4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子位智</a:t>
            </a:r>
            <a:endParaRPr lang="LiSu" altLang="LiSu" sz="400"/>
          </a:p>
        </p:txBody>
      </p:sp>
      <p:pic>
        <p:nvPicPr>
          <p:cNvPr id="206" name="picture 2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915431" y="303703"/>
            <a:ext cx="549822" cy="320236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 rot="21600000">
            <a:off x="736640" y="1016012"/>
            <a:ext cx="10833080" cy="634982"/>
            <a:chExt cx="10833080" cy="634982"/>
          </a:xfrm>
        </p:grpSpPr>
        <p:pic>
          <p:nvPicPr>
            <p:cNvPr id="208" name="picture 20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0833080" cy="634982"/>
            </a:xfrm>
            <a:prstGeom prst="rect">
              <a:avLst/>
            </a:prstGeom>
          </p:spPr>
        </p:pic>
        <p:sp>
          <p:nvSpPr>
            <p:cNvPr id="210" name="textbox 210"/>
            <p:cNvSpPr/>
            <p:nvPr/>
          </p:nvSpPr>
          <p:spPr>
            <a:xfrm>
              <a:off x="-12700" y="-12700"/>
              <a:ext cx="10858500" cy="6756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2000"/>
                </a:lnSpc>
              </a:pPr>
              <a:endParaRPr lang="Arial" altLang="Arial" sz="1000"/>
            </a:p>
            <a:p>
              <a:pPr marL="132714" algn="l" rtl="0" eaLnBrk="0">
                <a:lnSpc>
                  <a:spcPct val="97000"/>
                </a:lnSpc>
                <a:spcBef>
                  <a:spcPts val="2"/>
                </a:spcBef>
              </a:pP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广</a:t>
              </a:r>
              <a:r>
                <a:rPr sz="900" kern="0" spc="-9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告</a:t>
              </a:r>
              <a:r>
                <a:rPr sz="900" kern="0" spc="-1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营</a:t>
              </a:r>
              <a:r>
                <a:rPr sz="900" kern="0" spc="-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销</a:t>
              </a:r>
              <a:r>
                <a:rPr sz="900" kern="0" spc="-1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领</a:t>
              </a:r>
              <a:r>
                <a:rPr sz="900" kern="0" spc="-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域</a:t>
              </a:r>
              <a:r>
                <a:rPr sz="900" kern="0" spc="-10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的</a:t>
              </a:r>
              <a:r>
                <a:rPr sz="900" kern="0" spc="-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工</a:t>
              </a:r>
              <a:r>
                <a:rPr sz="900" kern="0" spc="-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作</a:t>
              </a:r>
              <a:r>
                <a:rPr sz="900" kern="0" spc="-1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流</a:t>
              </a:r>
              <a:r>
                <a:rPr sz="900" kern="0" spc="-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程</a:t>
              </a:r>
              <a:r>
                <a:rPr sz="900" kern="0" spc="-1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与</a:t>
              </a:r>
              <a:r>
                <a:rPr sz="900" kern="0" spc="-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环</a:t>
              </a:r>
              <a:r>
                <a:rPr sz="900" kern="0" spc="-1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节</a:t>
              </a:r>
              <a:r>
                <a:rPr sz="900" kern="0" spc="-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涉</a:t>
              </a:r>
              <a:r>
                <a:rPr sz="900" kern="0" spc="-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及</a:t>
              </a:r>
              <a:r>
                <a:rPr sz="900" kern="0" spc="-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策</a:t>
              </a:r>
              <a:r>
                <a:rPr sz="900" kern="0" spc="-1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略</a:t>
              </a:r>
              <a:r>
                <a:rPr sz="900" kern="0" spc="-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制</a:t>
              </a:r>
              <a:r>
                <a:rPr sz="900" kern="0" spc="-1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定</a:t>
              </a:r>
              <a:r>
                <a:rPr sz="900" kern="0" spc="-1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与</a:t>
              </a:r>
              <a:r>
                <a:rPr sz="900" kern="0" spc="-1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用</a:t>
              </a:r>
              <a:r>
                <a:rPr sz="900" kern="0" spc="-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户</a:t>
              </a:r>
              <a:r>
                <a:rPr sz="900" kern="0" spc="-1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画</a:t>
              </a:r>
              <a:r>
                <a:rPr sz="900" kern="0" spc="-1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像</a:t>
              </a:r>
              <a:r>
                <a:rPr sz="900" kern="0" spc="-1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洞</a:t>
              </a:r>
              <a:r>
                <a:rPr sz="900" kern="0" spc="-1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察 、</a:t>
              </a:r>
              <a:r>
                <a:rPr sz="900" kern="0" spc="-1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广</a:t>
              </a:r>
              <a:r>
                <a:rPr sz="900" kern="0" spc="-1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告</a:t>
              </a:r>
              <a:r>
                <a:rPr sz="900" kern="0" spc="-10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内</a:t>
              </a:r>
              <a:r>
                <a:rPr sz="900" kern="0" spc="-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容</a:t>
              </a:r>
              <a:r>
                <a:rPr sz="900" kern="0" spc="-1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的</a:t>
              </a:r>
              <a:r>
                <a:rPr sz="900" kern="0" spc="-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制</a:t>
              </a:r>
              <a:r>
                <a:rPr sz="900" kern="0" spc="-1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作 、</a:t>
              </a:r>
              <a:r>
                <a:rPr sz="900" kern="0" spc="-1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投</a:t>
              </a:r>
              <a:r>
                <a:rPr sz="900" kern="0" spc="-1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放</a:t>
              </a:r>
              <a:r>
                <a:rPr sz="900" kern="0" spc="-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渠</a:t>
              </a:r>
              <a:r>
                <a:rPr sz="900" kern="0" spc="-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道</a:t>
              </a:r>
              <a:r>
                <a:rPr sz="900" kern="0" spc="-1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的</a:t>
              </a:r>
              <a:r>
                <a:rPr sz="900" kern="0" spc="-1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管</a:t>
              </a:r>
              <a:r>
                <a:rPr sz="900" kern="0" spc="-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理</a:t>
              </a:r>
              <a:r>
                <a:rPr sz="900" kern="0" spc="-1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与</a:t>
              </a:r>
              <a:r>
                <a:rPr sz="900" kern="0" spc="-1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效</a:t>
              </a:r>
              <a:r>
                <a:rPr sz="900" kern="0" spc="-1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果</a:t>
              </a:r>
              <a:r>
                <a:rPr sz="900" kern="0" spc="-1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分</a:t>
              </a:r>
              <a:r>
                <a:rPr sz="900" kern="0" spc="-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析</a:t>
              </a:r>
              <a:r>
                <a:rPr sz="900" kern="0" spc="-1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等</a:t>
              </a:r>
              <a:r>
                <a:rPr sz="900" kern="0" spc="-1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工</a:t>
              </a:r>
              <a:r>
                <a:rPr sz="900" kern="0" spc="-1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作 ，</a:t>
              </a:r>
              <a:r>
                <a:rPr sz="900" kern="0" spc="-9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需</a:t>
              </a:r>
              <a:r>
                <a:rPr sz="900" kern="0" spc="-1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要</a:t>
              </a:r>
              <a:r>
                <a:rPr sz="900" kern="0" spc="-1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消</a:t>
              </a:r>
              <a:r>
                <a:rPr sz="900" kern="0" spc="-1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耗</a:t>
              </a:r>
              <a:r>
                <a:rPr sz="900" kern="0" spc="-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大</a:t>
              </a:r>
              <a:r>
                <a:rPr sz="900" kern="0" spc="-1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量</a:t>
              </a:r>
              <a:r>
                <a:rPr sz="900" kern="0" spc="-10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的</a:t>
              </a:r>
              <a:r>
                <a:rPr sz="900" kern="0" spc="-1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时</a:t>
              </a:r>
              <a:r>
                <a:rPr sz="900" kern="0" spc="-1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间 ，</a:t>
              </a:r>
              <a:r>
                <a:rPr sz="900" kern="0" spc="-1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其</a:t>
              </a:r>
              <a:r>
                <a:rPr sz="900" kern="0" spc="-9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中</a:t>
              </a:r>
              <a:r>
                <a:rPr sz="900" kern="0" spc="-1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有</a:t>
              </a:r>
              <a:r>
                <a:rPr sz="900" kern="0" spc="-1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较</a:t>
              </a:r>
              <a:r>
                <a:rPr sz="900" kern="0" spc="-1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多</a:t>
              </a:r>
              <a:r>
                <a:rPr sz="900" kern="0" spc="-10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的</a:t>
              </a:r>
              <a:r>
                <a:rPr sz="900" kern="0" spc="-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工</a:t>
              </a:r>
              <a:endParaRPr lang="SimHei" altLang="SimHei" sz="900"/>
            </a:p>
            <a:p>
              <a:pPr algn="l" rtl="0" eaLnBrk="0">
                <a:lnSpc>
                  <a:spcPct val="101000"/>
                </a:lnSpc>
              </a:pPr>
              <a:endParaRPr lang="Arial" altLang="Arial" sz="900"/>
            </a:p>
            <a:p>
              <a:pPr algn="l" rtl="0" eaLnBrk="0">
                <a:lnSpc>
                  <a:spcPct val="7492"/>
                </a:lnSpc>
              </a:pPr>
              <a:endParaRPr lang="Arial" altLang="Arial" sz="100"/>
            </a:p>
            <a:p>
              <a:pPr marL="132714" algn="l" rtl="0" eaLnBrk="0">
                <a:lnSpc>
                  <a:spcPct val="100000"/>
                </a:lnSpc>
              </a:pP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作</a:t>
              </a:r>
              <a:r>
                <a:rPr sz="900" kern="0" spc="-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都</a:t>
              </a:r>
              <a:r>
                <a:rPr sz="900" kern="0" spc="-9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可 以</a:t>
              </a:r>
              <a:r>
                <a:rPr sz="900" kern="0" spc="-1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通</a:t>
              </a:r>
              <a:r>
                <a:rPr sz="900" kern="0" spc="-1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过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Al 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代</a:t>
              </a:r>
              <a:r>
                <a:rPr sz="900" kern="0" spc="-1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替</a:t>
              </a:r>
              <a:r>
                <a:rPr sz="900" kern="0" spc="-1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人</a:t>
              </a:r>
              <a:r>
                <a:rPr sz="900" kern="0" spc="-1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工</a:t>
              </a:r>
              <a:r>
                <a:rPr sz="900" kern="0" spc="-9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的</a:t>
              </a:r>
              <a:r>
                <a:rPr sz="900" kern="0" spc="-1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方</a:t>
              </a:r>
              <a:r>
                <a:rPr sz="900" kern="0" spc="-1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式</a:t>
              </a:r>
              <a:r>
                <a:rPr sz="900" kern="0" spc="-1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实</a:t>
              </a:r>
              <a:r>
                <a:rPr sz="900" kern="0" spc="-1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现</a:t>
              </a:r>
              <a:r>
                <a:rPr sz="900" kern="0" spc="-1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效</a:t>
              </a:r>
              <a:r>
                <a:rPr sz="900" kern="0" spc="-1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率</a:t>
              </a:r>
              <a:r>
                <a:rPr sz="900" kern="0" spc="-9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的</a:t>
              </a:r>
              <a:r>
                <a:rPr sz="900" kern="0" spc="-1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提</a:t>
              </a:r>
              <a:r>
                <a:rPr sz="900" kern="0" spc="-1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升</a:t>
              </a:r>
              <a:r>
                <a:rPr sz="900" kern="0" spc="-1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。</a:t>
              </a:r>
              <a:endParaRPr lang="SimHei" altLang="SimHei" sz="900"/>
            </a:p>
          </p:txBody>
        </p:sp>
      </p:grpSp>
      <p:sp>
        <p:nvSpPr>
          <p:cNvPr id="212" name="textbox 212"/>
          <p:cNvSpPr/>
          <p:nvPr/>
        </p:nvSpPr>
        <p:spPr>
          <a:xfrm>
            <a:off x="6223019" y="1813709"/>
            <a:ext cx="5318759" cy="8388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Al</a:t>
            </a:r>
            <a:r>
              <a:rPr sz="9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能够在社交媒体、搜索引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擎、新闻网站等平台自动抓取数据并将数据进行整合、优化和</a:t>
            </a:r>
            <a:endParaRPr lang="SimHei" altLang="SimHei" sz="900"/>
          </a:p>
          <a:p>
            <a:pPr marL="12700" algn="l" rtl="0" eaLnBrk="0">
              <a:lnSpc>
                <a:spcPct val="97000"/>
              </a:lnSpc>
              <a:spcBef>
                <a:spcPts val="773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分析，帮助广告主更好地了解当前的市场趋势、竞争情况以及受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众群体的偏好。</a:t>
            </a:r>
            <a:endParaRPr lang="SimHei" altLang="SimHei" sz="900"/>
          </a:p>
          <a:p>
            <a:pPr algn="l" rtl="0" eaLnBrk="0">
              <a:lnSpc>
                <a:spcPct val="181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200"/>
          </a:p>
          <a:p>
            <a:pPr marL="12700" algn="l" rtl="0" eaLnBrk="0">
              <a:lnSpc>
                <a:spcPct val="97000"/>
              </a:lnSpc>
              <a:spcBef>
                <a:spcPts val="2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可以通过分析用户的行为数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据、购买记录和社交媒体互动等信息，构建详细的用户画像。</a:t>
            </a:r>
            <a:endParaRPr lang="SimHei" altLang="SimHei" sz="900"/>
          </a:p>
        </p:txBody>
      </p:sp>
      <p:sp>
        <p:nvSpPr>
          <p:cNvPr id="214" name="textbox 214"/>
          <p:cNvSpPr/>
          <p:nvPr/>
        </p:nvSpPr>
        <p:spPr>
          <a:xfrm>
            <a:off x="4762540" y="3592558"/>
            <a:ext cx="995680" cy="2346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76200" algn="l" rtl="0" eaLnBrk="0">
              <a:lnSpc>
                <a:spcPts val="1088"/>
              </a:lnSpc>
            </a:pPr>
            <a:r>
              <a:rPr sz="9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营销素材生成</a:t>
            </a:r>
            <a:endParaRPr lang="SimHei" altLang="SimHei" sz="9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215265" algn="l" rtl="0" eaLnBrk="0">
              <a:lnSpc>
                <a:spcPct val="100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容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编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排</a:t>
            </a:r>
            <a:endParaRPr lang="SimHei" altLang="SimHei" sz="9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45414" algn="l" rtl="0" eaLnBrk="0">
              <a:lnSpc>
                <a:spcPts val="1085"/>
              </a:lnSpc>
              <a:spcBef>
                <a:spcPts val="280"/>
              </a:spcBef>
            </a:pPr>
            <a:r>
              <a:rPr sz="9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虚拟数字人</a:t>
            </a:r>
            <a:endParaRPr lang="SimHei" altLang="SimHei" sz="9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76200" algn="l" rtl="0" eaLnBrk="0">
              <a:lnSpc>
                <a:spcPts val="1085"/>
              </a:lnSpc>
              <a:spcBef>
                <a:spcPts val="273"/>
              </a:spcBef>
            </a:pPr>
            <a:r>
              <a:rPr sz="9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广告精准投放</a:t>
            </a:r>
            <a:endParaRPr lang="SimHei" altLang="SimHei" sz="9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200"/>
          </a:p>
          <a:p>
            <a:pPr marL="12700" algn="l" rtl="0" eaLnBrk="0">
              <a:lnSpc>
                <a:spcPct val="100000"/>
              </a:lnSpc>
              <a:spcBef>
                <a:spcPts val="1"/>
              </a:spcBef>
            </a:pPr>
            <a:r>
              <a:rPr sz="9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效果监测及优化</a:t>
            </a:r>
            <a:endParaRPr lang="SimHei" altLang="SimHei" sz="900"/>
          </a:p>
        </p:txBody>
      </p:sp>
      <p:sp>
        <p:nvSpPr>
          <p:cNvPr id="216" name="textbox 216"/>
          <p:cNvSpPr/>
          <p:nvPr/>
        </p:nvSpPr>
        <p:spPr>
          <a:xfrm>
            <a:off x="4381540" y="6209093"/>
            <a:ext cx="6690359" cy="158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9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900" kern="0" spc="140">
                <a:solidFill>
                  <a:srgbClr val="1E3AA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■原因：历史上利用</a:t>
            </a:r>
            <a:r>
              <a:rPr sz="900" kern="0" spc="0">
                <a:solidFill>
                  <a:srgbClr val="1E3AAC">
                    <a:alpha val="100000"/>
                  </a:srgbClr>
                </a:solidFill>
                <a:latin typeface="Arial"/>
                <a:ea typeface="Arial"/>
                <a:cs typeface="Arial"/>
              </a:rPr>
              <a:t>Al</a:t>
            </a:r>
            <a:r>
              <a:rPr sz="900" kern="0" spc="-30">
                <a:solidFill>
                  <a:srgbClr val="1E3AAC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900" kern="0" spc="140">
                <a:solidFill>
                  <a:srgbClr val="1E3AA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精准投放的链路已经很成熟了，但目前在流量匹配算法中加入大模型的提升效果并不明显。</a:t>
            </a:r>
            <a:endParaRPr lang="SimHei" altLang="SimHei" sz="900"/>
          </a:p>
        </p:txBody>
      </p:sp>
      <p:sp>
        <p:nvSpPr>
          <p:cNvPr id="218" name="textbox 218"/>
          <p:cNvSpPr/>
          <p:nvPr/>
        </p:nvSpPr>
        <p:spPr>
          <a:xfrm>
            <a:off x="4629160" y="3021426"/>
            <a:ext cx="5864859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39"/>
              </a:lnSpc>
            </a:pPr>
            <a:r>
              <a:rPr sz="1400" kern="0" spc="140" baseline="-1211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智能排期与策略制定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可以根据历史数据和实时数据，自动生成和优化广告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排期和相应策略。</a:t>
            </a:r>
            <a:endParaRPr lang="SimHei" altLang="SimHei" sz="900"/>
          </a:p>
        </p:txBody>
      </p:sp>
      <p:sp>
        <p:nvSpPr>
          <p:cNvPr id="220" name="textbox 220"/>
          <p:cNvSpPr/>
          <p:nvPr/>
        </p:nvSpPr>
        <p:spPr>
          <a:xfrm>
            <a:off x="2178080" y="6075428"/>
            <a:ext cx="1493519" cy="416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088"/>
              </a:lnSpc>
            </a:pPr>
            <a:r>
              <a:rPr sz="900" kern="0" spc="160">
                <a:solidFill>
                  <a:srgbClr val="1E3AA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短期生成式</a:t>
            </a:r>
            <a:r>
              <a:rPr sz="900" kern="0" spc="0">
                <a:solidFill>
                  <a:srgbClr val="1E3AA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900" kern="0" spc="160">
                <a:solidFill>
                  <a:srgbClr val="1E3AA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还不能提供</a:t>
            </a:r>
            <a:endParaRPr lang="SimHei" altLang="SimHei" sz="900"/>
          </a:p>
          <a:p>
            <a:pPr algn="l" rtl="0" eaLnBrk="0">
              <a:lnSpc>
                <a:spcPct val="107000"/>
              </a:lnSpc>
            </a:pPr>
            <a:endParaRPr lang="Arial" altLang="Arial" sz="700"/>
          </a:p>
          <a:p>
            <a:pPr algn="l" rtl="0" eaLnBrk="0">
              <a:lnSpc>
                <a:spcPct val="6556"/>
              </a:lnSpc>
            </a:pPr>
            <a:endParaRPr lang="Arial" altLang="Arial" sz="100"/>
          </a:p>
          <a:p>
            <a:pPr marL="152400" algn="l" rtl="0" eaLnBrk="0">
              <a:lnSpc>
                <a:spcPct val="100000"/>
              </a:lnSpc>
            </a:pPr>
            <a:r>
              <a:rPr sz="900" kern="0" spc="140">
                <a:solidFill>
                  <a:srgbClr val="1E3AA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较高辅助程度的场景</a:t>
            </a:r>
            <a:endParaRPr lang="SimHei" altLang="SimHei" sz="900"/>
          </a:p>
        </p:txBody>
      </p:sp>
      <p:sp>
        <p:nvSpPr>
          <p:cNvPr id="222" name="textbox 222"/>
          <p:cNvSpPr/>
          <p:nvPr/>
        </p:nvSpPr>
        <p:spPr>
          <a:xfrm>
            <a:off x="2228799" y="3167157"/>
            <a:ext cx="1430019" cy="403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088"/>
              </a:lnSpc>
            </a:pPr>
            <a:r>
              <a:rPr sz="900" kern="0" spc="150">
                <a:solidFill>
                  <a:srgbClr val="C92C9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0-2年内生成式</a:t>
            </a:r>
            <a:r>
              <a:rPr sz="900" kern="0" spc="0">
                <a:solidFill>
                  <a:srgbClr val="C92C94">
                    <a:alpha val="100000"/>
                  </a:srgbClr>
                </a:solidFill>
                <a:latin typeface="Arial"/>
                <a:ea typeface="Arial"/>
                <a:cs typeface="Arial"/>
              </a:rPr>
              <a:t>Al</a:t>
            </a:r>
            <a:r>
              <a:rPr sz="900" kern="0" spc="150">
                <a:solidFill>
                  <a:srgbClr val="C92C9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能提供</a:t>
            </a:r>
            <a:endParaRPr lang="SimHei" altLang="SimHei" sz="900"/>
          </a:p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120650" algn="l" rtl="0" eaLnBrk="0">
              <a:lnSpc>
                <a:spcPct val="100000"/>
              </a:lnSpc>
              <a:spcBef>
                <a:spcPts val="7"/>
              </a:spcBef>
            </a:pPr>
            <a:r>
              <a:rPr sz="900" kern="0" spc="140">
                <a:solidFill>
                  <a:srgbClr val="C92C9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较高辅助程度的场景</a:t>
            </a:r>
            <a:endParaRPr lang="SimHei" altLang="SimHei" sz="900"/>
          </a:p>
        </p:txBody>
      </p:sp>
      <p:sp>
        <p:nvSpPr>
          <p:cNvPr id="224" name="textbox 224"/>
          <p:cNvSpPr/>
          <p:nvPr/>
        </p:nvSpPr>
        <p:spPr>
          <a:xfrm>
            <a:off x="844519" y="4018511"/>
            <a:ext cx="735965" cy="415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092"/>
              </a:lnSpc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</a:t>
            </a:r>
            <a:r>
              <a:rPr sz="900" kern="0" spc="-1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告</a:t>
            </a:r>
            <a:r>
              <a:rPr sz="900" kern="0" spc="-1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营</a:t>
            </a:r>
            <a:r>
              <a:rPr sz="900" kern="0" spc="-2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销</a:t>
            </a:r>
            <a:r>
              <a:rPr sz="900" kern="0" spc="-1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</a:t>
            </a:r>
            <a:endParaRPr lang="SimHei" altLang="SimHei" sz="900"/>
          </a:p>
          <a:p>
            <a:pPr algn="l" rtl="0" eaLnBrk="0">
              <a:lnSpc>
                <a:spcPct val="107000"/>
              </a:lnSpc>
            </a:pPr>
            <a:endParaRPr lang="Arial" altLang="Arial" sz="700"/>
          </a:p>
          <a:p>
            <a:pPr marL="146050" algn="l" rtl="0" eaLnBrk="0">
              <a:lnSpc>
                <a:spcPct val="100000"/>
              </a:lnSpc>
              <a:spcBef>
                <a:spcPts val="1"/>
              </a:spcBef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</a:t>
            </a:r>
            <a:r>
              <a:rPr sz="900" kern="0" spc="-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流</a:t>
            </a:r>
            <a:r>
              <a:rPr sz="900" kern="0" spc="-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程</a:t>
            </a:r>
            <a:endParaRPr lang="SimHei" altLang="SimHei" sz="900"/>
          </a:p>
        </p:txBody>
      </p:sp>
      <p:sp>
        <p:nvSpPr>
          <p:cNvPr id="226" name="textbox 226"/>
          <p:cNvSpPr/>
          <p:nvPr/>
        </p:nvSpPr>
        <p:spPr>
          <a:xfrm>
            <a:off x="4635500" y="1941201"/>
            <a:ext cx="1275080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085"/>
              </a:lnSpc>
            </a:pPr>
            <a:r>
              <a:rPr sz="9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资料收集及数据处理</a:t>
            </a:r>
            <a:endParaRPr lang="SimHei" altLang="SimHei" sz="900"/>
          </a:p>
        </p:txBody>
      </p:sp>
      <p:sp>
        <p:nvSpPr>
          <p:cNvPr id="228" name="textbox 228"/>
          <p:cNvSpPr/>
          <p:nvPr/>
        </p:nvSpPr>
        <p:spPr>
          <a:xfrm>
            <a:off x="4826060" y="2499509"/>
            <a:ext cx="871219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9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用户画像洞察</a:t>
            </a:r>
            <a:endParaRPr lang="SimHei" altLang="SimHei" sz="900"/>
          </a:p>
        </p:txBody>
      </p:sp>
      <p:sp>
        <p:nvSpPr>
          <p:cNvPr id="230" name="textbox 230"/>
          <p:cNvSpPr/>
          <p:nvPr/>
        </p:nvSpPr>
        <p:spPr>
          <a:xfrm>
            <a:off x="2660639" y="4132351"/>
            <a:ext cx="586740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088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容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</a:t>
            </a:r>
            <a:endParaRPr lang="SimHei" altLang="SimHei" sz="900"/>
          </a:p>
        </p:txBody>
      </p:sp>
      <p:sp>
        <p:nvSpPr>
          <p:cNvPr id="232" name="textbox 232"/>
          <p:cNvSpPr/>
          <p:nvPr/>
        </p:nvSpPr>
        <p:spPr>
          <a:xfrm>
            <a:off x="2660639" y="2506369"/>
            <a:ext cx="585469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085"/>
              </a:lnSpc>
            </a:pPr>
            <a:r>
              <a:rPr sz="9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策略洞察</a:t>
            </a:r>
            <a:endParaRPr lang="SimHei" altLang="SimHei" sz="900"/>
          </a:p>
        </p:txBody>
      </p:sp>
      <p:sp>
        <p:nvSpPr>
          <p:cNvPr id="234" name="textbox 234"/>
          <p:cNvSpPr/>
          <p:nvPr/>
        </p:nvSpPr>
        <p:spPr>
          <a:xfrm>
            <a:off x="2660639" y="5529326"/>
            <a:ext cx="582930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088"/>
              </a:lnSpc>
            </a:pPr>
            <a:r>
              <a:rPr sz="9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投放管理</a:t>
            </a:r>
            <a:endParaRPr lang="SimHei" altLang="SimHei" sz="9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6" name="picture 2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032040" y="3365494"/>
            <a:ext cx="1047658" cy="292082"/>
          </a:xfrm>
          <a:prstGeom prst="rect">
            <a:avLst/>
          </a:prstGeom>
        </p:spPr>
      </p:pic>
      <p:pic>
        <p:nvPicPr>
          <p:cNvPr id="238" name="picture 2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19780" y="3365494"/>
            <a:ext cx="1066799" cy="292082"/>
          </a:xfrm>
          <a:prstGeom prst="rect">
            <a:avLst/>
          </a:prstGeom>
        </p:spPr>
      </p:pic>
      <p:pic>
        <p:nvPicPr>
          <p:cNvPr id="240" name="picture 24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55660" y="3511570"/>
            <a:ext cx="4889479" cy="12686"/>
          </a:xfrm>
          <a:prstGeom prst="rect">
            <a:avLst/>
          </a:prstGeom>
        </p:spPr>
      </p:pic>
      <p:pic>
        <p:nvPicPr>
          <p:cNvPr id="242" name="picture 24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49320" y="6438887"/>
            <a:ext cx="3562380" cy="6350"/>
          </a:xfrm>
          <a:prstGeom prst="rect">
            <a:avLst/>
          </a:prstGeom>
        </p:spPr>
      </p:pic>
      <p:pic>
        <p:nvPicPr>
          <p:cNvPr id="244" name="picture 24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68339" y="3505192"/>
            <a:ext cx="3606759" cy="2952780"/>
          </a:xfrm>
          <a:prstGeom prst="rect">
            <a:avLst/>
          </a:prstGeom>
        </p:spPr>
      </p:pic>
      <p:pic>
        <p:nvPicPr>
          <p:cNvPr id="246" name="picture 24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9232880" y="3359117"/>
            <a:ext cx="1041440" cy="298460"/>
          </a:xfrm>
          <a:prstGeom prst="rect">
            <a:avLst/>
          </a:prstGeom>
        </p:spPr>
      </p:pic>
      <p:graphicFrame>
        <p:nvGraphicFramePr>
          <p:cNvPr id="248" name="table 248"/>
          <p:cNvGraphicFramePr>
            <a:graphicFrameLocks noGrp="1"/>
          </p:cNvGraphicFramePr>
          <p:nvPr/>
        </p:nvGraphicFramePr>
        <p:xfrm>
          <a:off x="7950159" y="3511570"/>
          <a:ext cx="3549650" cy="2939414"/>
        </p:xfrm>
        <a:graphic>
          <a:graphicData uri="http://schemas.openxmlformats.org/drawingml/2006/table">
            <a:tbl>
              <a:tblPr/>
              <a:tblGrid>
                <a:gridCol w="3549650"/>
              </a:tblGrid>
              <a:tr h="29362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533"/>
                        </a:lnSpc>
                      </a:pPr>
                      <a:endParaRPr lang="Arial" altLang="Arial" sz="100"/>
                    </a:p>
                    <a:p>
                      <a:pPr marL="120650" algn="l" rtl="0" eaLnBrk="0">
                        <a:lnSpc>
                          <a:spcPct val="131000"/>
                        </a:lnSpc>
                      </a:pP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国内目前技术和商业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化均不够成熟，</a:t>
                      </a:r>
                      <a:r>
                        <a:rPr sz="900" b="1" kern="0" spc="120">
                          <a:solidFill>
                            <a:srgbClr val="733796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复杂度较高，公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司</a:t>
                      </a:r>
                      <a:r>
                        <a:rPr sz="9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更  多的是用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Al</a:t>
                      </a:r>
                      <a:r>
                        <a:rPr sz="9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做</a:t>
                      </a:r>
                      <a:r>
                        <a:rPr sz="900" b="1" kern="0" spc="120">
                          <a:solidFill>
                            <a:srgbClr val="733796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特效或图片拼接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以</a:t>
                      </a:r>
                      <a:r>
                        <a:rPr sz="9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及</a:t>
                      </a:r>
                      <a:r>
                        <a:rPr sz="900" b="1" kern="0" spc="120">
                          <a:solidFill>
                            <a:srgbClr val="733796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生成虚拟数字人视频，</a:t>
                      </a:r>
                      <a:r>
                        <a:rPr sz="900" kern="0" spc="0">
                          <a:solidFill>
                            <a:srgbClr val="733796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900" b="1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预计可能在年中达到图片生成的效果，实现商业化。</a:t>
                      </a:r>
                      <a:endParaRPr lang="SimHei" altLang="SimHei" sz="900"/>
                    </a:p>
                    <a:p>
                      <a:pPr marL="190500" algn="l" rtl="0" eaLnBrk="0">
                        <a:lnSpc>
                          <a:spcPts val="1085"/>
                        </a:lnSpc>
                        <a:spcBef>
                          <a:spcPts val="665"/>
                        </a:spcBef>
                      </a:pP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&gt;</a:t>
                      </a:r>
                      <a:r>
                        <a:rPr sz="9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百</a:t>
                      </a:r>
                      <a:r>
                        <a:rPr sz="900" kern="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度</a:t>
                      </a:r>
                      <a:r>
                        <a:rPr sz="9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营</a:t>
                      </a:r>
                      <a:r>
                        <a:rPr sz="9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销</a:t>
                      </a:r>
                      <a:r>
                        <a:rPr sz="900" kern="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旗</a:t>
                      </a:r>
                      <a:r>
                        <a:rPr sz="9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下</a:t>
                      </a:r>
                      <a:r>
                        <a:rPr sz="9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的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AIGC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营销创意平台“擎舵”,在短</a:t>
                      </a:r>
                      <a:endParaRPr lang="SimHei" altLang="SimHei" sz="900"/>
                    </a:p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300"/>
                    </a:p>
                    <a:p>
                      <a:pPr marL="425450" indent="-63500" algn="l" rtl="0" eaLnBrk="0">
                        <a:lnSpc>
                          <a:spcPct val="125000"/>
                        </a:lnSpc>
                        <a:spcBef>
                          <a:spcPts val="3"/>
                        </a:spcBef>
                      </a:pPr>
                      <a:r>
                        <a:rPr sz="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短几分钟内，就能够为上汽大众朗逸新锐的新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品定    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制生成文案和数字人口播视</a:t>
                      </a:r>
                      <a:r>
                        <a:rPr sz="9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频并进行上线投放。</a:t>
                      </a:r>
                      <a:endParaRPr lang="SimHei" altLang="SimHei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50" name="picture 25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457760" y="4699032"/>
            <a:ext cx="3371818" cy="1714500"/>
          </a:xfrm>
          <a:prstGeom prst="rect">
            <a:avLst/>
          </a:prstGeom>
        </p:spPr>
      </p:pic>
      <p:pic>
        <p:nvPicPr>
          <p:cNvPr id="252" name="picture 25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8051840" y="4895857"/>
            <a:ext cx="3378159" cy="1523984"/>
          </a:xfrm>
          <a:prstGeom prst="rect">
            <a:avLst/>
          </a:prstGeom>
        </p:spPr>
      </p:pic>
      <p:pic>
        <p:nvPicPr>
          <p:cNvPr id="254" name="picture 25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869899" y="4895857"/>
            <a:ext cx="3352800" cy="1517675"/>
          </a:xfrm>
          <a:prstGeom prst="rect">
            <a:avLst/>
          </a:prstGeom>
        </p:spPr>
      </p:pic>
      <p:sp>
        <p:nvSpPr>
          <p:cNvPr id="256" name="textbox 256"/>
          <p:cNvSpPr/>
          <p:nvPr/>
        </p:nvSpPr>
        <p:spPr>
          <a:xfrm>
            <a:off x="780999" y="335419"/>
            <a:ext cx="7341869" cy="698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810"/>
              </a:lnSpc>
            </a:pPr>
            <a:endParaRPr lang="Arial" altLang="Arial" sz="100"/>
          </a:p>
          <a:p>
            <a:pPr marL="619759" algn="l" rtl="0" eaLnBrk="0">
              <a:lnSpc>
                <a:spcPct val="95000"/>
              </a:lnSpc>
            </a:pPr>
            <a:r>
              <a:rPr sz="2200" b="1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生产场景变革</a:t>
            </a:r>
            <a:endParaRPr lang="SimHei" altLang="SimHei" sz="2200"/>
          </a:p>
          <a:p>
            <a:pPr algn="l" rtl="0" eaLnBrk="0">
              <a:lnSpc>
                <a:spcPct val="103000"/>
              </a:lnSpc>
            </a:pPr>
            <a:endParaRPr lang="Arial" altLang="Arial" sz="900"/>
          </a:p>
          <a:p>
            <a:pPr algn="l" rtl="0" eaLnBrk="0">
              <a:lnSpc>
                <a:spcPct val="799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500" kern="0" spc="9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从</a:t>
            </a:r>
            <a:r>
              <a:rPr sz="1500" kern="0" spc="0">
                <a:solidFill>
                  <a:srgbClr val="73379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PGC</a:t>
            </a:r>
            <a:r>
              <a:rPr sz="1500" kern="0" spc="90">
                <a:solidFill>
                  <a:srgbClr val="73379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9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到</a:t>
            </a:r>
            <a:r>
              <a:rPr sz="1500" kern="0" spc="0">
                <a:solidFill>
                  <a:srgbClr val="73379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UGC</a:t>
            </a:r>
            <a:r>
              <a:rPr sz="1500" kern="0" spc="270">
                <a:solidFill>
                  <a:srgbClr val="73379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9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到</a:t>
            </a:r>
            <a:r>
              <a:rPr sz="1500" kern="0" spc="0">
                <a:solidFill>
                  <a:srgbClr val="73379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AIGC</a:t>
            </a:r>
            <a:r>
              <a:rPr sz="1500" kern="0" spc="90">
                <a:solidFill>
                  <a:srgbClr val="73379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500" kern="0" spc="660">
                <a:solidFill>
                  <a:srgbClr val="73379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9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生成式</a:t>
            </a:r>
            <a:r>
              <a:rPr sz="1500" kern="0" spc="0">
                <a:solidFill>
                  <a:srgbClr val="73379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1500" kern="0" spc="9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打造内容生产增量市场，创意工具平民化</a:t>
            </a:r>
            <a:r>
              <a:rPr sz="1500" kern="0" spc="8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趋势显著</a:t>
            </a:r>
            <a:endParaRPr lang="SimHei" altLang="SimHei" sz="1500"/>
          </a:p>
        </p:txBody>
      </p:sp>
      <p:sp>
        <p:nvSpPr>
          <p:cNvPr id="258" name="textbox 258"/>
          <p:cNvSpPr/>
          <p:nvPr/>
        </p:nvSpPr>
        <p:spPr>
          <a:xfrm>
            <a:off x="927059" y="3719914"/>
            <a:ext cx="3229610" cy="11855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569"/>
              </a:lnSpc>
            </a:pPr>
            <a:endParaRPr lang="Arial" altLang="Arial" sz="100"/>
          </a:p>
          <a:p>
            <a:pPr marL="44450" algn="l" rtl="0" eaLnBrk="0">
              <a:lnSpc>
                <a:spcPct val="125000"/>
              </a:lnSpc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受制于营销行业的创新性和实时性，技术虽较为成熟，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国内目前真正投入使用较少，商业化程度较低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900"/>
          </a:p>
          <a:p>
            <a:pPr marL="12700" algn="l" rtl="0" eaLnBrk="0">
              <a:lnSpc>
                <a:spcPct val="97000"/>
              </a:lnSpc>
              <a:spcBef>
                <a:spcPts val="503"/>
              </a:spcBef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&gt;</a:t>
            </a:r>
            <a:r>
              <a:rPr sz="900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借</a:t>
            </a:r>
            <a:r>
              <a:rPr sz="9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Jasper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等平台生成符合营销理论的专业文案，</a:t>
            </a:r>
            <a:endParaRPr lang="SimHei" altLang="SimHei" sz="900"/>
          </a:p>
          <a:p>
            <a:pPr marL="190500" algn="l" rtl="0" eaLnBrk="0">
              <a:lnSpc>
                <a:spcPct val="97000"/>
              </a:lnSpc>
              <a:spcBef>
                <a:spcPts val="553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相对以前的时间成本的维度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，至少提升了70%。</a:t>
            </a:r>
            <a:endParaRPr lang="SimHei" altLang="SimHei" sz="900"/>
          </a:p>
          <a:p>
            <a:pPr algn="l" rtl="0" eaLnBrk="0">
              <a:lnSpc>
                <a:spcPct val="101000"/>
              </a:lnSpc>
            </a:pPr>
            <a:endParaRPr lang="Arial" altLang="Arial" sz="500"/>
          </a:p>
          <a:p>
            <a:pPr marL="184150" indent="-171450" algn="l" rtl="0" eaLnBrk="0">
              <a:lnSpc>
                <a:spcPct val="124000"/>
              </a:lnSpc>
              <a:spcBef>
                <a:spcPts val="3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&gt;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门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问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问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推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Al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写作平台“奇妙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文”,可根据不同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目的生成营销文案。</a:t>
            </a:r>
            <a:endParaRPr lang="SimHei" altLang="SimHei" sz="900"/>
          </a:p>
        </p:txBody>
      </p:sp>
      <p:sp>
        <p:nvSpPr>
          <p:cNvPr id="260" name="textbox 260"/>
          <p:cNvSpPr/>
          <p:nvPr/>
        </p:nvSpPr>
        <p:spPr>
          <a:xfrm>
            <a:off x="4521260" y="3719914"/>
            <a:ext cx="3166110" cy="987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91"/>
              </a:lnSpc>
            </a:pPr>
            <a:endParaRPr lang="Arial" altLang="Arial" sz="100"/>
          </a:p>
          <a:p>
            <a:pPr marL="50165" algn="l" rtl="0" eaLnBrk="0">
              <a:lnSpc>
                <a:spcPct val="97000"/>
              </a:lnSpc>
            </a:pP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国内目前技术相对成熟，由于生成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的图片仍</a:t>
            </a:r>
            <a:r>
              <a:rPr sz="900" b="1" kern="0" spc="14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不够精细</a:t>
            </a:r>
            <a:endParaRPr lang="SimHei" altLang="SimHei" sz="900"/>
          </a:p>
          <a:p>
            <a:pPr marL="52069" algn="l" rtl="0" eaLnBrk="0">
              <a:lnSpc>
                <a:spcPct val="100000"/>
              </a:lnSpc>
              <a:spcBef>
                <a:spcPts val="736"/>
              </a:spcBef>
            </a:pPr>
            <a:r>
              <a:rPr sz="9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化商业化程度一般。</a:t>
            </a:r>
            <a:endParaRPr lang="SimHei" altLang="SimHei" sz="900"/>
          </a:p>
          <a:p>
            <a:pPr marL="182879" indent="-170814" algn="l" rtl="0" eaLnBrk="0">
              <a:lnSpc>
                <a:spcPct val="140000"/>
              </a:lnSpc>
              <a:spcBef>
                <a:spcPts val="178"/>
              </a:spcBef>
            </a:pP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&gt;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tudouman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数字艺术家用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Midjourney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为麦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当劳打造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的系列产品图“麦麦文物”,</a:t>
            </a:r>
            <a:r>
              <a:rPr sz="9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生产效率能达到传统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制作的十倍以上。</a:t>
            </a:r>
            <a:endParaRPr lang="SimHei" altLang="SimHei" sz="900"/>
          </a:p>
        </p:txBody>
      </p:sp>
      <p:sp>
        <p:nvSpPr>
          <p:cNvPr id="262" name="textbox 262"/>
          <p:cNvSpPr/>
          <p:nvPr/>
        </p:nvSpPr>
        <p:spPr>
          <a:xfrm>
            <a:off x="9543998" y="1656135"/>
            <a:ext cx="1629410" cy="1049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58"/>
              </a:lnSpc>
            </a:pPr>
            <a:endParaRPr lang="Arial" altLang="Arial" sz="100"/>
          </a:p>
          <a:p>
            <a:pPr marL="19050" algn="l" rtl="0" eaLnBrk="0">
              <a:lnSpc>
                <a:spcPct val="89000"/>
              </a:lnSpc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创意的力量依然巨大，但是</a:t>
            </a:r>
            <a:endParaRPr lang="SimHei" altLang="SimHei" sz="900"/>
          </a:p>
          <a:p>
            <a:pPr marL="12700" algn="l" rtl="0" eaLnBrk="0">
              <a:lnSpc>
                <a:spcPts val="2047"/>
              </a:lnSpc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创意的工具会越来越平民化</a:t>
            </a:r>
            <a:endParaRPr lang="SimHei" altLang="SimHei" sz="900"/>
          </a:p>
          <a:p>
            <a:pPr algn="l" rtl="0" eaLnBrk="0">
              <a:lnSpc>
                <a:spcPct val="155000"/>
              </a:lnSpc>
            </a:pPr>
            <a:endParaRPr lang="Arial" altLang="Arial" sz="1000"/>
          </a:p>
          <a:p>
            <a:pPr marL="88900" algn="l" rtl="0" eaLnBrk="0">
              <a:lnSpc>
                <a:spcPct val="89000"/>
              </a:lnSpc>
              <a:spcBef>
                <a:spcPts val="276"/>
              </a:spcBef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内容生产不再是一个存量</a:t>
            </a:r>
            <a:endParaRPr lang="SimHei" altLang="SimHei" sz="900"/>
          </a:p>
          <a:p>
            <a:pPr marL="76200" algn="l" rtl="0" eaLnBrk="0">
              <a:lnSpc>
                <a:spcPts val="1954"/>
              </a:lnSpc>
            </a:pP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市场，而是一个</a:t>
            </a:r>
            <a:r>
              <a:rPr sz="900" b="1" kern="0" spc="14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增量市场</a:t>
            </a:r>
            <a:endParaRPr lang="SimHei" altLang="SimHei" sz="900"/>
          </a:p>
        </p:txBody>
      </p:sp>
      <p:graphicFrame>
        <p:nvGraphicFramePr>
          <p:cNvPr id="264" name="table 264"/>
          <p:cNvGraphicFramePr>
            <a:graphicFrameLocks noGrp="1"/>
          </p:cNvGraphicFramePr>
          <p:nvPr/>
        </p:nvGraphicFramePr>
        <p:xfrm>
          <a:off x="3911559" y="1523984"/>
          <a:ext cx="2374900" cy="603250"/>
        </p:xfrm>
        <a:graphic>
          <a:graphicData uri="http://schemas.openxmlformats.org/drawingml/2006/table">
            <a:tbl>
              <a:tblPr/>
              <a:tblGrid>
                <a:gridCol w="295275"/>
                <a:gridCol w="2079625"/>
              </a:tblGrid>
              <a:tr h="574675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220"/>
                        </a:lnSpc>
                      </a:pPr>
                      <a:endParaRPr lang="Arial" altLang="Arial" sz="100"/>
                    </a:p>
                    <a:p>
                      <a:pPr marL="155575" algn="l" rtl="0" eaLnBrk="0">
                        <a:lnSpc>
                          <a:spcPct val="89000"/>
                        </a:lnSpc>
                      </a:pPr>
                      <a:r>
                        <a:rPr sz="900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营销人员可以将精力更多集中</a:t>
                      </a:r>
                      <a:endParaRPr lang="SimHei" altLang="SimHei" sz="900"/>
                    </a:p>
                    <a:p>
                      <a:pPr marL="225425" algn="l" rtl="0" eaLnBrk="0">
                        <a:lnSpc>
                          <a:spcPts val="1906"/>
                        </a:lnSpc>
                      </a:pPr>
                      <a:r>
                        <a:rPr sz="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于消费者心理与艺术创意上</a:t>
                      </a:r>
                      <a:endParaRPr lang="SimHei" altLang="Sim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75"/>
                        </a:lnSpc>
                      </a:pPr>
                      <a:endParaRPr lang="Arial" altLang="Arial" sz="100"/>
                    </a:p>
                  </a:txBody>
                  <a:tcPr marL="0" marR="0" marT="0" marB="0">
                    <a:lnL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266" name="table 266"/>
          <p:cNvGraphicFramePr>
            <a:graphicFrameLocks noGrp="1"/>
          </p:cNvGraphicFramePr>
          <p:nvPr/>
        </p:nvGraphicFramePr>
        <p:xfrm>
          <a:off x="6642080" y="1530362"/>
          <a:ext cx="2286000" cy="602615"/>
        </p:xfrm>
        <a:graphic>
          <a:graphicData uri="http://schemas.openxmlformats.org/drawingml/2006/table">
            <a:tbl>
              <a:tblPr/>
              <a:tblGrid>
                <a:gridCol w="2286000"/>
              </a:tblGrid>
              <a:tr h="5994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209550" algn="l" rtl="0" eaLnBrk="0">
                        <a:lnSpc>
                          <a:spcPct val="89000"/>
                        </a:lnSpc>
                        <a:spcBef>
                          <a:spcPts val="3"/>
                        </a:spcBef>
                      </a:pPr>
                      <a:r>
                        <a:rPr sz="9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内容创作模式和流程</a:t>
                      </a:r>
                      <a:r>
                        <a:rPr sz="900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改变，现在</a:t>
                      </a:r>
                      <a:endParaRPr lang="SimHei" altLang="SimHei" sz="900"/>
                    </a:p>
                    <a:p>
                      <a:pPr marL="203200" algn="l" rtl="0" eaLnBrk="0">
                        <a:lnSpc>
                          <a:spcPts val="1944"/>
                        </a:lnSpc>
                      </a:pPr>
                      <a:r>
                        <a:rPr sz="900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只需要想法、结果、结果迭代</a:t>
                      </a:r>
                      <a:endParaRPr lang="SimHei" altLang="Sim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68" name="table 268"/>
          <p:cNvGraphicFramePr>
            <a:graphicFrameLocks noGrp="1"/>
          </p:cNvGraphicFramePr>
          <p:nvPr/>
        </p:nvGraphicFramePr>
        <p:xfrm>
          <a:off x="6642080" y="2178032"/>
          <a:ext cx="2286000" cy="596900"/>
        </p:xfrm>
        <a:graphic>
          <a:graphicData uri="http://schemas.openxmlformats.org/drawingml/2006/table">
            <a:tbl>
              <a:tblPr/>
              <a:tblGrid>
                <a:gridCol w="2286000"/>
              </a:tblGrid>
              <a:tr h="593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342900" algn="l" rtl="0" eaLnBrk="0">
                        <a:lnSpc>
                          <a:spcPct val="89000"/>
                        </a:lnSpc>
                        <a:spcBef>
                          <a:spcPts val="3"/>
                        </a:spcBef>
                      </a:pPr>
                      <a:r>
                        <a:rPr sz="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内容生产力提高，创意的规</a:t>
                      </a:r>
                      <a:endParaRPr lang="SimHei" altLang="SimHei" sz="900"/>
                    </a:p>
                    <a:p>
                      <a:pPr marL="342900" algn="l" rtl="0" eaLnBrk="0">
                        <a:lnSpc>
                          <a:spcPts val="1944"/>
                        </a:lnSpc>
                      </a:pPr>
                      <a:r>
                        <a:rPr sz="900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模、成本与质量可同</a:t>
                      </a:r>
                      <a:r>
                        <a:rPr sz="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时实现</a:t>
                      </a:r>
                      <a:endParaRPr lang="SimHei" altLang="SimHei" sz="900"/>
                    </a:p>
                  </a:txBody>
                  <a:tcPr marL="0" marR="0" marT="0" marB="0">
                    <a:lnL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70" name="table 270"/>
          <p:cNvGraphicFramePr>
            <a:graphicFrameLocks noGrp="1"/>
          </p:cNvGraphicFramePr>
          <p:nvPr/>
        </p:nvGraphicFramePr>
        <p:xfrm>
          <a:off x="4191000" y="2178032"/>
          <a:ext cx="2095500" cy="589915"/>
        </p:xfrm>
        <a:graphic>
          <a:graphicData uri="http://schemas.openxmlformats.org/drawingml/2006/table">
            <a:tbl>
              <a:tblPr/>
              <a:tblGrid>
                <a:gridCol w="2095500"/>
              </a:tblGrid>
              <a:tr h="5867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361"/>
                        </a:lnSpc>
                      </a:pPr>
                      <a:endParaRPr lang="Arial" altLang="Arial" sz="100"/>
                    </a:p>
                    <a:p>
                      <a:pPr marL="438150" algn="l" rtl="0" eaLnBrk="0">
                        <a:lnSpc>
                          <a:spcPct val="89000"/>
                        </a:lnSpc>
                      </a:pPr>
                      <a:r>
                        <a:rPr sz="9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内容素材的需求相比</a:t>
                      </a:r>
                      <a:endParaRPr lang="SimHei" altLang="SimHei" sz="900"/>
                    </a:p>
                    <a:p>
                      <a:pPr marL="381000" algn="l" rtl="0" eaLnBrk="0">
                        <a:lnSpc>
                          <a:spcPts val="1893"/>
                        </a:lnSpc>
                      </a:pPr>
                      <a:r>
                        <a:rPr sz="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之前将有数量级的提升</a:t>
                      </a:r>
                      <a:endParaRPr lang="SimHei" altLang="Sim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72" name="textbox 272"/>
          <p:cNvSpPr/>
          <p:nvPr/>
        </p:nvSpPr>
        <p:spPr>
          <a:xfrm>
            <a:off x="850859" y="1267606"/>
            <a:ext cx="8582659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容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告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营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销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流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程 中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成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式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现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最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突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场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景 。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子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位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智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库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测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未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来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7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%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营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销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容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由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动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成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并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迭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代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900"/>
          </a:p>
        </p:txBody>
      </p:sp>
      <p:sp>
        <p:nvSpPr>
          <p:cNvPr id="274" name="textbox 274"/>
          <p:cNvSpPr/>
          <p:nvPr/>
        </p:nvSpPr>
        <p:spPr>
          <a:xfrm>
            <a:off x="844519" y="3039302"/>
            <a:ext cx="684212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告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营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销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行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容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部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营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销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素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材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要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包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括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种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形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式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：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案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成 、 图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片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成 、</a:t>
            </a:r>
            <a:r>
              <a:rPr sz="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视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频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成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900"/>
          </a:p>
        </p:txBody>
      </p:sp>
      <p:graphicFrame>
        <p:nvGraphicFramePr>
          <p:cNvPr id="276" name="table 276"/>
          <p:cNvGraphicFramePr>
            <a:graphicFrameLocks noGrp="1"/>
          </p:cNvGraphicFramePr>
          <p:nvPr/>
        </p:nvGraphicFramePr>
        <p:xfrm>
          <a:off x="1885980" y="2266980"/>
          <a:ext cx="1885949" cy="418465"/>
        </p:xfrm>
        <a:graphic>
          <a:graphicData uri="http://schemas.openxmlformats.org/drawingml/2006/table">
            <a:tbl>
              <a:tblPr/>
              <a:tblGrid>
                <a:gridCol w="1885949"/>
              </a:tblGrid>
              <a:tr h="4121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marL="146050" algn="l" rtl="0" eaLnBrk="0">
                        <a:lnSpc>
                          <a:spcPts val="1085"/>
                        </a:lnSpc>
                        <a:spcBef>
                          <a:spcPts val="5"/>
                        </a:spcBef>
                      </a:pPr>
                      <a:r>
                        <a:rPr sz="900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使内容批量化生成成为可能</a:t>
                      </a:r>
                      <a:endParaRPr lang="SimHei" altLang="Sim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78" name="table 278"/>
          <p:cNvGraphicFramePr>
            <a:graphicFrameLocks noGrp="1"/>
          </p:cNvGraphicFramePr>
          <p:nvPr/>
        </p:nvGraphicFramePr>
        <p:xfrm>
          <a:off x="1885980" y="1619242"/>
          <a:ext cx="1885949" cy="412750"/>
        </p:xfrm>
        <a:graphic>
          <a:graphicData uri="http://schemas.openxmlformats.org/drawingml/2006/table">
            <a:tbl>
              <a:tblPr/>
              <a:tblGrid>
                <a:gridCol w="1885949"/>
              </a:tblGrid>
              <a:tr h="409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marL="272415" algn="l" rtl="0" eaLnBrk="0">
                        <a:lnSpc>
                          <a:spcPts val="1085"/>
                        </a:lnSpc>
                        <a:spcBef>
                          <a:spcPts val="3"/>
                        </a:spcBef>
                      </a:pPr>
                      <a:r>
                        <a:rPr sz="9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降低了内容创作的门槛</a:t>
                      </a:r>
                      <a:endParaRPr lang="SimHei" altLang="Sim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80" name="picture 28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9861499" y="127010"/>
            <a:ext cx="812841" cy="831806"/>
          </a:xfrm>
          <a:prstGeom prst="rect">
            <a:avLst/>
          </a:prstGeom>
        </p:spPr>
      </p:pic>
      <p:pic>
        <p:nvPicPr>
          <p:cNvPr id="282" name="picture 282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774679" y="1720877"/>
            <a:ext cx="723960" cy="876246"/>
          </a:xfrm>
          <a:prstGeom prst="rect">
            <a:avLst/>
          </a:prstGeom>
        </p:spPr>
      </p:pic>
      <p:sp>
        <p:nvSpPr>
          <p:cNvPr id="284" name="textbox 284"/>
          <p:cNvSpPr/>
          <p:nvPr/>
        </p:nvSpPr>
        <p:spPr>
          <a:xfrm>
            <a:off x="10883899" y="264665"/>
            <a:ext cx="833119" cy="106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637"/>
              </a:lnSpc>
            </a:pPr>
            <a:r>
              <a:rPr sz="600" kern="0" spc="10" baseline="-846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()</a:t>
            </a:r>
            <a:r>
              <a:rPr sz="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</a:t>
            </a:r>
            <a:r>
              <a:rPr sz="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</a:t>
            </a:r>
            <a:r>
              <a:rPr sz="600" kern="0" spc="0" baseline="34937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子位智库</a:t>
            </a:r>
            <a:endParaRPr lang="LiSu" altLang="LiSu" sz="600" baseline="34937"/>
          </a:p>
        </p:txBody>
      </p:sp>
      <p:sp>
        <p:nvSpPr>
          <p:cNvPr id="286" name="textbox 286"/>
          <p:cNvSpPr/>
          <p:nvPr/>
        </p:nvSpPr>
        <p:spPr>
          <a:xfrm>
            <a:off x="10852201" y="283077"/>
            <a:ext cx="827405" cy="3543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589"/>
              </a:lnSpc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insights</a:t>
            </a:r>
            <a:endParaRPr lang="Arial" altLang="Arial" sz="1900"/>
          </a:p>
        </p:txBody>
      </p:sp>
      <p:pic>
        <p:nvPicPr>
          <p:cNvPr id="288" name="picture 28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736640" y="1098563"/>
            <a:ext cx="5416539" cy="6350"/>
          </a:xfrm>
          <a:prstGeom prst="rect">
            <a:avLst/>
          </a:prstGeom>
        </p:spPr>
      </p:pic>
      <p:pic>
        <p:nvPicPr>
          <p:cNvPr id="290" name="picture 290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723960" y="2851144"/>
            <a:ext cx="4902159" cy="6377"/>
          </a:xfrm>
          <a:prstGeom prst="rect">
            <a:avLst/>
          </a:prstGeom>
        </p:spPr>
      </p:pic>
      <p:sp>
        <p:nvSpPr>
          <p:cNvPr id="292" name="rect"/>
          <p:cNvSpPr/>
          <p:nvPr/>
        </p:nvSpPr>
        <p:spPr>
          <a:xfrm>
            <a:off x="7886761" y="3517879"/>
            <a:ext cx="6339" cy="2921027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94" name="picture 294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9753600" y="2844766"/>
            <a:ext cx="1771618" cy="6377"/>
          </a:xfrm>
          <a:prstGeom prst="rect">
            <a:avLst/>
          </a:prstGeom>
        </p:spPr>
      </p:pic>
      <p:sp>
        <p:nvSpPr>
          <p:cNvPr id="296" name="rect"/>
          <p:cNvSpPr/>
          <p:nvPr/>
        </p:nvSpPr>
        <p:spPr>
          <a:xfrm>
            <a:off x="6623060" y="3517879"/>
            <a:ext cx="1289060" cy="6377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98" name="picture 298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10147280" y="2743200"/>
            <a:ext cx="1206520" cy="6377"/>
          </a:xfrm>
          <a:prstGeom prst="rect">
            <a:avLst/>
          </a:prstGeom>
        </p:spPr>
      </p:pic>
      <p:sp>
        <p:nvSpPr>
          <p:cNvPr id="300" name="rect"/>
          <p:cNvSpPr/>
          <p:nvPr/>
        </p:nvSpPr>
        <p:spPr>
          <a:xfrm>
            <a:off x="2006559" y="3644889"/>
            <a:ext cx="1073139" cy="6377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02" name="picture 302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11366475" y="1625620"/>
            <a:ext cx="6350" cy="1073139"/>
          </a:xfrm>
          <a:prstGeom prst="rect">
            <a:avLst/>
          </a:prstGeom>
        </p:spPr>
      </p:pic>
      <p:pic>
        <p:nvPicPr>
          <p:cNvPr id="304" name="picture 304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9264701" y="3644889"/>
            <a:ext cx="1015959" cy="6377"/>
          </a:xfrm>
          <a:prstGeom prst="rect">
            <a:avLst/>
          </a:prstGeom>
        </p:spPr>
      </p:pic>
      <p:sp>
        <p:nvSpPr>
          <p:cNvPr id="306" name="rect"/>
          <p:cNvSpPr/>
          <p:nvPr/>
        </p:nvSpPr>
        <p:spPr>
          <a:xfrm>
            <a:off x="11493520" y="2838457"/>
            <a:ext cx="6339" cy="431779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8" name="rect"/>
          <p:cNvSpPr/>
          <p:nvPr/>
        </p:nvSpPr>
        <p:spPr>
          <a:xfrm>
            <a:off x="755660" y="2838457"/>
            <a:ext cx="6339" cy="425470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0" name="picture 3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312" name="picture 3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09600" y="1092205"/>
            <a:ext cx="11036319" cy="1797070"/>
          </a:xfrm>
          <a:prstGeom prst="rect">
            <a:avLst/>
          </a:prstGeom>
        </p:spPr>
      </p:pic>
      <p:sp>
        <p:nvSpPr>
          <p:cNvPr id="314" name="textbox 314"/>
          <p:cNvSpPr/>
          <p:nvPr/>
        </p:nvSpPr>
        <p:spPr>
          <a:xfrm>
            <a:off x="768319" y="322957"/>
            <a:ext cx="6690359" cy="7353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90"/>
              </a:lnSpc>
            </a:pPr>
            <a:endParaRPr lang="Arial" altLang="Arial" sz="100"/>
          </a:p>
          <a:p>
            <a:pPr marL="619759" algn="l" rtl="0" eaLnBrk="0">
              <a:lnSpc>
                <a:spcPct val="95000"/>
              </a:lnSpc>
            </a:pPr>
            <a:r>
              <a:rPr sz="23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投放效果变革</a:t>
            </a:r>
            <a:endParaRPr lang="SimHei" altLang="SimHei" sz="23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830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400" kern="0" spc="20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从无差别影响到个性化定制，生成式</a:t>
            </a:r>
            <a:r>
              <a:rPr sz="1400" kern="0" spc="0">
                <a:solidFill>
                  <a:srgbClr val="733796">
                    <a:alpha val="100000"/>
                  </a:srgbClr>
                </a:solidFill>
                <a:latin typeface="Arial"/>
                <a:ea typeface="Arial"/>
                <a:cs typeface="Arial"/>
              </a:rPr>
              <a:t>Al</a:t>
            </a:r>
            <a:r>
              <a:rPr sz="1400" kern="0" spc="20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让只为「一个人」打造广告成为可能</a:t>
            </a:r>
            <a:endParaRPr lang="SimHei" altLang="SimHei" sz="1400"/>
          </a:p>
        </p:txBody>
      </p:sp>
      <p:sp>
        <p:nvSpPr>
          <p:cNvPr id="316" name="textbox 316"/>
          <p:cNvSpPr/>
          <p:nvPr/>
        </p:nvSpPr>
        <p:spPr>
          <a:xfrm>
            <a:off x="2952760" y="3026783"/>
            <a:ext cx="3866515" cy="11480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000" kern="0" spc="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品效销协同成为新趋势</a:t>
            </a:r>
            <a:endParaRPr lang="SimHei" altLang="SimHei" sz="1000"/>
          </a:p>
          <a:p>
            <a:pPr marL="12700" algn="l" rtl="0" eaLnBrk="0">
              <a:lnSpc>
                <a:spcPct val="95000"/>
              </a:lnSpc>
              <a:spcBef>
                <a:spcPts val="746"/>
              </a:spcBef>
            </a:pPr>
            <a:r>
              <a:rPr sz="1000" kern="0" spc="20">
                <a:solidFill>
                  <a:srgbClr val="D068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随</a:t>
            </a: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着技术和终端变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迁不断演进</a:t>
            </a:r>
            <a:endParaRPr lang="SimHei" altLang="SimHei" sz="1000"/>
          </a:p>
          <a:p>
            <a:pPr marL="82550" algn="l" rtl="0" eaLnBrk="0">
              <a:lnSpc>
                <a:spcPct val="96000"/>
              </a:lnSpc>
              <a:spcBef>
                <a:spcPts val="1171"/>
              </a:spcBef>
            </a:pPr>
            <a:r>
              <a:rPr sz="1000" kern="0" spc="16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1000" kern="0" spc="-5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16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关键节点：2012年</a:t>
            </a:r>
            <a:endParaRPr lang="SimHei" altLang="SimHei" sz="1000"/>
          </a:p>
          <a:p>
            <a:pPr marL="12700" algn="l" rtl="0" eaLnBrk="0">
              <a:lnSpc>
                <a:spcPct val="96000"/>
              </a:lnSpc>
              <a:spcBef>
                <a:spcPts val="783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000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移动互联网的</a:t>
            </a: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广告算法让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精准推荐变成可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</a:t>
            </a:r>
            <a:endParaRPr lang="SimHei" altLang="SimHei" sz="1000"/>
          </a:p>
          <a:p>
            <a:pPr algn="l" rtl="0" eaLnBrk="0">
              <a:lnSpc>
                <a:spcPct val="113000"/>
              </a:lnSpc>
            </a:pPr>
            <a:endParaRPr lang="Arial" altLang="Arial" sz="300"/>
          </a:p>
          <a:p>
            <a:pPr marL="12700" algn="l" rtl="0" eaLnBrk="0">
              <a:lnSpc>
                <a:spcPct val="95000"/>
              </a:lnSpc>
              <a:spcBef>
                <a:spcPts val="2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000" kern="0" spc="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智能媒体出现：平台智能推荐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、大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V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推广、粉丝群、互动广告等</a:t>
            </a:r>
            <a:endParaRPr lang="SimHei" altLang="SimHei" sz="1000"/>
          </a:p>
        </p:txBody>
      </p:sp>
      <p:sp>
        <p:nvSpPr>
          <p:cNvPr id="318" name="textbox 318"/>
          <p:cNvSpPr/>
          <p:nvPr/>
        </p:nvSpPr>
        <p:spPr>
          <a:xfrm>
            <a:off x="7150099" y="4336274"/>
            <a:ext cx="2301239" cy="1776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6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典型案例：</a:t>
            </a:r>
            <a:endParaRPr lang="SimHei" altLang="SimHei" sz="1000"/>
          </a:p>
          <a:p>
            <a:pPr marL="12700" indent="76200" algn="l" rtl="0" eaLnBrk="0">
              <a:lnSpc>
                <a:spcPct val="120000"/>
              </a:lnSpc>
              <a:spcBef>
                <a:spcPts val="510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「归一妙计」基于其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Al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生成能力，能够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精准匹配用户不同的搜索词，进行落地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页面内容的智能匹配生成，实现「万词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万创意万落地页」。</a:t>
            </a:r>
            <a:endParaRPr lang="SimHei" altLang="SimHei" sz="1000"/>
          </a:p>
          <a:p>
            <a:pPr algn="l" rtl="0" eaLnBrk="0">
              <a:lnSpc>
                <a:spcPct val="104000"/>
              </a:lnSpc>
            </a:pPr>
            <a:endParaRPr lang="Arial" altLang="Arial" sz="400"/>
          </a:p>
          <a:p>
            <a:pPr marL="12700" algn="l" rtl="0" eaLnBrk="0">
              <a:lnSpc>
                <a:spcPct val="122000"/>
              </a:lnSpc>
              <a:spcBef>
                <a:spcPts val="3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用户的个性化需求与企业自身的品牌、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产品将通过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大模型完美融合，最大程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度减少了投放过程中的流失和损耗，提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高用户留资比例和转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化效果。</a:t>
            </a:r>
            <a:endParaRPr lang="SimHei" altLang="SimHei" sz="1000"/>
          </a:p>
        </p:txBody>
      </p:sp>
      <p:pic>
        <p:nvPicPr>
          <p:cNvPr id="320" name="picture 3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601200" y="4394194"/>
            <a:ext cx="1727240" cy="1758939"/>
          </a:xfrm>
          <a:prstGeom prst="rect">
            <a:avLst/>
          </a:prstGeom>
        </p:spPr>
      </p:pic>
      <p:pic>
        <p:nvPicPr>
          <p:cNvPr id="322" name="picture 3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257800" y="4381507"/>
            <a:ext cx="1536679" cy="1758939"/>
          </a:xfrm>
          <a:prstGeom prst="rect">
            <a:avLst/>
          </a:prstGeom>
        </p:spPr>
      </p:pic>
      <p:graphicFrame>
        <p:nvGraphicFramePr>
          <p:cNvPr id="324" name="table 324"/>
          <p:cNvGraphicFramePr>
            <a:graphicFrameLocks noGrp="1"/>
          </p:cNvGraphicFramePr>
          <p:nvPr/>
        </p:nvGraphicFramePr>
        <p:xfrm>
          <a:off x="3130539" y="4639660"/>
          <a:ext cx="2068195" cy="1061085"/>
        </p:xfrm>
        <a:graphic>
          <a:graphicData uri="http://schemas.openxmlformats.org/drawingml/2006/table">
            <a:tbl>
              <a:tblPr/>
              <a:tblGrid>
                <a:gridCol w="650240"/>
                <a:gridCol w="220979"/>
                <a:gridCol w="1196975"/>
              </a:tblGrid>
              <a:tr h="10610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0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流量筛选</a:t>
                      </a:r>
                      <a:endParaRPr lang="SimHei" altLang="SimHei" sz="1000"/>
                    </a:p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0"/>
                    </a:p>
                    <a:p>
                      <a:pPr marL="139700" algn="l" rtl="0" eaLnBrk="0">
                        <a:lnSpc>
                          <a:spcPct val="97000"/>
                        </a:lnSpc>
                        <a:spcBef>
                          <a:spcPts val="311"/>
                        </a:spcBef>
                      </a:pP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召</a:t>
                      </a:r>
                      <a:r>
                        <a:rPr sz="10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回</a:t>
                      </a:r>
                      <a:endParaRPr lang="SimHei" altLang="SimHei" sz="1000"/>
                    </a:p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200"/>
                    </a:p>
                    <a:p>
                      <a:pPr marL="140970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1000" b="1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排序</a:t>
                      </a:r>
                      <a:endParaRPr lang="SimHei" altLang="SimHei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r" rtl="0" eaLnBrk="0">
                        <a:lnSpc>
                          <a:spcPts val="1014"/>
                        </a:lnSpc>
                      </a:pPr>
                      <a:r>
                        <a:rPr sz="6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·</a:t>
                      </a:r>
                      <a:endParaRPr lang="SimHei" altLang="SimHei" sz="600"/>
                    </a:p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8000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ts val="1014"/>
                        </a:lnSpc>
                      </a:pPr>
                      <a:r>
                        <a:rPr sz="6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·</a:t>
                      </a:r>
                      <a:endParaRPr lang="SimHei" altLang="SimHei" sz="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5244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10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流量识别和类型判断</a:t>
                      </a:r>
                      <a:endParaRPr lang="SimHei" altLang="SimHei" sz="1000"/>
                    </a:p>
                    <a:p>
                      <a:pPr marL="42544" algn="l" rtl="0" eaLnBrk="0">
                        <a:lnSpc>
                          <a:spcPct val="96000"/>
                        </a:lnSpc>
                        <a:spcBef>
                          <a:spcPts val="1156"/>
                        </a:spcBef>
                      </a:pPr>
                      <a:r>
                        <a:rPr sz="10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基于上下文</a:t>
                      </a:r>
                      <a:endParaRPr lang="SimHei" altLang="SimHei" sz="1000"/>
                    </a:p>
                    <a:p>
                      <a:pPr marL="42544" algn="l" rtl="0" eaLnBrk="0">
                        <a:lnSpc>
                          <a:spcPct val="96000"/>
                        </a:lnSpc>
                        <a:spcBef>
                          <a:spcPts val="1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基于用户行为、位置等</a:t>
                      </a: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0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协同过滤</a:t>
                      </a:r>
                      <a:endParaRPr lang="SimHei" altLang="SimHei" sz="1000"/>
                    </a:p>
                    <a:p>
                      <a:pPr marL="43180" algn="l" rtl="0" eaLnBrk="0">
                        <a:lnSpc>
                          <a:spcPct val="96000"/>
                        </a:lnSpc>
                        <a:spcBef>
                          <a:spcPts val="555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粗排</a:t>
                      </a:r>
                      <a:endParaRPr lang="SimHei" altLang="SimHei" sz="1000"/>
                    </a:p>
                    <a:p>
                      <a:pPr marL="43180" algn="l" rtl="0" eaLnBrk="0">
                        <a:lnSpc>
                          <a:spcPct val="79000"/>
                        </a:lnSpc>
                        <a:spcBef>
                          <a:spcPts val="186"/>
                        </a:spcBef>
                      </a:pPr>
                      <a:r>
                        <a:rPr sz="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精</a:t>
                      </a:r>
                      <a:r>
                        <a:rPr sz="8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排</a:t>
                      </a:r>
                      <a:r>
                        <a:rPr sz="8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：</a:t>
                      </a:r>
                      <a:r>
                        <a:rPr sz="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CVR/CTR</a:t>
                      </a:r>
                      <a:endParaRPr lang="Arial" altLang="Arial" sz="800"/>
                    </a:p>
                  </a:txBody>
                  <a:tcPr marL="0" marR="0" marT="7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26" name="textbox 326"/>
          <p:cNvSpPr/>
          <p:nvPr/>
        </p:nvSpPr>
        <p:spPr>
          <a:xfrm>
            <a:off x="7112062" y="3559779"/>
            <a:ext cx="4191634" cy="408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68"/>
              </a:lnSpc>
            </a:pPr>
            <a:endParaRPr lang="Arial" altLang="Arial" sz="100"/>
          </a:p>
          <a:p>
            <a:pPr marL="50165" algn="l" rtl="0" eaLnBrk="0">
              <a:lnSpc>
                <a:spcPct val="96000"/>
              </a:lnSpc>
            </a:pPr>
            <a:r>
              <a:rPr sz="1000" kern="0" spc="16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1000" kern="0" spc="-10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160">
                <a:solidFill>
                  <a:srgbClr val="75369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关键节点：2022年</a:t>
            </a:r>
            <a:endParaRPr lang="SimHei" altLang="SimHei" sz="1000"/>
          </a:p>
          <a:p>
            <a:pPr algn="l" rtl="0" eaLnBrk="0">
              <a:lnSpc>
                <a:spcPct val="104000"/>
              </a:lnSpc>
            </a:pPr>
            <a:endParaRPr lang="Arial" altLang="Arial" sz="600"/>
          </a:p>
          <a:p>
            <a:pPr marL="12700" algn="l" rtl="0" eaLnBrk="0">
              <a:lnSpc>
                <a:spcPct val="92000"/>
              </a:lnSpc>
              <a:spcBef>
                <a:spcPts val="3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000" kern="0" spc="3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大模型技术出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现，生成式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Al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让只为「一个人」打造广告内容成为可能</a:t>
            </a:r>
            <a:endParaRPr lang="SimHei" altLang="SimHei" sz="1000"/>
          </a:p>
        </p:txBody>
      </p:sp>
      <p:sp>
        <p:nvSpPr>
          <p:cNvPr id="328" name="textbox 328"/>
          <p:cNvSpPr/>
          <p:nvPr/>
        </p:nvSpPr>
        <p:spPr>
          <a:xfrm>
            <a:off x="2952760" y="2284703"/>
            <a:ext cx="3669665" cy="419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 效果广告出现，开始追求品效合一</a:t>
            </a:r>
            <a:endParaRPr lang="SimHei" altLang="SimHei" sz="1000"/>
          </a:p>
          <a:p>
            <a:pPr algn="l" rtl="0" eaLnBrk="0">
              <a:lnSpc>
                <a:spcPct val="100000"/>
              </a:lnSpc>
            </a:pPr>
            <a:endParaRPr lang="Arial" altLang="Arial" sz="700"/>
          </a:p>
          <a:p>
            <a:pPr marL="12700" algn="l" rtl="0" eaLnBrk="0">
              <a:lnSpc>
                <a:spcPct val="96000"/>
              </a:lnSpc>
              <a:spcBef>
                <a:spcPts val="2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000" kern="0" spc="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互联网媒体出现：邮件、网页贴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片、弹窗、搜索引擎广告等</a:t>
            </a:r>
            <a:endParaRPr lang="SimHei" altLang="SimHei" sz="1000"/>
          </a:p>
        </p:txBody>
      </p:sp>
      <p:sp>
        <p:nvSpPr>
          <p:cNvPr id="330" name="textbox 330"/>
          <p:cNvSpPr/>
          <p:nvPr/>
        </p:nvSpPr>
        <p:spPr>
          <a:xfrm>
            <a:off x="2946420" y="1402051"/>
            <a:ext cx="3422015" cy="405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000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品牌广告为主</a:t>
            </a:r>
            <a:endParaRPr lang="SimHei" altLang="SimHei" sz="1000"/>
          </a:p>
          <a:p>
            <a:pPr algn="l" rtl="0" eaLnBrk="0">
              <a:lnSpc>
                <a:spcPct val="115000"/>
              </a:lnSpc>
            </a:pPr>
            <a:endParaRPr lang="Arial" altLang="Arial" sz="500"/>
          </a:p>
          <a:p>
            <a:pPr marL="18415" algn="l" rtl="0" eaLnBrk="0">
              <a:lnSpc>
                <a:spcPct val="95000"/>
              </a:lnSpc>
              <a:spcBef>
                <a:spcPts val="5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000" kern="0" spc="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传统媒体出现：报纸、杂志、广播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、电视、户外广告等</a:t>
            </a:r>
            <a:endParaRPr lang="SimHei" altLang="SimHei" sz="1000"/>
          </a:p>
        </p:txBody>
      </p:sp>
      <p:pic>
        <p:nvPicPr>
          <p:cNvPr id="332" name="picture 33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9855159" y="127010"/>
            <a:ext cx="825520" cy="831806"/>
          </a:xfrm>
          <a:prstGeom prst="rect">
            <a:avLst/>
          </a:prstGeom>
        </p:spPr>
      </p:pic>
      <p:sp>
        <p:nvSpPr>
          <p:cNvPr id="334" name="textbox 334"/>
          <p:cNvSpPr/>
          <p:nvPr/>
        </p:nvSpPr>
        <p:spPr>
          <a:xfrm>
            <a:off x="958880" y="2405885"/>
            <a:ext cx="1772920" cy="389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6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13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广告营销2</a:t>
            </a:r>
            <a:r>
              <a:rPr sz="1000" kern="0" spc="-17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13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</a:t>
            </a:r>
            <a:r>
              <a:rPr sz="1000" kern="0" spc="-26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13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0:2006</a:t>
            </a:r>
            <a:r>
              <a:rPr sz="1000" kern="0" spc="-28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13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</a:t>
            </a:r>
            <a:r>
              <a:rPr sz="1000" kern="0" spc="-26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13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2012</a:t>
            </a:r>
            <a:endParaRPr lang="SimHei" altLang="SimHei" sz="1000"/>
          </a:p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418465" algn="l" rtl="0" eaLnBrk="0">
              <a:lnSpc>
                <a:spcPts val="1129"/>
              </a:lnSpc>
              <a:spcBef>
                <a:spcPts val="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影</a:t>
            </a:r>
            <a:r>
              <a:rPr sz="900" kern="0" spc="3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响</a:t>
            </a:r>
            <a:r>
              <a:rPr sz="900" kern="0" spc="-20">
                <a:solidFill>
                  <a:srgbClr val="1E3AA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「一类人」</a:t>
            </a:r>
            <a:endParaRPr lang="SimHei" altLang="SimHei" sz="900"/>
          </a:p>
        </p:txBody>
      </p:sp>
      <p:sp>
        <p:nvSpPr>
          <p:cNvPr id="336" name="textbox 336"/>
          <p:cNvSpPr/>
          <p:nvPr/>
        </p:nvSpPr>
        <p:spPr>
          <a:xfrm>
            <a:off x="1009599" y="4612749"/>
            <a:ext cx="1669414" cy="406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3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000" kern="0" spc="17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广告营销3</a:t>
            </a:r>
            <a:r>
              <a:rPr sz="1000" kern="0" spc="-20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17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</a:t>
            </a:r>
            <a:r>
              <a:rPr sz="1000" kern="0" spc="-24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17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0:2012</a:t>
            </a:r>
            <a:r>
              <a:rPr sz="1000" kern="0" spc="16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至今</a:t>
            </a:r>
            <a:endParaRPr lang="SimHei" altLang="SimHei" sz="1000"/>
          </a:p>
          <a:p>
            <a:pPr algn="l" rtl="0" eaLnBrk="0">
              <a:lnSpc>
                <a:spcPct val="100000"/>
              </a:lnSpc>
            </a:pPr>
            <a:endParaRPr lang="Arial" altLang="Arial" sz="600"/>
          </a:p>
          <a:p>
            <a:pPr marL="171450" algn="l" rtl="0" eaLnBrk="0">
              <a:lnSpc>
                <a:spcPct val="95000"/>
              </a:lnSpc>
              <a:spcBef>
                <a:spcPts val="6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精准影响</a:t>
            </a:r>
            <a:r>
              <a:rPr sz="1000" kern="0" spc="30">
                <a:solidFill>
                  <a:srgbClr val="1E3AA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「</a:t>
            </a:r>
            <a:r>
              <a:rPr sz="1000" kern="0" spc="-240">
                <a:solidFill>
                  <a:srgbClr val="1E3AA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30">
                <a:solidFill>
                  <a:srgbClr val="1E3AA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</a:t>
            </a:r>
            <a:r>
              <a:rPr sz="1000" kern="0" spc="-290">
                <a:solidFill>
                  <a:srgbClr val="1E3AA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30">
                <a:solidFill>
                  <a:srgbClr val="1E3AA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个人」</a:t>
            </a:r>
            <a:endParaRPr lang="SimHei" altLang="SimHei" sz="1000"/>
          </a:p>
        </p:txBody>
      </p:sp>
      <p:sp>
        <p:nvSpPr>
          <p:cNvPr id="338" name="textbox 338"/>
          <p:cNvSpPr/>
          <p:nvPr/>
        </p:nvSpPr>
        <p:spPr>
          <a:xfrm>
            <a:off x="1009599" y="1509108"/>
            <a:ext cx="1668779" cy="3860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17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广告营销1</a:t>
            </a:r>
            <a:r>
              <a:rPr sz="1000" kern="0" spc="-19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17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</a:t>
            </a:r>
            <a:r>
              <a:rPr sz="1000" kern="0" spc="-24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17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0:200</a:t>
            </a:r>
            <a:r>
              <a:rPr sz="1000" kern="0" spc="16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6以前</a:t>
            </a:r>
            <a:endParaRPr lang="SimHei" altLang="SimHei" sz="1000"/>
          </a:p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171450" algn="l" rtl="0" eaLnBrk="0">
              <a:lnSpc>
                <a:spcPct val="95000"/>
              </a:lnSpc>
              <a:spcBef>
                <a:spcPts val="1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无差别影响</a:t>
            </a:r>
            <a:r>
              <a:rPr sz="1000" kern="0" spc="0">
                <a:solidFill>
                  <a:srgbClr val="1E3AA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「所有人」</a:t>
            </a:r>
            <a:endParaRPr lang="SimHei" altLang="SimHei" sz="1000"/>
          </a:p>
        </p:txBody>
      </p:sp>
      <p:sp>
        <p:nvSpPr>
          <p:cNvPr id="340" name="textbox 340"/>
          <p:cNvSpPr/>
          <p:nvPr/>
        </p:nvSpPr>
        <p:spPr>
          <a:xfrm>
            <a:off x="9804419" y="5647669"/>
            <a:ext cx="1274444" cy="2724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75"/>
              </a:lnSpc>
            </a:pPr>
            <a:endParaRPr lang="Arial" altLang="Arial" sz="100"/>
          </a:p>
          <a:p>
            <a:pPr marL="1136650" algn="l" rtl="0" eaLnBrk="0">
              <a:lnSpc>
                <a:spcPct val="66000"/>
              </a:lnSpc>
            </a:pPr>
            <a:r>
              <a:rPr sz="4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示例2</a:t>
            </a:r>
            <a:endParaRPr lang="LiSu" altLang="LiSu" sz="400"/>
          </a:p>
          <a:p>
            <a:pPr marL="12700" algn="l" rtl="0" eaLnBrk="0">
              <a:lnSpc>
                <a:spcPts val="376"/>
              </a:lnSpc>
            </a:pPr>
            <a:r>
              <a:rPr sz="5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am</a:t>
            </a:r>
            <a:endParaRPr lang="Times New Roman" altLang="Times New Roman" sz="500"/>
          </a:p>
          <a:p>
            <a:pPr algn="l" rtl="0" eaLnBrk="0">
              <a:lnSpc>
                <a:spcPct val="104000"/>
              </a:lnSpc>
            </a:pPr>
            <a:endParaRPr lang="Arial" altLang="Arial" sz="700"/>
          </a:p>
          <a:p>
            <a:pPr marL="126364" algn="l" rtl="0" eaLnBrk="0">
              <a:lnSpc>
                <a:spcPts val="365"/>
              </a:lnSpc>
              <a:spcBef>
                <a:spcPts val="6"/>
              </a:spcBef>
            </a:pPr>
            <a:r>
              <a:rPr sz="300" kern="0" spc="6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落地页</a:t>
            </a:r>
            <a:r>
              <a:rPr sz="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300" kern="0" spc="6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生成文案：</a:t>
            </a:r>
            <a:endParaRPr lang="LiSu" altLang="LiSu" sz="300"/>
          </a:p>
        </p:txBody>
      </p:sp>
      <p:sp>
        <p:nvSpPr>
          <p:cNvPr id="342" name="textbox 342"/>
          <p:cNvSpPr/>
          <p:nvPr/>
        </p:nvSpPr>
        <p:spPr>
          <a:xfrm>
            <a:off x="11436320" y="275054"/>
            <a:ext cx="301625" cy="844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4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00" kern="0" spc="30">
                <a:solidFill>
                  <a:srgbClr val="23D2D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量子位智库</a:t>
            </a:r>
            <a:endParaRPr lang="SimHei" altLang="SimHei" sz="400"/>
          </a:p>
        </p:txBody>
      </p:sp>
      <p:sp>
        <p:nvSpPr>
          <p:cNvPr id="344" name="textbox 344"/>
          <p:cNvSpPr/>
          <p:nvPr/>
        </p:nvSpPr>
        <p:spPr>
          <a:xfrm>
            <a:off x="10852201" y="294149"/>
            <a:ext cx="848360" cy="363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657"/>
              </a:lnSpc>
            </a:pP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insights</a:t>
            </a:r>
            <a:endParaRPr lang="Arial" altLang="Arial" sz="1900"/>
          </a:p>
        </p:txBody>
      </p:sp>
      <p:sp>
        <p:nvSpPr>
          <p:cNvPr id="346" name="textbox 346"/>
          <p:cNvSpPr/>
          <p:nvPr/>
        </p:nvSpPr>
        <p:spPr>
          <a:xfrm>
            <a:off x="3259375" y="4301309"/>
            <a:ext cx="1633220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平台视角下的广告投放</a:t>
            </a: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流程</a:t>
            </a:r>
            <a:endParaRPr lang="SimHei" altLang="SimHei" sz="1000"/>
          </a:p>
        </p:txBody>
      </p:sp>
      <p:pic>
        <p:nvPicPr>
          <p:cNvPr id="348" name="picture 34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9791761" y="5162565"/>
            <a:ext cx="482558" cy="127010"/>
          </a:xfrm>
          <a:prstGeom prst="rect">
            <a:avLst/>
          </a:prstGeom>
        </p:spPr>
      </p:pic>
      <p:sp>
        <p:nvSpPr>
          <p:cNvPr id="350" name="textbox 350"/>
          <p:cNvSpPr/>
          <p:nvPr/>
        </p:nvSpPr>
        <p:spPr>
          <a:xfrm>
            <a:off x="3259375" y="5959190"/>
            <a:ext cx="300354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5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报价</a:t>
            </a:r>
            <a:endParaRPr lang="SimHei" altLang="SimHei" sz="1000"/>
          </a:p>
        </p:txBody>
      </p:sp>
      <p:pic>
        <p:nvPicPr>
          <p:cNvPr id="352" name="picture 35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314639" y="5295884"/>
            <a:ext cx="235061" cy="101635"/>
          </a:xfrm>
          <a:prstGeom prst="rect">
            <a:avLst/>
          </a:prstGeom>
        </p:spPr>
      </p:pic>
      <p:sp>
        <p:nvSpPr>
          <p:cNvPr id="354" name="textbox 354"/>
          <p:cNvSpPr/>
          <p:nvPr/>
        </p:nvSpPr>
        <p:spPr>
          <a:xfrm>
            <a:off x="10039360" y="5381517"/>
            <a:ext cx="270509" cy="120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40"/>
              </a:lnSpc>
            </a:pPr>
            <a:r>
              <a:rPr sz="6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生或文</a:t>
            </a:r>
            <a:endParaRPr lang="SimHei" altLang="SimHei" sz="600"/>
          </a:p>
        </p:txBody>
      </p:sp>
      <p:sp>
        <p:nvSpPr>
          <p:cNvPr id="356" name="textbox 356"/>
          <p:cNvSpPr/>
          <p:nvPr/>
        </p:nvSpPr>
        <p:spPr>
          <a:xfrm>
            <a:off x="10928401" y="5139006"/>
            <a:ext cx="149225" cy="844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1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示例1</a:t>
            </a:r>
            <a:endParaRPr lang="FangSong" altLang="FangSong" sz="400"/>
          </a:p>
        </p:txBody>
      </p:sp>
      <p:pic>
        <p:nvPicPr>
          <p:cNvPr id="358" name="picture 35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0896600" y="298460"/>
            <a:ext cx="82539" cy="635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10"/>
          <p:cNvGrpSpPr/>
          <p:nvPr/>
        </p:nvGrpSpPr>
        <p:grpSpPr>
          <a:xfrm rot="21600000">
            <a:off x="1530339" y="3454374"/>
            <a:ext cx="9677400" cy="1130335"/>
            <a:chExt cx="9677400" cy="1130335"/>
          </a:xfrm>
        </p:grpSpPr>
        <p:pic>
          <p:nvPicPr>
            <p:cNvPr id="360" name="picture 36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9677400" cy="1130335"/>
            </a:xfrm>
            <a:prstGeom prst="rect">
              <a:avLst/>
            </a:prstGeom>
          </p:spPr>
        </p:pic>
        <p:sp>
          <p:nvSpPr>
            <p:cNvPr id="362" name="textbox 362"/>
            <p:cNvSpPr/>
            <p:nvPr/>
          </p:nvSpPr>
          <p:spPr>
            <a:xfrm>
              <a:off x="-12700" y="-12700"/>
              <a:ext cx="9702800" cy="11747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5000"/>
                </a:lnSpc>
              </a:pPr>
              <a:endParaRPr lang="Arial" altLang="Arial" sz="1000"/>
            </a:p>
            <a:p>
              <a:pPr marL="88900" algn="l" rtl="0" eaLnBrk="0">
                <a:lnSpc>
                  <a:spcPct val="96000"/>
                </a:lnSpc>
                <a:spcBef>
                  <a:spcPts val="6"/>
                </a:spcBef>
              </a:pPr>
              <a:r>
                <a:rPr sz="1100" kern="0" spc="1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&gt;之前受制于生产力只能做到「一面千人」,现在的趋势是智投一体，即所有的内容生产都是根据投放触点及人群生</a:t>
              </a:r>
              <a:r>
                <a:rPr sz="1100" kern="0" spc="1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成相应的内容，然后再</a:t>
              </a:r>
              <a:endParaRPr lang="SimHei" altLang="SimHei" sz="1100"/>
            </a:p>
            <a:p>
              <a:pPr marL="266065" algn="l" rtl="0" eaLnBrk="0">
                <a:lnSpc>
                  <a:spcPct val="96000"/>
                </a:lnSpc>
                <a:spcBef>
                  <a:spcPts val="832"/>
                </a:spcBef>
              </a:pPr>
              <a:r>
                <a:rPr sz="1100" kern="0" spc="1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去精准投放。用户的个性化需求与企业自身的品牌、产品将通过</a:t>
              </a:r>
              <a:r>
                <a:rPr sz="1100" kern="0" spc="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Al</a:t>
              </a:r>
              <a:r>
                <a:rPr sz="1100" kern="0" spc="1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大模型完美融合，可以做到「千人千面」,实现全链路调优机制，实时</a:t>
              </a:r>
              <a:endParaRPr lang="SimHei" altLang="SimHei" sz="1100"/>
            </a:p>
            <a:p>
              <a:pPr algn="l" rtl="0" eaLnBrk="0">
                <a:lnSpc>
                  <a:spcPct val="105000"/>
                </a:lnSpc>
              </a:pPr>
              <a:endParaRPr lang="Arial" altLang="Arial" sz="700"/>
            </a:p>
            <a:p>
              <a:pPr marL="266065" algn="l" rtl="0" eaLnBrk="0">
                <a:lnSpc>
                  <a:spcPct val="100000"/>
                </a:lnSpc>
                <a:spcBef>
                  <a:spcPts val="4"/>
                </a:spcBef>
              </a:pPr>
              <a:r>
                <a:rPr sz="1100" kern="0" spc="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动态调整创意元素与组合形式。</a:t>
              </a:r>
              <a:endParaRPr lang="SimHei" altLang="SimHei" sz="1100"/>
            </a:p>
          </p:txBody>
        </p:sp>
      </p:grpSp>
      <p:sp>
        <p:nvSpPr>
          <p:cNvPr id="364" name="textbox 364"/>
          <p:cNvSpPr/>
          <p:nvPr/>
        </p:nvSpPr>
        <p:spPr>
          <a:xfrm>
            <a:off x="768319" y="336537"/>
            <a:ext cx="6776719" cy="1630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72"/>
              </a:lnSpc>
            </a:pPr>
            <a:endParaRPr lang="Arial" altLang="Arial" sz="100"/>
          </a:p>
          <a:p>
            <a:pPr marL="632459" algn="l" rtl="0" eaLnBrk="0">
              <a:lnSpc>
                <a:spcPct val="96000"/>
              </a:lnSpc>
            </a:pPr>
            <a:r>
              <a:rPr sz="2200" b="1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业态与格局变革</a:t>
            </a:r>
            <a:endParaRPr lang="SimHei" altLang="SimHei" sz="2200"/>
          </a:p>
          <a:p>
            <a:pPr marL="12700" algn="l" rtl="0" eaLnBrk="0">
              <a:lnSpc>
                <a:spcPct val="85000"/>
              </a:lnSpc>
              <a:spcBef>
                <a:spcPts val="1063"/>
              </a:spcBef>
            </a:pPr>
            <a:r>
              <a:rPr sz="1500" kern="0" spc="9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广告形式创新、自动化营销、企业商业模式革新重塑广告营销格局</a:t>
            </a:r>
            <a:endParaRPr lang="SimHei" altLang="SimHei" sz="1500"/>
          </a:p>
          <a:p>
            <a:pPr marL="18415" algn="l" rtl="0" eaLnBrk="0">
              <a:lnSpc>
                <a:spcPts val="3334"/>
              </a:lnSpc>
            </a:pP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生成式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11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能有效实现广</a:t>
            </a:r>
            <a:r>
              <a:rPr sz="1100" b="1" kern="0" spc="6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告营销行业生产力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的提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升，主要体现在：</a:t>
            </a:r>
            <a:endParaRPr lang="SimHei" altLang="SimHei" sz="11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38000"/>
              </a:lnSpc>
            </a:pPr>
            <a:endParaRPr lang="Arial" altLang="Arial" sz="200"/>
          </a:p>
          <a:p>
            <a:pPr algn="r" rtl="0" eaLnBrk="0">
              <a:lnSpc>
                <a:spcPct val="96000"/>
              </a:lnSpc>
              <a:spcBef>
                <a:spcPts val="2"/>
              </a:spcBef>
            </a:pPr>
            <a:r>
              <a:rPr sz="1100" b="1" kern="0" spc="280">
                <a:solidFill>
                  <a:srgbClr val="082C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01</a:t>
            </a:r>
            <a:r>
              <a:rPr sz="1100" kern="0" spc="280">
                <a:solidFill>
                  <a:srgbClr val="082C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100" b="1" kern="0" spc="280">
                <a:solidFill>
                  <a:srgbClr val="082C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创新广告形式，带来全</a:t>
            </a:r>
            <a:r>
              <a:rPr sz="1100" b="1" kern="0" spc="270">
                <a:solidFill>
                  <a:srgbClr val="082C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新交互体验，形成强流量、高互动，提升广告投放</a:t>
            </a:r>
            <a:r>
              <a:rPr sz="1100" b="1" kern="0" spc="0">
                <a:solidFill>
                  <a:srgbClr val="082CA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ROI</a:t>
            </a:r>
            <a:endParaRPr lang="SimSun" altLang="SimSun" sz="11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1517660" y="5181630"/>
            <a:ext cx="9664719" cy="819119"/>
            <a:chExt cx="9664719" cy="819119"/>
          </a:xfrm>
        </p:grpSpPr>
        <p:pic>
          <p:nvPicPr>
            <p:cNvPr id="366" name="picture 36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9664719" cy="819119"/>
            </a:xfrm>
            <a:prstGeom prst="rect">
              <a:avLst/>
            </a:prstGeom>
          </p:spPr>
        </p:pic>
        <p:sp>
          <p:nvSpPr>
            <p:cNvPr id="368" name="textbox 368"/>
            <p:cNvSpPr/>
            <p:nvPr/>
          </p:nvSpPr>
          <p:spPr>
            <a:xfrm>
              <a:off x="-12700" y="-12700"/>
              <a:ext cx="9690734" cy="8572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5000"/>
                </a:lnSpc>
              </a:pPr>
              <a:endParaRPr lang="Arial" altLang="Arial" sz="1000"/>
            </a:p>
            <a:p>
              <a:pPr marL="100964" algn="l" rtl="0" eaLnBrk="0">
                <a:lnSpc>
                  <a:spcPct val="96000"/>
                </a:lnSpc>
                <a:spcBef>
                  <a:spcPts val="5"/>
                </a:spcBef>
              </a:pPr>
              <a:r>
                <a:rPr sz="1100" kern="0" spc="1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&gt;营销服务商开始通过</a:t>
              </a:r>
              <a:r>
                <a:rPr sz="1100" kern="0" spc="1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大模型及生成式</a:t>
              </a:r>
              <a:r>
                <a:rPr sz="11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Al</a:t>
              </a:r>
              <a:r>
                <a:rPr sz="1100" kern="0" spc="1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技术优化企业内部整个工作流程，打通全链路数据，探索新的商业模式，提供新的产品、服务、场</a:t>
              </a:r>
              <a:endParaRPr lang="SimHei" altLang="SimHei" sz="1100"/>
            </a:p>
            <a:p>
              <a:pPr algn="l" rtl="0" eaLnBrk="0">
                <a:lnSpc>
                  <a:spcPct val="105000"/>
                </a:lnSpc>
              </a:pPr>
              <a:endParaRPr lang="Arial" altLang="Arial" sz="700"/>
            </a:p>
            <a:p>
              <a:pPr marL="278765" algn="l" rtl="0" eaLnBrk="0">
                <a:lnSpc>
                  <a:spcPct val="96000"/>
                </a:lnSpc>
                <a:spcBef>
                  <a:spcPts val="1"/>
                </a:spcBef>
              </a:pPr>
              <a:r>
                <a:rPr sz="1100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景，从而降本增效，提升毛利率，同时给用户带来全新的</a:t>
              </a:r>
              <a:r>
                <a:rPr sz="1100" kern="0" spc="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体验。</a:t>
              </a:r>
              <a:endParaRPr lang="SimHei" altLang="SimHei" sz="1100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1536679" y="2044712"/>
            <a:ext cx="9633021" cy="819119"/>
            <a:chExt cx="9633021" cy="819119"/>
          </a:xfrm>
        </p:grpSpPr>
        <p:pic>
          <p:nvPicPr>
            <p:cNvPr id="370" name="picture 37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9633021" cy="819119"/>
            </a:xfrm>
            <a:prstGeom prst="rect">
              <a:avLst/>
            </a:prstGeom>
          </p:spPr>
        </p:pic>
        <p:sp>
          <p:nvSpPr>
            <p:cNvPr id="372" name="textbox 372"/>
            <p:cNvSpPr/>
            <p:nvPr/>
          </p:nvSpPr>
          <p:spPr>
            <a:xfrm>
              <a:off x="-12700" y="-12700"/>
              <a:ext cx="9658984" cy="8572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9000"/>
                </a:lnSpc>
              </a:pPr>
              <a:endParaRPr lang="Arial" altLang="Arial" sz="1000"/>
            </a:p>
            <a:p>
              <a:pPr algn="l" rtl="0" eaLnBrk="0">
                <a:lnSpc>
                  <a:spcPct val="6166"/>
                </a:lnSpc>
              </a:pPr>
              <a:endParaRPr lang="Arial" altLang="Arial" sz="100"/>
            </a:p>
            <a:p>
              <a:pPr marL="82550" algn="l" rtl="0" eaLnBrk="0">
                <a:lnSpc>
                  <a:spcPct val="96000"/>
                </a:lnSpc>
              </a:pPr>
              <a:r>
                <a:rPr sz="1100" kern="0" spc="10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&gt;广告的内容形式以及触达消费者的形式均得到了很大的创新，大模型加持下的虚拟数字人，以及基于</a:t>
              </a:r>
              <a:r>
                <a:rPr sz="1100" kern="0" spc="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GPT</a:t>
              </a:r>
              <a:r>
                <a:rPr sz="1100" kern="0" spc="10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-4</a:t>
              </a:r>
              <a:r>
                <a:rPr sz="1100" kern="0" spc="13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 </a:t>
              </a:r>
              <a:r>
                <a:rPr sz="1100" kern="0" spc="10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的搜索引擎等。</a:t>
              </a:r>
              <a:r>
                <a:rPr sz="1100" kern="0" spc="9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随着</a:t>
              </a:r>
              <a:r>
                <a:rPr sz="1100" kern="0" spc="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Al</a:t>
              </a:r>
              <a:r>
                <a:rPr sz="1100" kern="0" spc="9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发展，</a:t>
              </a:r>
              <a:endParaRPr lang="SimHei" altLang="SimHei" sz="1100"/>
            </a:p>
            <a:p>
              <a:pPr algn="l" rtl="0" eaLnBrk="0">
                <a:lnSpc>
                  <a:spcPct val="108000"/>
                </a:lnSpc>
              </a:pPr>
              <a:endParaRPr lang="Arial" altLang="Arial" sz="600"/>
            </a:p>
            <a:p>
              <a:pPr marL="259715" algn="l" rtl="0" eaLnBrk="0">
                <a:lnSpc>
                  <a:spcPct val="96000"/>
                </a:lnSpc>
                <a:spcBef>
                  <a:spcPts val="5"/>
                </a:spcBef>
              </a:pPr>
              <a:r>
                <a:rPr sz="1100" kern="0" spc="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预计</a:t>
              </a:r>
              <a:r>
                <a:rPr sz="11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Al</a:t>
              </a:r>
              <a:r>
                <a:rPr sz="1100" kern="0" spc="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技术未来将持续改变广告行业，对各种类型的</a:t>
              </a:r>
              <a:r>
                <a:rPr sz="1100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广告模式进行升级。</a:t>
              </a:r>
              <a:endParaRPr lang="SimHei" altLang="SimHei" sz="1100"/>
            </a:p>
          </p:txBody>
        </p:sp>
      </p:grpSp>
      <p:sp>
        <p:nvSpPr>
          <p:cNvPr id="374" name="textbox 374"/>
          <p:cNvSpPr/>
          <p:nvPr/>
        </p:nvSpPr>
        <p:spPr>
          <a:xfrm>
            <a:off x="1174800" y="3177821"/>
            <a:ext cx="6315709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8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270">
                <a:solidFill>
                  <a:srgbClr val="072AA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02   </a:t>
            </a:r>
            <a:r>
              <a:rPr sz="1100" b="1" kern="0" spc="270">
                <a:solidFill>
                  <a:srgbClr val="072AA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提高营销内容生产效率，推进自动化个性化营销，实现精准链接和高效触达</a:t>
            </a:r>
            <a:endParaRPr lang="SimHei" altLang="SimHei" sz="1100"/>
          </a:p>
        </p:txBody>
      </p:sp>
      <p:pic>
        <p:nvPicPr>
          <p:cNvPr id="376" name="picture 37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9855159" y="120632"/>
            <a:ext cx="825520" cy="838184"/>
          </a:xfrm>
          <a:prstGeom prst="rect">
            <a:avLst/>
          </a:prstGeom>
        </p:spPr>
      </p:pic>
      <p:sp>
        <p:nvSpPr>
          <p:cNvPr id="378" name="textbox 378"/>
          <p:cNvSpPr/>
          <p:nvPr/>
        </p:nvSpPr>
        <p:spPr>
          <a:xfrm>
            <a:off x="1176889" y="4892321"/>
            <a:ext cx="4185284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8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b="1" kern="0" spc="-1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03</a:t>
            </a:r>
            <a:r>
              <a:rPr sz="1100" kern="0" spc="-1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1100" b="1" kern="0" spc="-1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推</a:t>
            </a:r>
            <a:r>
              <a:rPr sz="1100" kern="0" spc="-23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1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动</a:t>
            </a:r>
            <a:r>
              <a:rPr sz="1100" kern="0" spc="-22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1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营</a:t>
            </a:r>
            <a:r>
              <a:rPr sz="1100" kern="0" spc="-24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1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销</a:t>
            </a:r>
            <a:r>
              <a:rPr sz="1100" kern="0" spc="-25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1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服</a:t>
            </a:r>
            <a:r>
              <a:rPr sz="1100" kern="0" spc="-22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1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务</a:t>
            </a:r>
            <a:r>
              <a:rPr sz="1100" kern="0" spc="-19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1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商</a:t>
            </a:r>
            <a:r>
              <a:rPr sz="1100" kern="0" spc="-20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1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商</a:t>
            </a:r>
            <a:r>
              <a:rPr sz="1100" kern="0" spc="-23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1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</a:t>
            </a:r>
            <a:r>
              <a:rPr sz="1100" kern="0" spc="-24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1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模</a:t>
            </a:r>
            <a:r>
              <a:rPr sz="1100" kern="0" spc="-22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1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式</a:t>
            </a:r>
            <a:r>
              <a:rPr sz="1100" kern="0" spc="-21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1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革</a:t>
            </a:r>
            <a:r>
              <a:rPr sz="1100" kern="0" spc="-25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1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</a:t>
            </a:r>
            <a:r>
              <a:rPr sz="1100" kern="0" spc="-12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1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</a:t>
            </a:r>
            <a:r>
              <a:rPr sz="1100" kern="0" spc="-21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1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</a:t>
            </a:r>
            <a:r>
              <a:rPr sz="1100" kern="0" spc="-24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2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化</a:t>
            </a:r>
            <a:r>
              <a:rPr sz="1100" kern="0" spc="-24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2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企</a:t>
            </a:r>
            <a:r>
              <a:rPr sz="1100" kern="0" spc="-23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2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</a:t>
            </a:r>
            <a:r>
              <a:rPr sz="1100" kern="0" spc="-23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2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</a:t>
            </a:r>
            <a:r>
              <a:rPr sz="1100" kern="0" spc="-25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2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</a:t>
            </a:r>
            <a:r>
              <a:rPr sz="1100" kern="0" spc="-22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20">
                <a:solidFill>
                  <a:srgbClr val="072B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流</a:t>
            </a:r>
            <a:endParaRPr lang="SimHei" altLang="SimHei" sz="1100"/>
          </a:p>
        </p:txBody>
      </p:sp>
      <p:sp>
        <p:nvSpPr>
          <p:cNvPr id="380" name="textbox 380"/>
          <p:cNvSpPr/>
          <p:nvPr/>
        </p:nvSpPr>
        <p:spPr>
          <a:xfrm>
            <a:off x="10883899" y="262366"/>
            <a:ext cx="817244" cy="109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656"/>
              </a:lnSpc>
            </a:pPr>
            <a:r>
              <a:rPr sz="600" kern="0" spc="-20" baseline="-1634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()</a:t>
            </a:r>
            <a:r>
              <a:rPr sz="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</a:t>
            </a:r>
            <a:r>
              <a:rPr sz="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600" kern="0" spc="-20" baseline="1838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子位智库</a:t>
            </a:r>
            <a:endParaRPr lang="SimSun" altLang="SimSun" sz="600" baseline="18384"/>
          </a:p>
        </p:txBody>
      </p:sp>
      <p:sp>
        <p:nvSpPr>
          <p:cNvPr id="382" name="textbox 382"/>
          <p:cNvSpPr/>
          <p:nvPr/>
        </p:nvSpPr>
        <p:spPr>
          <a:xfrm>
            <a:off x="10864880" y="295764"/>
            <a:ext cx="827405" cy="3543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589"/>
              </a:lnSpc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insights</a:t>
            </a:r>
            <a:endParaRPr lang="Arial" altLang="Arial" sz="19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4" name="picture 3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86" name="textbox 386"/>
          <p:cNvSpPr/>
          <p:nvPr/>
        </p:nvSpPr>
        <p:spPr>
          <a:xfrm>
            <a:off x="2075887" y="2846211"/>
            <a:ext cx="7708265" cy="791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13"/>
              </a:lnSpc>
            </a:pPr>
            <a:endParaRPr lang="Arial" altLang="Arial" sz="100"/>
          </a:p>
          <a:p>
            <a:pPr marL="12700" algn="l" rtl="0" eaLnBrk="0">
              <a:lnSpc>
                <a:spcPct val="75000"/>
              </a:lnSpc>
            </a:pPr>
            <a:r>
              <a:rPr sz="67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67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3500" b="1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AIGC</a:t>
            </a:r>
            <a:r>
              <a:rPr sz="35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广告营销四大影响</a:t>
            </a:r>
            <a:endParaRPr lang="SimHei" altLang="SimHei" sz="3500"/>
          </a:p>
        </p:txBody>
      </p:sp>
      <p:sp>
        <p:nvSpPr>
          <p:cNvPr id="388" name="textbox 388"/>
          <p:cNvSpPr/>
          <p:nvPr/>
        </p:nvSpPr>
        <p:spPr>
          <a:xfrm>
            <a:off x="10852200" y="267431"/>
            <a:ext cx="890905" cy="436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20"/>
              </a:lnSpc>
            </a:pPr>
            <a:endParaRPr lang="Arial" altLang="Arial" sz="100"/>
          </a:p>
          <a:p>
            <a:pPr marL="628015" algn="l" rtl="0" eaLnBrk="0">
              <a:lnSpc>
                <a:spcPct val="92000"/>
              </a:lnSpc>
            </a:pPr>
            <a:r>
              <a:rPr sz="200" kern="0" spc="-2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量</a:t>
            </a:r>
            <a:r>
              <a:rPr sz="200" kern="0" spc="1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    </a:t>
            </a:r>
            <a:r>
              <a:rPr sz="200" kern="0" spc="-2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子</a:t>
            </a:r>
            <a:r>
              <a:rPr sz="200" kern="0" spc="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    </a:t>
            </a:r>
            <a:r>
              <a:rPr sz="200" kern="0" spc="-2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位</a:t>
            </a:r>
            <a:r>
              <a:rPr sz="200" kern="0" spc="1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    </a:t>
            </a:r>
            <a:r>
              <a:rPr sz="200" kern="0" spc="-2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智</a:t>
            </a:r>
            <a:r>
              <a:rPr sz="200" kern="0" spc="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    </a:t>
            </a:r>
            <a:r>
              <a:rPr sz="200" kern="0" spc="-20">
                <a:solidFill>
                  <a:srgbClr val="000000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店</a:t>
            </a:r>
            <a:endParaRPr lang="STHupo" altLang="STHupo" sz="200"/>
          </a:p>
          <a:p>
            <a:pPr marL="12700" algn="l" rtl="0" eaLnBrk="0">
              <a:lnSpc>
                <a:spcPts val="2794"/>
              </a:lnSpc>
              <a:spcBef>
                <a:spcPts val="216"/>
              </a:spcBef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insights</a:t>
            </a:r>
            <a:endParaRPr lang="Arial" altLang="Arial" sz="20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90" name="picture 3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4679" y="3803652"/>
            <a:ext cx="5283281" cy="2381234"/>
          </a:xfrm>
          <a:prstGeom prst="rect">
            <a:avLst/>
          </a:prstGeom>
        </p:spPr>
      </p:pic>
      <p:pic>
        <p:nvPicPr>
          <p:cNvPr id="392" name="picture 39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419818" y="3848092"/>
            <a:ext cx="4933981" cy="2362237"/>
          </a:xfrm>
          <a:prstGeom prst="rect">
            <a:avLst/>
          </a:prstGeom>
        </p:spPr>
      </p:pic>
      <p:graphicFrame>
        <p:nvGraphicFramePr>
          <p:cNvPr id="394" name="table 394"/>
          <p:cNvGraphicFramePr>
            <a:graphicFrameLocks noGrp="1"/>
          </p:cNvGraphicFramePr>
          <p:nvPr/>
        </p:nvGraphicFramePr>
        <p:xfrm>
          <a:off x="755660" y="1733565"/>
          <a:ext cx="5161915" cy="1651000"/>
        </p:xfrm>
        <a:graphic>
          <a:graphicData uri="http://schemas.openxmlformats.org/drawingml/2006/table">
            <a:tbl>
              <a:tblPr/>
              <a:tblGrid>
                <a:gridCol w="2987039"/>
                <a:gridCol w="2174875"/>
              </a:tblGrid>
              <a:tr h="1651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74930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10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我国经济持续稳定发展</a:t>
                      </a:r>
                      <a:endParaRPr lang="SimHei" altLang="SimHei" sz="1000"/>
                    </a:p>
                    <a:p>
                      <a:pPr marL="494665" algn="l" rtl="0" eaLnBrk="0">
                        <a:lnSpc>
                          <a:spcPct val="89000"/>
                        </a:lnSpc>
                        <a:spcBef>
                          <a:spcPts val="906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生成式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Al</a:t>
                      </a: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成为新增长引擎，广告</a:t>
                      </a:r>
                      <a:endParaRPr lang="SimHei" altLang="SimHei" sz="1000"/>
                    </a:p>
                    <a:p>
                      <a:pPr marL="615315" algn="l" rtl="0" eaLnBrk="0">
                        <a:lnSpc>
                          <a:spcPts val="1295"/>
                        </a:lnSpc>
                      </a:pPr>
                      <a:r>
                        <a:rPr sz="10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内容的更新迭代和需求增多</a:t>
                      </a:r>
                      <a:endParaRPr lang="SimHei" altLang="SimHei" sz="1000"/>
                    </a:p>
                    <a:p>
                      <a:pPr marL="215900" algn="l" rtl="0" eaLnBrk="0">
                        <a:lnSpc>
                          <a:spcPct val="96000"/>
                        </a:lnSpc>
                        <a:spcBef>
                          <a:spcPts val="891"/>
                        </a:spcBef>
                      </a:pPr>
                      <a:r>
                        <a:rPr sz="10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企业为应对市场竞争，更好地</a:t>
                      </a: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满足消费者</a:t>
                      </a:r>
                      <a:endParaRPr lang="SimHei" altLang="SimHei" sz="1000"/>
                    </a:p>
                    <a:p>
                      <a:pPr marL="215900" algn="l" rtl="0" eaLnBrk="0">
                        <a:lnSpc>
                          <a:spcPct val="96000"/>
                        </a:lnSpc>
                        <a:spcBef>
                          <a:spcPts val="148"/>
                        </a:spcBef>
                      </a:pPr>
                      <a:r>
                        <a:rPr sz="10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需求和提升自己的品牌，实施专业化营销</a:t>
                      </a:r>
                      <a:endParaRPr lang="SimHei" altLang="SimHei" sz="1000"/>
                    </a:p>
                    <a:p>
                      <a:pPr marL="825500" algn="l" rtl="0" eaLnBrk="0">
                        <a:lnSpc>
                          <a:spcPct val="100000"/>
                        </a:lnSpc>
                        <a:spcBef>
                          <a:spcPts val="89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策略的动力得以增强</a:t>
                      </a:r>
                      <a:endParaRPr lang="SimHei" altLang="SimHei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424815" indent="-266700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互联网与信息技术的发展为广告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营销提供了     </a:t>
                      </a: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更加便利的渠道及新颖的交互方式</a:t>
                      </a:r>
                      <a:endParaRPr lang="SimHei" altLang="SimHei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1000"/>
                    </a:p>
                    <a:p>
                      <a:pPr marL="301625" algn="just" rtl="0" eaLnBrk="0">
                        <a:lnSpc>
                          <a:spcPct val="144000"/>
                        </a:lnSpc>
                        <a:spcBef>
                          <a:spcPts val="2"/>
                        </a:spcBef>
                      </a:pPr>
                      <a:r>
                        <a:rPr sz="10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我国广告营销市场整体仍将保持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0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良好增长态势，预计2025年市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0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场规模将达到13465.</a:t>
                      </a:r>
                      <a:r>
                        <a:rPr sz="10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9亿元，未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0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来三年行业年复合增长率达9%</a:t>
                      </a:r>
                      <a:endParaRPr lang="SimHei" altLang="SimHei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396" name="table 396"/>
          <p:cNvGraphicFramePr>
            <a:graphicFrameLocks noGrp="1"/>
          </p:cNvGraphicFramePr>
          <p:nvPr/>
        </p:nvGraphicFramePr>
        <p:xfrm>
          <a:off x="6642079" y="1897342"/>
          <a:ext cx="4545965" cy="1353820"/>
        </p:xfrm>
        <a:graphic>
          <a:graphicData uri="http://schemas.openxmlformats.org/drawingml/2006/table">
            <a:tbl>
              <a:tblPr/>
              <a:tblGrid>
                <a:gridCol w="2774314"/>
                <a:gridCol w="1771650"/>
              </a:tblGrid>
              <a:tr h="1353819">
                <a:tc>
                  <a:txBody>
                    <a:bodyPr vert="horz" wrap="square"/>
                    <a:lstStyle/>
                    <a:p>
                      <a:pPr marL="336550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类比之前移动互联网的出现，</a:t>
                      </a:r>
                      <a:endParaRPr lang="SimHei" altLang="SimHei" sz="1000"/>
                    </a:p>
                    <a:p>
                      <a:pPr marL="63500" algn="l" rtl="0" eaLnBrk="0">
                        <a:lnSpc>
                          <a:spcPct val="89000"/>
                        </a:lnSpc>
                        <a:spcBef>
                          <a:spcPts val="689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生成式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Al</a:t>
                      </a: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应用于产品创新中可以解决许</a:t>
                      </a:r>
                      <a:endParaRPr lang="SimHei" altLang="SimHei" sz="1000"/>
                    </a:p>
                    <a:p>
                      <a:pPr marL="406400" algn="l" rtl="0" eaLnBrk="0">
                        <a:lnSpc>
                          <a:spcPts val="1903"/>
                        </a:lnSpc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多目前广告营销行业的痛点</a:t>
                      </a:r>
                      <a:endParaRPr lang="SimHei" altLang="SimHei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200"/>
                    </a:p>
                    <a:p>
                      <a:pPr marL="393065" indent="-393065" algn="l" rtl="0" eaLnBrk="0">
                        <a:lnSpc>
                          <a:spcPct val="119000"/>
                        </a:lnSpc>
                        <a:spcBef>
                          <a:spcPts val="2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市场上的众多企业也均在积极尝试以大模   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10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型为底座的营销产品与服务</a:t>
                      </a:r>
                      <a:endParaRPr lang="SimHei" altLang="SimHei" sz="1000"/>
                    </a:p>
                  </a:txBody>
                  <a:tcPr marL="0" marR="0" marT="189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920"/>
                        </a:lnSpc>
                      </a:pPr>
                      <a:endParaRPr lang="Arial" altLang="Arial" sz="100"/>
                    </a:p>
                    <a:p>
                      <a:pPr marL="419100" algn="l" rtl="0" eaLnBrk="0">
                        <a:lnSpc>
                          <a:spcPct val="89000"/>
                        </a:lnSpc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未来每年增速或将达到</a:t>
                      </a:r>
                      <a:endParaRPr lang="SimHei" altLang="SimHei" sz="1000"/>
                    </a:p>
                    <a:p>
                      <a:pPr marL="381634" indent="12064" algn="just" rtl="0" eaLnBrk="0">
                        <a:lnSpc>
                          <a:spcPct val="172000"/>
                        </a:lnSpc>
                        <a:spcBef>
                          <a:spcPts val="7"/>
                        </a:spcBef>
                      </a:pPr>
                      <a:r>
                        <a:rPr sz="10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60%以上，预计2030年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将达到</a:t>
                      </a:r>
                      <a:r>
                        <a:rPr sz="1000" kern="0" spc="70">
                          <a:solidFill>
                            <a:srgbClr val="1E3AAC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1500亿</a:t>
                      </a:r>
                      <a:r>
                        <a:rPr sz="1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左右规模</a:t>
                      </a:r>
                      <a:endParaRPr lang="SimHei" altLang="SimHei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98" name="textbox 398"/>
          <p:cNvSpPr/>
          <p:nvPr/>
        </p:nvSpPr>
        <p:spPr>
          <a:xfrm>
            <a:off x="870000" y="1179776"/>
            <a:ext cx="10363200" cy="408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51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10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根据国家市场监督管理总局、中国国际公共关系协会等统计数据，经量子位智库测算，2022年我国广告营销市场</a:t>
            </a:r>
            <a:r>
              <a:rPr sz="10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规模达到10403</a:t>
            </a:r>
            <a:r>
              <a:rPr sz="1000" kern="0" spc="-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.5亿元，过去五年行业复合</a:t>
            </a:r>
            <a:endParaRPr lang="SimHei" altLang="SimHei" sz="1000"/>
          </a:p>
          <a:p>
            <a:pPr marL="12700" algn="l" rtl="0" eaLnBrk="0">
              <a:lnSpc>
                <a:spcPts val="1949"/>
              </a:lnSpc>
            </a:pPr>
            <a:r>
              <a:rPr sz="10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年增长率为6</a:t>
            </a:r>
            <a:r>
              <a:rPr sz="1000" kern="0" spc="-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.8%。据业内人士估</a:t>
            </a:r>
            <a:r>
              <a:rPr sz="10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计，中国目前生成式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10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在广告营销行业中业务营收占比不到1%,2023年市场规模大概在50亿左右。</a:t>
            </a:r>
            <a:endParaRPr lang="SimHei" altLang="SimHei" sz="1000"/>
          </a:p>
        </p:txBody>
      </p:sp>
      <p:sp>
        <p:nvSpPr>
          <p:cNvPr id="400" name="textbox 400"/>
          <p:cNvSpPr/>
          <p:nvPr/>
        </p:nvSpPr>
        <p:spPr>
          <a:xfrm>
            <a:off x="774659" y="734576"/>
            <a:ext cx="7543800" cy="249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5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kern="0" spc="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生成式</a:t>
            </a:r>
            <a:r>
              <a:rPr sz="1600" kern="0" spc="0">
                <a:solidFill>
                  <a:srgbClr val="73379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Al</a:t>
            </a:r>
            <a:r>
              <a:rPr sz="1600" kern="0" spc="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成为新增长引擎，助力广告营销行业加速增长，预计2030年触及千亿级</a:t>
            </a:r>
            <a:r>
              <a:rPr sz="1600" kern="0" spc="-10">
                <a:solidFill>
                  <a:srgbClr val="7337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市场</a:t>
            </a:r>
            <a:endParaRPr lang="SimHei" altLang="SimHei" sz="1600"/>
          </a:p>
        </p:txBody>
      </p:sp>
      <p:sp>
        <p:nvSpPr>
          <p:cNvPr id="402" name="textbox 402"/>
          <p:cNvSpPr/>
          <p:nvPr/>
        </p:nvSpPr>
        <p:spPr>
          <a:xfrm>
            <a:off x="7423200" y="6234686"/>
            <a:ext cx="3916679" cy="361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07"/>
              </a:lnSpc>
            </a:pPr>
            <a:endParaRPr lang="Arial" altLang="Arial" sz="100"/>
          </a:p>
          <a:p>
            <a:pPr marL="1104264" algn="l" rtl="0" eaLnBrk="0">
              <a:lnSpc>
                <a:spcPct val="100000"/>
              </a:lnSpc>
            </a:pP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1000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单位：亿元</a:t>
            </a:r>
            <a:endParaRPr lang="SimHei" altLang="SimHei" sz="1000"/>
          </a:p>
          <a:p>
            <a:pPr algn="l" rtl="0" eaLnBrk="0">
              <a:lnSpc>
                <a:spcPct val="122000"/>
              </a:lnSpc>
            </a:pPr>
            <a:endParaRPr lang="Arial" altLang="Arial" sz="200"/>
          </a:p>
          <a:p>
            <a:pPr algn="r" rtl="0" eaLnBrk="0">
              <a:lnSpc>
                <a:spcPts val="1144"/>
              </a:lnSpc>
            </a:pP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数据来源：国家市场监督管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理总局，中国国际公共关系协会，量子位智库整理</a:t>
            </a:r>
            <a:endParaRPr lang="SimHei" altLang="SimHei" sz="900"/>
          </a:p>
        </p:txBody>
      </p:sp>
      <p:sp>
        <p:nvSpPr>
          <p:cNvPr id="404" name="textbox 404"/>
          <p:cNvSpPr/>
          <p:nvPr/>
        </p:nvSpPr>
        <p:spPr>
          <a:xfrm>
            <a:off x="1388436" y="325001"/>
            <a:ext cx="1831975" cy="362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6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市场规模影响</a:t>
            </a:r>
            <a:endParaRPr lang="SimHei" altLang="SimHei" sz="2300"/>
          </a:p>
        </p:txBody>
      </p:sp>
      <p:sp>
        <p:nvSpPr>
          <p:cNvPr id="406" name="textbox 406"/>
          <p:cNvSpPr/>
          <p:nvPr/>
        </p:nvSpPr>
        <p:spPr>
          <a:xfrm>
            <a:off x="6980587" y="3533086"/>
            <a:ext cx="3728084" cy="177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95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000" b="1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2023-2030年中国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AIGC</a:t>
            </a: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000" b="1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广告营销业务营收市场规模预测</a:t>
            </a:r>
            <a:endParaRPr lang="SimHei" altLang="SimHei" sz="1000"/>
          </a:p>
        </p:txBody>
      </p:sp>
      <p:sp>
        <p:nvSpPr>
          <p:cNvPr id="408" name="textbox 408"/>
          <p:cNvSpPr/>
          <p:nvPr/>
        </p:nvSpPr>
        <p:spPr>
          <a:xfrm>
            <a:off x="1830686" y="3533086"/>
            <a:ext cx="3213735" cy="177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95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000" b="1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2018-2025年中国广告营销市场规模统</a:t>
            </a:r>
            <a:r>
              <a:rPr sz="1000" b="1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计及预测</a:t>
            </a:r>
            <a:endParaRPr lang="SimHei" altLang="SimHei" sz="1000"/>
          </a:p>
        </p:txBody>
      </p:sp>
      <p:sp>
        <p:nvSpPr>
          <p:cNvPr id="410" name="textbox 410"/>
          <p:cNvSpPr/>
          <p:nvPr/>
        </p:nvSpPr>
        <p:spPr>
          <a:xfrm>
            <a:off x="10883900" y="268888"/>
            <a:ext cx="833119" cy="895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502"/>
              </a:lnSpc>
            </a:pPr>
            <a:r>
              <a:rPr sz="500" kern="0" spc="0" baseline="-1379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()</a:t>
            </a:r>
            <a:r>
              <a:rPr sz="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</a:t>
            </a:r>
            <a:r>
              <a:rPr sz="500" kern="0" spc="0" baseline="27879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子</a:t>
            </a:r>
            <a:r>
              <a:rPr sz="300" kern="0" spc="-2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</a:t>
            </a:r>
            <a:r>
              <a:rPr sz="500" kern="0" spc="0" baseline="27879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位</a:t>
            </a:r>
            <a:r>
              <a:rPr sz="300" kern="0" spc="-3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</a:t>
            </a:r>
            <a:r>
              <a:rPr sz="500" kern="0" spc="0" baseline="27879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智</a:t>
            </a:r>
            <a:r>
              <a:rPr sz="300" kern="0" spc="-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</a:t>
            </a:r>
            <a:r>
              <a:rPr sz="500" kern="0" spc="0" baseline="27879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库</a:t>
            </a:r>
            <a:endParaRPr lang="LiSu" altLang="LiSu" sz="500" baseline="27879"/>
          </a:p>
        </p:txBody>
      </p:sp>
      <p:sp>
        <p:nvSpPr>
          <p:cNvPr id="412" name="textbox 412"/>
          <p:cNvSpPr/>
          <p:nvPr/>
        </p:nvSpPr>
        <p:spPr>
          <a:xfrm>
            <a:off x="10839398" y="273538"/>
            <a:ext cx="869950" cy="372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725"/>
              </a:lnSpc>
            </a:pP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insights</a:t>
            </a:r>
            <a:endParaRPr lang="Arial" altLang="Arial" sz="2000"/>
          </a:p>
        </p:txBody>
      </p:sp>
      <p:sp>
        <p:nvSpPr>
          <p:cNvPr id="414" name="textbox 414"/>
          <p:cNvSpPr/>
          <p:nvPr/>
        </p:nvSpPr>
        <p:spPr>
          <a:xfrm>
            <a:off x="6337259" y="3861355"/>
            <a:ext cx="236220" cy="1103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72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2000</a:t>
            </a:r>
            <a:endParaRPr lang="SimSun" altLang="SimSun" sz="8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82000"/>
              </a:lnSpc>
              <a:spcBef>
                <a:spcPts val="243"/>
              </a:spcBef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1500</a:t>
            </a:r>
            <a:endParaRPr lang="SimSun" altLang="SimSun" sz="8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200"/>
          </a:p>
          <a:p>
            <a:pPr marL="12700" algn="l" rtl="0" eaLnBrk="0">
              <a:lnSpc>
                <a:spcPct val="82000"/>
              </a:lnSpc>
              <a:spcBef>
                <a:spcPts val="1"/>
              </a:spcBef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1000</a:t>
            </a:r>
            <a:endParaRPr lang="SimSun" altLang="SimSun" sz="800"/>
          </a:p>
        </p:txBody>
      </p:sp>
      <p:pic>
        <p:nvPicPr>
          <p:cNvPr id="416" name="picture 4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36640" y="1022321"/>
            <a:ext cx="10706039" cy="12756"/>
          </a:xfrm>
          <a:prstGeom prst="rect">
            <a:avLst/>
          </a:prstGeom>
        </p:spPr>
      </p:pic>
      <p:sp>
        <p:nvSpPr>
          <p:cNvPr id="418" name="textbox 418"/>
          <p:cNvSpPr/>
          <p:nvPr/>
        </p:nvSpPr>
        <p:spPr>
          <a:xfrm>
            <a:off x="2984459" y="6234686"/>
            <a:ext cx="857885" cy="178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07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7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单位：亿元</a:t>
            </a:r>
            <a:endParaRPr lang="SimHei" altLang="SimHei" sz="10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https://d.book118.com/467036040033006030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SimHei</vt:lpstr>
      <vt:lpstr>SimSun</vt:lpstr>
      <vt:lpstr>Times New Roman</vt:lpstr>
      <vt:lpstr>STHupo</vt:lpstr>
      <vt:lpstr>YouYuan</vt:lpstr>
      <vt:lpstr>KaiTi</vt:lpstr>
      <vt:lpstr>LiSu</vt:lpstr>
      <vt:lpstr>FangSong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2024-09-01T17:31:09.539</cp:lastPrinted>
  <dcterms:created xsi:type="dcterms:W3CDTF">2024-09-01T09:31:09Z</dcterms:created>
  <dcterms:modified xsi:type="dcterms:W3CDTF">2024-09-01T09:31:11Z</dcterms:modified>
</cp:coreProperties>
</file>