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A727424-5501-4D0C-A80A-C78A0EF3A63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3BAEAD4-64C2-4B75-B236-68DF81234A2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7E490E7-6D9A-4122-9EFB-8F02C89F253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9CA9F5C-C21B-44E7-B83E-751815D457C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39A8643-0062-47E3-814A-6EB0C24307B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83D0D35-3E91-4642-AF54-F225CEE2994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8D99E81-5507-4166-8971-89176920C9C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F56521E-1B48-47B0-B142-8FA34C3B45D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3628921-C58A-4AED-B715-9D9F7D83C3B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D19F53B-155E-40E3-9975-E9518D3D36F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92D98CB-66C7-4BAF-85C4-8A11ACE45C4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4.jpeg" /><Relationship Id="rId6"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6704302403500604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59816" y="1127918"/>
            <a:ext cx="9829800" cy="21050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心理健康与教师心理健康</a:t>
            </a:r>
          </a:p>
        </p:txBody>
      </p:sp>
      <p:sp>
        <p:nvSpPr>
          <p:cNvPr id="3" name="TextBox 3"/>
          <p:cNvSpPr txBox="1"/>
          <p:nvPr/>
        </p:nvSpPr>
        <p:spPr>
          <a:xfrm>
            <a:off x="859816" y="5259787"/>
            <a:ext cx="3200400" cy="4191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endParaRPr lang="en-US" sz="2025">
              <a:solidFill>
                <a:schemeClr val="accent3">
                  <a:alpha val="100000"/>
                </a:schemeClr>
              </a:solidFill>
              <a:latin typeface="Arial"/>
              <a:ea typeface="Arial"/>
              <a:cs typeface="Arial"/>
            </a:endParaRPr>
          </a:p>
        </p:txBody>
      </p:sp>
      <p:sp>
        <p:nvSpPr>
          <p:cNvPr id="4" name="TextBox 4"/>
          <p:cNvSpPr txBox="1"/>
          <p:nvPr/>
        </p:nvSpPr>
        <p:spPr>
          <a:xfrm>
            <a:off x="859816" y="5741875"/>
            <a:ext cx="2990850" cy="4191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3">
                    <a:alpha val="100000"/>
                  </a:schemeClr>
                </a:solidFill>
                <a:latin typeface="Arial"/>
                <a:ea typeface="Arial"/>
                <a:cs typeface="Arial"/>
              </a:rPr>
              <a:t>2024-01-25</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心理健康概述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教师心理健康现状分析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心理健康维护与促进策略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教师心理健康干预措施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实践经验分享与案例分析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总结回顾与展望未来发展</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01</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心理健康概述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心理健康是指个体在心理、情感和行为方面的良好状态，具有正常的智力、积极的情绪、和谐的人际关系、良好的社会适应能力和健全的人格。</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重要性</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心理健康是人类健康的重要组成部分，对于个体的全面发展和社会和谐稳定具有重要意义。它影响个体的认知、情感、行为和社交等方面，是幸福生活的重要基础。</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9496" r="949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定义与重要性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30845" y="2528385"/>
            <a:ext cx="1097280" cy="1097280"/>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620017" y="5027098"/>
            <a:ext cx="1097280" cy="109728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436105" y="5027098"/>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2135991">
            <a:off x="6736988" y="293181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2296662">
            <a:off x="5066977" y="2906819"/>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6933846">
            <a:off x="4575518" y="443644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5870342" y="532092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6699367">
            <a:off x="7223592" y="4470770"/>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132415" y="2756572"/>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情绪稳定</a:t>
            </a:r>
          </a:p>
        </p:txBody>
      </p:sp>
      <p:sp>
        <p:nvSpPr>
          <p:cNvPr id="11" name="TextBox 11"/>
          <p:cNvSpPr txBox="1"/>
          <p:nvPr/>
        </p:nvSpPr>
        <p:spPr>
          <a:xfrm>
            <a:off x="8132415" y="3244806"/>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保持积极的情绪状态，能够应对生活中的压力和挑战。</a:t>
            </a:r>
          </a:p>
        </p:txBody>
      </p:sp>
      <p:sp>
        <p:nvSpPr>
          <p:cNvPr id="12" name="TextBox 12"/>
          <p:cNvSpPr txBox="1"/>
          <p:nvPr/>
        </p:nvSpPr>
        <p:spPr>
          <a:xfrm>
            <a:off x="4541030" y="1027328"/>
            <a:ext cx="41243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智力正常</a:t>
            </a:r>
          </a:p>
        </p:txBody>
      </p:sp>
      <p:sp>
        <p:nvSpPr>
          <p:cNvPr id="13" name="TextBox 13"/>
          <p:cNvSpPr txBox="1"/>
          <p:nvPr/>
        </p:nvSpPr>
        <p:spPr>
          <a:xfrm>
            <a:off x="4541030" y="1453445"/>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具备正常的智力水平，能够正常学习和工作。</a:t>
            </a:r>
          </a:p>
        </p:txBody>
      </p:sp>
      <p:sp>
        <p:nvSpPr>
          <p:cNvPr id="14" name="Freeform 14"/>
          <p:cNvSpPr/>
          <p:nvPr/>
        </p:nvSpPr>
        <p:spPr>
          <a:xfrm>
            <a:off x="5793785" y="2791325"/>
            <a:ext cx="571400" cy="57140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958501" y="3293513"/>
            <a:ext cx="1097280" cy="109728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7250975" y="3585987"/>
            <a:ext cx="512333" cy="51233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101166" y="3337992"/>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4403006" y="3595353"/>
            <a:ext cx="493600" cy="49360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4922225" y="5355934"/>
            <a:ext cx="476843" cy="476843"/>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6598325" y="5290510"/>
            <a:ext cx="570456" cy="570456"/>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7824133" y="4891283"/>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人际关系和谐</a:t>
            </a:r>
          </a:p>
        </p:txBody>
      </p:sp>
      <p:sp>
        <p:nvSpPr>
          <p:cNvPr id="22" name="TextBox 22"/>
          <p:cNvSpPr txBox="1"/>
          <p:nvPr/>
        </p:nvSpPr>
        <p:spPr>
          <a:xfrm>
            <a:off x="7824133" y="5360468"/>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与他人建立良好的关系，具备社交能力和沟通技巧。</a:t>
            </a:r>
          </a:p>
        </p:txBody>
      </p:sp>
      <p:sp>
        <p:nvSpPr>
          <p:cNvPr id="23" name="TextBox 23"/>
          <p:cNvSpPr txBox="1"/>
          <p:nvPr/>
        </p:nvSpPr>
        <p:spPr>
          <a:xfrm>
            <a:off x="689125" y="2785147"/>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健全的人格</a:t>
            </a:r>
          </a:p>
        </p:txBody>
      </p:sp>
      <p:sp>
        <p:nvSpPr>
          <p:cNvPr id="24" name="TextBox 24"/>
          <p:cNvSpPr txBox="1"/>
          <p:nvPr/>
        </p:nvSpPr>
        <p:spPr>
          <a:xfrm>
            <a:off x="689125" y="3244806"/>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具备健康的人格特质，如自信、乐观、坚韧等。</a:t>
            </a:r>
          </a:p>
        </p:txBody>
      </p:sp>
      <p:sp>
        <p:nvSpPr>
          <p:cNvPr id="25" name="TextBox 25"/>
          <p:cNvSpPr txBox="1"/>
          <p:nvPr/>
        </p:nvSpPr>
        <p:spPr>
          <a:xfrm>
            <a:off x="1054890" y="4891283"/>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良好的社会适应能力</a:t>
            </a:r>
          </a:p>
        </p:txBody>
      </p:sp>
      <p:sp>
        <p:nvSpPr>
          <p:cNvPr id="26" name="TextBox 26"/>
          <p:cNvSpPr txBox="1"/>
          <p:nvPr/>
        </p:nvSpPr>
        <p:spPr>
          <a:xfrm>
            <a:off x="1054890" y="5360468"/>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能够适应社会环境的变化，具备应对挫折和困难的能力。</a:t>
            </a: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心理健康标准</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心理健康受到多种因素的影响，包括遗传、环境、社会因素等。其中，生活中的压力事件、人际关系、工作环境等都是重要的影响因素。</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影响因素</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当前，心理健康问题日益受到关注，但仍然存在许多挑战。许多人面临焦虑、抑郁等心理问题，而心理健康服务和资源相对不足。因此，加强心理健康教育和心理干预措施具有重要意义。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现状</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影响因素及现状</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02</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教师心理健康现状分析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7901" b="7901"/>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5319" b="5319"/>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026" b="180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教师职业压力来源</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工作负荷</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教师常常需要应对繁重的教学任务、备课、批改作业等工作，长时间的工作负荷容易导致心理压力积累。</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学生问题</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学生中的学习困难、行为问题、家庭背景等复杂因素，都可能成为教师心理压力的来源。</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职业期望</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社会对教师的期望较高，教师自身也可能对职业成就抱有较高期望，当现实与期望不符时，容易产生挫败感和压力。</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容易出现焦虑、抑郁、情绪不稳定等心理问题，表现为易怒、暴躁或过度担忧。</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情绪问题</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75" r="166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行为问题</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26" r="16626"/>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社交问题</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75" r="166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可能出现失眠、食欲不振、注意力不集中、决策困难等行为上的困扰。</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在人际交往中表现出回避、退缩或过度敏感，与同事、学生、家长的关系可能受到影响。</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教师心理健康问题表现</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963"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676483"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4" name="Freeform 4"/>
          <p:cNvSpPr/>
          <p:nvPr/>
        </p:nvSpPr>
        <p:spPr>
          <a:xfrm rot="-5400000">
            <a:off x="921706"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5400000">
            <a:off x="921706"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929362"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教师的性格特点、自我认知、应对方式等个人因素，会影响其心理健康状况。</a:t>
            </a:r>
          </a:p>
        </p:txBody>
      </p:sp>
      <p:sp>
        <p:nvSpPr>
          <p:cNvPr id="7" name="TextBox 7"/>
          <p:cNvSpPr txBox="1"/>
          <p:nvPr/>
        </p:nvSpPr>
        <p:spPr>
          <a:xfrm>
            <a:off x="929362"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个人因素</a:t>
            </a:r>
          </a:p>
        </p:txBody>
      </p:sp>
      <p:sp>
        <p:nvSpPr>
          <p:cNvPr id="8" name="AutoShape 8"/>
          <p:cNvSpPr/>
          <p:nvPr/>
        </p:nvSpPr>
        <p:spPr>
          <a:xfrm>
            <a:off x="3290712"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377522"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3512232"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Freeform 11"/>
          <p:cNvSpPr/>
          <p:nvPr/>
        </p:nvSpPr>
        <p:spPr>
          <a:xfrm rot="-5400000">
            <a:off x="3757455"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5400000">
            <a:off x="3757455"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3765111"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学校的管理方式、同事关系、学生素质等工作环境因素，也会对教师的心理健康产生影响。</a:t>
            </a:r>
          </a:p>
        </p:txBody>
      </p:sp>
      <p:sp>
        <p:nvSpPr>
          <p:cNvPr id="14" name="TextBox 14"/>
          <p:cNvSpPr txBox="1"/>
          <p:nvPr/>
        </p:nvSpPr>
        <p:spPr>
          <a:xfrm>
            <a:off x="3765111"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工作环境</a:t>
            </a:r>
          </a:p>
        </p:txBody>
      </p:sp>
      <p:sp>
        <p:nvSpPr>
          <p:cNvPr id="15" name="AutoShape 15"/>
          <p:cNvSpPr/>
          <p:nvPr/>
        </p:nvSpPr>
        <p:spPr>
          <a:xfrm>
            <a:off x="6126461"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6347981"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Freeform 17"/>
          <p:cNvSpPr/>
          <p:nvPr/>
        </p:nvSpPr>
        <p:spPr>
          <a:xfrm rot="-5400000">
            <a:off x="6593205"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rot="-5400000">
            <a:off x="6593205"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600860"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家庭、朋友、社会等提供的支持和帮助，能够缓解教师的心理压力，增强其心理韧性。</a:t>
            </a:r>
          </a:p>
        </p:txBody>
      </p:sp>
      <p:sp>
        <p:nvSpPr>
          <p:cNvPr id="20" name="TextBox 20"/>
          <p:cNvSpPr txBox="1"/>
          <p:nvPr/>
        </p:nvSpPr>
        <p:spPr>
          <a:xfrm>
            <a:off x="6600860"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社会支持</a:t>
            </a:r>
          </a:p>
        </p:txBody>
      </p:sp>
      <p:sp>
        <p:nvSpPr>
          <p:cNvPr id="21" name="AutoShape 21"/>
          <p:cNvSpPr/>
          <p:nvPr/>
        </p:nvSpPr>
        <p:spPr>
          <a:xfrm>
            <a:off x="8962210"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2" name="Connector 22"/>
          <p:cNvCxnSpPr/>
          <p:nvPr/>
        </p:nvCxnSpPr>
        <p:spPr>
          <a:xfrm flipH="1">
            <a:off x="9183730"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23" name="Freeform 23"/>
          <p:cNvSpPr/>
          <p:nvPr/>
        </p:nvSpPr>
        <p:spPr>
          <a:xfrm rot="-5400000">
            <a:off x="9428954"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rot="-5400000">
            <a:off x="9428954"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9436609"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长期的心理健康问题可能导致教师的工作效率下降、教学质量受损，甚至影响到教师的职业生涯和个人生活。同时，教师的心理健康状况也会对学生的成长和教育质量产生直接或间接的影响。</a:t>
            </a:r>
          </a:p>
        </p:txBody>
      </p:sp>
      <p:sp>
        <p:nvSpPr>
          <p:cNvPr id="26" name="TextBox 26"/>
          <p:cNvSpPr txBox="1"/>
          <p:nvPr/>
        </p:nvSpPr>
        <p:spPr>
          <a:xfrm>
            <a:off x="9436609"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后果</a:t>
            </a:r>
          </a:p>
        </p:txBody>
      </p:sp>
      <p:sp>
        <p:nvSpPr>
          <p:cNvPr id="27" name="AutoShape 27"/>
          <p:cNvSpPr/>
          <p:nvPr/>
        </p:nvSpPr>
        <p:spPr>
          <a:xfrm>
            <a:off x="541773"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213271"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020"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0" name="Group 30"/>
          <p:cNvGrpSpPr/>
          <p:nvPr/>
        </p:nvGrpSpPr>
        <p:grpSpPr>
          <a:xfrm>
            <a:off x="454963" y="93878"/>
            <a:ext cx="10641129" cy="914400"/>
            <a:chOff x="454963" y="93878"/>
            <a:chExt cx="10641129" cy="914400"/>
          </a:xfrm>
        </p:grpSpPr>
        <p:sp>
          <p:nvSpPr>
            <p:cNvPr id="31" name="AutoShape 3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影响因素及后果</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03</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心理健康维护与促进策略</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539" r="15539"/>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1006" r="11006"/>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15675" r="15675"/>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8783" r="18783"/>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自我认知与情绪管理</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了解自己的情感、需求和价值观，形成客观的自我评价。</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学会识别自己和他人的情绪，理解情绪的来源和影响。</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掌握有效的情绪调节技巧，如深呼吸、冥想和放松训练等。</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培养积极乐观的心态，关注问题的解决方案而非问题本身。</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自我意识</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情绪识别</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情绪调节</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积极心态</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7458" b="17458"/>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667" r="667"/>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时间规划</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任务分解</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避免多任务处理</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休息与放松</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时间管理与工作效率提升</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制定合理的工作计划，设定优先级，避免拖延。</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专注于单一任务，减少干扰，提高工作质量。</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将复杂任务分解成小目标，逐步完成，提高工作效率。</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合理安排工作和休息时间，保持身心健康。</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https://d.book118.com/467043024035006046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83</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2024-09-21T07:19:55.100</cp:lastPrinted>
  <dcterms:created xsi:type="dcterms:W3CDTF">2024-09-20T23:19:55Z</dcterms:created>
  <dcterms:modified xsi:type="dcterms:W3CDTF">2024-09-20T23:19:57Z</dcterms:modified>
</cp:coreProperties>
</file>