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C978DC-CE37-402C-83E5-960F07CC7E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FF523A-D4B2-49E4-A4A4-6181B05576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DDB8228-6DFC-4F19-839E-DACD31DDB0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919F84-DD4E-4E28-A81F-8E9D79610F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631F46-75E7-4D37-B638-94FFCBFE9E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564886B-0E0B-4458-B340-750C7E4C74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CF4E55-68AB-4623-AB54-5BBD6DB5DD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BD2C3A-19EA-428F-80BC-6B30238582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6C6ED4-EE0B-48EC-8607-5C493C3E1A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5BFEC8-8AFA-4211-9B20-C0B6D27C1A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008BF5-54EE-4A69-B06E-8C3DB20387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704312105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媒体与公众舆论的研究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媒体与公众舆论的相互作用
 舆论导向：媒体的权力与责任
 舆论形成：媒体框架与议程设置
 信息传播：数字媒体与社交网络的影响
 公共话语：媒体与舆论之间的辩证关系
 媒体素养：理解媒体影响的必要性
 舆论操纵：媒体作为权力工具的风险
 新闻自由：媒体独立性与公共舆论监督</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媒体与公众舆论的相互作用</a:t>
            </a:r>
          </a:p>
        </p:txBody>
      </p:sp>
      <p:sp>
        <p:nvSpPr>
          <p:cNvPr id="3" name="Subtitle 2"/>
          <p:cNvSpPr>
            <a:spLocks noGrp="1"/>
          </p:cNvSpPr>
          <p:nvPr>
            <p:ph type="subTitle" idx="1"/>
          </p:nvPr>
        </p:nvSpPr>
        <p:spPr/>
        <p:txBody>
          <a:bodyPr/>
          <a:lstStyle/>
          <a:p>
            <a:r>
              <a:t>媒体与公众舆论的研究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媒体与公众舆论的相互作用</a:t>
            </a:r>
          </a:p>
        </p:txBody>
      </p:sp>
      <p:sp>
        <p:nvSpPr>
          <p:cNvPr id="3" name="Text Placeholder 2"/>
          <p:cNvSpPr>
            <a:spLocks noGrp="1"/>
          </p:cNvSpPr>
          <p:nvPr>
            <p:ph type="body" idx="1"/>
          </p:nvPr>
        </p:nvSpPr>
        <p:spPr/>
        <p:txBody>
          <a:bodyPr/>
          <a:lstStyle/>
          <a:p>
            <a:r>
              <a:t>议程设置功能</a:t>
            </a:r>
          </a:p>
        </p:txBody>
      </p:sp>
      <p:sp>
        <p:nvSpPr>
          <p:cNvPr id="4" name="Content Placeholder 3"/>
          <p:cNvSpPr>
            <a:spLocks noGrp="1"/>
          </p:cNvSpPr>
          <p:nvPr>
            <p:ph sz="half" idx="2"/>
          </p:nvPr>
        </p:nvSpPr>
        <p:spPr/>
        <p:txBody>
          <a:bodyPr/>
          <a:lstStyle/>
          <a:p>
            <a:r>
              <a:t>1. 媒体议程设置功能是指媒体对公众关注的议题和问题具有影响力，能够决定公众关心哪些问题以及如何关心这些问题。</a:t>
            </a:r>
          </a:p>
          <a:p>
            <a:r>
              <a:t>2. 媒体议程设置功能可以通过多种方式实现，包括新闻报道的选题、头条新闻的选择、新闻报道的时长和位置、新闻报道的语气和措辞等。</a:t>
            </a:r>
          </a:p>
          <a:p>
            <a:r>
              <a:t>3. 媒体议程设置功能对公众舆论具有重要影响，媒体报道的议题和问题往往会成为公众讨论和关注的焦点，从而影响公众对这些问题的态度和看法。</a:t>
            </a:r>
          </a:p>
        </p:txBody>
      </p:sp>
      <p:sp>
        <p:nvSpPr>
          <p:cNvPr id="5" name="Text Placeholder 4"/>
          <p:cNvSpPr>
            <a:spLocks noGrp="1"/>
          </p:cNvSpPr>
          <p:nvPr>
            <p:ph type="body" idx="3"/>
          </p:nvPr>
        </p:nvSpPr>
        <p:spPr/>
        <p:txBody>
          <a:bodyPr/>
          <a:lstStyle/>
          <a:p>
            <a:r>
              <a:t>塑造公众认知功能</a:t>
            </a:r>
          </a:p>
        </p:txBody>
      </p:sp>
      <p:sp>
        <p:nvSpPr>
          <p:cNvPr id="6" name="Content Placeholder 5"/>
          <p:cNvSpPr>
            <a:spLocks noGrp="1"/>
          </p:cNvSpPr>
          <p:nvPr>
            <p:ph sz="half" idx="4"/>
          </p:nvPr>
        </p:nvSpPr>
        <p:spPr/>
        <p:txBody>
          <a:bodyPr/>
          <a:lstStyle/>
          <a:p>
            <a:r>
              <a:t>1. 媒体对公众认知的功能是指媒体能够塑造公众对现实世界的看法和理解，媒体报道的事件和信息往往会成为公众认识现实世界的基础。</a:t>
            </a:r>
          </a:p>
          <a:p>
            <a:r>
              <a:t>2. 媒体塑造公众认知功能可以通过多种方式实现，包括新闻报道的选题、头条新闻的选择、新闻报道的时长和位置、新闻报道的语气和措辞等。</a:t>
            </a:r>
          </a:p>
          <a:p>
            <a:r>
              <a:t>3. 媒体塑造公众认知功能对公众舆论具有重要影响，媒体报道的事件和信息往往会影响公众对现实世界的看法和理解，从而影响公众对各种问题的态度和看法。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媒体与公众舆论的相互作用</a:t>
            </a:r>
          </a:p>
        </p:txBody>
      </p:sp>
      <p:sp>
        <p:nvSpPr>
          <p:cNvPr id="3" name="Text Placeholder 2"/>
          <p:cNvSpPr>
            <a:spLocks noGrp="1"/>
          </p:cNvSpPr>
          <p:nvPr>
            <p:ph type="body" idx="1"/>
          </p:nvPr>
        </p:nvSpPr>
        <p:spPr/>
        <p:txBody>
          <a:bodyPr/>
          <a:lstStyle/>
          <a:p>
            <a:r>
              <a:t>强化或削弱公众态度功能</a:t>
            </a:r>
          </a:p>
        </p:txBody>
      </p:sp>
      <p:sp>
        <p:nvSpPr>
          <p:cNvPr id="4" name="Content Placeholder 3"/>
          <p:cNvSpPr>
            <a:spLocks noGrp="1"/>
          </p:cNvSpPr>
          <p:nvPr>
            <p:ph sz="half" idx="2"/>
          </p:nvPr>
        </p:nvSpPr>
        <p:spPr/>
        <p:txBody>
          <a:bodyPr/>
          <a:lstStyle/>
          <a:p>
            <a:r>
              <a:t>1. 媒体强化或削弱公众态度的功能是指媒体能够强化或削弱公众对某些问题的态度和看法，媒体报道的信息和观点往往会影响公众对这些问题的看法。</a:t>
            </a:r>
          </a:p>
          <a:p>
            <a:r>
              <a:t>2. 媒体强化或削弱公众态度功能可以通过多种方式实现，包括新闻报道的选题、头条新闻的选择、新闻报道的时长和位置、新闻报道的语气和措辞等。</a:t>
            </a:r>
          </a:p>
          <a:p>
            <a:r>
              <a:t>3. 媒体强化或削弱公众态度功能对公众舆论具有重要影响，媒体报道的信息和观点往往会影响公众对某些问题的看法，从而影响公众的舆论倾向。</a:t>
            </a:r>
          </a:p>
        </p:txBody>
      </p:sp>
      <p:sp>
        <p:nvSpPr>
          <p:cNvPr id="5" name="Text Placeholder 4"/>
          <p:cNvSpPr>
            <a:spLocks noGrp="1"/>
          </p:cNvSpPr>
          <p:nvPr>
            <p:ph type="body" idx="3"/>
          </p:nvPr>
        </p:nvSpPr>
        <p:spPr/>
        <p:txBody>
          <a:bodyPr/>
          <a:lstStyle/>
          <a:p>
            <a:r>
              <a:t>改变公众行为功能</a:t>
            </a:r>
          </a:p>
        </p:txBody>
      </p:sp>
      <p:sp>
        <p:nvSpPr>
          <p:cNvPr id="6" name="Content Placeholder 5"/>
          <p:cNvSpPr>
            <a:spLocks noGrp="1"/>
          </p:cNvSpPr>
          <p:nvPr>
            <p:ph sz="half" idx="4"/>
          </p:nvPr>
        </p:nvSpPr>
        <p:spPr/>
        <p:txBody>
          <a:bodyPr/>
          <a:lstStyle/>
          <a:p>
            <a:r>
              <a:t>1. 媒体改变公众行为的功能是指媒体能够影响或改变公众的行为，媒体报道的信息和观点往往会影响公众的行为和选择。</a:t>
            </a:r>
          </a:p>
          <a:p>
            <a:r>
              <a:t>2. 媒体改变公众行为功能可以通过多种方式实现，包括新闻报道的选题、头条新闻的选择、新闻报道的时长和位置、新闻报道的语气和措辞等。</a:t>
            </a:r>
          </a:p>
          <a:p>
            <a:r>
              <a:t>3. 媒体改变公众行为功能对公众舆论具有重要影响，媒体报道的信息和观点往往会影响公众的行为和选择，从而影响公众的舆论倾向。</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媒体与公众舆论的相互作用</a:t>
            </a:r>
          </a:p>
        </p:txBody>
      </p:sp>
      <p:sp>
        <p:nvSpPr>
          <p:cNvPr id="3" name="Text Placeholder 2"/>
          <p:cNvSpPr>
            <a:spLocks noGrp="1"/>
          </p:cNvSpPr>
          <p:nvPr>
            <p:ph type="body" idx="1"/>
          </p:nvPr>
        </p:nvSpPr>
        <p:spPr/>
        <p:txBody>
          <a:bodyPr/>
          <a:lstStyle/>
          <a:p>
            <a:r>
              <a:t>制造社会恐慌功能</a:t>
            </a:r>
          </a:p>
        </p:txBody>
      </p:sp>
      <p:sp>
        <p:nvSpPr>
          <p:cNvPr id="4" name="Content Placeholder 3"/>
          <p:cNvSpPr>
            <a:spLocks noGrp="1"/>
          </p:cNvSpPr>
          <p:nvPr>
            <p:ph sz="half" idx="2"/>
          </p:nvPr>
        </p:nvSpPr>
        <p:spPr/>
        <p:txBody>
          <a:bodyPr/>
          <a:lstStyle/>
          <a:p>
            <a:r>
              <a:t>1. 媒体制造社会恐慌的功能是指媒体能够制造或加剧公众的恐慌情绪，媒体报道的信息和观点往往会引起公众的恐慌情绪。</a:t>
            </a:r>
          </a:p>
          <a:p>
            <a:r>
              <a:t>2. 媒体制造社会恐慌功能可以通过多种方式实现，包括新闻报道的选题、头条新闻的选择、新闻报道的时长和位置、新闻报道的语气和措辞等。</a:t>
            </a:r>
          </a:p>
          <a:p>
            <a:r>
              <a:t>3. 媒体制造社会恐慌功能对公众舆论具有重要影响，媒体报道的信息和观点往往会引起公众的恐慌情绪，从而影响公众的舆论倾向。</a:t>
            </a:r>
          </a:p>
        </p:txBody>
      </p:sp>
      <p:sp>
        <p:nvSpPr>
          <p:cNvPr id="5" name="Text Placeholder 4"/>
          <p:cNvSpPr>
            <a:spLocks noGrp="1"/>
          </p:cNvSpPr>
          <p:nvPr>
            <p:ph type="body" idx="3"/>
          </p:nvPr>
        </p:nvSpPr>
        <p:spPr/>
        <p:txBody>
          <a:bodyPr/>
          <a:lstStyle/>
          <a:p>
            <a:r>
              <a:t>传播意识形态功能</a:t>
            </a:r>
          </a:p>
        </p:txBody>
      </p:sp>
      <p:sp>
        <p:nvSpPr>
          <p:cNvPr id="6" name="Content Placeholder 5"/>
          <p:cNvSpPr>
            <a:spLocks noGrp="1"/>
          </p:cNvSpPr>
          <p:nvPr>
            <p:ph sz="half" idx="4"/>
          </p:nvPr>
        </p:nvSpPr>
        <p:spPr/>
        <p:txBody>
          <a:bodyPr/>
          <a:lstStyle/>
          <a:p>
            <a:r>
              <a:t>1. 媒体传播意识形态的功能是指媒体能够传播和塑造公众的意识形态，媒体报道的信息和观点往往会影响公众的意识形态倾向。</a:t>
            </a:r>
          </a:p>
          <a:p>
            <a:r>
              <a:t>2. 媒体传播意识形态功能可以通过多种方式实现，包括新闻报道的选题、头条新闻的选择、新闻报道的时长和位置、新闻报道的语气和措辞等。</a:t>
            </a:r>
          </a:p>
          <a:p>
            <a:r>
              <a:t>3. 媒体传播意识形态功能对公众舆论具有重要影响，媒体报道的信息和观点往往会影响公众的意识形态倾向，从而影响公众的舆论倾向。</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舆论导向：媒体的权力与责任</a:t>
            </a:r>
          </a:p>
        </p:txBody>
      </p:sp>
      <p:sp>
        <p:nvSpPr>
          <p:cNvPr id="3" name="Subtitle 2"/>
          <p:cNvSpPr>
            <a:spLocks noGrp="1"/>
          </p:cNvSpPr>
          <p:nvPr>
            <p:ph type="subTitle" idx="1"/>
          </p:nvPr>
        </p:nvSpPr>
        <p:spPr/>
        <p:txBody>
          <a:bodyPr/>
          <a:lstStyle/>
          <a:p>
            <a:r>
              <a:t>媒体与公众舆论的研究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舆论导向：媒体的权力与责任</a:t>
            </a:r>
          </a:p>
        </p:txBody>
      </p:sp>
      <p:sp>
        <p:nvSpPr>
          <p:cNvPr id="3" name="Text Placeholder 2"/>
          <p:cNvSpPr>
            <a:spLocks noGrp="1"/>
          </p:cNvSpPr>
          <p:nvPr>
            <p:ph type="body" idx="1"/>
          </p:nvPr>
        </p:nvSpPr>
        <p:spPr/>
        <p:txBody>
          <a:bodyPr/>
          <a:lstStyle/>
          <a:p>
            <a:r>
              <a:t>媒体的权力与影响力：</a:t>
            </a:r>
          </a:p>
        </p:txBody>
      </p:sp>
      <p:sp>
        <p:nvSpPr>
          <p:cNvPr id="4" name="Content Placeholder 3"/>
          <p:cNvSpPr>
            <a:spLocks noGrp="1"/>
          </p:cNvSpPr>
          <p:nvPr>
            <p:ph sz="half" idx="2"/>
          </p:nvPr>
        </p:nvSpPr>
        <p:spPr/>
        <p:txBody>
          <a:bodyPr/>
          <a:lstStyle/>
          <a:p>
            <a:r>
              <a:t>1. 媒体作为信息传播的主要渠道，在塑造和影响公共舆论方面发挥着重要作用。可以传递信息、教育公众、娱乐大众等功能。</a:t>
            </a:r>
          </a:p>
          <a:p>
            <a:r>
              <a:t>2. 媒体对社会和政治的影响是巨大的。媒体可以促进社会进步与民主发展，也可以阻碍社会进步或破坏民主制度。</a:t>
            </a:r>
          </a:p>
          <a:p>
            <a:r>
              <a:t>3. 媒体在舆论形成过程中的作用是复杂和多方面的，受多种因素的影响，包括媒体的定位、新闻价值的判断、叙事框架的构建等。</a:t>
            </a:r>
          </a:p>
        </p:txBody>
      </p:sp>
      <p:sp>
        <p:nvSpPr>
          <p:cNvPr id="5" name="Text Placeholder 4"/>
          <p:cNvSpPr>
            <a:spLocks noGrp="1"/>
          </p:cNvSpPr>
          <p:nvPr>
            <p:ph type="body" idx="3"/>
          </p:nvPr>
        </p:nvSpPr>
        <p:spPr/>
        <p:txBody>
          <a:bodyPr/>
          <a:lstStyle/>
          <a:p>
            <a:r>
              <a:t>媒体的责任与伦理：</a:t>
            </a:r>
          </a:p>
        </p:txBody>
      </p:sp>
      <p:sp>
        <p:nvSpPr>
          <p:cNvPr id="6" name="Content Placeholder 5"/>
          <p:cNvSpPr>
            <a:spLocks noGrp="1"/>
          </p:cNvSpPr>
          <p:nvPr>
            <p:ph sz="half" idx="4"/>
          </p:nvPr>
        </p:nvSpPr>
        <p:spPr/>
        <p:txBody>
          <a:bodyPr/>
          <a:lstStyle/>
          <a:p>
            <a:r>
              <a:t>1. 媒体作为社会信息传播机构，具有社会责任和伦理准则，需要确保新闻的真实、客观和准确。</a:t>
            </a:r>
          </a:p>
          <a:p>
            <a:r>
              <a:t>2. 媒体在报道新闻时，应遵循公正、公平、客观、诚实的原则，尊重新闻当事人的权利。</a:t>
            </a:r>
          </a:p>
          <a:p>
            <a:r>
              <a:t>3. 媒体应避免歪曲事实、制造虚假新闻和煽动公众情绪。</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舆论导向：媒体的权力与责任</a:t>
            </a:r>
          </a:p>
        </p:txBody>
      </p:sp>
      <p:sp>
        <p:nvSpPr>
          <p:cNvPr id="3" name="Text Placeholder 2"/>
          <p:cNvSpPr>
            <a:spLocks noGrp="1"/>
          </p:cNvSpPr>
          <p:nvPr>
            <p:ph type="body" idx="1"/>
          </p:nvPr>
        </p:nvSpPr>
        <p:spPr/>
        <p:txBody>
          <a:bodyPr/>
          <a:lstStyle/>
          <a:p>
            <a:r>
              <a:t>舆论导向与社会责任：</a:t>
            </a:r>
          </a:p>
        </p:txBody>
      </p:sp>
      <p:sp>
        <p:nvSpPr>
          <p:cNvPr id="4" name="Content Placeholder 3"/>
          <p:cNvSpPr>
            <a:spLocks noGrp="1"/>
          </p:cNvSpPr>
          <p:nvPr>
            <p:ph sz="half" idx="2"/>
          </p:nvPr>
        </p:nvSpPr>
        <p:spPr/>
        <p:txBody>
          <a:bodyPr/>
          <a:lstStyle/>
          <a:p>
            <a:r>
              <a:t>1.舆论导向是指媒体对公共舆论施加影响，以实现特定目标或价值观。</a:t>
            </a:r>
          </a:p>
          <a:p>
            <a:r>
              <a:t>2.舆论导向可以是积极的，如引导公众关注社会问题或促进社会变革。</a:t>
            </a:r>
          </a:p>
          <a:p>
            <a:r>
              <a:t>3.舆论导向也可能是有害的，比如操纵公众舆论以支持特定政治或经济利益集团的利益。</a:t>
            </a:r>
          </a:p>
        </p:txBody>
      </p:sp>
      <p:sp>
        <p:nvSpPr>
          <p:cNvPr id="5" name="Text Placeholder 4"/>
          <p:cNvSpPr>
            <a:spLocks noGrp="1"/>
          </p:cNvSpPr>
          <p:nvPr>
            <p:ph type="body" idx="3"/>
          </p:nvPr>
        </p:nvSpPr>
        <p:spPr/>
        <p:txBody>
          <a:bodyPr/>
          <a:lstStyle/>
          <a:p>
            <a:r>
              <a:t>媒体与公众互动的动态过程：</a:t>
            </a:r>
          </a:p>
        </p:txBody>
      </p:sp>
      <p:sp>
        <p:nvSpPr>
          <p:cNvPr id="6" name="Content Placeholder 5"/>
          <p:cNvSpPr>
            <a:spLocks noGrp="1"/>
          </p:cNvSpPr>
          <p:nvPr>
            <p:ph sz="half" idx="4"/>
          </p:nvPr>
        </p:nvSpPr>
        <p:spPr/>
        <p:txBody>
          <a:bodyPr/>
          <a:lstStyle/>
          <a:p>
            <a:r>
              <a:t>1. 媒体与公众之间存在着持续的互动过程。媒体报道可以塑造公众舆论，而公众舆论又可以影响媒体报道的内容和方式。</a:t>
            </a:r>
          </a:p>
          <a:p>
            <a:r>
              <a:t>2. 这是一种动态过程，互相影响，互相塑造。</a:t>
            </a:r>
          </a:p>
          <a:p>
            <a:r>
              <a:t>3. 这也意味着媒体应注意尊重公众的知情权、监督权和参与权，鼓励公众积极参与公共事务讨论。</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舆论导向：媒体的权力与责任</a:t>
            </a:r>
          </a:p>
        </p:txBody>
      </p:sp>
      <p:sp>
        <p:nvSpPr>
          <p:cNvPr id="3" name="Text Placeholder 2"/>
          <p:cNvSpPr>
            <a:spLocks noGrp="1"/>
          </p:cNvSpPr>
          <p:nvPr>
            <p:ph type="body" idx="1"/>
          </p:nvPr>
        </p:nvSpPr>
        <p:spPr/>
        <p:txBody>
          <a:bodyPr/>
          <a:lstStyle/>
          <a:p>
            <a:r>
              <a:t>媒体信誉与可靠性：</a:t>
            </a:r>
          </a:p>
        </p:txBody>
      </p:sp>
      <p:sp>
        <p:nvSpPr>
          <p:cNvPr id="4" name="Content Placeholder 3"/>
          <p:cNvSpPr>
            <a:spLocks noGrp="1"/>
          </p:cNvSpPr>
          <p:nvPr>
            <p:ph sz="half" idx="2"/>
          </p:nvPr>
        </p:nvSpPr>
        <p:spPr/>
        <p:txBody>
          <a:bodyPr/>
          <a:lstStyle/>
          <a:p>
            <a:r>
              <a:t>1. 媒体的信誉和可靠性是媒体影响力的重要因素。一个有信誉的媒体报道更可能被公众信任和采纳。</a:t>
            </a:r>
          </a:p>
          <a:p>
            <a:r>
              <a:t>2. 媒体的信誉和可靠性可以通过客观、公正的报道，以及对新闻来源的严格核实来建立和维护。</a:t>
            </a:r>
          </a:p>
          <a:p>
            <a:r>
              <a:t>3. 媒体的信誉和可靠性一旦受损，很难恢复，会对媒体的长期发展造成严重影响。</a:t>
            </a:r>
          </a:p>
        </p:txBody>
      </p:sp>
      <p:sp>
        <p:nvSpPr>
          <p:cNvPr id="5" name="Text Placeholder 4"/>
          <p:cNvSpPr>
            <a:spLocks noGrp="1"/>
          </p:cNvSpPr>
          <p:nvPr>
            <p:ph type="body" idx="3"/>
          </p:nvPr>
        </p:nvSpPr>
        <p:spPr/>
        <p:txBody>
          <a:bodyPr/>
          <a:lstStyle/>
          <a:p>
            <a:r>
              <a:t>全球化时代媒体的作用：</a:t>
            </a:r>
          </a:p>
        </p:txBody>
      </p:sp>
      <p:sp>
        <p:nvSpPr>
          <p:cNvPr id="6" name="Content Placeholder 5"/>
          <p:cNvSpPr>
            <a:spLocks noGrp="1"/>
          </p:cNvSpPr>
          <p:nvPr>
            <p:ph sz="half" idx="4"/>
          </p:nvPr>
        </p:nvSpPr>
        <p:spPr/>
        <p:txBody>
          <a:bodyPr/>
          <a:lstStyle/>
          <a:p>
            <a:r>
              <a:t>1. 在全球化时代，媒体的作用变得越来越重要。媒体可以跨越国界和文化障碍，将信息传递到世界各地。</a:t>
            </a:r>
          </a:p>
          <a:p>
            <a:r>
              <a:t>2. 媒体可以促进文化交流和理解，也可以传播仇恨和偏见。</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舆论形成：媒体框架与议程设置</a:t>
            </a:r>
          </a:p>
        </p:txBody>
      </p:sp>
      <p:sp>
        <p:nvSpPr>
          <p:cNvPr id="3" name="Subtitle 2"/>
          <p:cNvSpPr>
            <a:spLocks noGrp="1"/>
          </p:cNvSpPr>
          <p:nvPr>
            <p:ph type="subTitle" idx="1"/>
          </p:nvPr>
        </p:nvSpPr>
        <p:spPr/>
        <p:txBody>
          <a:bodyPr/>
          <a:lstStyle/>
          <a:p>
            <a:r>
              <a:t>媒体与公众舆论的研究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舆论形成：媒体框架与议程设置</a:t>
            </a:r>
          </a:p>
        </p:txBody>
      </p:sp>
      <p:sp>
        <p:nvSpPr>
          <p:cNvPr id="3" name="Text Placeholder 2"/>
          <p:cNvSpPr>
            <a:spLocks noGrp="1"/>
          </p:cNvSpPr>
          <p:nvPr>
            <p:ph type="body" idx="1"/>
          </p:nvPr>
        </p:nvSpPr>
        <p:spPr/>
        <p:txBody>
          <a:bodyPr/>
          <a:lstStyle/>
          <a:p>
            <a:r>
              <a:t>舆论引导：媒体框架与议程设置：</a:t>
            </a:r>
          </a:p>
        </p:txBody>
      </p:sp>
      <p:sp>
        <p:nvSpPr>
          <p:cNvPr id="4" name="Content Placeholder 3"/>
          <p:cNvSpPr>
            <a:spLocks noGrp="1"/>
          </p:cNvSpPr>
          <p:nvPr>
            <p:ph sz="half" idx="2"/>
          </p:nvPr>
        </p:nvSpPr>
        <p:spPr/>
        <p:txBody>
          <a:bodyPr/>
          <a:lstStyle/>
          <a:p>
            <a:r>
              <a:t>1. 媒体通过选择和呈现信息的框架，影响受众对新闻事件的理解和看法。</a:t>
            </a:r>
          </a:p>
          <a:p>
            <a:r>
              <a:t>2. 媒体议程设置理论认为，媒体报道的新闻事件会影响公众对社会问题的认知和关注程度。</a:t>
            </a:r>
          </a:p>
          <a:p>
            <a:r>
              <a:t>3. 媒体通过选择和呈现信息的框架，可以塑造公众对社会议题的看法和态度。</a:t>
            </a:r>
          </a:p>
        </p:txBody>
      </p:sp>
      <p:sp>
        <p:nvSpPr>
          <p:cNvPr id="5" name="Text Placeholder 4"/>
          <p:cNvSpPr>
            <a:spLocks noGrp="1"/>
          </p:cNvSpPr>
          <p:nvPr>
            <p:ph type="body" idx="3"/>
          </p:nvPr>
        </p:nvSpPr>
        <p:spPr/>
        <p:txBody>
          <a:bodyPr/>
          <a:lstStyle/>
          <a:p>
            <a:r>
              <a:t>媒体偏见和舆论操纵：</a:t>
            </a:r>
          </a:p>
        </p:txBody>
      </p:sp>
      <p:sp>
        <p:nvSpPr>
          <p:cNvPr id="6" name="Content Placeholder 5"/>
          <p:cNvSpPr>
            <a:spLocks noGrp="1"/>
          </p:cNvSpPr>
          <p:nvPr>
            <p:ph sz="half" idx="4"/>
          </p:nvPr>
        </p:nvSpPr>
        <p:spPr/>
        <p:txBody>
          <a:bodyPr/>
          <a:lstStyle/>
          <a:p>
            <a:r>
              <a:t>1. 媒体偏见是指媒体对某些事件、人物或观点的系统性倾向或偏好。</a:t>
            </a:r>
          </a:p>
          <a:p>
            <a:r>
              <a:t>2. 媒体偏见可能导致公众对特定问题的错误认识或理解。</a:t>
            </a:r>
          </a:p>
          <a:p>
            <a:r>
              <a:t>3. 媒体操纵是指媒体为了达到特定目的而歪曲或捏造新闻事件或信息。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舆论形成：媒体框架与议程设置</a:t>
            </a:r>
          </a:p>
        </p:txBody>
      </p:sp>
      <p:sp>
        <p:nvSpPr>
          <p:cNvPr id="3" name="Text Placeholder 2"/>
          <p:cNvSpPr>
            <a:spLocks noGrp="1"/>
          </p:cNvSpPr>
          <p:nvPr>
            <p:ph type="body" idx="1"/>
          </p:nvPr>
        </p:nvSpPr>
        <p:spPr/>
        <p:txBody>
          <a:bodyPr/>
          <a:lstStyle/>
          <a:p>
            <a:r>
              <a:t>媒体与公共sphere：</a:t>
            </a:r>
          </a:p>
        </p:txBody>
      </p:sp>
      <p:sp>
        <p:nvSpPr>
          <p:cNvPr id="4" name="Content Placeholder 3"/>
          <p:cNvSpPr>
            <a:spLocks noGrp="1"/>
          </p:cNvSpPr>
          <p:nvPr>
            <p:ph sz="half" idx="2"/>
          </p:nvPr>
        </p:nvSpPr>
        <p:spPr/>
        <p:txBody>
          <a:bodyPr/>
          <a:lstStyle/>
          <a:p>
            <a:r>
              <a:t>1. 公共 sphere是公民进行公共讨论和协商的领域。</a:t>
            </a:r>
          </a:p>
          <a:p>
            <a:r>
              <a:t>2. 媒体是公共 sphere的重要组成部分，可以促进公共讨论和协商。</a:t>
            </a:r>
          </a:p>
          <a:p>
            <a:r>
              <a:t>3. 媒体通过提供信息、观点和平台，为公共 sphere的建设和发展做出贡献。</a:t>
            </a:r>
          </a:p>
        </p:txBody>
      </p:sp>
      <p:sp>
        <p:nvSpPr>
          <p:cNvPr id="5" name="Text Placeholder 4"/>
          <p:cNvSpPr>
            <a:spLocks noGrp="1"/>
          </p:cNvSpPr>
          <p:nvPr>
            <p:ph type="body" idx="3"/>
          </p:nvPr>
        </p:nvSpPr>
        <p:spPr/>
        <p:txBody>
          <a:bodyPr/>
          <a:lstStyle/>
          <a:p>
            <a:r>
              <a:t>媒体与民主：</a:t>
            </a:r>
          </a:p>
        </p:txBody>
      </p:sp>
      <p:sp>
        <p:nvSpPr>
          <p:cNvPr id="6" name="Content Placeholder 5"/>
          <p:cNvSpPr>
            <a:spLocks noGrp="1"/>
          </p:cNvSpPr>
          <p:nvPr>
            <p:ph sz="half" idx="4"/>
          </p:nvPr>
        </p:nvSpPr>
        <p:spPr/>
        <p:txBody>
          <a:bodyPr/>
          <a:lstStyle/>
          <a:p>
            <a:r>
              <a:t>1. 媒体在民主社会中发挥着重要的作用，可以促进民主进程。</a:t>
            </a:r>
          </a:p>
          <a:p>
            <a:r>
              <a:t>2. 媒体通过提供信息、监督政府和促进公共讨论，为民主进程提供支持。</a:t>
            </a:r>
          </a:p>
          <a:p>
            <a:r>
              <a:t>3. 媒体还可以通过促进社会多元化和包容性，为民主进程做出贡献。</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舆论形成：媒体框架与议程设置</a:t>
            </a:r>
          </a:p>
        </p:txBody>
      </p:sp>
      <p:sp>
        <p:nvSpPr>
          <p:cNvPr id="3" name="Text Placeholder 2"/>
          <p:cNvSpPr>
            <a:spLocks noGrp="1"/>
          </p:cNvSpPr>
          <p:nvPr>
            <p:ph type="body" idx="1"/>
          </p:nvPr>
        </p:nvSpPr>
        <p:spPr/>
        <p:txBody>
          <a:bodyPr/>
          <a:lstStyle/>
          <a:p>
            <a:r>
              <a:t>媒体与全球化：</a:t>
            </a:r>
          </a:p>
        </p:txBody>
      </p:sp>
      <p:sp>
        <p:nvSpPr>
          <p:cNvPr id="4" name="Content Placeholder 3"/>
          <p:cNvSpPr>
            <a:spLocks noGrp="1"/>
          </p:cNvSpPr>
          <p:nvPr>
            <p:ph sz="half" idx="2"/>
          </p:nvPr>
        </p:nvSpPr>
        <p:spPr/>
        <p:txBody>
          <a:bodyPr/>
          <a:lstStyle/>
          <a:p>
            <a:r>
              <a:t>1. 媒体在全球化进程中发挥着重要的作用，可以促进全球化进程。</a:t>
            </a:r>
          </a:p>
          <a:p>
            <a:r>
              <a:t>2. 媒体通过传播信息、促进跨文化交流和理解，为全球化进程提供支持。</a:t>
            </a:r>
          </a:p>
          <a:p>
            <a:r>
              <a:t>3. 媒体还可以通过促进全球范围内的公共讨论和协商，为全球化进程做出贡献。</a:t>
            </a:r>
          </a:p>
        </p:txBody>
      </p:sp>
      <p:sp>
        <p:nvSpPr>
          <p:cNvPr id="5" name="Text Placeholder 4"/>
          <p:cNvSpPr>
            <a:spLocks noGrp="1"/>
          </p:cNvSpPr>
          <p:nvPr>
            <p:ph type="body" idx="3"/>
          </p:nvPr>
        </p:nvSpPr>
        <p:spPr/>
        <p:txBody>
          <a:bodyPr/>
          <a:lstStyle/>
          <a:p>
            <a:r>
              <a:t>媒体与新技术：</a:t>
            </a:r>
          </a:p>
        </p:txBody>
      </p:sp>
      <p:sp>
        <p:nvSpPr>
          <p:cNvPr id="6" name="Content Placeholder 5"/>
          <p:cNvSpPr>
            <a:spLocks noGrp="1"/>
          </p:cNvSpPr>
          <p:nvPr>
            <p:ph sz="half" idx="4"/>
          </p:nvPr>
        </p:nvSpPr>
        <p:spPr/>
        <p:txBody>
          <a:bodyPr/>
          <a:lstStyle/>
          <a:p>
            <a:r>
              <a:t>1. 新技术正在深刻地改变着媒体行业和媒体生态。</a:t>
            </a:r>
          </a:p>
          <a:p>
            <a:r>
              <a:t>2. 新技术为媒体提供了新的传播渠道和平台，也带来了新的挑战和机遇。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信息传播：数字媒体与社交网络的影响</a:t>
            </a:r>
          </a:p>
        </p:txBody>
      </p:sp>
      <p:sp>
        <p:nvSpPr>
          <p:cNvPr id="3" name="Subtitle 2"/>
          <p:cNvSpPr>
            <a:spLocks noGrp="1"/>
          </p:cNvSpPr>
          <p:nvPr>
            <p:ph type="subTitle" idx="1"/>
          </p:nvPr>
        </p:nvSpPr>
        <p:spPr/>
        <p:txBody>
          <a:bodyPr/>
          <a:lstStyle/>
          <a:p>
            <a:r>
              <a:t>媒体与公众舆论的研究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信息传播：数字媒体与社交网络的影响</a:t>
            </a:r>
          </a:p>
        </p:txBody>
      </p:sp>
      <p:sp>
        <p:nvSpPr>
          <p:cNvPr id="3" name="Text Placeholder 2"/>
          <p:cNvSpPr>
            <a:spLocks noGrp="1"/>
          </p:cNvSpPr>
          <p:nvPr>
            <p:ph type="body" idx="1"/>
          </p:nvPr>
        </p:nvSpPr>
        <p:spPr/>
        <p:txBody>
          <a:bodyPr/>
          <a:lstStyle/>
          <a:p>
            <a:r>
              <a:t>数字媒体对舆论的影响</a:t>
            </a:r>
          </a:p>
        </p:txBody>
      </p:sp>
      <p:sp>
        <p:nvSpPr>
          <p:cNvPr id="4" name="Content Placeholder 3"/>
          <p:cNvSpPr>
            <a:spLocks noGrp="1"/>
          </p:cNvSpPr>
          <p:nvPr>
            <p:ph sz="half" idx="2"/>
          </p:nvPr>
        </p:nvSpPr>
        <p:spPr/>
        <p:txBody>
          <a:bodyPr/>
          <a:lstStyle/>
          <a:p>
            <a:r>
              <a:t>1. 数字媒体提供了更多的信息渠道，使公众更容易获取信息，从而提高了公众的知情程度。</a:t>
            </a:r>
          </a:p>
          <a:p>
            <a:r>
              <a:t>2. 数字媒体打破了传统媒体的垄断地位，使公众能够参与到舆论的形成和传播中来，从而提高了公众的参与度。</a:t>
            </a:r>
          </a:p>
          <a:p>
            <a:r>
              <a:t>3. 数字媒体的互动性强，便于公众发表评论和分享信息，从而提高了公众的互动程度。</a:t>
            </a:r>
          </a:p>
        </p:txBody>
      </p:sp>
      <p:sp>
        <p:nvSpPr>
          <p:cNvPr id="5" name="Text Placeholder 4"/>
          <p:cNvSpPr>
            <a:spLocks noGrp="1"/>
          </p:cNvSpPr>
          <p:nvPr>
            <p:ph type="body" idx="3"/>
          </p:nvPr>
        </p:nvSpPr>
        <p:spPr/>
        <p:txBody>
          <a:bodyPr/>
          <a:lstStyle/>
          <a:p>
            <a:r>
              <a:t>社交网络对舆论的影响</a:t>
            </a:r>
          </a:p>
        </p:txBody>
      </p:sp>
      <p:sp>
        <p:nvSpPr>
          <p:cNvPr id="6" name="Content Placeholder 5"/>
          <p:cNvSpPr>
            <a:spLocks noGrp="1"/>
          </p:cNvSpPr>
          <p:nvPr>
            <p:ph sz="half" idx="4"/>
          </p:nvPr>
        </p:nvSpPr>
        <p:spPr/>
        <p:txBody>
          <a:bodyPr/>
          <a:lstStyle/>
          <a:p>
            <a:r>
              <a:t>1. 社交网络使公众能够与他人建立联系和分享信息，从而加强了公众之间的联系。</a:t>
            </a:r>
          </a:p>
          <a:p>
            <a:r>
              <a:t>2. 社交网络提供了表达意见和观点的平台，使公众能够自由地表达自己的想法，从而提高了公众的表达自由度。</a:t>
            </a:r>
          </a:p>
          <a:p>
            <a:r>
              <a:t>3. 社交网络能够快速传播信息，使舆论能够在短时间内形成和传播，从而提高了舆论的影响力。</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https://d.book118.com/467043121051006044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媒体与公众舆论的相互作用</vt:lpstr>
      <vt:lpstr> 媒体与公众舆论的相互作用</vt:lpstr>
      <vt:lpstr> 媒体与公众舆论的相互作用</vt:lpstr>
      <vt:lpstr> 媒体与公众舆论的相互作用</vt:lpstr>
      <vt:lpstr> 舆论导向：媒体的权力与责任</vt:lpstr>
      <vt:lpstr> 舆论导向：媒体的权力与责任</vt:lpstr>
      <vt:lpstr> 舆论导向：媒体的权力与责任</vt:lpstr>
      <vt:lpstr> 舆论导向：媒体的权力与责任</vt:lpstr>
      <vt:lpstr> 舆论形成：媒体框架与议程设置</vt:lpstr>
      <vt:lpstr> 舆论形成：媒体框架与议程设置</vt:lpstr>
      <vt:lpstr> 舆论形成：媒体框架与议程设置</vt:lpstr>
      <vt:lpstr> 舆论形成：媒体框架与议程设置</vt:lpstr>
      <vt:lpstr> 信息传播：数字媒体与社交网络的影响</vt:lpstr>
      <vt:lpstr> 信息传播：数字媒体与社交网络的影响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2024-09-18T16:05:15.480</cp:lastPrinted>
  <dcterms:created xsi:type="dcterms:W3CDTF">2024-09-18T08:05:15Z</dcterms:created>
  <dcterms:modified xsi:type="dcterms:W3CDTF">2024-09-18T08:05:17Z</dcterms:modified>
</cp:coreProperties>
</file>