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0413" cy="6859588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Relationship Id="rId2" Type="http://schemas.openxmlformats.org/officeDocument/2006/relationships/image" Target="../media/image4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Relationship Id="rId2" Type="http://schemas.openxmlformats.org/officeDocument/2006/relationships/image" Target="../media/image6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3652E-D7EB-4F3A-AE73-19590700D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ECF7C-8522-491C-922F-5C29D826E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5226C-AD52-4CF7-AD4D-D769E255D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78FF0-1182-483F-83C4-E601DF2A8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693BC-9120-4DCA-926C-A3E19E075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7C50C5-1A4A-4216-8FCA-7FD21CC21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36D89-0EEE-4CB2-873A-6E67B9223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66257-0AF5-49E0-A4BC-72F4366E3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8938B-203D-4DC7-9AE4-8C3BF954C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875AC-B8B7-4C3F-8D3E-19743C927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C2190-9216-4132-B50C-89B510482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09323939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5103464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同侧圆角矩形 9">
            <a:extLst>
              <a:ext uri="{FF2B5EF4-FFF2-40B4-BE49-F238E27FC236}">
                <a16:creationId xmlns:a16="http://schemas.microsoft.com/office/drawing/2014/main" xmlns="" id="{DCF931F0-E024-3A42-B800-B9D38A749F17}"/>
              </a:ext>
            </a:extLst>
          </p:cNvPr>
          <p:cNvSpPr/>
          <p:nvPr userDrawn="1"/>
        </p:nvSpPr>
        <p:spPr>
          <a:xfrm rot="5400000">
            <a:off x="578742" y="-389309"/>
            <a:ext cx="495047" cy="1652533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kumimoji="1" lang="zh-CN" altLang="en-US" sz="1800" kern="0" smtClea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11" name="矩形 10"/>
          <p:cNvSpPr/>
          <p:nvPr userDrawn="1"/>
        </p:nvSpPr>
        <p:spPr>
          <a:xfrm>
            <a:off x="89804" y="203766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b="1" smtClean="0">
                <a:solidFill>
                  <a:prstClr val="white"/>
                </a:solidFill>
                <a:ea typeface="微软雅黑" charset="-122"/>
              </a:rPr>
              <a:t>对点训练</a:t>
            </a:r>
            <a:endParaRPr lang="zh-CN" altLang="en-US" b="1">
              <a:solidFill>
                <a:prstClr val="white"/>
              </a:solidFill>
              <a:ea typeface="微软雅黑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6486967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9815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跟踪训练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776937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综合强化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5403433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-241498" y="-170606"/>
            <a:ext cx="12431911" cy="703019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41498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594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6" r:id="rId2"/>
    <p:sldLayoutId id="2147483697" r:id="rId3"/>
    <p:sldLayoutId id="2147483698" r:id="rId4"/>
    <p:sldLayoutId id="2147483699" r:id="rId5"/>
    <p:sldLayoutId id="2147483702" r:id="rId6"/>
    <p:sldLayoutId id="2147483703" r:id="rId7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package" Target="../embeddings/Microsoft_Word___1.docx" TargetMode="Internal" /><Relationship Id="rId3" Type="http://schemas.openxmlformats.org/officeDocument/2006/relationships/oleObject" Target="../embeddings/oleObject1.bin" /><Relationship Id="rId4" Type="http://schemas.openxmlformats.org/officeDocument/2006/relationships/image" Target="../media/image1.emf" /><Relationship Id="rId5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6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6.xml" TargetMode="Internal" /><Relationship Id="rId3" Type="http://schemas.openxmlformats.org/officeDocument/2006/relationships/package" Target="../embeddings/Microsoft_Word___2.docx" TargetMode="Internal" /><Relationship Id="rId4" Type="http://schemas.openxmlformats.org/officeDocument/2006/relationships/image" Target="../media/image2.emf" /><Relationship Id="rId5" Type="http://schemas.openxmlformats.org/officeDocument/2006/relationships/vmlDrawing" Target="../drawings/vmlDrawing2.vml" /><Relationship Id="rId7" Type="http://schemas.openxmlformats.org/officeDocument/2006/relationships/oleObject" Target="../embeddings/oleObject2.bin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oleObject" Target="../embeddings/oleObject4.bin" /><Relationship Id="rId2" Type="http://schemas.openxmlformats.org/officeDocument/2006/relationships/slide" Target="slide6.xml" TargetMode="Internal" /><Relationship Id="rId3" Type="http://schemas.openxmlformats.org/officeDocument/2006/relationships/package" Target="../embeddings/Microsoft_Word___3.docx" TargetMode="Internal" /><Relationship Id="rId4" Type="http://schemas.openxmlformats.org/officeDocument/2006/relationships/image" Target="../media/image3.emf" /><Relationship Id="rId5" Type="http://schemas.openxmlformats.org/officeDocument/2006/relationships/package" Target="../embeddings/Microsoft_Word___4.docx" TargetMode="Internal" /><Relationship Id="rId6" Type="http://schemas.openxmlformats.org/officeDocument/2006/relationships/image" Target="../media/image4.emf" /><Relationship Id="rId7" Type="http://schemas.openxmlformats.org/officeDocument/2006/relationships/oleObject" Target="../embeddings/oleObject3.bin" /><Relationship Id="rId8" Type="http://schemas.openxmlformats.org/officeDocument/2006/relationships/vmlDrawing" Target="../drawings/vmlDrawing3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oleObject" Target="../embeddings/oleObject6.bin" /><Relationship Id="rId2" Type="http://schemas.openxmlformats.org/officeDocument/2006/relationships/slide" Target="slide6.xml" TargetMode="Internal" /><Relationship Id="rId3" Type="http://schemas.openxmlformats.org/officeDocument/2006/relationships/package" Target="../embeddings/Microsoft_Word___5.docx" TargetMode="Internal" /><Relationship Id="rId4" Type="http://schemas.openxmlformats.org/officeDocument/2006/relationships/image" Target="../media/image5.emf" /><Relationship Id="rId5" Type="http://schemas.openxmlformats.org/officeDocument/2006/relationships/package" Target="../embeddings/Microsoft_Word___6.docx" TargetMode="Internal" /><Relationship Id="rId6" Type="http://schemas.openxmlformats.org/officeDocument/2006/relationships/image" Target="../media/image6.emf" /><Relationship Id="rId7" Type="http://schemas.openxmlformats.org/officeDocument/2006/relationships/oleObject" Target="../embeddings/oleObject5.bin" /><Relationship Id="rId8" Type="http://schemas.openxmlformats.org/officeDocument/2006/relationships/vmlDrawing" Target="../drawings/vmlDrawing4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6.xml" TargetMode="Internal" /><Relationship Id="rId3" Type="http://schemas.openxmlformats.org/officeDocument/2006/relationships/slide" Target="slide10.xml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6.xml" TargetMode="Internal" /><Relationship Id="rId3" Type="http://schemas.openxmlformats.org/officeDocument/2006/relationships/slide" Target="slide10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6.xml" TargetMode="Internal" /><Relationship Id="rId3" Type="http://schemas.openxmlformats.org/officeDocument/2006/relationships/slide" Target="slide10.xml" TargetMode="Internal" /><Relationship Id="rId4" Type="http://schemas.openxmlformats.org/officeDocument/2006/relationships/package" Target="../embeddings/Microsoft_Word___7.docx" TargetMode="Internal" /><Relationship Id="rId5" Type="http://schemas.openxmlformats.org/officeDocument/2006/relationships/image" Target="../media/image7.emf" /><Relationship Id="rId6" Type="http://schemas.openxmlformats.org/officeDocument/2006/relationships/vmlDrawing" Target="../drawings/vmlDrawing5.vml" /><Relationship Id="rId7" Type="http://schemas.openxmlformats.org/officeDocument/2006/relationships/oleObject" Target="../embeddings/oleObject7.bin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4411516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/>
        </p:nvSpPr>
        <p:spPr>
          <a:xfrm>
            <a:off x="0" y="979078"/>
            <a:ext cx="12188389" cy="374730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324084" y="-14224"/>
            <a:ext cx="1296144" cy="135578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732796" y="2032025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rgbClr val="EEECE1"/>
                </a:solidFill>
              </a:rPr>
              <a:t>微专题</a:t>
            </a:r>
            <a:r>
              <a:rPr lang="en-US" altLang="zh-CN" smtClean="0">
                <a:solidFill>
                  <a:srgbClr val="EEECE1"/>
                </a:solidFill>
              </a:rPr>
              <a:t>5</a:t>
            </a:r>
            <a:endParaRPr lang="zh-CN" altLang="en-US">
              <a:solidFill>
                <a:srgbClr val="EEECE1"/>
              </a:solidFill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138353" y="1884354"/>
            <a:ext cx="711709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err="1" smtClean="0">
                <a:solidFill>
                  <a:srgbClr val="EEECE1"/>
                </a:solidFill>
              </a:rPr>
              <a:t>WEIZHUANTIWU</a:t>
            </a:r>
            <a:endParaRPr lang="zh-CN" altLang="en-US" sz="6600">
              <a:solidFill>
                <a:srgbClr val="EEECE1"/>
              </a:solidFill>
            </a:endParaRPr>
          </a:p>
        </p:txBody>
      </p:sp>
      <p:sp>
        <p:nvSpPr>
          <p:cNvPr id="11" name="标题 24">
            <a:extLst>
              <a:ext uri="{FF2B5EF4-FFF2-40B4-BE49-F238E27FC236}">
                <a16:creationId xmlns="" xmlns:a16="http://schemas.microsoft.com/office/drawing/2014/main" id="{E9AFFBA8-8A6F-B141-88C0-14A3F8E3BC74}"/>
              </a:ext>
            </a:extLst>
          </p:cNvPr>
          <p:cNvSpPr txBox="1"/>
          <p:nvPr/>
        </p:nvSpPr>
        <p:spPr>
          <a:xfrm>
            <a:off x="910630" y="2493690"/>
            <a:ext cx="6048672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defRPr/>
            </a:pPr>
            <a:r>
              <a:rPr lang="zh-CN" altLang="zh-CN" sz="6000" b="1">
                <a:solidFill>
                  <a:prstClr val="black"/>
                </a:solidFill>
                <a:latin typeface="Arial"/>
              </a:rPr>
              <a:t>氧化还原滴定法</a:t>
            </a:r>
            <a:endParaRPr lang="zh-CN" altLang="en-US" sz="6000" b="1">
              <a:solidFill>
                <a:prstClr val="black"/>
              </a:solidFill>
              <a:latin typeface="Arial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98308" y="787470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prstClr val="white"/>
                </a:solidFill>
              </a:rPr>
              <a:t>第三章</a:t>
            </a:r>
            <a:endParaRPr lang="en-US" altLang="zh-CN" smtClea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73353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1053530"/>
            <a:ext cx="11521280" cy="3960440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1401951"/>
            <a:ext cx="11017224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滴定操作不仅适用于酸碱中和反应，还可应用于氧化还原反应的定量测定。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原理：以氧化剂或还原剂为滴定剂，直接滴定一些具有还原性或氧化性的物质；或间接滴定一些本身并没有还原性或氧化性，但能与某些氧化剂或还原剂反应的物质。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237927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334566" y="1053530"/>
            <a:ext cx="11521280" cy="3960440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803886" y="2190994"/>
            <a:ext cx="10475896" cy="13108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试剂：常见的用于滴定的氧化剂有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KMnO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Cr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7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I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等；常见的用于滴定的还原剂有亚铁盐、草酸、维生素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等。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070468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334566" y="1053530"/>
            <a:ext cx="11521280" cy="4248472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33222" y="1545967"/>
            <a:ext cx="11106600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指示剂。氧化还原滴定法的指示剂有三类：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氧化还原指示剂；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spc="-6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 spc="-6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专用指示剂，如在碘量法滴定中，可溶性淀粉溶液遇碘标准溶液变蓝；</a:t>
            </a:r>
            <a:endParaRPr lang="zh-CN" altLang="zh-CN" sz="2800" kern="100" spc="-6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③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自身指示剂，如高锰酸钾标准溶液滴定草酸时，滴定终点时溶液呈高锰酸钾溶液的浅紫红色。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250181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334566" y="189434"/>
            <a:ext cx="11521280" cy="6486030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695206" y="226274"/>
            <a:ext cx="10800000" cy="13108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实例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KMnO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滴定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0915831"/>
              </p:ext>
            </p:extLst>
          </p:nvPr>
        </p:nvGraphicFramePr>
        <p:xfrm>
          <a:off x="774806" y="1524090"/>
          <a:ext cx="10236200" cy="673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74806" y="1524090"/>
                        <a:ext cx="10236200" cy="673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矩形 11"/>
          <p:cNvSpPr/>
          <p:nvPr/>
        </p:nvSpPr>
        <p:spPr>
          <a:xfrm>
            <a:off x="695206" y="2006064"/>
            <a:ext cx="10800000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指示剂：酸性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KMnO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溶液本身呈紫红色，不用另外选择指示剂，当滴入最后半滴酸性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KMnO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溶液，溶液由无色变为浅紫红色，且半分钟内不变色，说明达到滴定终点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1050" kern="100" smtClean="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滴定碘液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原理：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2Na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I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=Na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6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2NaI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指示剂：用淀粉作指示剂，当滴入最后半滴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溶液，溶液的蓝色褪去，且半分钟内不恢复原色，说明达到滴定终点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400228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矩形 24"/>
          <p:cNvSpPr/>
          <p:nvPr/>
        </p:nvSpPr>
        <p:spPr>
          <a:xfrm>
            <a:off x="335206" y="988312"/>
            <a:ext cx="11520000" cy="36826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71450" y="1109278"/>
            <a:ext cx="11412000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硫代硫酸钠晶体</a:t>
            </a: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(Na</a:t>
            </a:r>
            <a:r>
              <a:rPr lang="en-US" altLang="zh-CN" sz="2800" kern="100" spc="-8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pc="-8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</a:t>
            </a:r>
            <a:r>
              <a:rPr lang="en-US" altLang="zh-CN" sz="2800" kern="100" spc="-8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pc="-8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spc="-8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 spc="-8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·5H</a:t>
            </a:r>
            <a:r>
              <a:rPr lang="en-US" altLang="zh-CN" sz="2800" kern="100" spc="-8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pc="-8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i="1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</a:t>
            </a:r>
            <a:r>
              <a:rPr lang="zh-CN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248 g·mol</a:t>
            </a:r>
            <a:r>
              <a:rPr lang="zh-CN" altLang="zh-CN" sz="2800" kern="100" spc="-8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8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可用作定影剂、还原剂。</a:t>
            </a:r>
            <a:endParaRPr lang="zh-CN" altLang="zh-CN" sz="1050" kern="100" spc="-8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利用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Cr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7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标准溶液定量测定硫代硫酸钠的纯度。测定步骤如下：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溶液配制：称取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1.200 0 g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某硫代硫酸钠晶体样品，用新煮沸并冷却的蒸馏水在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中溶解，完全溶解后，全部转移至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100 mL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，最后用胶头滴管滴加蒸馏水至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__________________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9" name="Rectangle 21">
            <a:hlinkClick r:id="rId2" action="ppaction://hlinksldjump?num=6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4" name="矩形 3"/>
          <p:cNvSpPr/>
          <p:nvPr/>
        </p:nvSpPr>
        <p:spPr>
          <a:xfrm>
            <a:off x="1947849" y="316050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烧杯</a:t>
            </a:r>
            <a:endParaRPr lang="zh-CN" altLang="en-US"/>
          </a:p>
        </p:txBody>
      </p:sp>
      <p:sp>
        <p:nvSpPr>
          <p:cNvPr id="33" name="矩形 32"/>
          <p:cNvSpPr/>
          <p:nvPr/>
        </p:nvSpPr>
        <p:spPr>
          <a:xfrm>
            <a:off x="9713362" y="3151624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容量瓶</a:t>
            </a:r>
            <a:endParaRPr lang="zh-CN" altLang="en-US"/>
          </a:p>
        </p:txBody>
      </p:sp>
      <p:sp>
        <p:nvSpPr>
          <p:cNvPr id="34" name="矩形 33"/>
          <p:cNvSpPr/>
          <p:nvPr/>
        </p:nvSpPr>
        <p:spPr>
          <a:xfrm>
            <a:off x="5132468" y="3780956"/>
            <a:ext cx="305724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液面与刻度线相切</a:t>
            </a:r>
            <a:endParaRPr lang="zh-CN" altLang="en-US"/>
          </a:p>
        </p:txBody>
      </p:sp>
      <p:grpSp>
        <p:nvGrpSpPr>
          <p:cNvPr id="36" name="组合 35"/>
          <p:cNvGrpSpPr/>
          <p:nvPr/>
        </p:nvGrpSpPr>
        <p:grpSpPr>
          <a:xfrm>
            <a:off x="335206" y="4339522"/>
            <a:ext cx="11520000" cy="2419697"/>
            <a:chOff x="335206" y="909514"/>
            <a:chExt cx="11520000" cy="2419697"/>
          </a:xfrm>
        </p:grpSpPr>
        <p:sp>
          <p:nvSpPr>
            <p:cNvPr id="37" name="圆角矩形 36">
              <a:extLst>
                <a:ext uri="{FF2B5EF4-FFF2-40B4-BE49-F238E27FC236}">
                  <a16:creationId xmlns="" xmlns:a16="http://schemas.microsoft.com/office/drawing/2014/main" id="{E595429C-FC91-844C-93CF-CDF13B79A00E}"/>
                </a:ext>
              </a:extLst>
            </p:cNvPr>
            <p:cNvSpPr/>
            <p:nvPr/>
          </p:nvSpPr>
          <p:spPr>
            <a:xfrm>
              <a:off x="335206" y="1030546"/>
              <a:ext cx="11520000" cy="2298665"/>
            </a:xfrm>
            <a:prstGeom prst="roundRect">
              <a:avLst>
                <a:gd name="adj" fmla="val 5336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grpSp>
          <p:nvGrpSpPr>
            <p:cNvPr id="38" name="组合 37"/>
            <p:cNvGrpSpPr/>
            <p:nvPr/>
          </p:nvGrpSpPr>
          <p:grpSpPr>
            <a:xfrm>
              <a:off x="884604" y="909514"/>
              <a:ext cx="787333" cy="243024"/>
              <a:chOff x="884604" y="909514"/>
              <a:chExt cx="787333" cy="243024"/>
            </a:xfrm>
          </p:grpSpPr>
          <p:sp>
            <p:nvSpPr>
              <p:cNvPr id="39" name="矩形 38">
                <a:extLst>
                  <a:ext uri="{FF2B5EF4-FFF2-40B4-BE49-F238E27FC236}">
                    <a16:creationId xmlns="" xmlns:a16="http://schemas.microsoft.com/office/drawing/2014/main" id="{FB65ABD8-6080-B245-B7CB-5CF76B33E96C}"/>
                  </a:ext>
                </a:extLst>
              </p:cNvPr>
              <p:cNvSpPr/>
              <p:nvPr/>
            </p:nvSpPr>
            <p:spPr>
              <a:xfrm>
                <a:off x="920948" y="977983"/>
                <a:ext cx="714645" cy="17455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49" name="文本框 48">
                <a:extLst>
                  <a:ext uri="{FF2B5EF4-FFF2-40B4-BE49-F238E27FC236}">
                    <a16:creationId xmlns="" xmlns:a16="http://schemas.microsoft.com/office/drawing/2014/main" id="{88957DF7-A6C0-3848-B485-D6CCBD5F92BE}"/>
                  </a:ext>
                </a:extLst>
              </p:cNvPr>
              <p:cNvSpPr txBox="1"/>
              <p:nvPr/>
            </p:nvSpPr>
            <p:spPr>
              <a:xfrm>
                <a:off x="884604" y="909514"/>
                <a:ext cx="787333" cy="236026"/>
              </a:xfrm>
              <a:custGeom>
                <a:rect l="l" t="t" r="r" b="b"/>
                <a:pathLst>
                  <a:path w="583768" h="216027">
                    <a:moveTo>
                      <a:pt x="96012" y="106756"/>
                    </a:moveTo>
                    <a:lnTo>
                      <a:pt x="91211" y="139217"/>
                    </a:lnTo>
                    <a:lnTo>
                      <a:pt x="107670" y="139217"/>
                    </a:lnTo>
                    <a:lnTo>
                      <a:pt x="112014" y="106756"/>
                    </a:lnTo>
                    <a:close/>
                    <a:moveTo>
                      <a:pt x="53264" y="106756"/>
                    </a:moveTo>
                    <a:lnTo>
                      <a:pt x="48692" y="139217"/>
                    </a:lnTo>
                    <a:lnTo>
                      <a:pt x="64922" y="139217"/>
                    </a:lnTo>
                    <a:lnTo>
                      <a:pt x="69494" y="106756"/>
                    </a:lnTo>
                    <a:close/>
                    <a:moveTo>
                      <a:pt x="213055" y="82524"/>
                    </a:moveTo>
                    <a:lnTo>
                      <a:pt x="249174" y="82524"/>
                    </a:lnTo>
                    <a:lnTo>
                      <a:pt x="248031" y="92811"/>
                    </a:lnTo>
                    <a:lnTo>
                      <a:pt x="279121" y="92811"/>
                    </a:lnTo>
                    <a:lnTo>
                      <a:pt x="277749" y="104927"/>
                    </a:lnTo>
                    <a:cubicBezTo>
                      <a:pt x="277292" y="107670"/>
                      <a:pt x="276149" y="110033"/>
                      <a:pt x="274320" y="112014"/>
                    </a:cubicBezTo>
                    <a:cubicBezTo>
                      <a:pt x="272644" y="113995"/>
                      <a:pt x="270662" y="114986"/>
                      <a:pt x="268376" y="114986"/>
                    </a:cubicBezTo>
                    <a:lnTo>
                      <a:pt x="244831" y="114986"/>
                    </a:lnTo>
                    <a:lnTo>
                      <a:pt x="239573" y="152019"/>
                    </a:lnTo>
                    <a:lnTo>
                      <a:pt x="272948" y="152019"/>
                    </a:lnTo>
                    <a:lnTo>
                      <a:pt x="271348" y="164592"/>
                    </a:lnTo>
                    <a:cubicBezTo>
                      <a:pt x="270891" y="167640"/>
                      <a:pt x="269519" y="170307"/>
                      <a:pt x="267233" y="172593"/>
                    </a:cubicBezTo>
                    <a:cubicBezTo>
                      <a:pt x="264947" y="174574"/>
                      <a:pt x="262357" y="175565"/>
                      <a:pt x="259461" y="175565"/>
                    </a:cubicBezTo>
                    <a:lnTo>
                      <a:pt x="236372" y="175565"/>
                    </a:lnTo>
                    <a:lnTo>
                      <a:pt x="231800" y="211683"/>
                    </a:lnTo>
                    <a:cubicBezTo>
                      <a:pt x="231648" y="212903"/>
                      <a:pt x="231191" y="213893"/>
                      <a:pt x="230429" y="214655"/>
                    </a:cubicBezTo>
                    <a:cubicBezTo>
                      <a:pt x="229667" y="215417"/>
                      <a:pt x="228752" y="215798"/>
                      <a:pt x="227685" y="215798"/>
                    </a:cubicBezTo>
                    <a:lnTo>
                      <a:pt x="192481" y="215798"/>
                    </a:lnTo>
                    <a:lnTo>
                      <a:pt x="197510" y="175565"/>
                    </a:lnTo>
                    <a:lnTo>
                      <a:pt x="147218" y="175565"/>
                    </a:lnTo>
                    <a:lnTo>
                      <a:pt x="149276" y="160706"/>
                    </a:lnTo>
                    <a:cubicBezTo>
                      <a:pt x="149580" y="158420"/>
                      <a:pt x="150647" y="156438"/>
                      <a:pt x="152476" y="154762"/>
                    </a:cubicBezTo>
                    <a:cubicBezTo>
                      <a:pt x="154305" y="152933"/>
                      <a:pt x="156286" y="152019"/>
                      <a:pt x="158420" y="152019"/>
                    </a:cubicBezTo>
                    <a:lnTo>
                      <a:pt x="200711" y="152019"/>
                    </a:lnTo>
                    <a:lnTo>
                      <a:pt x="205968" y="114986"/>
                    </a:lnTo>
                    <a:lnTo>
                      <a:pt x="190881" y="114986"/>
                    </a:lnTo>
                    <a:lnTo>
                      <a:pt x="190424" y="115671"/>
                    </a:lnTo>
                    <a:cubicBezTo>
                      <a:pt x="189052" y="120091"/>
                      <a:pt x="186690" y="123520"/>
                      <a:pt x="183337" y="125958"/>
                    </a:cubicBezTo>
                    <a:cubicBezTo>
                      <a:pt x="179375" y="128702"/>
                      <a:pt x="175184" y="130073"/>
                      <a:pt x="170764" y="130073"/>
                    </a:cubicBezTo>
                    <a:lnTo>
                      <a:pt x="151790" y="130073"/>
                    </a:lnTo>
                    <a:lnTo>
                      <a:pt x="164592" y="87325"/>
                    </a:lnTo>
                    <a:cubicBezTo>
                      <a:pt x="164897" y="86563"/>
                      <a:pt x="165354" y="85953"/>
                      <a:pt x="165963" y="85496"/>
                    </a:cubicBezTo>
                    <a:cubicBezTo>
                      <a:pt x="166573" y="85039"/>
                      <a:pt x="167259" y="84810"/>
                      <a:pt x="168021" y="84810"/>
                    </a:cubicBezTo>
                    <a:lnTo>
                      <a:pt x="199339" y="84810"/>
                    </a:lnTo>
                    <a:lnTo>
                      <a:pt x="196596" y="92811"/>
                    </a:lnTo>
                    <a:lnTo>
                      <a:pt x="208483" y="92811"/>
                    </a:lnTo>
                    <a:lnTo>
                      <a:pt x="209169" y="85496"/>
                    </a:lnTo>
                    <a:cubicBezTo>
                      <a:pt x="209169" y="84887"/>
                      <a:pt x="209283" y="84468"/>
                      <a:pt x="209512" y="84239"/>
                    </a:cubicBezTo>
                    <a:cubicBezTo>
                      <a:pt x="209740" y="84010"/>
                      <a:pt x="210083" y="83744"/>
                      <a:pt x="210540" y="83439"/>
                    </a:cubicBezTo>
                    <a:cubicBezTo>
                      <a:pt x="211302" y="82829"/>
                      <a:pt x="212141" y="82524"/>
                      <a:pt x="213055" y="82524"/>
                    </a:cubicBezTo>
                    <a:close/>
                    <a:moveTo>
                      <a:pt x="102641" y="59207"/>
                    </a:moveTo>
                    <a:lnTo>
                      <a:pt x="98298" y="88239"/>
                    </a:lnTo>
                    <a:lnTo>
                      <a:pt x="114757" y="88239"/>
                    </a:lnTo>
                    <a:lnTo>
                      <a:pt x="118643" y="59207"/>
                    </a:lnTo>
                    <a:close/>
                    <a:moveTo>
                      <a:pt x="400431" y="48692"/>
                    </a:moveTo>
                    <a:lnTo>
                      <a:pt x="419862" y="48692"/>
                    </a:lnTo>
                    <a:cubicBezTo>
                      <a:pt x="421538" y="48692"/>
                      <a:pt x="422872" y="49301"/>
                      <a:pt x="423862" y="50520"/>
                    </a:cubicBezTo>
                    <a:cubicBezTo>
                      <a:pt x="424853" y="51740"/>
                      <a:pt x="425272" y="53187"/>
                      <a:pt x="425120" y="54864"/>
                    </a:cubicBezTo>
                    <a:lnTo>
                      <a:pt x="406832" y="216027"/>
                    </a:lnTo>
                    <a:cubicBezTo>
                      <a:pt x="400126" y="216027"/>
                      <a:pt x="394564" y="213398"/>
                      <a:pt x="390144" y="208140"/>
                    </a:cubicBezTo>
                    <a:cubicBezTo>
                      <a:pt x="385724" y="202882"/>
                      <a:pt x="383819" y="196596"/>
                      <a:pt x="384429" y="189281"/>
                    </a:cubicBezTo>
                    <a:close/>
                    <a:moveTo>
                      <a:pt x="328879" y="48692"/>
                    </a:moveTo>
                    <a:lnTo>
                      <a:pt x="347624" y="48692"/>
                    </a:lnTo>
                    <a:lnTo>
                      <a:pt x="324764" y="197967"/>
                    </a:lnTo>
                    <a:cubicBezTo>
                      <a:pt x="323850" y="203301"/>
                      <a:pt x="321488" y="207645"/>
                      <a:pt x="317678" y="210998"/>
                    </a:cubicBezTo>
                    <a:cubicBezTo>
                      <a:pt x="313868" y="214350"/>
                      <a:pt x="309524" y="216027"/>
                      <a:pt x="304648" y="216027"/>
                    </a:cubicBezTo>
                    <a:lnTo>
                      <a:pt x="296418" y="216027"/>
                    </a:lnTo>
                    <a:lnTo>
                      <a:pt x="321107" y="55778"/>
                    </a:lnTo>
                    <a:cubicBezTo>
                      <a:pt x="321564" y="53645"/>
                      <a:pt x="322516" y="51930"/>
                      <a:pt x="323964" y="50635"/>
                    </a:cubicBezTo>
                    <a:cubicBezTo>
                      <a:pt x="325412" y="49339"/>
                      <a:pt x="327050" y="48692"/>
                      <a:pt x="328879" y="48692"/>
                    </a:cubicBezTo>
                    <a:close/>
                    <a:moveTo>
                      <a:pt x="499643" y="5943"/>
                    </a:moveTo>
                    <a:lnTo>
                      <a:pt x="583768" y="5943"/>
                    </a:lnTo>
                    <a:cubicBezTo>
                      <a:pt x="583006" y="10820"/>
                      <a:pt x="580911" y="14821"/>
                      <a:pt x="577482" y="17945"/>
                    </a:cubicBezTo>
                    <a:cubicBezTo>
                      <a:pt x="574053" y="21069"/>
                      <a:pt x="570052" y="22631"/>
                      <a:pt x="565480" y="22631"/>
                    </a:cubicBezTo>
                    <a:lnTo>
                      <a:pt x="497586" y="22631"/>
                    </a:lnTo>
                    <a:close/>
                    <a:moveTo>
                      <a:pt x="457581" y="5943"/>
                    </a:moveTo>
                    <a:lnTo>
                      <a:pt x="492785" y="5943"/>
                    </a:lnTo>
                    <a:lnTo>
                      <a:pt x="486156" y="56235"/>
                    </a:lnTo>
                    <a:lnTo>
                      <a:pt x="577139" y="56235"/>
                    </a:lnTo>
                    <a:lnTo>
                      <a:pt x="574624" y="74752"/>
                    </a:lnTo>
                    <a:lnTo>
                      <a:pt x="560680" y="74752"/>
                    </a:lnTo>
                    <a:lnTo>
                      <a:pt x="541934" y="216027"/>
                    </a:lnTo>
                    <a:lnTo>
                      <a:pt x="498272" y="216027"/>
                    </a:lnTo>
                    <a:lnTo>
                      <a:pt x="516788" y="74752"/>
                    </a:lnTo>
                    <a:lnTo>
                      <a:pt x="483641" y="74752"/>
                    </a:lnTo>
                    <a:lnTo>
                      <a:pt x="468325" y="191338"/>
                    </a:lnTo>
                    <a:cubicBezTo>
                      <a:pt x="467411" y="198196"/>
                      <a:pt x="464439" y="204063"/>
                      <a:pt x="459410" y="208940"/>
                    </a:cubicBezTo>
                    <a:cubicBezTo>
                      <a:pt x="454533" y="213665"/>
                      <a:pt x="448742" y="216027"/>
                      <a:pt x="442036" y="216027"/>
                    </a:cubicBezTo>
                    <a:lnTo>
                      <a:pt x="421234" y="216027"/>
                    </a:lnTo>
                    <a:lnTo>
                      <a:pt x="447751" y="15087"/>
                    </a:lnTo>
                    <a:cubicBezTo>
                      <a:pt x="448208" y="12344"/>
                      <a:pt x="449351" y="10134"/>
                      <a:pt x="451180" y="8458"/>
                    </a:cubicBezTo>
                    <a:cubicBezTo>
                      <a:pt x="453009" y="6782"/>
                      <a:pt x="455143" y="5943"/>
                      <a:pt x="457581" y="5943"/>
                    </a:cubicBezTo>
                    <a:close/>
                    <a:moveTo>
                      <a:pt x="173050" y="2514"/>
                    </a:moveTo>
                    <a:lnTo>
                      <a:pt x="284378" y="2514"/>
                    </a:lnTo>
                    <a:cubicBezTo>
                      <a:pt x="286055" y="2514"/>
                      <a:pt x="287426" y="2972"/>
                      <a:pt x="288493" y="3886"/>
                    </a:cubicBezTo>
                    <a:cubicBezTo>
                      <a:pt x="289560" y="5105"/>
                      <a:pt x="289941" y="6553"/>
                      <a:pt x="289636" y="8229"/>
                    </a:cubicBezTo>
                    <a:lnTo>
                      <a:pt x="284150" y="49835"/>
                    </a:lnTo>
                    <a:cubicBezTo>
                      <a:pt x="283083" y="56997"/>
                      <a:pt x="280340" y="62789"/>
                      <a:pt x="275920" y="67208"/>
                    </a:cubicBezTo>
                    <a:cubicBezTo>
                      <a:pt x="271501" y="71933"/>
                      <a:pt x="264719" y="74295"/>
                      <a:pt x="255575" y="74295"/>
                    </a:cubicBezTo>
                    <a:lnTo>
                      <a:pt x="222656" y="74295"/>
                    </a:lnTo>
                    <a:lnTo>
                      <a:pt x="224485" y="61265"/>
                    </a:lnTo>
                    <a:cubicBezTo>
                      <a:pt x="224637" y="59741"/>
                      <a:pt x="225323" y="58369"/>
                      <a:pt x="226542" y="57150"/>
                    </a:cubicBezTo>
                    <a:cubicBezTo>
                      <a:pt x="227762" y="56235"/>
                      <a:pt x="229133" y="55778"/>
                      <a:pt x="230657" y="55778"/>
                    </a:cubicBezTo>
                    <a:lnTo>
                      <a:pt x="238658" y="55778"/>
                    </a:lnTo>
                    <a:cubicBezTo>
                      <a:pt x="242316" y="55778"/>
                      <a:pt x="244450" y="54026"/>
                      <a:pt x="245059" y="50520"/>
                    </a:cubicBezTo>
                    <a:lnTo>
                      <a:pt x="249174" y="19888"/>
                    </a:lnTo>
                    <a:lnTo>
                      <a:pt x="220599" y="19888"/>
                    </a:lnTo>
                    <a:lnTo>
                      <a:pt x="212141" y="49377"/>
                    </a:lnTo>
                    <a:cubicBezTo>
                      <a:pt x="209397" y="57455"/>
                      <a:pt x="204749" y="63627"/>
                      <a:pt x="198196" y="67894"/>
                    </a:cubicBezTo>
                    <a:cubicBezTo>
                      <a:pt x="191643" y="72161"/>
                      <a:pt x="184785" y="74295"/>
                      <a:pt x="177622" y="74295"/>
                    </a:cubicBezTo>
                    <a:lnTo>
                      <a:pt x="162534" y="74295"/>
                    </a:lnTo>
                    <a:lnTo>
                      <a:pt x="181051" y="19888"/>
                    </a:lnTo>
                    <a:lnTo>
                      <a:pt x="166192" y="19888"/>
                    </a:lnTo>
                    <a:lnTo>
                      <a:pt x="168021" y="6401"/>
                    </a:lnTo>
                    <a:cubicBezTo>
                      <a:pt x="168173" y="5181"/>
                      <a:pt x="168707" y="4191"/>
                      <a:pt x="169621" y="3429"/>
                    </a:cubicBezTo>
                    <a:cubicBezTo>
                      <a:pt x="170688" y="2819"/>
                      <a:pt x="171831" y="2514"/>
                      <a:pt x="173050" y="2514"/>
                    </a:cubicBezTo>
                    <a:close/>
                    <a:moveTo>
                      <a:pt x="365455" y="228"/>
                    </a:moveTo>
                    <a:lnTo>
                      <a:pt x="400660" y="228"/>
                    </a:lnTo>
                    <a:lnTo>
                      <a:pt x="398374" y="18974"/>
                    </a:lnTo>
                    <a:lnTo>
                      <a:pt x="433349" y="18974"/>
                    </a:lnTo>
                    <a:lnTo>
                      <a:pt x="431749" y="30404"/>
                    </a:lnTo>
                    <a:cubicBezTo>
                      <a:pt x="431444" y="32537"/>
                      <a:pt x="430568" y="34252"/>
                      <a:pt x="429120" y="35547"/>
                    </a:cubicBezTo>
                    <a:cubicBezTo>
                      <a:pt x="427672" y="36843"/>
                      <a:pt x="426034" y="37490"/>
                      <a:pt x="424205" y="37490"/>
                    </a:cubicBezTo>
                    <a:lnTo>
                      <a:pt x="395859" y="37490"/>
                    </a:lnTo>
                    <a:lnTo>
                      <a:pt x="373456" y="206654"/>
                    </a:lnTo>
                    <a:cubicBezTo>
                      <a:pt x="372999" y="209397"/>
                      <a:pt x="371818" y="211645"/>
                      <a:pt x="369913" y="213398"/>
                    </a:cubicBezTo>
                    <a:cubicBezTo>
                      <a:pt x="368008" y="215151"/>
                      <a:pt x="365760" y="216027"/>
                      <a:pt x="363169" y="216027"/>
                    </a:cubicBezTo>
                    <a:lnTo>
                      <a:pt x="330251" y="216027"/>
                    </a:lnTo>
                    <a:lnTo>
                      <a:pt x="353797" y="37490"/>
                    </a:lnTo>
                    <a:lnTo>
                      <a:pt x="320650" y="37490"/>
                    </a:lnTo>
                    <a:lnTo>
                      <a:pt x="322250" y="25374"/>
                    </a:lnTo>
                    <a:cubicBezTo>
                      <a:pt x="322555" y="23393"/>
                      <a:pt x="323355" y="21831"/>
                      <a:pt x="324650" y="20688"/>
                    </a:cubicBezTo>
                    <a:cubicBezTo>
                      <a:pt x="325945" y="19545"/>
                      <a:pt x="327431" y="18974"/>
                      <a:pt x="329108" y="18974"/>
                    </a:cubicBezTo>
                    <a:lnTo>
                      <a:pt x="356311" y="18974"/>
                    </a:lnTo>
                    <a:lnTo>
                      <a:pt x="357911" y="7315"/>
                    </a:lnTo>
                    <a:cubicBezTo>
                      <a:pt x="358216" y="5334"/>
                      <a:pt x="359092" y="3657"/>
                      <a:pt x="360540" y="2286"/>
                    </a:cubicBezTo>
                    <a:cubicBezTo>
                      <a:pt x="361988" y="914"/>
                      <a:pt x="363626" y="228"/>
                      <a:pt x="365455" y="228"/>
                    </a:cubicBezTo>
                    <a:close/>
                    <a:moveTo>
                      <a:pt x="42062" y="0"/>
                    </a:moveTo>
                    <a:lnTo>
                      <a:pt x="86639" y="0"/>
                    </a:lnTo>
                    <a:lnTo>
                      <a:pt x="83896" y="3657"/>
                    </a:lnTo>
                    <a:lnTo>
                      <a:pt x="155905" y="3657"/>
                    </a:lnTo>
                    <a:cubicBezTo>
                      <a:pt x="157429" y="3657"/>
                      <a:pt x="158572" y="4267"/>
                      <a:pt x="159334" y="5486"/>
                    </a:cubicBezTo>
                    <a:cubicBezTo>
                      <a:pt x="160096" y="6705"/>
                      <a:pt x="160172" y="8077"/>
                      <a:pt x="159563" y="9601"/>
                    </a:cubicBezTo>
                    <a:lnTo>
                      <a:pt x="145161" y="41834"/>
                    </a:lnTo>
                    <a:lnTo>
                      <a:pt x="157962" y="41834"/>
                    </a:lnTo>
                    <a:lnTo>
                      <a:pt x="135788" y="198882"/>
                    </a:lnTo>
                    <a:cubicBezTo>
                      <a:pt x="135179" y="203606"/>
                      <a:pt x="133274" y="207645"/>
                      <a:pt x="130073" y="210998"/>
                    </a:cubicBezTo>
                    <a:cubicBezTo>
                      <a:pt x="126873" y="214198"/>
                      <a:pt x="123215" y="215798"/>
                      <a:pt x="119100" y="215798"/>
                    </a:cubicBezTo>
                    <a:lnTo>
                      <a:pt x="96698" y="215798"/>
                    </a:lnTo>
                    <a:lnTo>
                      <a:pt x="104927" y="156591"/>
                    </a:lnTo>
                    <a:lnTo>
                      <a:pt x="88925" y="156591"/>
                    </a:lnTo>
                    <a:lnTo>
                      <a:pt x="80924" y="212369"/>
                    </a:lnTo>
                    <a:lnTo>
                      <a:pt x="54635" y="212369"/>
                    </a:lnTo>
                    <a:lnTo>
                      <a:pt x="62408" y="156591"/>
                    </a:lnTo>
                    <a:lnTo>
                      <a:pt x="46177" y="156591"/>
                    </a:lnTo>
                    <a:lnTo>
                      <a:pt x="40233" y="198425"/>
                    </a:lnTo>
                    <a:cubicBezTo>
                      <a:pt x="39624" y="203301"/>
                      <a:pt x="37643" y="207492"/>
                      <a:pt x="34290" y="210998"/>
                    </a:cubicBezTo>
                    <a:cubicBezTo>
                      <a:pt x="30785" y="214198"/>
                      <a:pt x="26975" y="215798"/>
                      <a:pt x="22860" y="215798"/>
                    </a:cubicBezTo>
                    <a:lnTo>
                      <a:pt x="0" y="215798"/>
                    </a:lnTo>
                    <a:lnTo>
                      <a:pt x="24689" y="41834"/>
                    </a:lnTo>
                    <a:lnTo>
                      <a:pt x="62636" y="41834"/>
                    </a:lnTo>
                    <a:lnTo>
                      <a:pt x="55778" y="88239"/>
                    </a:lnTo>
                    <a:lnTo>
                      <a:pt x="72009" y="88239"/>
                    </a:lnTo>
                    <a:lnTo>
                      <a:pt x="76124" y="59207"/>
                    </a:lnTo>
                    <a:lnTo>
                      <a:pt x="64694" y="59207"/>
                    </a:lnTo>
                    <a:lnTo>
                      <a:pt x="67437" y="41834"/>
                    </a:lnTo>
                    <a:lnTo>
                      <a:pt x="103098" y="41834"/>
                    </a:lnTo>
                    <a:lnTo>
                      <a:pt x="111785" y="21031"/>
                    </a:lnTo>
                    <a:lnTo>
                      <a:pt x="74981" y="21031"/>
                    </a:lnTo>
                    <a:cubicBezTo>
                      <a:pt x="69189" y="31089"/>
                      <a:pt x="61722" y="36119"/>
                      <a:pt x="52578" y="36119"/>
                    </a:cubicBezTo>
                    <a:lnTo>
                      <a:pt x="21031" y="36119"/>
                    </a:lnTo>
                    <a:lnTo>
                      <a:pt x="36804" y="3200"/>
                    </a:lnTo>
                    <a:cubicBezTo>
                      <a:pt x="38328" y="1067"/>
                      <a:pt x="40081" y="0"/>
                      <a:pt x="42062" y="0"/>
                    </a:cubicBezTo>
                    <a:close/>
                  </a:path>
                </a:pathLst>
              </a:custGeom>
              <a:solidFill>
                <a:schemeClr val="accent5">
                  <a:lumMod val="40000"/>
                  <a:lumOff val="60000"/>
                </a:schemeClr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white"/>
                  </a:solidFill>
                  <a:latin typeface="DOUYU Font" pitchFamily="2" charset="-122"/>
                  <a:ea typeface="DOUYU Font" pitchFamily="2" charset="-122"/>
                </a:endParaRPr>
              </a:p>
            </p:txBody>
          </p:sp>
        </p:grpSp>
      </p:grpSp>
      <p:sp>
        <p:nvSpPr>
          <p:cNvPr id="50" name="矩形 49"/>
          <p:cNvSpPr/>
          <p:nvPr/>
        </p:nvSpPr>
        <p:spPr>
          <a:xfrm>
            <a:off x="695206" y="4670987"/>
            <a:ext cx="10800000" cy="193033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配制一定物质的量浓度的溶液，应在烧杯中溶解，冷却至室温后，转移至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100 mL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的容量瓶中，加水至距刻度线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～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 cm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处，改用胶头滴管滴加至液面与刻度线相切。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220236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3" grpId="1"/>
      <p:bldP spid="34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矩形 24"/>
          <p:cNvSpPr/>
          <p:nvPr/>
        </p:nvSpPr>
        <p:spPr>
          <a:xfrm>
            <a:off x="335206" y="1204336"/>
            <a:ext cx="11520000" cy="4529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9" name="Rectangle 21">
            <a:hlinkClick r:id="rId2" action="ppaction://hlinksldjump?num=6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3637635"/>
              </p:ext>
            </p:extLst>
          </p:nvPr>
        </p:nvGraphicFramePr>
        <p:xfrm>
          <a:off x="613375" y="1650527"/>
          <a:ext cx="10710863" cy="24225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13375" y="1650527"/>
                        <a:ext cx="10710863" cy="2422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矩形 4"/>
          <p:cNvSpPr/>
          <p:nvPr/>
        </p:nvSpPr>
        <p:spPr>
          <a:xfrm>
            <a:off x="532575" y="3314977"/>
            <a:ext cx="10819215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加入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淀粉溶液作为指示剂，继续滴定，当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___________________________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，即为终点。平行滴定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次，样品溶液的平均用量为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24.80 mL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，则样品纯度为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______%(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保留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位小数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0216020" y="3442791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蓝色</a:t>
            </a:r>
            <a:endParaRPr lang="zh-CN" altLang="en-US"/>
          </a:p>
        </p:txBody>
      </p:sp>
      <p:sp>
        <p:nvSpPr>
          <p:cNvPr id="34" name="矩形 33"/>
          <p:cNvSpPr/>
          <p:nvPr/>
        </p:nvSpPr>
        <p:spPr>
          <a:xfrm>
            <a:off x="613375" y="4075400"/>
            <a:ext cx="485261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褪去，且半分钟内不恢复原色</a:t>
            </a:r>
            <a:endParaRPr lang="zh-CN" altLang="en-US"/>
          </a:p>
        </p:txBody>
      </p:sp>
      <p:sp>
        <p:nvSpPr>
          <p:cNvPr id="35" name="矩形 34"/>
          <p:cNvSpPr/>
          <p:nvPr/>
        </p:nvSpPr>
        <p:spPr>
          <a:xfrm>
            <a:off x="7103331" y="4737488"/>
            <a:ext cx="81304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95.0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6607902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4" grpId="1"/>
      <p:bldP spid="35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Rectangle 21">
            <a:hlinkClick r:id="rId2" action="ppaction://hlinksldjump?num=6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grpSp>
        <p:nvGrpSpPr>
          <p:cNvPr id="24" name="组合 23"/>
          <p:cNvGrpSpPr/>
          <p:nvPr/>
        </p:nvGrpSpPr>
        <p:grpSpPr>
          <a:xfrm>
            <a:off x="335206" y="875209"/>
            <a:ext cx="11520000" cy="5362897"/>
            <a:chOff x="335206" y="875209"/>
            <a:chExt cx="11520000" cy="5362897"/>
          </a:xfrm>
        </p:grpSpPr>
        <p:sp>
          <p:nvSpPr>
            <p:cNvPr id="26" name="圆角矩形 25">
              <a:extLst>
                <a:ext uri="{FF2B5EF4-FFF2-40B4-BE49-F238E27FC236}">
                  <a16:creationId xmlns="" xmlns:a16="http://schemas.microsoft.com/office/drawing/2014/main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5241865"/>
            </a:xfrm>
            <a:prstGeom prst="roundRect">
              <a:avLst>
                <a:gd name="adj" fmla="val 4181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27" name="矩形 26">
              <a:extLst>
                <a:ext uri="{FF2B5EF4-FFF2-40B4-BE49-F238E27FC236}">
                  <a16:creationId xmlns="" xmlns:a16="http://schemas.microsoft.com/office/drawing/2014/main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8" name="文本框 27">
              <a:extLst>
                <a:ext uri="{FF2B5EF4-FFF2-40B4-BE49-F238E27FC236}">
                  <a16:creationId xmlns="" xmlns:a16="http://schemas.microsoft.com/office/drawing/2014/main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33" name="矩形 32"/>
          <p:cNvSpPr/>
          <p:nvPr/>
        </p:nvSpPr>
        <p:spPr>
          <a:xfrm>
            <a:off x="695206" y="1231454"/>
            <a:ext cx="10800000" cy="193033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加入淀粉溶液作指示剂，淀粉遇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I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变蓝色，加入的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Na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S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样品与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I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反应，当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I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消耗完后，溶液蓝色褪去，且半分钟内不恢复原色，即为滴定终点。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0861303"/>
              </p:ext>
            </p:extLst>
          </p:nvPr>
        </p:nvGraphicFramePr>
        <p:xfrm>
          <a:off x="803870" y="3147962"/>
          <a:ext cx="10475912" cy="12557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03870" y="3147962"/>
                        <a:ext cx="10475912" cy="12557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6" name="对象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5847003"/>
              </p:ext>
            </p:extLst>
          </p:nvPr>
        </p:nvGraphicFramePr>
        <p:xfrm>
          <a:off x="806450" y="4344988"/>
          <a:ext cx="10444163" cy="18907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06450" y="4344988"/>
                        <a:ext cx="10444163" cy="18907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5724512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Rectangle 21">
            <a:hlinkClick r:id="rId2" action="ppaction://hlinksldjump?num=6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grpSp>
        <p:nvGrpSpPr>
          <p:cNvPr id="24" name="组合 23"/>
          <p:cNvGrpSpPr/>
          <p:nvPr/>
        </p:nvGrpSpPr>
        <p:grpSpPr>
          <a:xfrm>
            <a:off x="335206" y="1379265"/>
            <a:ext cx="11520000" cy="3634705"/>
            <a:chOff x="335206" y="875209"/>
            <a:chExt cx="11520000" cy="3634705"/>
          </a:xfrm>
        </p:grpSpPr>
        <p:sp>
          <p:nvSpPr>
            <p:cNvPr id="26" name="圆角矩形 25">
              <a:extLst>
                <a:ext uri="{FF2B5EF4-FFF2-40B4-BE49-F238E27FC236}">
                  <a16:creationId xmlns="" xmlns:a16="http://schemas.microsoft.com/office/drawing/2014/main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3513673"/>
            </a:xfrm>
            <a:prstGeom prst="roundRect">
              <a:avLst>
                <a:gd name="adj" fmla="val 4181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27" name="矩形 26">
              <a:extLst>
                <a:ext uri="{FF2B5EF4-FFF2-40B4-BE49-F238E27FC236}">
                  <a16:creationId xmlns="" xmlns:a16="http://schemas.microsoft.com/office/drawing/2014/main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8" name="文本框 27">
              <a:extLst>
                <a:ext uri="{FF2B5EF4-FFF2-40B4-BE49-F238E27FC236}">
                  <a16:creationId xmlns="" xmlns:a16="http://schemas.microsoft.com/office/drawing/2014/main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93035862"/>
              </p:ext>
            </p:extLst>
          </p:nvPr>
        </p:nvGraphicFramePr>
        <p:xfrm>
          <a:off x="812800" y="1854200"/>
          <a:ext cx="10325100" cy="1549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12800" y="1854200"/>
                        <a:ext cx="10325100" cy="154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6" name="对象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64127924"/>
              </p:ext>
            </p:extLst>
          </p:nvPr>
        </p:nvGraphicFramePr>
        <p:xfrm>
          <a:off x="812800" y="2925738"/>
          <a:ext cx="10528300" cy="2082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12800" y="2925738"/>
                        <a:ext cx="10528300" cy="2082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1807084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35206" y="1242476"/>
            <a:ext cx="11520000" cy="48516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89206" y="1691724"/>
            <a:ext cx="11412000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我国国标推荐的食品药品中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元素含量的测定方法之一为利用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将处理后的样品中的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Ca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沉淀，过滤洗涤，然后将所得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CaC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固体溶于过量的强酸，最后使用已知浓度的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KMnO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溶液通过滴定来测定溶液中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Ca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的含量。针对该实验中的滴定过程，回答以下问题：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(1)KMnO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溶液应该用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填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酸式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碱式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滴定管盛装，除滴定管外，还需要的玻璃仪器有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1050" kern="100" smtClean="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55" name="Rectangle 21">
            <a:hlinkClick r:id="rId2" action="ppaction://hlinksldjump?num=6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10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3" name="矩形 2"/>
          <p:cNvSpPr/>
          <p:nvPr/>
        </p:nvSpPr>
        <p:spPr>
          <a:xfrm>
            <a:off x="3800186" y="4369250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酸式</a:t>
            </a:r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4818068" y="5002555"/>
            <a:ext cx="23391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烧杯、锥形瓶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820896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3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" name="Rectangle 21">
            <a:hlinkClick r:id="rId2" action="ppaction://hlinksldjump?num=6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10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grpSp>
        <p:nvGrpSpPr>
          <p:cNvPr id="22" name="组合 21"/>
          <p:cNvGrpSpPr/>
          <p:nvPr/>
        </p:nvGrpSpPr>
        <p:grpSpPr>
          <a:xfrm>
            <a:off x="335206" y="1523281"/>
            <a:ext cx="11520000" cy="3274665"/>
            <a:chOff x="335206" y="875209"/>
            <a:chExt cx="11520000" cy="3274665"/>
          </a:xfrm>
        </p:grpSpPr>
        <p:sp>
          <p:nvSpPr>
            <p:cNvPr id="24" name="圆角矩形 23">
              <a:extLst>
                <a:ext uri="{FF2B5EF4-FFF2-40B4-BE49-F238E27FC236}">
                  <a16:creationId xmlns="" xmlns:a16="http://schemas.microsoft.com/office/drawing/2014/main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3153633"/>
            </a:xfrm>
            <a:prstGeom prst="roundRect">
              <a:avLst>
                <a:gd name="adj" fmla="val 4181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25" name="矩形 24">
              <a:extLst>
                <a:ext uri="{FF2B5EF4-FFF2-40B4-BE49-F238E27FC236}">
                  <a16:creationId xmlns="" xmlns:a16="http://schemas.microsoft.com/office/drawing/2014/main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6" name="文本框 25">
              <a:extLst>
                <a:ext uri="{FF2B5EF4-FFF2-40B4-BE49-F238E27FC236}">
                  <a16:creationId xmlns="" xmlns:a16="http://schemas.microsoft.com/office/drawing/2014/main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27" name="矩形 26"/>
          <p:cNvSpPr/>
          <p:nvPr/>
        </p:nvSpPr>
        <p:spPr>
          <a:xfrm>
            <a:off x="695206" y="1917626"/>
            <a:ext cx="10800000" cy="25766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高锰酸钾具有强氧化性，会腐蚀橡胶，应放在酸式滴定管中，滴定前需进行赶气泡、调零等操作，用烧杯盛液体，滴定中用锥形瓶盛待测液，用滴定管盛标准液，故除滴定管外，还需要的玻璃仪器有锥形瓶、烧杯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94557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35206" y="954444"/>
            <a:ext cx="11520000" cy="56818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89206" y="1117839"/>
            <a:ext cx="11412000" cy="52629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试写出滴定过程中发生反应的离子方程式：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______________________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___________________________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1050" kern="100" smtClean="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滴定终点的颜色变化为溶液由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色变为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色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1050" kern="100" smtClean="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以下操作会导致测定结果偏高的是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填字母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装入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KMnO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溶液前未润洗滴定管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滴定结束后俯视读数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滴定结束后，滴定管尖端悬有一滴溶液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滴定过程中，振荡时将待测液洒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出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55" name="Rectangle 21">
            <a:hlinkClick r:id="rId2" action="ppaction://hlinksldjump?num=6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10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25" name="矩形 24"/>
          <p:cNvSpPr/>
          <p:nvPr/>
        </p:nvSpPr>
        <p:spPr>
          <a:xfrm>
            <a:off x="480804" y="1684874"/>
            <a:ext cx="4681410" cy="6644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=2Mn</a:t>
            </a:r>
            <a:r>
              <a:rPr lang="en-US" altLang="zh-CN" sz="2800" kern="100" baseline="30000" err="1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err="1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10CO</a:t>
            </a:r>
            <a:r>
              <a:rPr lang="en-US" altLang="zh-CN" sz="2800" kern="100" baseline="-25000" err="1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↑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err="1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8H</a:t>
            </a:r>
            <a:r>
              <a:rPr lang="en-US" altLang="zh-CN" sz="2800" kern="100" baseline="-25000" err="1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0089403"/>
              </p:ext>
            </p:extLst>
          </p:nvPr>
        </p:nvGraphicFramePr>
        <p:xfrm>
          <a:off x="7762809" y="1206782"/>
          <a:ext cx="4146550" cy="6842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762809" y="1206782"/>
                        <a:ext cx="4146550" cy="6842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" name="矩形 23"/>
          <p:cNvSpPr/>
          <p:nvPr/>
        </p:nvSpPr>
        <p:spPr>
          <a:xfrm>
            <a:off x="5615157" y="2377382"/>
            <a:ext cx="543739" cy="6644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无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7355347" y="2384015"/>
            <a:ext cx="1261884" cy="6644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浅紫红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6354012" y="3048492"/>
            <a:ext cx="502061" cy="65684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ac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698303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4" grpId="1"/>
      <p:bldP spid="26" grpId="2"/>
      <p:bldP spid="27" grpId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https://d.book118.com/467044115162006051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6">
      <vt:lpstr>Arial</vt:lpstr>
      <vt:lpstr>Calibri</vt:lpstr>
      <vt:lpstr>Arial Black</vt:lpstr>
      <vt:lpstr>微软雅黑</vt:lpstr>
      <vt:lpstr>黑体</vt:lpstr>
      <vt:lpstr>Times New Roman</vt:lpstr>
      <vt:lpstr>方正中等线简体</vt:lpstr>
      <vt:lpstr>宋体</vt:lpstr>
      <vt:lpstr>Courier New</vt:lpstr>
      <vt:lpstr>楷体</vt:lpstr>
      <vt:lpstr>DOUYU Font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2024-09-25T05:19:30.418</cp:lastPrinted>
  <dcterms:created xsi:type="dcterms:W3CDTF">2024-09-24T21:19:30Z</dcterms:created>
  <dcterms:modified xsi:type="dcterms:W3CDTF">2024-09-24T21:19:32Z</dcterms:modified>
</cp:coreProperties>
</file>