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1341100" cy="160401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58CDE-3EA5-4FDE-B45F-6929A259B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F0B31-02D7-45E6-A490-4742F09DF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DB10B-F383-4FB1-BF97-1DA7B9437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B46A8-726D-43E0-A64D-6A4C67CA8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036AA-E4B6-49D3-A8A8-78A8FAB84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AC39C8-6C5C-412F-BCF9-5696A28CD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2B1E0-529F-444D-845C-E8C23991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FC64C-F2DD-4BA1-842F-886AA3FE8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13D3B-8B3D-45BF-A461-FA06DB0BB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496D6-B59C-4B33-AC8C-67371751B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C9B32-A0AE-4B73-8510-15CBB4CE5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50582" y="4972431"/>
            <a:ext cx="9639935" cy="336842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701165" y="8982456"/>
            <a:ext cx="7938770" cy="4010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67055" y="3689223"/>
            <a:ext cx="4933378" cy="105864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840666" y="3689223"/>
            <a:ext cx="4933378" cy="105864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3/4/2024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3/4/2024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3/4/2024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67055" y="641604"/>
            <a:ext cx="10206990" cy="256641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67055" y="3689223"/>
            <a:ext cx="10206990" cy="105864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855974" y="14917293"/>
            <a:ext cx="3629152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67055" y="14917293"/>
            <a:ext cx="2608453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>3/4/2024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165592" y="14917293"/>
            <a:ext cx="2608453" cy="802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5504604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16557" y="1115085"/>
            <a:ext cx="8909050" cy="53373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60245" marR="1205865" indent="-1948180">
              <a:lnSpc>
                <a:spcPct val="118200"/>
              </a:lnSpc>
              <a:spcBef>
                <a:spcPts val="100"/>
              </a:spcBef>
            </a:pPr>
            <a:r>
              <a:rPr sz="3300" b="1" spc="10" smtClean="0">
                <a:latin typeface="SimSun"/>
                <a:cs typeface="SimSun"/>
              </a:rPr>
              <a:t>202</a:t>
            </a:r>
            <a:r>
              <a:rPr lang="en-US" sz="3300" b="1" spc="-5" smtClean="0">
                <a:latin typeface="SimSun"/>
                <a:cs typeface="SimSun"/>
              </a:rPr>
              <a:t>4</a:t>
            </a:r>
            <a:r>
              <a:rPr sz="3300" b="1" spc="-225" smtClean="0">
                <a:latin typeface="SimSun"/>
                <a:cs typeface="SimSun"/>
              </a:rPr>
              <a:t>年高压电工作业资格证考试题库</a:t>
            </a:r>
            <a:r>
              <a:rPr lang="zh-CN" altLang="en-US" sz="3300" b="1" spc="-225" smtClean="0">
                <a:latin typeface="SimSun"/>
                <a:cs typeface="SimSun"/>
              </a:rPr>
              <a:t>与</a:t>
            </a:r>
            <a:r>
              <a:rPr sz="3300" b="1" spc="-225" err="1" smtClean="0">
                <a:latin typeface="SimSun"/>
                <a:cs typeface="SimSun"/>
              </a:rPr>
              <a:t>答案</a:t>
            </a:r>
            <a:endParaRPr sz="3300" b="1">
              <a:latin typeface="SimSun"/>
              <a:cs typeface="SimSu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2257" y="3597897"/>
            <a:ext cx="8966200" cy="109778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1940" indent="-269240">
              <a:lnSpc>
                <a:spcPct val="100000"/>
              </a:lnSpc>
              <a:spcBef>
                <a:spcPts val="105"/>
              </a:spcBef>
              <a:buSzPct val="95238"/>
              <a:buAutoNum type="arabicPeriod"/>
              <a:tabLst>
                <a:tab pos="281940"/>
              </a:tabLst>
            </a:pPr>
            <a:r>
              <a:rPr sz="2100" spc="10">
                <a:latin typeface="SimSun"/>
                <a:cs typeface="SimSun"/>
              </a:rPr>
              <a:t>视在功</a:t>
            </a:r>
            <a:r>
              <a:rPr sz="2100" spc="480">
                <a:latin typeface="SimSun"/>
                <a:cs typeface="SimSun"/>
              </a:rPr>
              <a:t>率</a:t>
            </a:r>
            <a:r>
              <a:rPr sz="2100">
                <a:latin typeface="SimSun"/>
                <a:cs typeface="SimSun"/>
              </a:rPr>
              <a:t>S</a:t>
            </a:r>
            <a:r>
              <a:rPr sz="2100" spc="-520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常用来表征设备的额定容量，并标在铭牌上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/>
            </a:pPr>
            <a:endParaRPr sz="2850">
              <a:latin typeface="SimSun"/>
              <a:cs typeface="SimSun"/>
            </a:endParaRPr>
          </a:p>
          <a:p>
            <a:pPr marL="281940" indent="-269240">
              <a:lnSpc>
                <a:spcPct val="100000"/>
              </a:lnSpc>
              <a:buSzPct val="95238"/>
              <a:buAutoNum type="arabicPeriod"/>
              <a:tabLst>
                <a:tab pos="281940"/>
              </a:tabLst>
            </a:pPr>
            <a:r>
              <a:rPr sz="2100" spc="-5">
                <a:latin typeface="SimSun"/>
                <a:cs typeface="SimSun"/>
              </a:rPr>
              <a:t>线圈匝数越多，线圈电感越大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SimSun"/>
              <a:buAutoNum type="arabicPeriod"/>
            </a:pPr>
            <a:endParaRPr sz="2850">
              <a:latin typeface="SimSun"/>
              <a:cs typeface="SimSun"/>
            </a:endParaRPr>
          </a:p>
          <a:p>
            <a:pPr marL="281940" indent="-269240">
              <a:lnSpc>
                <a:spcPct val="100000"/>
              </a:lnSpc>
              <a:buSzPct val="95238"/>
              <a:buAutoNum type="arabicPeriod"/>
              <a:tabLst>
                <a:tab pos="281940"/>
              </a:tabLst>
            </a:pPr>
            <a:r>
              <a:rPr sz="2100" spc="-5">
                <a:latin typeface="SimSun"/>
                <a:cs typeface="SimSun"/>
              </a:rPr>
              <a:t>为防止直接雷击电力设备，一般多采用避雷针和避雷线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/>
            </a:pPr>
            <a:endParaRPr sz="2850">
              <a:latin typeface="SimSun"/>
              <a:cs typeface="SimSun"/>
            </a:endParaRPr>
          </a:p>
          <a:p>
            <a:pPr marL="281940" indent="-269240">
              <a:lnSpc>
                <a:spcPct val="100000"/>
              </a:lnSpc>
              <a:buSzPct val="95238"/>
              <a:buAutoNum type="arabicPeriod"/>
              <a:tabLst>
                <a:tab pos="281940"/>
              </a:tabLst>
            </a:pPr>
            <a:r>
              <a:rPr sz="2100" spc="-5">
                <a:latin typeface="SimSun"/>
                <a:cs typeface="SimSun"/>
              </a:rPr>
              <a:t>避雷针及其接地装置不能装设在人、畜经常通行的地方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1035050">
              <a:lnSpc>
                <a:spcPct val="185700"/>
              </a:lnSpc>
              <a:spcBef>
                <a:spcPts val="1495"/>
              </a:spcBef>
              <a:buSzPct val="95238"/>
              <a:buAutoNum type="arabicPeriod"/>
              <a:tabLst>
                <a:tab pos="281940"/>
              </a:tabLst>
            </a:pPr>
            <a:r>
              <a:rPr sz="2100">
                <a:latin typeface="SimSun"/>
                <a:cs typeface="SimSun"/>
              </a:rPr>
              <a:t>工作过程中</a:t>
            </a:r>
            <a:r>
              <a:rPr sz="2100" spc="-720">
                <a:latin typeface="SimSun"/>
                <a:cs typeface="SimSun"/>
              </a:rPr>
              <a:t>，</a:t>
            </a:r>
            <a:r>
              <a:rPr sz="2100" spc="-135">
                <a:latin typeface="SimSun"/>
                <a:cs typeface="SimSun"/>
              </a:rPr>
              <a:t>工作负责人和工作许可人任何一方不得擅自变更安全 </a:t>
            </a:r>
            <a:r>
              <a:rPr sz="2100" spc="-5">
                <a:latin typeface="SimSun"/>
                <a:cs typeface="SimSun"/>
              </a:rPr>
              <a:t>措施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1035050">
              <a:lnSpc>
                <a:spcPct val="185800"/>
              </a:lnSpc>
              <a:spcBef>
                <a:spcPts val="1490"/>
              </a:spcBef>
              <a:buSzPct val="95238"/>
              <a:buAutoNum type="arabicPeriod"/>
              <a:tabLst>
                <a:tab pos="281940"/>
              </a:tabLst>
            </a:pPr>
            <a:r>
              <a:rPr sz="2100" spc="-5">
                <a:latin typeface="SimSun"/>
                <a:cs typeface="SimSun"/>
              </a:rPr>
              <a:t>“在此工作〞标示牌挂在已停电的断路器和隔离开关上的操作把 手上，防止运行人员误合断路器和隔离开关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2035">
                <a:latin typeface="SimSun"/>
                <a:cs typeface="SimSun"/>
              </a:rPr>
              <a:t>（×）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/>
            </a:pPr>
            <a:endParaRPr sz="2850">
              <a:latin typeface="SimSun"/>
              <a:cs typeface="SimSun"/>
            </a:endParaRPr>
          </a:p>
          <a:p>
            <a:pPr marL="281940" indent="-269240">
              <a:lnSpc>
                <a:spcPct val="100000"/>
              </a:lnSpc>
              <a:buSzPct val="95238"/>
              <a:buAutoNum type="arabicPeriod"/>
              <a:tabLst>
                <a:tab pos="281940"/>
              </a:tabLst>
            </a:pPr>
            <a:r>
              <a:rPr sz="2100" spc="-5">
                <a:latin typeface="SimSun"/>
                <a:cs typeface="SimSun"/>
              </a:rPr>
              <a:t>在室内高压设备上工作</a:t>
            </a:r>
            <a:r>
              <a:rPr sz="2100" spc="-72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应在工作地点两旁及对面运行设备间隔的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-5">
                <a:latin typeface="SimSun"/>
                <a:cs typeface="SimSun"/>
              </a:rPr>
              <a:t>遮拦上和禁止通行的过道遮拦上悬</a:t>
            </a:r>
            <a:r>
              <a:rPr sz="2100" spc="-590">
                <a:latin typeface="SimSun"/>
                <a:cs typeface="SimSun"/>
              </a:rPr>
              <a:t>挂</a:t>
            </a:r>
            <a:r>
              <a:rPr sz="2100" spc="-5">
                <a:latin typeface="SimSun"/>
                <a:cs typeface="SimSun"/>
              </a:rPr>
              <a:t>“止步</a:t>
            </a:r>
            <a:r>
              <a:rPr sz="2100" spc="-575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高压危险</a:t>
            </a:r>
            <a:r>
              <a:rPr sz="2100" spc="-590">
                <a:latin typeface="SimSun"/>
                <a:cs typeface="SimSun"/>
              </a:rPr>
              <a:t>！</a:t>
            </a:r>
            <a:r>
              <a:rPr sz="2100" spc="-5">
                <a:latin typeface="SimSun"/>
                <a:cs typeface="SimSun"/>
              </a:rPr>
              <a:t>〞的标示牌。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257175">
              <a:lnSpc>
                <a:spcPct val="185900"/>
              </a:lnSpc>
              <a:spcBef>
                <a:spcPts val="1485"/>
              </a:spcBef>
              <a:buSzPct val="95238"/>
              <a:buAutoNum type="arabicPeriod" startAt="8"/>
              <a:tabLst>
                <a:tab pos="281940"/>
              </a:tabLst>
            </a:pPr>
            <a:r>
              <a:rPr sz="2100" spc="-5">
                <a:latin typeface="SimSun"/>
                <a:cs typeface="SimSun"/>
              </a:rPr>
              <a:t>接地线的接地点与检修设备之间不得连有断路器</a:t>
            </a:r>
            <a:r>
              <a:rPr sz="2100" spc="-720">
                <a:latin typeface="SimSun"/>
                <a:cs typeface="SimSun"/>
              </a:rPr>
              <a:t>、</a:t>
            </a:r>
            <a:r>
              <a:rPr sz="2100" spc="-5">
                <a:latin typeface="SimSun"/>
                <a:cs typeface="SimSun"/>
              </a:rPr>
              <a:t>隔离开关或熔</a:t>
            </a:r>
            <a:r>
              <a:rPr sz="2100" spc="6125">
                <a:latin typeface="SimSun"/>
                <a:cs typeface="SimSun"/>
              </a:rPr>
              <a:t>断 </a:t>
            </a:r>
            <a:r>
              <a:rPr sz="2100" spc="-5">
                <a:latin typeface="SimSun"/>
                <a:cs typeface="SimSun"/>
              </a:rPr>
              <a:t>器</a:t>
            </a:r>
            <a:r>
              <a:rPr sz="2100" spc="-103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SimSun"/>
              <a:buAutoNum type="arabicPeriod" startAt="8"/>
            </a:pPr>
            <a:endParaRPr sz="2850">
              <a:latin typeface="SimSun"/>
              <a:cs typeface="SimSun"/>
            </a:endParaRPr>
          </a:p>
          <a:p>
            <a:pPr marL="281940" indent="-269240">
              <a:lnSpc>
                <a:spcPct val="100000"/>
              </a:lnSpc>
              <a:buSzPct val="95238"/>
              <a:buAutoNum type="arabicPeriod" startAt="8"/>
              <a:tabLst>
                <a:tab pos="281940"/>
              </a:tabLst>
            </a:pPr>
            <a:r>
              <a:rPr sz="2100" spc="-5">
                <a:latin typeface="SimSun"/>
                <a:cs typeface="SimSun"/>
              </a:rPr>
              <a:t>当验明设备确已无电压后</a:t>
            </a:r>
            <a:r>
              <a:rPr sz="2100" spc="-90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应立即将检修设备三相短路并接地</a:t>
            </a:r>
            <a:r>
              <a:rPr sz="2100" spc="-1925">
                <a:latin typeface="SimSun"/>
                <a:cs typeface="SimSun"/>
              </a:rPr>
              <a:t>。</a:t>
            </a:r>
            <a:r>
              <a:rPr sz="2100">
                <a:latin typeface="SimSun"/>
                <a:cs typeface="SimSun"/>
              </a:rPr>
              <a:t>（</a:t>
            </a:r>
            <a:r>
              <a:rPr sz="2100" spc="-15">
                <a:latin typeface="SimSun"/>
                <a:cs typeface="SimSun"/>
              </a:rPr>
              <a:t>√）</a:t>
            </a:r>
            <a:endParaRPr sz="2100">
              <a:latin typeface="SimSun"/>
              <a:cs typeface="SimSun"/>
            </a:endParaRPr>
          </a:p>
          <a:p>
            <a:pPr marL="12700" marR="1080135">
              <a:lnSpc>
                <a:spcPct val="185700"/>
              </a:lnSpc>
              <a:spcBef>
                <a:spcPts val="1510"/>
              </a:spcBef>
              <a:buSzPct val="95238"/>
              <a:buAutoNum type="arabicPeriod" startAt="8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检修人员未看</a:t>
            </a:r>
            <a:r>
              <a:rPr sz="2100" spc="-1050">
                <a:latin typeface="SimSun"/>
                <a:cs typeface="SimSun"/>
              </a:rPr>
              <a:t>到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工作地点悬挂接地线，工作许可人（</a:t>
            </a:r>
            <a:r>
              <a:rPr sz="2100" spc="-1045">
                <a:latin typeface="SimSun"/>
                <a:cs typeface="SimSun"/>
              </a:rPr>
              <a:t>值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班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员）</a:t>
            </a:r>
            <a:r>
              <a:rPr sz="2100" spc="-790">
                <a:latin typeface="SimSun"/>
                <a:cs typeface="SimSun"/>
              </a:rPr>
              <a:t>也 </a:t>
            </a:r>
            <a:r>
              <a:rPr sz="2100" spc="-5">
                <a:latin typeface="SimSun"/>
                <a:cs typeface="SimSun"/>
              </a:rPr>
              <a:t>未</a:t>
            </a:r>
            <a:r>
              <a:rPr sz="2100" spc="-1050">
                <a:latin typeface="SimSun"/>
                <a:cs typeface="SimSun"/>
              </a:rPr>
              <a:t>以</a:t>
            </a:r>
            <a:r>
              <a:rPr sz="2100" spc="-5">
                <a:latin typeface="SimSun"/>
                <a:cs typeface="SimSun"/>
              </a:rPr>
              <a:t> 手</a:t>
            </a:r>
            <a:r>
              <a:rPr sz="2100" spc="-1050">
                <a:latin typeface="SimSun"/>
                <a:cs typeface="SimSun"/>
              </a:rPr>
              <a:t>触</a:t>
            </a:r>
            <a:r>
              <a:rPr sz="2100" spc="-5">
                <a:latin typeface="SimSun"/>
                <a:cs typeface="SimSun"/>
              </a:rPr>
              <a:t> 试停电设备、检修人员应</a:t>
            </a:r>
            <a:r>
              <a:rPr sz="2100" spc="-1050">
                <a:latin typeface="SimSun"/>
                <a:cs typeface="SimSun"/>
              </a:rPr>
              <a:t>进</a:t>
            </a:r>
            <a:r>
              <a:rPr sz="2100" spc="-5">
                <a:latin typeface="SimSun"/>
                <a:cs typeface="SimSun"/>
              </a:rPr>
              <a:t> 行质</a:t>
            </a:r>
            <a:r>
              <a:rPr sz="2100" spc="-1050">
                <a:latin typeface="SimSun"/>
                <a:cs typeface="SimSun"/>
              </a:rPr>
              <a:t>问</a:t>
            </a:r>
            <a:r>
              <a:rPr sz="2100" spc="-5">
                <a:latin typeface="SimSun"/>
                <a:cs typeface="SimSun"/>
              </a:rPr>
              <a:t> 并有权拒</a:t>
            </a:r>
            <a:r>
              <a:rPr sz="2100" spc="-1050">
                <a:latin typeface="SimSun"/>
                <a:cs typeface="SimSun"/>
              </a:rPr>
              <a:t>绝</a:t>
            </a:r>
            <a:r>
              <a:rPr sz="2100" spc="-5">
                <a:latin typeface="SimSun"/>
                <a:cs typeface="SimSun"/>
              </a:rPr>
              <a:t> 工作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02257" y="1433055"/>
            <a:ext cx="8841740" cy="13142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655" indent="-402590">
              <a:lnSpc>
                <a:spcPct val="100000"/>
              </a:lnSpc>
              <a:spcBef>
                <a:spcPts val="105"/>
              </a:spcBef>
              <a:buSzPct val="95238"/>
              <a:buAutoNum type="arabicPeriod" startAt="11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时间继电器的延时动合接点是指继电器通足够大的电时瞬时闭合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11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tabLst>
                <a:tab pos="2015489"/>
              </a:tabLst>
            </a:pPr>
            <a:r>
              <a:rPr sz="2100" spc="-5">
                <a:latin typeface="SimSun"/>
                <a:cs typeface="SimSun"/>
              </a:rPr>
              <a:t>的接点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1045">
                <a:latin typeface="SimSun"/>
                <a:cs typeface="SimSun"/>
              </a:rPr>
              <a:t>（×	</a:t>
            </a:r>
            <a:r>
              <a:rPr sz="2100" spc="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spcBef>
                <a:spcPts val="5"/>
              </a:spcBef>
              <a:buSzPct val="95238"/>
              <a:buAutoNum type="arabicPeriod" startAt="12"/>
              <a:tabLst>
                <a:tab pos="415290"/>
                <a:tab pos="7216775"/>
              </a:tabLst>
            </a:pPr>
            <a:r>
              <a:rPr sz="2100" spc="-5">
                <a:latin typeface="SimSun"/>
                <a:cs typeface="SimSun"/>
              </a:rPr>
              <a:t>高压电动机发生单相接地故障后，必须将其切除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1055">
                <a:latin typeface="SimSun"/>
                <a:cs typeface="SimSun"/>
              </a:rPr>
              <a:t>（×	</a:t>
            </a:r>
            <a:r>
              <a:rPr sz="2100" spc="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SimSun"/>
              <a:buAutoNum type="arabicPeriod" startAt="12"/>
            </a:pPr>
            <a:endParaRPr sz="2850">
              <a:latin typeface="SimSun"/>
              <a:cs typeface="SimSun"/>
            </a:endParaRPr>
          </a:p>
          <a:p>
            <a:pPr marL="464820" indent="-452755">
              <a:lnSpc>
                <a:spcPct val="100000"/>
              </a:lnSpc>
              <a:spcBef>
                <a:spcPts val="5"/>
              </a:spcBef>
              <a:buSzPct val="95238"/>
              <a:buAutoNum type="arabicPeriod" startAt="12"/>
              <a:tabLst>
                <a:tab pos="465455"/>
              </a:tabLst>
            </a:pPr>
            <a:r>
              <a:rPr sz="2100" spc="395">
                <a:latin typeface="SimSun"/>
                <a:cs typeface="SimSun"/>
              </a:rPr>
              <a:t>高</a:t>
            </a:r>
            <a:r>
              <a:rPr sz="2100" spc="5">
                <a:latin typeface="SimSun"/>
                <a:cs typeface="SimSun"/>
              </a:rPr>
              <a:t>压</a:t>
            </a:r>
            <a:r>
              <a:rPr sz="2100" spc="-640">
                <a:latin typeface="SimSun"/>
                <a:cs typeface="SimSun"/>
              </a:rPr>
              <a:t> </a:t>
            </a:r>
            <a:r>
              <a:rPr sz="2100" spc="395">
                <a:latin typeface="SimSun"/>
                <a:cs typeface="SimSun"/>
              </a:rPr>
              <a:t>电动</a:t>
            </a:r>
            <a:r>
              <a:rPr sz="2100" spc="5">
                <a:latin typeface="SimSun"/>
                <a:cs typeface="SimSun"/>
              </a:rPr>
              <a:t>机</a:t>
            </a:r>
            <a:r>
              <a:rPr sz="2100" spc="-660">
                <a:latin typeface="SimSun"/>
                <a:cs typeface="SimSun"/>
              </a:rPr>
              <a:t> </a:t>
            </a:r>
            <a:r>
              <a:rPr sz="2100" spc="415">
                <a:latin typeface="SimSun"/>
                <a:cs typeface="SimSun"/>
              </a:rPr>
              <a:t>的</a:t>
            </a:r>
            <a:r>
              <a:rPr sz="2100" spc="5">
                <a:latin typeface="SimSun"/>
                <a:cs typeface="SimSun"/>
              </a:rPr>
              <a:t>供</a:t>
            </a:r>
            <a:r>
              <a:rPr sz="2100" spc="-660">
                <a:latin typeface="SimSun"/>
                <a:cs typeface="SimSun"/>
              </a:rPr>
              <a:t> </a:t>
            </a:r>
            <a:r>
              <a:rPr sz="2100" spc="395">
                <a:latin typeface="SimSun"/>
                <a:cs typeface="SimSun"/>
              </a:rPr>
              <a:t>电</a:t>
            </a:r>
            <a:r>
              <a:rPr sz="2100" spc="5">
                <a:latin typeface="SimSun"/>
                <a:cs typeface="SimSun"/>
              </a:rPr>
              <a:t>网</a:t>
            </a:r>
            <a:r>
              <a:rPr sz="2100" spc="-640">
                <a:latin typeface="SimSun"/>
                <a:cs typeface="SimSun"/>
              </a:rPr>
              <a:t> </a:t>
            </a:r>
            <a:r>
              <a:rPr sz="2100" spc="395">
                <a:latin typeface="SimSun"/>
                <a:cs typeface="SimSun"/>
              </a:rPr>
              <a:t>络一</a:t>
            </a:r>
            <a:r>
              <a:rPr sz="2100" spc="5">
                <a:latin typeface="SimSun"/>
                <a:cs typeface="SimSun"/>
              </a:rPr>
              <a:t>般</a:t>
            </a:r>
            <a:r>
              <a:rPr sz="2100" spc="-660">
                <a:latin typeface="SimSun"/>
                <a:cs typeface="SimSun"/>
              </a:rPr>
              <a:t> </a:t>
            </a:r>
            <a:r>
              <a:rPr sz="2100" spc="415">
                <a:latin typeface="SimSun"/>
                <a:cs typeface="SimSun"/>
              </a:rPr>
              <a:t>是</a:t>
            </a:r>
            <a:r>
              <a:rPr sz="2100" spc="5">
                <a:latin typeface="SimSun"/>
                <a:cs typeface="SimSun"/>
              </a:rPr>
              <a:t>中</a:t>
            </a:r>
            <a:r>
              <a:rPr sz="2100" spc="-660">
                <a:latin typeface="SimSun"/>
                <a:cs typeface="SimSun"/>
              </a:rPr>
              <a:t> </a:t>
            </a:r>
            <a:r>
              <a:rPr sz="2100" spc="5">
                <a:latin typeface="SimSun"/>
                <a:cs typeface="SimSun"/>
              </a:rPr>
              <a:t>性</a:t>
            </a:r>
            <a:r>
              <a:rPr sz="2100" spc="-660">
                <a:latin typeface="SimSun"/>
                <a:cs typeface="SimSun"/>
              </a:rPr>
              <a:t> </a:t>
            </a:r>
            <a:r>
              <a:rPr sz="2100" spc="415">
                <a:latin typeface="SimSun"/>
                <a:cs typeface="SimSun"/>
              </a:rPr>
              <a:t>点</a:t>
            </a:r>
            <a:r>
              <a:rPr sz="2100" spc="5">
                <a:latin typeface="SimSun"/>
                <a:cs typeface="SimSun"/>
              </a:rPr>
              <a:t>非</a:t>
            </a:r>
            <a:r>
              <a:rPr sz="2100" spc="-660">
                <a:latin typeface="SimSun"/>
                <a:cs typeface="SimSun"/>
              </a:rPr>
              <a:t> </a:t>
            </a:r>
            <a:r>
              <a:rPr sz="2100" spc="5">
                <a:latin typeface="SimSun"/>
                <a:cs typeface="SimSun"/>
              </a:rPr>
              <a:t>直</a:t>
            </a:r>
            <a:r>
              <a:rPr sz="2100" spc="-660">
                <a:latin typeface="SimSun"/>
                <a:cs typeface="SimSun"/>
              </a:rPr>
              <a:t> </a:t>
            </a:r>
            <a:r>
              <a:rPr sz="2100" spc="395">
                <a:latin typeface="SimSun"/>
                <a:cs typeface="SimSun"/>
              </a:rPr>
              <a:t>接</a:t>
            </a:r>
            <a:r>
              <a:rPr sz="2100" spc="415">
                <a:latin typeface="SimSun"/>
                <a:cs typeface="SimSun"/>
              </a:rPr>
              <a:t>接</a:t>
            </a:r>
            <a:r>
              <a:rPr sz="2100" spc="5">
                <a:latin typeface="SimSun"/>
                <a:cs typeface="SimSun"/>
              </a:rPr>
              <a:t>地</a:t>
            </a:r>
            <a:r>
              <a:rPr sz="2100" spc="-660">
                <a:latin typeface="SimSun"/>
                <a:cs typeface="SimSun"/>
              </a:rPr>
              <a:t> </a:t>
            </a:r>
            <a:r>
              <a:rPr sz="2100" spc="395">
                <a:latin typeface="SimSun"/>
                <a:cs typeface="SimSun"/>
              </a:rPr>
              <a:t>系</a:t>
            </a:r>
            <a:r>
              <a:rPr sz="2100" spc="415">
                <a:latin typeface="SimSun"/>
                <a:cs typeface="SimSun"/>
              </a:rPr>
              <a:t>统</a:t>
            </a:r>
            <a:r>
              <a:rPr sz="2100" spc="6125">
                <a:latin typeface="SimSun"/>
                <a:cs typeface="SimSun"/>
              </a:rPr>
              <a:t>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12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tabLst>
                <a:tab pos="1079500"/>
              </a:tabLst>
            </a:pPr>
            <a:r>
              <a:rPr sz="2100" spc="1055">
                <a:latin typeface="SimSun"/>
                <a:cs typeface="SimSun"/>
              </a:rPr>
              <a:t>（√	</a:t>
            </a:r>
            <a:r>
              <a:rPr sz="2100" spc="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 marL="12700" marR="905510">
              <a:lnSpc>
                <a:spcPct val="185700"/>
              </a:lnSpc>
              <a:spcBef>
                <a:spcPts val="1500"/>
              </a:spcBef>
              <a:buSzPct val="95238"/>
              <a:buAutoNum type="arabicPeriod" startAt="14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三相一次或二次重合闸属</a:t>
            </a:r>
            <a:r>
              <a:rPr sz="2100" spc="5">
                <a:latin typeface="SimSun"/>
                <a:cs typeface="SimSun"/>
              </a:rPr>
              <a:t>于</a:t>
            </a:r>
            <a:r>
              <a:rPr sz="2100" spc="-10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110k</a:t>
            </a:r>
            <a:r>
              <a:rPr sz="2100" spc="-2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及以下线路保护测控装置在测 </a:t>
            </a:r>
            <a:r>
              <a:rPr sz="2100">
                <a:latin typeface="SimSun"/>
                <a:cs typeface="SimSun"/>
              </a:rPr>
              <a:t>控方面</a:t>
            </a:r>
            <a:r>
              <a:rPr sz="2100" spc="-5">
                <a:latin typeface="SimSun"/>
                <a:cs typeface="SimSun"/>
              </a:rPr>
              <a:t>的</a:t>
            </a:r>
            <a:r>
              <a:rPr sz="2100">
                <a:latin typeface="SimSun"/>
                <a:cs typeface="SimSun"/>
              </a:rPr>
              <a:t>主要功能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345">
                <a:latin typeface="SimSun"/>
                <a:cs typeface="SimSun"/>
              </a:rPr>
              <a:t>（×）</a:t>
            </a:r>
            <a:endParaRPr sz="2100">
              <a:latin typeface="SimSun"/>
              <a:cs typeface="SimSun"/>
            </a:endParaRPr>
          </a:p>
          <a:p>
            <a:pPr marL="12700" marR="907415">
              <a:lnSpc>
                <a:spcPct val="185700"/>
              </a:lnSpc>
              <a:spcBef>
                <a:spcPts val="1490"/>
              </a:spcBef>
              <a:buSzPct val="95238"/>
              <a:buAutoNum type="arabicPeriod" startAt="14"/>
              <a:tabLst>
                <a:tab pos="415290"/>
                <a:tab pos="1747520"/>
              </a:tabLst>
            </a:pPr>
            <a:r>
              <a:rPr sz="2100" spc="10">
                <a:latin typeface="SimSun"/>
                <a:cs typeface="SimSun"/>
              </a:rPr>
              <a:t>在靠近线路末端附近发生短路故障时，电流速断保护仍然能正确 反映</a:t>
            </a:r>
            <a:r>
              <a:rPr sz="2100" spc="-1070">
                <a:latin typeface="SimSun"/>
                <a:cs typeface="SimSun"/>
              </a:rPr>
              <a:t>。</a:t>
            </a:r>
            <a:r>
              <a:rPr sz="2100" spc="1055">
                <a:latin typeface="SimSun"/>
                <a:cs typeface="SimSun"/>
              </a:rPr>
              <a:t>（×	</a:t>
            </a:r>
            <a:r>
              <a:rPr sz="2100" spc="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 marL="12700" marR="131445">
              <a:lnSpc>
                <a:spcPct val="185800"/>
              </a:lnSpc>
              <a:spcBef>
                <a:spcPts val="1510"/>
              </a:spcBef>
              <a:buSzPct val="95238"/>
              <a:buAutoNum type="arabicPeriod" startAt="14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继电保护的可靠性是指发生了属于它该动作的故障，它能可靠</a:t>
            </a:r>
            <a:r>
              <a:rPr sz="2100" spc="4590">
                <a:latin typeface="SimSun"/>
                <a:cs typeface="SimSun"/>
              </a:rPr>
              <a:t>动 </a:t>
            </a:r>
            <a:r>
              <a:rPr sz="2100" spc="-5">
                <a:latin typeface="SimSun"/>
                <a:cs typeface="SimSun"/>
              </a:rPr>
              <a:t>作；而在不该动作时，它能可靠不动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139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SimSun"/>
              <a:buAutoNum type="arabicPeriod" startAt="14"/>
            </a:pPr>
            <a:endParaRPr sz="2850">
              <a:latin typeface="SimSun"/>
              <a:cs typeface="SimSun"/>
            </a:endParaRPr>
          </a:p>
          <a:p>
            <a:pPr marL="547370" indent="-535305">
              <a:lnSpc>
                <a:spcPct val="100000"/>
              </a:lnSpc>
              <a:buSzPct val="95238"/>
              <a:buAutoNum type="arabicPeriod" startAt="14"/>
              <a:tabLst>
                <a:tab pos="548005"/>
              </a:tabLst>
            </a:pPr>
            <a:r>
              <a:rPr sz="2100" spc="-5">
                <a:latin typeface="SimSun"/>
                <a:cs typeface="SimSun"/>
              </a:rPr>
              <a:t>电能质量降低到不能允许的程度</a:t>
            </a:r>
            <a:r>
              <a:rPr sz="2100" spc="-90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不属于电力系统的事故</a:t>
            </a:r>
            <a:r>
              <a:rPr sz="2100" spc="-1925">
                <a:latin typeface="SimSun"/>
                <a:cs typeface="SimSun"/>
              </a:rPr>
              <a:t>。</a:t>
            </a:r>
            <a:r>
              <a:rPr sz="2100" spc="535">
                <a:latin typeface="SimSun"/>
                <a:cs typeface="SimSun"/>
              </a:rPr>
              <a:t>（×</a:t>
            </a:r>
            <a:r>
              <a:rPr sz="2100" spc="-70">
                <a:latin typeface="SimSun"/>
                <a:cs typeface="SimSun"/>
              </a:rPr>
              <a:t> </a:t>
            </a:r>
            <a:r>
              <a:rPr sz="2100" spc="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 marL="12700" marR="906780">
              <a:lnSpc>
                <a:spcPct val="185700"/>
              </a:lnSpc>
              <a:spcBef>
                <a:spcPts val="1495"/>
              </a:spcBef>
              <a:buSzPct val="95238"/>
              <a:buAutoNum type="arabicPeriod" startAt="14"/>
              <a:tabLst>
                <a:tab pos="415290"/>
                <a:tab pos="5481320"/>
              </a:tabLst>
            </a:pPr>
            <a:r>
              <a:rPr sz="2100" spc="10">
                <a:latin typeface="SimSun"/>
                <a:cs typeface="SimSun"/>
              </a:rPr>
              <a:t>继电器是一种在其输入物理量（电气量或非电气量）到达规定值 </a:t>
            </a:r>
            <a:r>
              <a:rPr sz="2100" spc="-5">
                <a:latin typeface="SimSun"/>
                <a:cs typeface="SimSun"/>
              </a:rPr>
              <a:t>时，其电气输出电路被接通的自动装置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	</a:t>
            </a:r>
            <a:r>
              <a:rPr sz="2100" spc="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 marL="12700" marR="907415">
              <a:lnSpc>
                <a:spcPct val="185900"/>
              </a:lnSpc>
              <a:spcBef>
                <a:spcPts val="1505"/>
              </a:spcBef>
              <a:buSzPct val="95238"/>
              <a:buAutoNum type="arabicPeriod" startAt="14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中小容量的高压电容器组普遍采用电流速断保护或延时电流速断 </a:t>
            </a:r>
            <a:r>
              <a:rPr sz="2100" spc="-5">
                <a:latin typeface="SimSun"/>
                <a:cs typeface="SimSun"/>
              </a:rPr>
              <a:t>保护作为相间短路保护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SimSun"/>
              <a:buAutoNum type="arabicPeriod" startAt="14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14"/>
              <a:tabLst>
                <a:tab pos="415290"/>
                <a:tab pos="6949440"/>
              </a:tabLst>
            </a:pPr>
            <a:r>
              <a:rPr sz="2100" spc="-5">
                <a:latin typeface="SimSun"/>
                <a:cs typeface="SimSun"/>
              </a:rPr>
              <a:t>当电压互感器二次断线时，备自投装置不应动作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>
                <a:latin typeface="SimSun"/>
                <a:cs typeface="SimSun"/>
              </a:rPr>
              <a:t>（√	</a:t>
            </a:r>
            <a:r>
              <a:rPr sz="2100" spc="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14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14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断电灭火紧急迫断低压导线时应三相同时剪断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340">
                <a:latin typeface="SimSun"/>
                <a:cs typeface="SimSun"/>
              </a:rPr>
              <a:t>（×）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 startAt="14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14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当人体电阻一定时，作用于人体的电压越高，则流过人体的电</a:t>
            </a:r>
            <a:r>
              <a:rPr sz="2100" spc="5">
                <a:latin typeface="SimSun"/>
                <a:cs typeface="SimSun"/>
              </a:rPr>
              <a:t>流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02257" y="1433055"/>
            <a:ext cx="8845550" cy="13142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5">
                <a:latin typeface="SimSun"/>
                <a:cs typeface="SimSun"/>
              </a:rPr>
              <a:t>越大，其危险性也越大（√）</a:t>
            </a:r>
            <a:endParaRPr sz="2100">
              <a:latin typeface="SimSun"/>
              <a:cs typeface="SimSun"/>
            </a:endParaRPr>
          </a:p>
          <a:p>
            <a:pPr marL="12700" marR="911225">
              <a:lnSpc>
                <a:spcPct val="185700"/>
              </a:lnSpc>
              <a:spcBef>
                <a:spcPts val="1495"/>
              </a:spcBef>
              <a:buSzPct val="95238"/>
              <a:buAutoNum type="arabicPeriod" startAt="23"/>
              <a:tabLst>
                <a:tab pos="415290"/>
              </a:tabLst>
            </a:pPr>
            <a:r>
              <a:rPr sz="2100" spc="-95">
                <a:latin typeface="SimSun"/>
                <a:cs typeface="SimSun"/>
              </a:rPr>
              <a:t>辅助安全用具是指那些主要用来进一步加强基本安全用具绝缘强 </a:t>
            </a:r>
            <a:r>
              <a:rPr sz="2100" spc="-5">
                <a:latin typeface="SimSun"/>
                <a:cs typeface="SimSun"/>
              </a:rPr>
              <a:t>度的工具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783590">
              <a:lnSpc>
                <a:spcPct val="185700"/>
              </a:lnSpc>
              <a:spcBef>
                <a:spcPts val="1510"/>
              </a:spcBef>
              <a:buSzPct val="95238"/>
              <a:buAutoNum type="arabicPeriod" startAt="23"/>
              <a:tabLst>
                <a:tab pos="548005"/>
              </a:tabLst>
            </a:pPr>
            <a:r>
              <a:rPr sz="2100" spc="-5">
                <a:latin typeface="SimSun"/>
                <a:cs typeface="SimSun"/>
              </a:rPr>
              <a:t>所谓绝缘防护</a:t>
            </a:r>
            <a:r>
              <a:rPr sz="2100" spc="-360">
                <a:latin typeface="SimSun"/>
                <a:cs typeface="SimSun"/>
              </a:rPr>
              <a:t>，</a:t>
            </a:r>
            <a:r>
              <a:rPr sz="2100">
                <a:latin typeface="SimSun"/>
                <a:cs typeface="SimSun"/>
              </a:rPr>
              <a:t>是指绝缘材料把带电体封闭起来</a:t>
            </a:r>
            <a:r>
              <a:rPr sz="2100" spc="-375">
                <a:latin typeface="SimSun"/>
                <a:cs typeface="SimSun"/>
              </a:rPr>
              <a:t>，</a:t>
            </a:r>
            <a:r>
              <a:rPr sz="2100">
                <a:latin typeface="SimSun"/>
                <a:cs typeface="SimSun"/>
              </a:rPr>
              <a:t>借以隔离带电 </a:t>
            </a:r>
            <a:r>
              <a:rPr sz="2100" spc="-5">
                <a:latin typeface="SimSun"/>
                <a:cs typeface="SimSun"/>
              </a:rPr>
              <a:t>体或不同电位的导体</a:t>
            </a:r>
            <a:r>
              <a:rPr sz="2100" spc="-88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使电气设备及线路能正常工作</a:t>
            </a:r>
            <a:r>
              <a:rPr sz="2100" spc="-88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防止人身触电。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SimSun"/>
              <a:buAutoNum type="arabicPeriod" startAt="23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25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电工刀可用于带电作业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25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25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我国采用的颜色标志的含义基本上与国际安全色标相同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1065">
                <a:latin typeface="SimSun"/>
                <a:cs typeface="SimSun"/>
              </a:rPr>
              <a:t>（</a:t>
            </a:r>
            <a:r>
              <a:rPr sz="2100" spc="-15">
                <a:latin typeface="SimSun"/>
                <a:cs typeface="SimSun"/>
              </a:rPr>
              <a:t>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 startAt="25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25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对带电设备应使用不导电的灭火剂灭火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11225">
              <a:lnSpc>
                <a:spcPct val="185800"/>
              </a:lnSpc>
              <a:spcBef>
                <a:spcPts val="1495"/>
              </a:spcBef>
              <a:buSzPct val="95238"/>
              <a:buAutoNum type="arabicPeriod" startAt="25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由于导线截面和设备选择不合理，引起发热并超过设备的长期允 </a:t>
            </a:r>
            <a:r>
              <a:rPr sz="2100" spc="-5">
                <a:latin typeface="SimSun"/>
                <a:cs typeface="SimSun"/>
              </a:rPr>
              <a:t>许温度而过热会引起电气火灾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25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25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电流持续时间越长，电流对人体的危害越严重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 startAt="25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25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使用绝缘棒，可以不用戴绝缘手套、穿绝缘鞋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 marL="12700" marR="775335">
              <a:lnSpc>
                <a:spcPct val="185700"/>
              </a:lnSpc>
              <a:spcBef>
                <a:spcPts val="1495"/>
              </a:spcBef>
              <a:buSzPct val="95238"/>
              <a:buAutoNum type="arabicPeriod" startAt="25"/>
              <a:tabLst>
                <a:tab pos="547370"/>
              </a:tabLst>
            </a:pPr>
            <a:r>
              <a:rPr sz="2100" spc="-5">
                <a:latin typeface="SimSun"/>
                <a:cs typeface="SimSun"/>
              </a:rPr>
              <a:t>S11-160/10 </a:t>
            </a:r>
            <a:r>
              <a:rPr sz="2100" spc="10">
                <a:latin typeface="SimSun"/>
                <a:cs typeface="SimSun"/>
              </a:rPr>
              <a:t>表示三相油浸自冷式，双绕组无励磁调压，额定容 </a:t>
            </a:r>
            <a:r>
              <a:rPr sz="2100" spc="525">
                <a:latin typeface="SimSun"/>
                <a:cs typeface="SimSun"/>
              </a:rPr>
              <a:t>量</a:t>
            </a:r>
            <a:r>
              <a:rPr sz="2100" spc="-5">
                <a:latin typeface="SimSun"/>
                <a:cs typeface="SimSun"/>
              </a:rPr>
              <a:t>160kV</a:t>
            </a:r>
            <a:r>
              <a:rPr sz="2100" spc="10">
                <a:latin typeface="SimSun"/>
                <a:cs typeface="SimSun"/>
              </a:rPr>
              <a:t>A</a:t>
            </a:r>
            <a:r>
              <a:rPr sz="2100" spc="-5">
                <a:latin typeface="SimSun"/>
                <a:cs typeface="SimSun"/>
              </a:rPr>
              <a:t>，低压侧绕组额定电压</a:t>
            </a:r>
            <a:r>
              <a:rPr sz="2100" spc="509">
                <a:latin typeface="SimSun"/>
                <a:cs typeface="SimSun"/>
              </a:rPr>
              <a:t>为</a:t>
            </a:r>
            <a:r>
              <a:rPr sz="2100" spc="-5">
                <a:latin typeface="SimSun"/>
                <a:cs typeface="SimSun"/>
              </a:rPr>
              <a:t>10k</a:t>
            </a:r>
            <a:r>
              <a:rPr sz="2100">
                <a:latin typeface="SimSun"/>
                <a:cs typeface="SimSun"/>
              </a:rPr>
              <a:t>V</a:t>
            </a:r>
            <a:r>
              <a:rPr sz="2100" spc="-515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的电力变压器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 marL="12700" marR="135255">
              <a:lnSpc>
                <a:spcPct val="185700"/>
              </a:lnSpc>
              <a:spcBef>
                <a:spcPts val="1500"/>
              </a:spcBef>
              <a:buSzPct val="95238"/>
              <a:buAutoNum type="arabicPeriod" startAt="25"/>
              <a:tabLst>
                <a:tab pos="681990"/>
                <a:tab pos="682625"/>
              </a:tabLst>
            </a:pPr>
            <a:r>
              <a:rPr sz="2100" spc="10">
                <a:latin typeface="SimSun"/>
                <a:cs typeface="SimSun"/>
              </a:rPr>
              <a:t>变压器额定容量的大</a:t>
            </a:r>
            <a:r>
              <a:rPr sz="2100" spc="-1050">
                <a:latin typeface="SimSun"/>
                <a:cs typeface="SimSun"/>
              </a:rPr>
              <a:t>小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与电压</a:t>
            </a:r>
            <a:r>
              <a:rPr sz="2100" spc="-1045">
                <a:latin typeface="SimSun"/>
                <a:cs typeface="SimSun"/>
              </a:rPr>
              <a:t>等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级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也是</a:t>
            </a:r>
            <a:r>
              <a:rPr sz="2100" spc="-1045">
                <a:latin typeface="SimSun"/>
                <a:cs typeface="SimSun"/>
              </a:rPr>
              <a:t>密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切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相</a:t>
            </a:r>
            <a:r>
              <a:rPr sz="2100" spc="-1050">
                <a:latin typeface="SimSun"/>
                <a:cs typeface="SimSun"/>
              </a:rPr>
              <a:t>关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的，电压低</a:t>
            </a:r>
            <a:r>
              <a:rPr sz="2100" spc="4590">
                <a:latin typeface="SimSun"/>
                <a:cs typeface="SimSun"/>
              </a:rPr>
              <a:t>的 </a:t>
            </a:r>
            <a:r>
              <a:rPr sz="2100" spc="-5">
                <a:latin typeface="SimSun"/>
                <a:cs typeface="SimSun"/>
              </a:rPr>
              <a:t>容量</a:t>
            </a:r>
            <a:r>
              <a:rPr sz="2100" spc="-1050">
                <a:latin typeface="SimSun"/>
                <a:cs typeface="SimSun"/>
              </a:rPr>
              <a:t>较</a:t>
            </a:r>
            <a:r>
              <a:rPr sz="2100" spc="-5">
                <a:latin typeface="SimSun"/>
                <a:cs typeface="SimSun"/>
              </a:rPr>
              <a:t> 大，电压</a:t>
            </a:r>
            <a:r>
              <a:rPr sz="2100" spc="-1050">
                <a:latin typeface="SimSun"/>
                <a:cs typeface="SimSun"/>
              </a:rPr>
              <a:t>高</a:t>
            </a:r>
            <a:r>
              <a:rPr sz="2100" spc="-5">
                <a:latin typeface="SimSun"/>
                <a:cs typeface="SimSun"/>
              </a:rPr>
              <a:t> 的容量较</a:t>
            </a:r>
            <a:r>
              <a:rPr sz="2100" spc="-1050">
                <a:latin typeface="SimSun"/>
                <a:cs typeface="SimSun"/>
              </a:rPr>
              <a:t>小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 startAt="25"/>
            </a:pPr>
            <a:endParaRPr sz="2850">
              <a:latin typeface="SimSun"/>
              <a:cs typeface="SimSun"/>
            </a:endParaRPr>
          </a:p>
          <a:p>
            <a:pPr marL="419100" indent="-407034">
              <a:lnSpc>
                <a:spcPct val="100000"/>
              </a:lnSpc>
              <a:buSzPct val="95238"/>
              <a:buAutoNum type="arabicPeriod" startAt="25"/>
              <a:tabLst>
                <a:tab pos="419734"/>
              </a:tabLst>
            </a:pPr>
            <a:r>
              <a:rPr sz="2100" spc="45">
                <a:latin typeface="SimSun"/>
                <a:cs typeface="SimSun"/>
              </a:rPr>
              <a:t>变压器一、</a:t>
            </a:r>
            <a:r>
              <a:rPr sz="2100" spc="-1005">
                <a:latin typeface="SimSun"/>
                <a:cs typeface="SimSun"/>
              </a:rPr>
              <a:t>二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次</a:t>
            </a:r>
            <a:r>
              <a:rPr sz="2100" spc="45">
                <a:latin typeface="SimSun"/>
                <a:cs typeface="SimSun"/>
              </a:rPr>
              <a:t> 侧</a:t>
            </a:r>
            <a:r>
              <a:rPr sz="2100" spc="-1050">
                <a:latin typeface="SimSun"/>
                <a:cs typeface="SimSun"/>
              </a:rPr>
              <a:t>感</a:t>
            </a:r>
            <a:r>
              <a:rPr sz="2100" spc="45">
                <a:latin typeface="SimSun"/>
                <a:cs typeface="SimSun"/>
              </a:rPr>
              <a:t> 应电</a:t>
            </a:r>
            <a:r>
              <a:rPr sz="2100" spc="-1005">
                <a:latin typeface="SimSun"/>
                <a:cs typeface="SimSun"/>
              </a:rPr>
              <a:t>势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05">
                <a:latin typeface="SimSun"/>
                <a:cs typeface="SimSun"/>
              </a:rPr>
              <a:t>之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05">
                <a:latin typeface="SimSun"/>
                <a:cs typeface="SimSun"/>
              </a:rPr>
              <a:t>比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等</a:t>
            </a:r>
            <a:r>
              <a:rPr sz="2100" spc="45">
                <a:latin typeface="SimSun"/>
                <a:cs typeface="SimSun"/>
              </a:rPr>
              <a:t> 于一、</a:t>
            </a:r>
            <a:r>
              <a:rPr sz="2100" spc="-1005">
                <a:latin typeface="SimSun"/>
                <a:cs typeface="SimSun"/>
              </a:rPr>
              <a:t>二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次</a:t>
            </a:r>
            <a:r>
              <a:rPr sz="2100" spc="45">
                <a:latin typeface="SimSun"/>
                <a:cs typeface="SimSun"/>
              </a:rPr>
              <a:t> 侧绕组</a:t>
            </a:r>
            <a:r>
              <a:rPr sz="2100" spc="-1005">
                <a:latin typeface="SimSun"/>
                <a:cs typeface="SimSun"/>
              </a:rPr>
              <a:t>匝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05">
                <a:latin typeface="SimSun"/>
                <a:cs typeface="SimSun"/>
              </a:rPr>
              <a:t>数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05">
                <a:latin typeface="SimSun"/>
                <a:cs typeface="SimSun"/>
              </a:rPr>
              <a:t>之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比</a:t>
            </a:r>
            <a:r>
              <a:rPr sz="2100" spc="45">
                <a:latin typeface="SimSun"/>
                <a:cs typeface="SimSun"/>
              </a:rPr>
              <a:t> </a:t>
            </a:r>
            <a:r>
              <a:rPr sz="2100" spc="6125">
                <a:latin typeface="SimSun"/>
                <a:cs typeface="SimSun"/>
              </a:rPr>
              <a:t>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4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02257" y="1433055"/>
            <a:ext cx="8700770" cy="13142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655" indent="-402590">
              <a:lnSpc>
                <a:spcPct val="100000"/>
              </a:lnSpc>
              <a:spcBef>
                <a:spcPts val="105"/>
              </a:spcBef>
              <a:buSzPct val="95238"/>
              <a:buAutoNum type="arabicPeriod" startAt="34"/>
              <a:tabLst>
                <a:tab pos="415290"/>
              </a:tabLst>
            </a:pPr>
            <a:r>
              <a:rPr sz="2100" spc="-1045">
                <a:latin typeface="SimSun"/>
                <a:cs typeface="SimSun"/>
              </a:rPr>
              <a:t>油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箱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是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油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浸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式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变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压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器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的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外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壳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，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变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压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器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的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器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身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置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于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油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箱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内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，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箱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内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灌</a:t>
            </a:r>
            <a:r>
              <a:rPr sz="2100" spc="5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34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-5">
                <a:latin typeface="SimSun"/>
                <a:cs typeface="SimSun"/>
              </a:rPr>
              <a:t>满变压器</a:t>
            </a:r>
            <a:r>
              <a:rPr sz="2100" spc="-1050">
                <a:latin typeface="SimSun"/>
                <a:cs typeface="SimSun"/>
              </a:rPr>
              <a:t>油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</a:t>
            </a:r>
            <a:r>
              <a:rPr sz="2100" spc="-1050">
                <a:latin typeface="SimSun"/>
                <a:cs typeface="SimSun"/>
              </a:rPr>
              <a:t>）</a:t>
            </a:r>
            <a:r>
              <a:rPr sz="2100" spc="-5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 marL="12700" marR="767080">
              <a:lnSpc>
                <a:spcPct val="185700"/>
              </a:lnSpc>
              <a:spcBef>
                <a:spcPts val="1495"/>
              </a:spcBef>
              <a:buSzPct val="95238"/>
              <a:buAutoNum type="arabicPeriod" startAt="35"/>
              <a:tabLst>
                <a:tab pos="415290"/>
              </a:tabLst>
            </a:pPr>
            <a:r>
              <a:rPr sz="2100" spc="-1045">
                <a:latin typeface="SimSun"/>
                <a:cs typeface="SimSun"/>
              </a:rPr>
              <a:t>为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了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便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于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监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视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运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行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中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变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压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器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各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部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件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的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温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度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，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规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定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以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上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层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油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温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为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790">
                <a:latin typeface="SimSun"/>
                <a:cs typeface="SimSun"/>
              </a:rPr>
              <a:t>允 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许温</a:t>
            </a:r>
            <a:r>
              <a:rPr sz="2100" spc="-1050">
                <a:latin typeface="SimSun"/>
                <a:cs typeface="SimSun"/>
              </a:rPr>
              <a:t>度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10">
                <a:latin typeface="SimSun"/>
                <a:cs typeface="SimSun"/>
              </a:rPr>
              <a:t>（√</a:t>
            </a:r>
            <a:r>
              <a:rPr sz="2100" spc="-1050">
                <a:latin typeface="SimSun"/>
                <a:cs typeface="SimSun"/>
              </a:rPr>
              <a:t>）</a:t>
            </a:r>
            <a:r>
              <a:rPr sz="2100" spc="-10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 startAt="35"/>
            </a:pPr>
            <a:endParaRPr sz="2850">
              <a:latin typeface="SimSun"/>
              <a:cs typeface="SimSun"/>
            </a:endParaRPr>
          </a:p>
          <a:p>
            <a:pPr marL="680085" indent="-668020">
              <a:lnSpc>
                <a:spcPct val="100000"/>
              </a:lnSpc>
              <a:buSzPct val="95238"/>
              <a:buAutoNum type="arabicPeriod" startAt="35"/>
              <a:tabLst>
                <a:tab pos="679450"/>
                <a:tab pos="680720"/>
              </a:tabLst>
            </a:pPr>
            <a:r>
              <a:rPr sz="2100" spc="-5">
                <a:latin typeface="SimSun"/>
                <a:cs typeface="SimSun"/>
              </a:rPr>
              <a:t>变压器的允许温度主要决定于绕组的绝缘材</a:t>
            </a:r>
            <a:r>
              <a:rPr sz="2100" spc="-1050">
                <a:latin typeface="SimSun"/>
                <a:cs typeface="SimSun"/>
              </a:rPr>
              <a:t>料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1050">
                <a:latin typeface="SimSun"/>
                <a:cs typeface="SimSun"/>
              </a:rPr>
              <a:t>（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√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）</a:t>
            </a:r>
            <a:r>
              <a:rPr sz="2100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 marL="12700" marR="768350">
              <a:lnSpc>
                <a:spcPct val="185700"/>
              </a:lnSpc>
              <a:spcBef>
                <a:spcPts val="1500"/>
              </a:spcBef>
              <a:buSzPct val="95238"/>
              <a:buAutoNum type="arabicPeriod" startAt="35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额定电压是指变压器线</a:t>
            </a:r>
            <a:r>
              <a:rPr sz="2100" spc="-1050">
                <a:latin typeface="SimSun"/>
                <a:cs typeface="SimSun"/>
              </a:rPr>
              <a:t>电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压</a:t>
            </a:r>
            <a:r>
              <a:rPr sz="2100" spc="-360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（有效</a:t>
            </a:r>
            <a:r>
              <a:rPr sz="2100" spc="-1050">
                <a:latin typeface="SimSun"/>
                <a:cs typeface="SimSun"/>
              </a:rPr>
              <a:t>值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）</a:t>
            </a:r>
            <a:r>
              <a:rPr sz="2100" spc="-1050">
                <a:latin typeface="SimSun"/>
                <a:cs typeface="SimSun"/>
              </a:rPr>
              <a:t>，</a:t>
            </a:r>
            <a:r>
              <a:rPr sz="2100" spc="-360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它应与所连接的输变电</a:t>
            </a:r>
            <a:r>
              <a:rPr sz="2100" spc="-790">
                <a:latin typeface="SimSun"/>
                <a:cs typeface="SimSun"/>
              </a:rPr>
              <a:t>线 </a:t>
            </a:r>
            <a:r>
              <a:rPr sz="2100" spc="-5">
                <a:latin typeface="SimSun"/>
                <a:cs typeface="SimSun"/>
              </a:rPr>
              <a:t> 路电压相符</a:t>
            </a:r>
            <a:r>
              <a:rPr sz="2100" spc="-1050">
                <a:latin typeface="SimSun"/>
                <a:cs typeface="SimSun"/>
              </a:rPr>
              <a:t>合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10">
                <a:latin typeface="SimSun"/>
                <a:cs typeface="SimSun"/>
              </a:rPr>
              <a:t>（√</a:t>
            </a:r>
            <a:r>
              <a:rPr sz="2100" spc="-1050">
                <a:latin typeface="SimSun"/>
                <a:cs typeface="SimSun"/>
              </a:rPr>
              <a:t>）</a:t>
            </a:r>
            <a:r>
              <a:rPr sz="2100" spc="-10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35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35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电力电缆铠装和护套是用来保护电缆防止外力损坏</a:t>
            </a:r>
            <a:r>
              <a:rPr sz="2100" spc="-1050">
                <a:latin typeface="SimSun"/>
                <a:cs typeface="SimSun"/>
              </a:rPr>
              <a:t>的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6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</a:t>
            </a:r>
            <a:r>
              <a:rPr sz="2100" spc="-1050">
                <a:latin typeface="SimSun"/>
                <a:cs typeface="SimSun"/>
              </a:rPr>
              <a:t>）</a:t>
            </a:r>
            <a:r>
              <a:rPr sz="2100" spc="-5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 marL="12700" marR="770255">
              <a:lnSpc>
                <a:spcPct val="185700"/>
              </a:lnSpc>
              <a:spcBef>
                <a:spcPts val="1515"/>
              </a:spcBef>
            </a:pPr>
            <a:r>
              <a:rPr sz="2100" spc="5">
                <a:latin typeface="SimSun"/>
                <a:cs typeface="SimSun"/>
              </a:rPr>
              <a:t>39</a:t>
            </a:r>
            <a:r>
              <a:rPr sz="2100" spc="-1050">
                <a:latin typeface="SimSun"/>
                <a:cs typeface="SimSun"/>
              </a:rPr>
              <a:t>、</a:t>
            </a:r>
            <a:r>
              <a:rPr sz="2100" spc="-375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电力电缆</a:t>
            </a:r>
            <a:r>
              <a:rPr sz="2100" spc="-1050">
                <a:latin typeface="SimSun"/>
                <a:cs typeface="SimSun"/>
              </a:rPr>
              <a:t>中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，</a:t>
            </a:r>
            <a:r>
              <a:rPr sz="2100" spc="-360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是将线芯与大地以及不同相的线芯间在电气上彼</a:t>
            </a:r>
            <a:r>
              <a:rPr sz="2100" spc="-790">
                <a:latin typeface="SimSun"/>
                <a:cs typeface="SimSun"/>
              </a:rPr>
              <a:t>此 </a:t>
            </a:r>
            <a:r>
              <a:rPr sz="2100" spc="-5">
                <a:latin typeface="SimSun"/>
                <a:cs typeface="SimSun"/>
              </a:rPr>
              <a:t> 隔离</a:t>
            </a:r>
            <a:r>
              <a:rPr sz="2100" spc="-355">
                <a:latin typeface="SimSun"/>
                <a:cs typeface="SimSun"/>
              </a:rPr>
              <a:t>（√）</a:t>
            </a:r>
            <a:r>
              <a:rPr sz="2100" spc="-5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50">
              <a:latin typeface="SimSun"/>
              <a:cs typeface="SimSun"/>
            </a:endParaRPr>
          </a:p>
          <a:p>
            <a:pPr marL="680085" indent="-668020">
              <a:lnSpc>
                <a:spcPct val="100000"/>
              </a:lnSpc>
              <a:buAutoNum type="arabicPeriod" startAt="40"/>
              <a:tabLst>
                <a:tab pos="679450"/>
                <a:tab pos="680720"/>
              </a:tabLst>
            </a:pPr>
            <a:r>
              <a:rPr sz="2100" spc="-5">
                <a:latin typeface="SimSun"/>
                <a:cs typeface="SimSun"/>
              </a:rPr>
              <a:t>杆塔按使用的材料可分为钢筋混凝土杆和金属杆</a:t>
            </a:r>
            <a:r>
              <a:rPr sz="2100" spc="-1050">
                <a:latin typeface="SimSun"/>
                <a:cs typeface="SimSun"/>
              </a:rPr>
              <a:t>塔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</a:t>
            </a:r>
            <a:r>
              <a:rPr sz="2100" spc="-1050">
                <a:latin typeface="SimSun"/>
                <a:cs typeface="SimSun"/>
              </a:rPr>
              <a:t>）</a:t>
            </a:r>
            <a:r>
              <a:rPr sz="2100" spc="-5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 marL="12700" marR="767080">
              <a:lnSpc>
                <a:spcPct val="185700"/>
              </a:lnSpc>
              <a:spcBef>
                <a:spcPts val="1495"/>
              </a:spcBef>
              <a:buAutoNum type="arabicPeriod" startAt="40"/>
              <a:tabLst>
                <a:tab pos="681990"/>
                <a:tab pos="682625"/>
              </a:tabLst>
            </a:pPr>
            <a:r>
              <a:rPr sz="2100" spc="-1045">
                <a:latin typeface="SimSun"/>
                <a:cs typeface="SimSun"/>
              </a:rPr>
              <a:t>架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空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导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线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多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采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用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钢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芯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铝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绞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线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，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其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钢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芯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的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主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要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作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用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是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提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高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机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械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790">
                <a:latin typeface="SimSun"/>
                <a:cs typeface="SimSun"/>
              </a:rPr>
              <a:t>强 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度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。</a:t>
            </a:r>
            <a:r>
              <a:rPr sz="2100" spc="-10">
                <a:latin typeface="SimSun"/>
                <a:cs typeface="SimSun"/>
              </a:rPr>
              <a:t>（√</a:t>
            </a:r>
            <a:r>
              <a:rPr sz="2100" spc="-1050">
                <a:latin typeface="SimSun"/>
                <a:cs typeface="SimSun"/>
              </a:rPr>
              <a:t>）</a:t>
            </a:r>
            <a:r>
              <a:rPr sz="2100" spc="-10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8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5">
                <a:latin typeface="SimSun"/>
                <a:cs typeface="SimSun"/>
              </a:rPr>
              <a:t>42</a:t>
            </a:r>
            <a:r>
              <a:rPr sz="2100" spc="-1050">
                <a:latin typeface="SimSun"/>
                <a:cs typeface="SimSun"/>
              </a:rPr>
              <a:t>、</a:t>
            </a:r>
            <a:r>
              <a:rPr sz="2100" spc="-375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架空线路中的耐张杆塔用于</a:t>
            </a:r>
            <a:r>
              <a:rPr sz="2100" spc="-1050">
                <a:latin typeface="SimSun"/>
                <a:cs typeface="SimSun"/>
              </a:rPr>
              <a:t>限</a:t>
            </a:r>
            <a:r>
              <a:rPr sz="2100" spc="-5">
                <a:latin typeface="SimSun"/>
                <a:cs typeface="SimSun"/>
              </a:rPr>
              <a:t> 制线</a:t>
            </a:r>
            <a:r>
              <a:rPr sz="2100" spc="-1050">
                <a:latin typeface="SimSun"/>
                <a:cs typeface="SimSun"/>
              </a:rPr>
              <a:t>路</a:t>
            </a:r>
            <a:r>
              <a:rPr sz="2100" spc="-5">
                <a:latin typeface="SimSun"/>
                <a:cs typeface="SimSun"/>
              </a:rPr>
              <a:t> 发生断</a:t>
            </a:r>
            <a:r>
              <a:rPr sz="2100" spc="-1050">
                <a:latin typeface="SimSun"/>
                <a:cs typeface="SimSun"/>
              </a:rPr>
              <a:t>线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、</a:t>
            </a:r>
            <a:r>
              <a:rPr sz="2100" spc="-360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倒</a:t>
            </a:r>
            <a:r>
              <a:rPr sz="2100" spc="-1050">
                <a:latin typeface="SimSun"/>
                <a:cs typeface="SimSun"/>
              </a:rPr>
              <a:t>杆</a:t>
            </a:r>
            <a:r>
              <a:rPr sz="2100" spc="-5">
                <a:latin typeface="SimSun"/>
                <a:cs typeface="SimSun"/>
              </a:rPr>
              <a:t> 事故时涉</a:t>
            </a:r>
            <a:r>
              <a:rPr sz="2100" spc="-1050">
                <a:latin typeface="SimSun"/>
                <a:cs typeface="SimSun"/>
              </a:rPr>
              <a:t>及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tabLst>
                <a:tab pos="1347470"/>
              </a:tabLst>
            </a:pPr>
            <a:r>
              <a:rPr sz="2100" spc="-5">
                <a:latin typeface="SimSun"/>
                <a:cs typeface="SimSun"/>
              </a:rPr>
              <a:t>范围</a:t>
            </a:r>
            <a:r>
              <a:rPr sz="2100" spc="-1050">
                <a:latin typeface="SimSun"/>
                <a:cs typeface="SimSun"/>
              </a:rPr>
              <a:t>。	</a:t>
            </a:r>
            <a:r>
              <a:rPr sz="2100" spc="-355">
                <a:latin typeface="SimSun"/>
                <a:cs typeface="SimSun"/>
              </a:rPr>
              <a:t>（√）</a:t>
            </a:r>
            <a:r>
              <a:rPr sz="2100" spc="-10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tabLst>
                <a:tab pos="6347460"/>
              </a:tabLst>
            </a:pPr>
            <a:r>
              <a:rPr sz="2100">
                <a:latin typeface="SimSun"/>
                <a:cs typeface="SimSun"/>
              </a:rPr>
              <a:t>43</a:t>
            </a:r>
            <a:r>
              <a:rPr sz="2100" spc="-5">
                <a:latin typeface="SimSun"/>
                <a:cs typeface="SimSun"/>
              </a:rPr>
              <a:t>、钢筋混凝土杆使</a:t>
            </a:r>
            <a:r>
              <a:rPr sz="2100" spc="-1050">
                <a:latin typeface="SimSun"/>
                <a:cs typeface="SimSun"/>
              </a:rPr>
              <a:t>用</a:t>
            </a:r>
            <a:r>
              <a:rPr sz="2100" spc="-5">
                <a:latin typeface="SimSun"/>
                <a:cs typeface="SimSun"/>
              </a:rPr>
              <a:t>最多的</a:t>
            </a:r>
            <a:r>
              <a:rPr sz="2100" spc="-1050">
                <a:latin typeface="SimSun"/>
                <a:cs typeface="SimSun"/>
              </a:rPr>
              <a:t>是</a:t>
            </a:r>
            <a:r>
              <a:rPr sz="2100" spc="-5">
                <a:latin typeface="SimSun"/>
                <a:cs typeface="SimSun"/>
              </a:rPr>
              <a:t>锥形</a:t>
            </a:r>
            <a:r>
              <a:rPr sz="2100" spc="-1050">
                <a:latin typeface="SimSun"/>
                <a:cs typeface="SimSun"/>
              </a:rPr>
              <a:t>杆</a:t>
            </a:r>
            <a:r>
              <a:rPr sz="2100" spc="5">
                <a:latin typeface="SimSun"/>
                <a:cs typeface="SimSun"/>
              </a:rPr>
              <a:t>,</a:t>
            </a:r>
            <a:r>
              <a:rPr sz="2100" spc="-1050">
                <a:latin typeface="SimSun"/>
                <a:cs typeface="SimSun"/>
              </a:rPr>
              <a:t>其</a:t>
            </a:r>
            <a:r>
              <a:rPr sz="2100" spc="-5">
                <a:latin typeface="SimSun"/>
                <a:cs typeface="SimSun"/>
              </a:rPr>
              <a:t>锥</a:t>
            </a:r>
            <a:r>
              <a:rPr sz="2100" spc="-1050">
                <a:latin typeface="SimSun"/>
                <a:cs typeface="SimSun"/>
              </a:rPr>
              <a:t>度</a:t>
            </a:r>
            <a:r>
              <a:rPr sz="2100" spc="-5">
                <a:latin typeface="SimSun"/>
                <a:cs typeface="SimSun"/>
              </a:rPr>
              <a:t>一般</a:t>
            </a:r>
            <a:r>
              <a:rPr sz="2100" spc="-1050">
                <a:latin typeface="SimSun"/>
                <a:cs typeface="SimSun"/>
              </a:rPr>
              <a:t>为	</a:t>
            </a:r>
            <a:r>
              <a:rPr sz="2100" spc="-5">
                <a:latin typeface="SimSun"/>
                <a:cs typeface="SimSun"/>
              </a:rPr>
              <a:t>1/75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355">
                <a:latin typeface="SimSun"/>
                <a:cs typeface="SimSun"/>
              </a:rPr>
              <a:t>（√）</a:t>
            </a:r>
            <a:r>
              <a:rPr sz="2100" spc="-10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tabLst>
                <a:tab pos="697865"/>
              </a:tabLst>
            </a:pPr>
            <a:r>
              <a:rPr sz="2100">
                <a:latin typeface="SimSun"/>
                <a:cs typeface="SimSun"/>
              </a:rPr>
              <a:t>44.	</a:t>
            </a:r>
            <a:r>
              <a:rPr sz="2100" spc="130">
                <a:latin typeface="SimSun"/>
                <a:cs typeface="SimSun"/>
              </a:rPr>
              <a:t>单母</a:t>
            </a:r>
            <a:r>
              <a:rPr sz="2100" spc="-919">
                <a:latin typeface="SimSun"/>
                <a:cs typeface="SimSun"/>
              </a:rPr>
              <a:t>线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分</a:t>
            </a:r>
            <a:r>
              <a:rPr sz="2100" spc="130">
                <a:latin typeface="SimSun"/>
                <a:cs typeface="SimSun"/>
              </a:rPr>
              <a:t> 段</a:t>
            </a:r>
            <a:r>
              <a:rPr sz="2100" spc="-919">
                <a:latin typeface="SimSun"/>
                <a:cs typeface="SimSun"/>
              </a:rPr>
              <a:t>接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919">
                <a:latin typeface="SimSun"/>
                <a:cs typeface="SimSun"/>
              </a:rPr>
              <a:t>线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在</a:t>
            </a:r>
            <a:r>
              <a:rPr sz="2100" spc="130">
                <a:latin typeface="SimSun"/>
                <a:cs typeface="SimSun"/>
              </a:rPr>
              <a:t> 母</a:t>
            </a:r>
            <a:r>
              <a:rPr sz="2100" spc="-1050">
                <a:latin typeface="SimSun"/>
                <a:cs typeface="SimSun"/>
              </a:rPr>
              <a:t>线</a:t>
            </a:r>
            <a:r>
              <a:rPr sz="2100" spc="130">
                <a:latin typeface="SimSun"/>
                <a:cs typeface="SimSun"/>
              </a:rPr>
              <a:t> 故障或检修时</a:t>
            </a:r>
            <a:r>
              <a:rPr sz="2100" spc="-1050">
                <a:latin typeface="SimSun"/>
                <a:cs typeface="SimSun"/>
              </a:rPr>
              <a:t>，</a:t>
            </a:r>
            <a:r>
              <a:rPr sz="2100" spc="130">
                <a:latin typeface="SimSun"/>
                <a:cs typeface="SimSun"/>
              </a:rPr>
              <a:t> 配</a:t>
            </a:r>
            <a:r>
              <a:rPr sz="2100" spc="-919">
                <a:latin typeface="SimSun"/>
                <a:cs typeface="SimSun"/>
              </a:rPr>
              <a:t>电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919">
                <a:latin typeface="SimSun"/>
                <a:cs typeface="SimSun"/>
              </a:rPr>
              <a:t>所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将</a:t>
            </a:r>
            <a:r>
              <a:rPr sz="2100" spc="130">
                <a:latin typeface="SimSun"/>
                <a:cs typeface="SimSun"/>
              </a:rPr>
              <a:t> 全</a:t>
            </a:r>
            <a:r>
              <a:rPr sz="2100" spc="-1050">
                <a:latin typeface="SimSun"/>
                <a:cs typeface="SimSun"/>
              </a:rPr>
              <a:t>所</a:t>
            </a:r>
            <a:r>
              <a:rPr sz="2100" spc="130">
                <a:latin typeface="SimSun"/>
                <a:cs typeface="SimSun"/>
              </a:rPr>
              <a:t> 停</a:t>
            </a:r>
            <a:r>
              <a:rPr sz="2100" spc="-919">
                <a:latin typeface="SimSun"/>
                <a:cs typeface="SimSun"/>
              </a:rPr>
              <a:t>电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。</a:t>
            </a:r>
            <a:r>
              <a:rPr sz="2100" spc="130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tabLst>
                <a:tab pos="547370"/>
              </a:tabLst>
            </a:pPr>
            <a:r>
              <a:rPr sz="2100" spc="-1050">
                <a:latin typeface="SimSun"/>
                <a:cs typeface="SimSun"/>
              </a:rPr>
              <a:t>（	</a:t>
            </a:r>
            <a:r>
              <a:rPr sz="2100" spc="-459">
                <a:latin typeface="SimSun"/>
                <a:cs typeface="SimSun"/>
              </a:rPr>
              <a:t>×）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8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5">
                <a:latin typeface="SimSun"/>
                <a:cs typeface="SimSun"/>
              </a:rPr>
              <a:t>4</a:t>
            </a:r>
            <a:r>
              <a:rPr sz="2100" spc="-10">
                <a:latin typeface="SimSun"/>
                <a:cs typeface="SimSun"/>
              </a:rPr>
              <a:t>5</a:t>
            </a:r>
            <a:r>
              <a:rPr sz="2100" spc="-30">
                <a:latin typeface="SimSun"/>
                <a:cs typeface="SimSun"/>
              </a:rPr>
              <a:t>、在</a:t>
            </a:r>
            <a:r>
              <a:rPr sz="2100" spc="-1050">
                <a:latin typeface="SimSun"/>
                <a:cs typeface="SimSun"/>
              </a:rPr>
              <a:t>中</a:t>
            </a:r>
            <a:r>
              <a:rPr sz="2100" spc="-30">
                <a:latin typeface="SimSun"/>
                <a:cs typeface="SimSun"/>
              </a:rPr>
              <a:t> 性点不接地的电</a:t>
            </a:r>
            <a:r>
              <a:rPr sz="2100" spc="-1050">
                <a:latin typeface="SimSun"/>
                <a:cs typeface="SimSun"/>
              </a:rPr>
              <a:t>力</a:t>
            </a:r>
            <a:r>
              <a:rPr sz="2100" spc="-30">
                <a:latin typeface="SimSun"/>
                <a:cs typeface="SimSun"/>
              </a:rPr>
              <a:t> 系统中</a:t>
            </a:r>
            <a:r>
              <a:rPr sz="2100" spc="-1050">
                <a:latin typeface="SimSun"/>
                <a:cs typeface="SimSun"/>
              </a:rPr>
              <a:t>，</a:t>
            </a:r>
            <a:r>
              <a:rPr sz="2100" spc="-30">
                <a:latin typeface="SimSun"/>
                <a:cs typeface="SimSun"/>
              </a:rPr>
              <a:t> 当发生单</a:t>
            </a:r>
            <a:r>
              <a:rPr sz="2100" spc="-1050">
                <a:latin typeface="SimSun"/>
                <a:cs typeface="SimSun"/>
              </a:rPr>
              <a:t>相</a:t>
            </a:r>
            <a:r>
              <a:rPr sz="2100" spc="-3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完</a:t>
            </a:r>
            <a:r>
              <a:rPr sz="2100" spc="-30">
                <a:latin typeface="SimSun"/>
                <a:cs typeface="SimSun"/>
              </a:rPr>
              <a:t> 全接</a:t>
            </a:r>
            <a:r>
              <a:rPr sz="2100" spc="-1050">
                <a:latin typeface="SimSun"/>
                <a:cs typeface="SimSun"/>
              </a:rPr>
              <a:t>地</a:t>
            </a:r>
            <a:r>
              <a:rPr sz="2100" spc="-30">
                <a:latin typeface="SimSun"/>
                <a:cs typeface="SimSun"/>
              </a:rPr>
              <a:t> 时</a:t>
            </a:r>
            <a:r>
              <a:rPr sz="2100" spc="-1050">
                <a:latin typeface="SimSun"/>
                <a:cs typeface="SimSun"/>
              </a:rPr>
              <a:t>，</a:t>
            </a:r>
            <a:r>
              <a:rPr sz="2100" spc="-3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非</a:t>
            </a:r>
            <a:r>
              <a:rPr sz="2100" spc="-30">
                <a:latin typeface="SimSun"/>
                <a:cs typeface="SimSun"/>
              </a:rPr>
              <a:t> 故障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02257" y="1433055"/>
            <a:ext cx="8851265" cy="129508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5">
                <a:latin typeface="SimSun"/>
                <a:cs typeface="SimSun"/>
              </a:rPr>
              <a:t>相对地电位升高为线电压</a:t>
            </a:r>
            <a:r>
              <a:rPr sz="2100" spc="-36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容易引起绝缘损坏</a:t>
            </a:r>
            <a:r>
              <a:rPr sz="2100" spc="-375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从而引起两相或三相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-5">
                <a:latin typeface="SimSun"/>
                <a:cs typeface="SimSun"/>
              </a:rPr>
              <a:t>短路，造成事故</a:t>
            </a:r>
            <a:r>
              <a:rPr sz="2100" spc="209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16940">
              <a:lnSpc>
                <a:spcPct val="185700"/>
              </a:lnSpc>
              <a:spcBef>
                <a:spcPts val="1495"/>
              </a:spcBef>
              <a:buAutoNum type="arabicPeriod" startAt="46"/>
              <a:tabLst>
                <a:tab pos="681990"/>
                <a:tab pos="682625"/>
              </a:tabLst>
            </a:pPr>
            <a:r>
              <a:rPr sz="2100" spc="-100">
                <a:latin typeface="SimSun"/>
                <a:cs typeface="SimSun"/>
              </a:rPr>
              <a:t>电力系统中的各级电压线路及其联系的各级变、配电所，这一 </a:t>
            </a:r>
            <a:r>
              <a:rPr sz="2100" spc="-5">
                <a:latin typeface="SimSun"/>
                <a:cs typeface="SimSun"/>
              </a:rPr>
              <a:t>局部叫做电力网，或称电网（√）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 startAt="46"/>
            </a:pPr>
            <a:endParaRPr sz="2850">
              <a:latin typeface="SimSun"/>
              <a:cs typeface="SimSun"/>
            </a:endParaRPr>
          </a:p>
          <a:p>
            <a:pPr marL="419100" indent="-407034">
              <a:lnSpc>
                <a:spcPct val="100000"/>
              </a:lnSpc>
              <a:buAutoNum type="arabicPeriod" startAt="46"/>
              <a:tabLst>
                <a:tab pos="419734"/>
              </a:tabLst>
            </a:pPr>
            <a:r>
              <a:rPr sz="2100" spc="45">
                <a:latin typeface="SimSun"/>
                <a:cs typeface="SimSun"/>
              </a:rPr>
              <a:t>利用江河所蕴藏的水力资源来发电，这种电厂称为水力发电厂。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4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448309">
              <a:lnSpc>
                <a:spcPct val="185700"/>
              </a:lnSpc>
              <a:spcBef>
                <a:spcPts val="1495"/>
              </a:spcBef>
            </a:pPr>
            <a:r>
              <a:rPr sz="2100" spc="5">
                <a:latin typeface="SimSun"/>
                <a:cs typeface="SimSun"/>
              </a:rPr>
              <a:t>48</a:t>
            </a:r>
            <a:r>
              <a:rPr sz="2100" spc="-30">
                <a:latin typeface="SimSun"/>
                <a:cs typeface="SimSun"/>
              </a:rPr>
              <a:t>、以煤、石油、天然气等作为燃料，燃料燃烧时的化学能转换为热能 </a:t>
            </a:r>
            <a:r>
              <a:rPr sz="2100" spc="-25">
                <a:latin typeface="SimSun"/>
                <a:cs typeface="SimSun"/>
              </a:rPr>
              <a:t> </a:t>
            </a:r>
            <a:r>
              <a:rPr sz="2100" spc="-325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然后借助汽轮机等热力机械将热能变为机械能</a:t>
            </a:r>
            <a:r>
              <a:rPr sz="2100" spc="-36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并由汽轮机带动发电 机将机械能变为电能，这种发电厂称火力发电厂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344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49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电能质量包括电流、频率和波形的质量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 marL="12700" marR="916940">
              <a:lnSpc>
                <a:spcPct val="185700"/>
              </a:lnSpc>
              <a:spcBef>
                <a:spcPts val="1520"/>
              </a:spcBef>
              <a:buSzPct val="95238"/>
              <a:buAutoNum type="arabicPeriod" startAt="49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如果将电流表并联在线路中测量，这电流表有可能会因过载</a:t>
            </a:r>
            <a:r>
              <a:rPr sz="2100" spc="-1010">
                <a:latin typeface="SimSun"/>
                <a:cs typeface="SimSun"/>
              </a:rPr>
              <a:t>而烧 </a:t>
            </a:r>
            <a:r>
              <a:rPr sz="2100" spc="10">
                <a:latin typeface="SimSun"/>
                <a:cs typeface="SimSun"/>
              </a:rPr>
              <a:t>坏</a:t>
            </a:r>
            <a:r>
              <a:rPr sz="2100" spc="-105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49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49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某一段时间内负载消耗的电能可以用电度表来测量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49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spcBef>
                <a:spcPts val="5"/>
              </a:spcBef>
              <a:buSzPct val="95238"/>
              <a:buAutoNum type="arabicPeriod" startAt="49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直流电压表</a:t>
            </a:r>
            <a:r>
              <a:rPr sz="2100" spc="-360">
                <a:latin typeface="SimSun"/>
                <a:cs typeface="SimSun"/>
              </a:rPr>
              <a:t>的</a:t>
            </a:r>
            <a:r>
              <a:rPr sz="2100" spc="-5">
                <a:latin typeface="SimSun"/>
                <a:cs typeface="SimSun"/>
              </a:rPr>
              <a:t>“+〞端接电路的高电位点</a:t>
            </a:r>
            <a:r>
              <a:rPr sz="2100" spc="-470">
                <a:latin typeface="SimSun"/>
                <a:cs typeface="SimSun"/>
              </a:rPr>
              <a:t>，“-</a:t>
            </a:r>
            <a:r>
              <a:rPr sz="2100" spc="-5">
                <a:latin typeface="SimSun"/>
                <a:cs typeface="SimSun"/>
              </a:rPr>
              <a:t>〞端接电路的低电位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49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-5">
                <a:latin typeface="SimSun"/>
                <a:cs typeface="SimSun"/>
              </a:rPr>
              <a:t>点</a:t>
            </a:r>
            <a:r>
              <a:rPr sz="2100" spc="-103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53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绝缘电阻可以用接地电阻测量仪来测量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53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53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电路中，导体对电流呈现的阻碍作用称为电阻，用参</a:t>
            </a:r>
            <a:r>
              <a:rPr sz="2100" spc="5">
                <a:latin typeface="SimSun"/>
                <a:cs typeface="SimSun"/>
              </a:rPr>
              <a:t>数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>
                <a:latin typeface="SimSun"/>
                <a:cs typeface="SimSun"/>
              </a:rPr>
              <a:t>R</a:t>
            </a:r>
            <a:r>
              <a:rPr sz="2100" spc="-30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表示</a:t>
            </a:r>
            <a:r>
              <a:rPr sz="2100" spc="6125">
                <a:latin typeface="SimSun"/>
                <a:cs typeface="SimSun"/>
              </a:rPr>
              <a:t>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53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10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55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在电路中，将两个及以上的电阻的一端全部连接在一点上，而</a:t>
            </a:r>
            <a:r>
              <a:rPr sz="2100" spc="5">
                <a:latin typeface="SimSun"/>
                <a:cs typeface="SimSun"/>
              </a:rPr>
              <a:t>另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02257" y="1433055"/>
            <a:ext cx="8848725" cy="13142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 spc="-5">
                <a:latin typeface="SimSun"/>
                <a:cs typeface="SimSun"/>
              </a:rPr>
              <a:t>一端全部连接在另一点上，这样的连接称为电阻的并联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</a:pPr>
            <a:endParaRPr sz="28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10">
                <a:latin typeface="SimSun"/>
                <a:cs typeface="SimSun"/>
              </a:rPr>
              <a:t>56、三相交流对称电路中，如采用星形接线时，线电压等于相电压。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1079500"/>
              </a:tabLst>
            </a:pPr>
            <a:r>
              <a:rPr sz="2100" spc="1055">
                <a:latin typeface="SimSun"/>
                <a:cs typeface="SimSun"/>
              </a:rPr>
              <a:t>（×	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spcBef>
                <a:spcPts val="5"/>
              </a:spcBef>
              <a:buSzPct val="95238"/>
              <a:buAutoNum type="arabicPeriod" startAt="57"/>
              <a:tabLst>
                <a:tab pos="415290"/>
              </a:tabLst>
            </a:pPr>
            <a:r>
              <a:rPr sz="2100" spc="5">
                <a:latin typeface="SimSun"/>
                <a:cs typeface="SimSun"/>
              </a:rPr>
              <a:t>在电阻并联的电路中，电路总电阻等于各并联电阻之和</a:t>
            </a:r>
            <a:r>
              <a:rPr sz="2100" spc="-1025">
                <a:latin typeface="SimSun"/>
                <a:cs typeface="SimSun"/>
              </a:rPr>
              <a:t>。</a:t>
            </a:r>
            <a:r>
              <a:rPr sz="2100" spc="555">
                <a:latin typeface="SimSun"/>
                <a:cs typeface="SimSun"/>
              </a:rPr>
              <a:t>（×</a:t>
            </a:r>
            <a:r>
              <a:rPr sz="2100" spc="-50">
                <a:latin typeface="SimSun"/>
                <a:cs typeface="SimSun"/>
              </a:rPr>
              <a:t> 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57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57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在过电压作用过去后，阀型避雷器中流过雷电流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525">
                <a:latin typeface="SimSun"/>
                <a:cs typeface="SimSun"/>
              </a:rPr>
              <a:t>（×</a:t>
            </a:r>
            <a:r>
              <a:rPr sz="2100" spc="-30">
                <a:latin typeface="SimSun"/>
                <a:cs typeface="SimSun"/>
              </a:rPr>
              <a:t> 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 marL="12700" marR="138430">
              <a:lnSpc>
                <a:spcPct val="185700"/>
              </a:lnSpc>
              <a:spcBef>
                <a:spcPts val="1500"/>
              </a:spcBef>
              <a:buSzPct val="95238"/>
              <a:buAutoNum type="arabicPeriod" startAt="57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消雷器是利用金属状电极的尖端放电原理，使雷云电荷被中和</a:t>
            </a:r>
            <a:r>
              <a:rPr sz="2100" spc="4590">
                <a:latin typeface="SimSun"/>
                <a:cs typeface="SimSun"/>
              </a:rPr>
              <a:t>， </a:t>
            </a:r>
            <a:r>
              <a:rPr sz="2100">
                <a:latin typeface="SimSun"/>
                <a:cs typeface="SimSun"/>
              </a:rPr>
              <a:t>从而发生雷击现象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138430">
              <a:lnSpc>
                <a:spcPct val="185700"/>
              </a:lnSpc>
              <a:spcBef>
                <a:spcPts val="1510"/>
              </a:spcBef>
              <a:buSzPct val="95238"/>
              <a:buAutoNum type="arabicPeriod" startAt="57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金属氧化物避雷器的特点包括动作迅速、无续流、残压低、通</a:t>
            </a:r>
            <a:r>
              <a:rPr sz="2100" spc="4590">
                <a:latin typeface="SimSun"/>
                <a:cs typeface="SimSun"/>
              </a:rPr>
              <a:t>流 </a:t>
            </a:r>
            <a:r>
              <a:rPr sz="2100" spc="-5">
                <a:latin typeface="SimSun"/>
                <a:cs typeface="SimSun"/>
              </a:rPr>
              <a:t>量大等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273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SimSun"/>
              <a:buAutoNum type="arabicPeriod" startAt="57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57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避雷器与被保护设备串联连接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SimSun"/>
              <a:buAutoNum type="arabicPeriod" startAt="57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57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接地线安装时，接地线直接缠绕在须接地的设备上即可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 marL="12700" marR="915669">
              <a:lnSpc>
                <a:spcPct val="185700"/>
              </a:lnSpc>
              <a:spcBef>
                <a:spcPts val="1510"/>
              </a:spcBef>
              <a:buSzPct val="95238"/>
              <a:buAutoNum type="arabicPeriod" startAt="57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在二次接线回路上工作，无需将高压设备停电时应使用第一种工 作票</a:t>
            </a:r>
            <a:r>
              <a:rPr sz="2100" spc="-1070">
                <a:latin typeface="SimSun"/>
                <a:cs typeface="SimSun"/>
              </a:rPr>
              <a:t>。</a:t>
            </a:r>
            <a:r>
              <a:rPr sz="2100" spc="2045">
                <a:latin typeface="SimSun"/>
                <a:cs typeface="SimSun"/>
              </a:rPr>
              <a:t>（×）</a:t>
            </a:r>
            <a:endParaRPr sz="2100">
              <a:latin typeface="SimSun"/>
              <a:cs typeface="SimSun"/>
            </a:endParaRPr>
          </a:p>
          <a:p>
            <a:pPr marL="12700" marR="915669">
              <a:lnSpc>
                <a:spcPct val="185700"/>
              </a:lnSpc>
              <a:spcBef>
                <a:spcPts val="1495"/>
              </a:spcBef>
              <a:buSzPct val="95238"/>
              <a:buAutoNum type="arabicPeriod" startAt="57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当带电体有接地故障时，离故障点越远，跨步电压电击</a:t>
            </a:r>
            <a:r>
              <a:rPr sz="2100" spc="-605">
                <a:latin typeface="SimSun"/>
                <a:cs typeface="SimSun"/>
              </a:rPr>
              <a:t>的危险性 </a:t>
            </a:r>
            <a:r>
              <a:rPr sz="2100" spc="10">
                <a:latin typeface="SimSun"/>
                <a:cs typeface="SimSun"/>
              </a:rPr>
              <a:t>越大</a:t>
            </a:r>
            <a:r>
              <a:rPr sz="2100" spc="-1070">
                <a:latin typeface="SimSun"/>
                <a:cs typeface="SimSun"/>
              </a:rPr>
              <a:t>。</a:t>
            </a:r>
            <a:r>
              <a:rPr sz="2100" spc="2045">
                <a:latin typeface="SimSun"/>
                <a:cs typeface="SimSun"/>
              </a:rPr>
              <a:t>（×）</a:t>
            </a:r>
            <a:endParaRPr sz="2100">
              <a:latin typeface="SimSun"/>
              <a:cs typeface="SimSun"/>
            </a:endParaRPr>
          </a:p>
          <a:p>
            <a:pPr marL="12700" marR="138430">
              <a:lnSpc>
                <a:spcPct val="185700"/>
              </a:lnSpc>
              <a:spcBef>
                <a:spcPts val="1500"/>
              </a:spcBef>
              <a:buSzPct val="95238"/>
              <a:buAutoNum type="arabicPeriod" startAt="57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操作票填写时，被操作的开关设备要填写双重名称，即设备的</a:t>
            </a:r>
            <a:r>
              <a:rPr sz="2100" spc="4590">
                <a:latin typeface="SimSun"/>
                <a:cs typeface="SimSun"/>
              </a:rPr>
              <a:t>名 </a:t>
            </a:r>
            <a:r>
              <a:rPr sz="2100" spc="-5">
                <a:latin typeface="SimSun"/>
                <a:cs typeface="SimSun"/>
              </a:rPr>
              <a:t>称</a:t>
            </a:r>
            <a:r>
              <a:rPr sz="2100">
                <a:latin typeface="SimSun"/>
                <a:cs typeface="SimSun"/>
              </a:rPr>
              <a:t>和</a:t>
            </a:r>
            <a:r>
              <a:rPr sz="2100" spc="-5">
                <a:latin typeface="SimSun"/>
                <a:cs typeface="SimSun"/>
              </a:rPr>
              <a:t>编号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15669">
              <a:lnSpc>
                <a:spcPct val="185700"/>
              </a:lnSpc>
              <a:spcBef>
                <a:spcPts val="1515"/>
              </a:spcBef>
              <a:buSzPct val="95238"/>
              <a:buAutoNum type="arabicPeriod" startAt="57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一切调度命令是以值班调度员发布命令时开始，至受令人</a:t>
            </a:r>
            <a:r>
              <a:rPr sz="2100" spc="-1045">
                <a:latin typeface="SimSun"/>
                <a:cs typeface="SimSun"/>
              </a:rPr>
              <a:t>执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行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790">
                <a:latin typeface="SimSun"/>
                <a:cs typeface="SimSun"/>
              </a:rPr>
              <a:t>完 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成</a:t>
            </a:r>
            <a:r>
              <a:rPr sz="2100" spc="-5">
                <a:latin typeface="SimSun"/>
                <a:cs typeface="SimSun"/>
              </a:rPr>
              <a:t> 后</a:t>
            </a:r>
            <a:r>
              <a:rPr sz="2100" spc="-1050">
                <a:latin typeface="SimSun"/>
                <a:cs typeface="SimSun"/>
              </a:rPr>
              <a:t>报</a:t>
            </a:r>
            <a:r>
              <a:rPr sz="2100" spc="-5">
                <a:latin typeface="SimSun"/>
                <a:cs typeface="SimSun"/>
              </a:rPr>
              <a:t> 值班调度员后才</a:t>
            </a:r>
            <a:r>
              <a:rPr sz="2100" spc="-1050">
                <a:latin typeface="SimSun"/>
                <a:cs typeface="SimSun"/>
              </a:rPr>
              <a:t>算</a:t>
            </a:r>
            <a:r>
              <a:rPr sz="2100" spc="-5">
                <a:latin typeface="SimSun"/>
                <a:cs typeface="SimSun"/>
              </a:rPr>
              <a:t> 全部完</a:t>
            </a:r>
            <a:r>
              <a:rPr sz="2100" spc="-1050">
                <a:latin typeface="SimSun"/>
                <a:cs typeface="SimSun"/>
              </a:rPr>
              <a:t>成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02257" y="1433055"/>
            <a:ext cx="8836025" cy="13142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655" indent="-402590">
              <a:lnSpc>
                <a:spcPct val="100000"/>
              </a:lnSpc>
              <a:spcBef>
                <a:spcPts val="105"/>
              </a:spcBef>
              <a:buSzPct val="95238"/>
              <a:buAutoNum type="arabicPeriod" startAt="67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电缆及电容接地前应逐相充分放电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67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67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验电时，不能将一相无电作为三相无电的依据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01700">
              <a:lnSpc>
                <a:spcPct val="185700"/>
              </a:lnSpc>
              <a:spcBef>
                <a:spcPts val="1515"/>
              </a:spcBef>
              <a:buSzPct val="95238"/>
              <a:buAutoNum type="arabicPeriod" startAt="67"/>
              <a:tabLst>
                <a:tab pos="415290"/>
              </a:tabLst>
            </a:pPr>
            <a:r>
              <a:rPr sz="2100" spc="-95">
                <a:latin typeface="SimSun"/>
                <a:cs typeface="SimSun"/>
              </a:rPr>
              <a:t>在发生严重威胁设备及人身安全的紧急情况下，可不填写工作票 </a:t>
            </a:r>
            <a:r>
              <a:rPr sz="2100" spc="-5">
                <a:latin typeface="SimSun"/>
                <a:cs typeface="SimSun"/>
              </a:rPr>
              <a:t>及操作票，值班人员立即断开有关的电源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67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67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手车式开关柜的断路器</a:t>
            </a:r>
            <a:r>
              <a:rPr sz="2100" spc="-72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手车在接地开关合闸位置时可自由移动。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SimSun"/>
              <a:buAutoNum type="arabicPeriod" startAt="67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2035">
                <a:latin typeface="SimSun"/>
                <a:cs typeface="SimSun"/>
              </a:rPr>
              <a:t>（×）</a:t>
            </a:r>
            <a:endParaRPr sz="2100">
              <a:latin typeface="SimSun"/>
              <a:cs typeface="SimSun"/>
            </a:endParaRPr>
          </a:p>
          <a:p>
            <a:pPr marL="12700" marR="901700">
              <a:lnSpc>
                <a:spcPct val="185700"/>
              </a:lnSpc>
              <a:spcBef>
                <a:spcPts val="1495"/>
              </a:spcBef>
              <a:buSzPct val="95238"/>
              <a:buAutoNum type="arabicPeriod" startAt="71"/>
              <a:tabLst>
                <a:tab pos="414655"/>
                <a:tab pos="681990"/>
                <a:tab pos="682625"/>
              </a:tabLst>
            </a:pPr>
            <a:r>
              <a:rPr sz="2100" spc="10">
                <a:latin typeface="SimSun"/>
                <a:cs typeface="SimSun"/>
              </a:rPr>
              <a:t>采用环形网供电所使用的高压开关柜一般习惯上称为环网</a:t>
            </a:r>
            <a:r>
              <a:rPr sz="2100" spc="-1525">
                <a:latin typeface="SimSun"/>
                <a:cs typeface="SimSun"/>
              </a:rPr>
              <a:t>柜。  </a:t>
            </a:r>
            <a:r>
              <a:rPr sz="2100">
                <a:latin typeface="SimSun"/>
                <a:cs typeface="SimSun"/>
              </a:rPr>
              <a:t>(	</a:t>
            </a:r>
            <a:r>
              <a:rPr sz="2100" spc="1045">
                <a:latin typeface="SimSun"/>
                <a:cs typeface="SimSun"/>
              </a:rPr>
              <a:t>√)</a:t>
            </a:r>
            <a:endParaRPr sz="2100">
              <a:latin typeface="SimSun"/>
              <a:cs typeface="SimSun"/>
            </a:endParaRPr>
          </a:p>
          <a:p>
            <a:pPr marL="12700" marR="121920">
              <a:lnSpc>
                <a:spcPct val="185700"/>
              </a:lnSpc>
              <a:spcBef>
                <a:spcPts val="1515"/>
              </a:spcBef>
              <a:buSzPct val="95238"/>
              <a:buAutoNum type="arabicPeriod" startAt="71"/>
              <a:tabLst>
                <a:tab pos="414655"/>
                <a:tab pos="686435"/>
                <a:tab pos="687070"/>
              </a:tabLst>
            </a:pPr>
            <a:r>
              <a:rPr sz="2100" spc="50">
                <a:latin typeface="SimSun"/>
                <a:cs typeface="SimSun"/>
              </a:rPr>
              <a:t>保护电压互感器的高压熔断器额定电流一般小于或等</a:t>
            </a:r>
            <a:r>
              <a:rPr sz="2100" spc="5">
                <a:latin typeface="SimSun"/>
                <a:cs typeface="SimSun"/>
              </a:rPr>
              <a:t>于</a:t>
            </a:r>
            <a:r>
              <a:rPr sz="2100" spc="35">
                <a:latin typeface="SimSun"/>
                <a:cs typeface="SimSun"/>
              </a:rPr>
              <a:t> </a:t>
            </a:r>
            <a:r>
              <a:rPr sz="2100" spc="25">
                <a:latin typeface="SimSun"/>
                <a:cs typeface="SimSun"/>
              </a:rPr>
              <a:t>1A</a:t>
            </a:r>
            <a:r>
              <a:rPr sz="2100" spc="6125">
                <a:latin typeface="SimSun"/>
                <a:cs typeface="SimSun"/>
              </a:rPr>
              <a:t>。 </a:t>
            </a:r>
            <a:r>
              <a:rPr sz="2100">
                <a:latin typeface="SimSun"/>
                <a:cs typeface="SimSun"/>
              </a:rPr>
              <a:t>   (	</a:t>
            </a:r>
            <a:r>
              <a:rPr sz="2100" spc="1045">
                <a:latin typeface="SimSun"/>
                <a:cs typeface="SimSun"/>
              </a:rPr>
              <a:t>√)</a:t>
            </a:r>
            <a:endParaRPr sz="2100">
              <a:latin typeface="SimSun"/>
              <a:cs typeface="SimSun"/>
            </a:endParaRPr>
          </a:p>
          <a:p>
            <a:pPr marL="12700" marR="904240">
              <a:lnSpc>
                <a:spcPct val="185700"/>
              </a:lnSpc>
              <a:spcBef>
                <a:spcPts val="1495"/>
              </a:spcBef>
            </a:pPr>
            <a:r>
              <a:rPr sz="2100">
                <a:latin typeface="SimSun"/>
                <a:cs typeface="SimSun"/>
              </a:rPr>
              <a:t>73</a:t>
            </a:r>
            <a:r>
              <a:rPr sz="2100" spc="-30">
                <a:latin typeface="SimSun"/>
                <a:cs typeface="SimSun"/>
              </a:rPr>
              <a:t>、真空灭弧室中的动、静触头断开过程中，主要依靠触头产生的</a:t>
            </a:r>
            <a:r>
              <a:rPr sz="2100" spc="5">
                <a:latin typeface="SimSun"/>
                <a:cs typeface="SimSun"/>
              </a:rPr>
              <a:t>金 </a:t>
            </a:r>
            <a:r>
              <a:rPr sz="2100" spc="-5">
                <a:latin typeface="SimSun"/>
                <a:cs typeface="SimSun"/>
              </a:rPr>
              <a:t>属蒸汽使触头间产生电弧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899794">
              <a:lnSpc>
                <a:spcPct val="185700"/>
              </a:lnSpc>
              <a:spcBef>
                <a:spcPts val="1495"/>
              </a:spcBef>
              <a:buAutoNum type="arabicPeriod" startAt="74"/>
              <a:tabLst>
                <a:tab pos="681990"/>
                <a:tab pos="682625"/>
                <a:tab pos="1747520"/>
                <a:tab pos="2280285"/>
              </a:tabLst>
            </a:pPr>
            <a:r>
              <a:rPr sz="2100" spc="10">
                <a:latin typeface="SimSun"/>
                <a:cs typeface="SimSun"/>
              </a:rPr>
              <a:t>电路中负荷为电阻性负载时，恢复电压等于电源电压，不利</a:t>
            </a:r>
            <a:r>
              <a:rPr sz="2100">
                <a:latin typeface="SimSun"/>
                <a:cs typeface="SimSun"/>
              </a:rPr>
              <a:t>于 </a:t>
            </a:r>
            <a:r>
              <a:rPr sz="2100" spc="-5">
                <a:latin typeface="SimSun"/>
                <a:cs typeface="SimSun"/>
              </a:rPr>
              <a:t>电</a:t>
            </a:r>
            <a:r>
              <a:rPr sz="2100">
                <a:latin typeface="SimSun"/>
                <a:cs typeface="SimSun"/>
              </a:rPr>
              <a:t>弧</a:t>
            </a:r>
            <a:r>
              <a:rPr sz="2100" spc="-5">
                <a:latin typeface="SimSun"/>
                <a:cs typeface="SimSun"/>
              </a:rPr>
              <a:t>熄</a:t>
            </a:r>
            <a:r>
              <a:rPr sz="2100">
                <a:latin typeface="SimSun"/>
                <a:cs typeface="SimSun"/>
              </a:rPr>
              <a:t>灭。(	</a:t>
            </a:r>
            <a:r>
              <a:rPr sz="2100" spc="5">
                <a:latin typeface="SimSun"/>
                <a:cs typeface="SimSun"/>
              </a:rPr>
              <a:t>×	</a:t>
            </a:r>
            <a:r>
              <a:rPr sz="2100">
                <a:latin typeface="SimSun"/>
                <a:cs typeface="SimSun"/>
              </a:rPr>
              <a:t>)</a:t>
            </a:r>
            <a:endParaRPr sz="2100">
              <a:latin typeface="SimSun"/>
              <a:cs typeface="SimSun"/>
            </a:endParaRPr>
          </a:p>
          <a:p>
            <a:pPr marL="12700" marR="125730">
              <a:lnSpc>
                <a:spcPct val="185900"/>
              </a:lnSpc>
              <a:spcBef>
                <a:spcPts val="1510"/>
              </a:spcBef>
              <a:buAutoNum type="arabicPeriod" startAt="74"/>
              <a:tabLst>
                <a:tab pos="681990"/>
                <a:tab pos="682625"/>
                <a:tab pos="1479550"/>
              </a:tabLst>
            </a:pPr>
            <a:r>
              <a:rPr sz="2100" spc="10">
                <a:latin typeface="SimSun"/>
                <a:cs typeface="SimSun"/>
              </a:rPr>
              <a:t>触头断开后，触头之间如果电弧已熄灭，则电路实际上没有</a:t>
            </a:r>
            <a:r>
              <a:rPr sz="2100" spc="4590">
                <a:latin typeface="SimSun"/>
                <a:cs typeface="SimSun"/>
              </a:rPr>
              <a:t>被 </a:t>
            </a:r>
            <a:r>
              <a:rPr sz="2100" spc="10">
                <a:latin typeface="SimSun"/>
                <a:cs typeface="SimSun"/>
              </a:rPr>
              <a:t>切断</a:t>
            </a:r>
            <a:r>
              <a:rPr sz="2100" spc="-30">
                <a:latin typeface="SimSun"/>
                <a:cs typeface="SimSun"/>
              </a:rPr>
              <a:t>。</a:t>
            </a:r>
            <a:r>
              <a:rPr sz="2100" spc="5">
                <a:latin typeface="SimSun"/>
                <a:cs typeface="SimSun"/>
              </a:rPr>
              <a:t>(×	</a:t>
            </a:r>
            <a:r>
              <a:rPr sz="2100">
                <a:latin typeface="SimSun"/>
                <a:cs typeface="SimSun"/>
              </a:rPr>
              <a:t>)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74"/>
            </a:pPr>
            <a:endParaRPr sz="2850">
              <a:latin typeface="SimSun"/>
              <a:cs typeface="SimSun"/>
            </a:endParaRPr>
          </a:p>
          <a:p>
            <a:pPr marL="680085" indent="-668020">
              <a:lnSpc>
                <a:spcPct val="100000"/>
              </a:lnSpc>
              <a:buAutoNum type="arabicPeriod" startAt="74"/>
              <a:tabLst>
                <a:tab pos="679450"/>
                <a:tab pos="680720"/>
                <a:tab pos="5615940"/>
              </a:tabLst>
            </a:pPr>
            <a:r>
              <a:rPr sz="2100" spc="-5">
                <a:latin typeface="SimSun"/>
                <a:cs typeface="SimSun"/>
              </a:rPr>
              <a:t>电容器金属外壳应有明显的接地标志。</a:t>
            </a:r>
            <a:r>
              <a:rPr sz="2100">
                <a:latin typeface="SimSun"/>
                <a:cs typeface="SimSun"/>
              </a:rPr>
              <a:t>(	</a:t>
            </a:r>
            <a:r>
              <a:rPr sz="2100" spc="1045">
                <a:latin typeface="SimSun"/>
                <a:cs typeface="SimSun"/>
              </a:rPr>
              <a:t>√)</a:t>
            </a:r>
            <a:endParaRPr sz="2100">
              <a:latin typeface="SimSun"/>
              <a:cs typeface="SimSun"/>
            </a:endParaRPr>
          </a:p>
          <a:p>
            <a:pPr marL="12700" marR="900430">
              <a:lnSpc>
                <a:spcPts val="6190"/>
              </a:lnSpc>
              <a:spcBef>
                <a:spcPts val="600"/>
              </a:spcBef>
              <a:buAutoNum type="arabicPeriod" startAt="74"/>
              <a:tabLst>
                <a:tab pos="679450"/>
                <a:tab pos="680720"/>
                <a:tab pos="7260590"/>
              </a:tabLst>
            </a:pPr>
            <a:r>
              <a:rPr sz="2100" spc="-5">
                <a:latin typeface="SimSun"/>
                <a:cs typeface="SimSun"/>
              </a:rPr>
              <a:t>电容器正常运行时</a:t>
            </a:r>
            <a:r>
              <a:rPr sz="2100" spc="-88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可</a:t>
            </a:r>
            <a:r>
              <a:rPr sz="2100" spc="520">
                <a:latin typeface="SimSun"/>
                <a:cs typeface="SimSun"/>
              </a:rPr>
              <a:t>在</a:t>
            </a:r>
            <a:r>
              <a:rPr sz="2100" spc="-5">
                <a:latin typeface="SimSun"/>
                <a:cs typeface="SimSun"/>
              </a:rPr>
              <a:t>1.</a:t>
            </a:r>
            <a:r>
              <a:rPr sz="2100">
                <a:latin typeface="SimSun"/>
                <a:cs typeface="SimSun"/>
              </a:rPr>
              <a:t>3</a:t>
            </a:r>
            <a:r>
              <a:rPr sz="2100" spc="-520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倍额定电流下长</a:t>
            </a:r>
            <a:r>
              <a:rPr sz="2100" spc="-1050">
                <a:latin typeface="SimSun"/>
                <a:cs typeface="SimSun"/>
              </a:rPr>
              <a:t>期</a:t>
            </a:r>
            <a:r>
              <a:rPr sz="2100" spc="-5">
                <a:latin typeface="SimSun"/>
                <a:cs typeface="SimSun"/>
              </a:rPr>
              <a:t> 运行</a:t>
            </a:r>
            <a:r>
              <a:rPr sz="2100" spc="-890">
                <a:latin typeface="SimSun"/>
                <a:cs typeface="SimSun"/>
              </a:rPr>
              <a:t>。</a:t>
            </a:r>
            <a:r>
              <a:rPr sz="2100">
                <a:latin typeface="SimSun"/>
                <a:cs typeface="SimSun"/>
              </a:rPr>
              <a:t>(	</a:t>
            </a:r>
            <a:r>
              <a:rPr sz="2100" spc="2090">
                <a:latin typeface="SimSun"/>
                <a:cs typeface="SimSun"/>
              </a:rPr>
              <a:t>√</a:t>
            </a:r>
            <a:r>
              <a:rPr sz="2100">
                <a:latin typeface="SimSun"/>
                <a:cs typeface="SimSun"/>
              </a:rPr>
              <a:t>)  </a:t>
            </a:r>
            <a:r>
              <a:rPr sz="2100" spc="-5">
                <a:latin typeface="SimSun"/>
                <a:cs typeface="SimSun"/>
              </a:rPr>
              <a:t>78</a:t>
            </a:r>
            <a:r>
              <a:rPr sz="2100" spc="10">
                <a:latin typeface="SimSun"/>
                <a:cs typeface="SimSun"/>
              </a:rPr>
              <a:t>.</a:t>
            </a:r>
            <a:r>
              <a:rPr sz="2100" spc="-1050">
                <a:latin typeface="SimSun"/>
                <a:cs typeface="SimSun"/>
              </a:rPr>
              <a:t>对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断路器的运行</a:t>
            </a:r>
            <a:r>
              <a:rPr sz="2100" spc="-1050">
                <a:latin typeface="SimSun"/>
                <a:cs typeface="SimSun"/>
              </a:rPr>
              <a:t>维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护中，</a:t>
            </a:r>
            <a:r>
              <a:rPr sz="2100" spc="-1050">
                <a:latin typeface="SimSun"/>
                <a:cs typeface="SimSun"/>
              </a:rPr>
              <a:t>新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设备</a:t>
            </a:r>
            <a:r>
              <a:rPr sz="2100" spc="-1045">
                <a:latin typeface="SimSun"/>
                <a:cs typeface="SimSun"/>
              </a:rPr>
              <a:t>投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入</a:t>
            </a:r>
            <a:r>
              <a:rPr sz="2100" spc="5">
                <a:latin typeface="SimSun"/>
                <a:cs typeface="SimSun"/>
              </a:rPr>
              <a:t> </a:t>
            </a:r>
            <a:r>
              <a:rPr sz="2100" spc="10">
                <a:latin typeface="SimSun"/>
                <a:cs typeface="SimSun"/>
              </a:rPr>
              <a:t>运行后，应相</a:t>
            </a:r>
            <a:r>
              <a:rPr sz="2100" spc="-1045">
                <a:latin typeface="SimSun"/>
                <a:cs typeface="SimSun"/>
              </a:rPr>
              <a:t>对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缩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短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巡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45">
                <a:latin typeface="SimSun"/>
                <a:cs typeface="SimSun"/>
              </a:rPr>
              <a:t>视</a:t>
            </a:r>
            <a:r>
              <a:rPr sz="2100">
                <a:latin typeface="SimSun"/>
                <a:cs typeface="SimSun"/>
              </a:rPr>
              <a:t> </a:t>
            </a:r>
            <a:r>
              <a:rPr sz="2100" spc="-1050">
                <a:latin typeface="SimSun"/>
                <a:cs typeface="SimSun"/>
              </a:rPr>
              <a:t>周</a:t>
            </a:r>
            <a:r>
              <a:rPr sz="2100" spc="5">
                <a:latin typeface="SimSun"/>
                <a:cs typeface="SimSun"/>
              </a:rPr>
              <a:t> 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02257" y="1433055"/>
            <a:ext cx="8982710" cy="127381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>
                <a:latin typeface="SimSun"/>
                <a:cs typeface="SimSun"/>
              </a:rPr>
              <a:t>期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79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隔离开关电动操作机构的操作功率较大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 startAt="79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79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高压电动机不采用纵差动保护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SimSun"/>
              <a:buAutoNum type="arabicPeriod" startAt="79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79"/>
              <a:tabLst>
                <a:tab pos="415290"/>
                <a:tab pos="7484109"/>
              </a:tabLst>
            </a:pPr>
            <a:r>
              <a:rPr sz="2100" spc="-5">
                <a:latin typeface="SimSun"/>
                <a:cs typeface="SimSun"/>
              </a:rPr>
              <a:t>高压电动机发生单相接地故障后，必须将其切除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2110">
                <a:latin typeface="SimSun"/>
                <a:cs typeface="SimSun"/>
              </a:rPr>
              <a:t>（×	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79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79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电力系统频率自动调节属于自动调节装置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</a:t>
            </a:r>
            <a:r>
              <a:rPr sz="2100" spc="2110">
                <a:latin typeface="SimSun"/>
                <a:cs typeface="SimSun"/>
              </a:rPr>
              <a:t>√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8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>
                <a:latin typeface="SimSun"/>
                <a:cs typeface="SimSun"/>
              </a:rPr>
              <a:t>83</a:t>
            </a:r>
            <a:r>
              <a:rPr sz="2100" spc="-5">
                <a:latin typeface="SimSun"/>
                <a:cs typeface="SimSun"/>
              </a:rPr>
              <a:t>、热备用是备用电源自动投入的方式之一</a:t>
            </a:r>
            <a:r>
              <a:rPr sz="2100" spc="2105">
                <a:latin typeface="SimSun"/>
                <a:cs typeface="SimSun"/>
              </a:rPr>
              <a:t>。</a:t>
            </a:r>
            <a:r>
              <a:rPr sz="2100" spc="2035">
                <a:latin typeface="SimSun"/>
                <a:cs typeface="SimSun"/>
              </a:rPr>
              <a:t>（×）</a:t>
            </a:r>
            <a:endParaRPr sz="2100">
              <a:latin typeface="SimSun"/>
              <a:cs typeface="SimSun"/>
            </a:endParaRPr>
          </a:p>
          <a:p>
            <a:pPr marL="12700" marR="1049020">
              <a:lnSpc>
                <a:spcPct val="185700"/>
              </a:lnSpc>
              <a:spcBef>
                <a:spcPts val="1495"/>
              </a:spcBef>
              <a:buSzPct val="95238"/>
              <a:buAutoNum type="arabicPeriod" startAt="84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自动操作装置的作用是提高电力系统的供电可靠性和保证安全运 行</a:t>
            </a:r>
            <a:r>
              <a:rPr sz="2100" spc="-1050">
                <a:latin typeface="SimSun"/>
                <a:cs typeface="SimSun"/>
              </a:rPr>
              <a:t>。</a:t>
            </a:r>
            <a:r>
              <a:rPr sz="2100" spc="2740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SimSun"/>
              <a:buAutoNum type="arabicPeriod" startAt="84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84"/>
              <a:tabLst>
                <a:tab pos="415290"/>
                <a:tab pos="7484109"/>
              </a:tabLst>
            </a:pPr>
            <a:r>
              <a:rPr sz="2100" spc="-5">
                <a:latin typeface="SimSun"/>
                <a:cs typeface="SimSun"/>
              </a:rPr>
              <a:t>在电缆牌和安装接线图上，只要注明电缆编号即可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1055">
                <a:latin typeface="SimSun"/>
                <a:cs typeface="SimSun"/>
              </a:rPr>
              <a:t>（×	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 startAt="84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84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电力线路电流速断保护是按躲过本线路末端最大短路电流来整定</a:t>
            </a:r>
            <a:r>
              <a:rPr sz="2100" spc="6125">
                <a:latin typeface="SimSun"/>
                <a:cs typeface="SimSun"/>
              </a:rPr>
              <a:t>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84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100" spc="3440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</a:pPr>
            <a:endParaRPr sz="2850">
              <a:latin typeface="SimSun"/>
              <a:cs typeface="SimSun"/>
            </a:endParaRPr>
          </a:p>
          <a:p>
            <a:pPr marL="419100" indent="-407034">
              <a:lnSpc>
                <a:spcPct val="100000"/>
              </a:lnSpc>
              <a:buSzPct val="95238"/>
              <a:buAutoNum type="arabicPeriod" startAt="87"/>
              <a:tabLst>
                <a:tab pos="419734"/>
              </a:tabLst>
            </a:pPr>
            <a:r>
              <a:rPr sz="2100" spc="45">
                <a:latin typeface="SimSun"/>
                <a:cs typeface="SimSun"/>
              </a:rPr>
              <a:t>在靠近线路末端附近发生短路故障时，过电流保护能正确反映</a:t>
            </a:r>
            <a:r>
              <a:rPr sz="2100" spc="6125">
                <a:latin typeface="SimSun"/>
                <a:cs typeface="SimSun"/>
              </a:rPr>
              <a:t>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87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4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88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过负荷、频率降低、单相断线均属于电气设备故障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 marL="12700" marR="272415">
              <a:lnSpc>
                <a:spcPct val="185700"/>
              </a:lnSpc>
              <a:spcBef>
                <a:spcPts val="1515"/>
              </a:spcBef>
              <a:buSzPct val="95238"/>
              <a:buAutoNum type="arabicPeriod" startAt="88"/>
              <a:tabLst>
                <a:tab pos="681990"/>
                <a:tab pos="682625"/>
              </a:tabLst>
            </a:pPr>
            <a:r>
              <a:rPr sz="2100" spc="10">
                <a:latin typeface="SimSun"/>
                <a:cs typeface="SimSun"/>
              </a:rPr>
              <a:t>防止人身触电的技术措施有保护接地和保护接零、采用安全</a:t>
            </a:r>
            <a:r>
              <a:rPr sz="2100" spc="4590">
                <a:latin typeface="SimSun"/>
                <a:cs typeface="SimSun"/>
              </a:rPr>
              <a:t>电 </a:t>
            </a:r>
            <a:r>
              <a:rPr sz="2100" spc="-5">
                <a:latin typeface="SimSun"/>
                <a:cs typeface="SimSun"/>
              </a:rPr>
              <a:t>压、装设剩余电流保护器等</a:t>
            </a:r>
            <a:r>
              <a:rPr sz="2100" spc="2115">
                <a:latin typeface="SimSun"/>
                <a:cs typeface="SimSun"/>
              </a:rPr>
              <a:t>。</a:t>
            </a:r>
            <a:r>
              <a:rPr sz="2100" spc="-1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1049020">
              <a:lnSpc>
                <a:spcPct val="185700"/>
              </a:lnSpc>
              <a:spcBef>
                <a:spcPts val="1495"/>
              </a:spcBef>
              <a:buSzPct val="95238"/>
              <a:buAutoNum type="arabicPeriod" startAt="88"/>
              <a:tabLst>
                <a:tab pos="415290"/>
              </a:tabLst>
            </a:pPr>
            <a:r>
              <a:rPr sz="2100" spc="10">
                <a:latin typeface="SimSun"/>
                <a:cs typeface="SimSun"/>
              </a:rPr>
              <a:t>辅助安全用具的绝缘强度比拟低，不能承受高压带电设备或线路 </a:t>
            </a:r>
            <a:r>
              <a:rPr sz="2100" spc="-5">
                <a:latin typeface="SimSun"/>
                <a:cs typeface="SimSun"/>
              </a:rPr>
              <a:t>的工作电压，只能加强基本安全用具的绝缘作用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02257" y="1433055"/>
            <a:ext cx="8848725" cy="13142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655" indent="-402590">
              <a:lnSpc>
                <a:spcPct val="100000"/>
              </a:lnSpc>
              <a:spcBef>
                <a:spcPts val="105"/>
              </a:spcBef>
              <a:buSzPct val="95238"/>
              <a:buAutoNum type="arabicPeriod" startAt="91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发生两相触电危害比单相触电更严重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14400">
              <a:lnSpc>
                <a:spcPct val="185700"/>
              </a:lnSpc>
              <a:spcBef>
                <a:spcPts val="1495"/>
              </a:spcBef>
              <a:buSzPct val="95238"/>
              <a:buAutoNum type="arabicPeriod" startAt="91"/>
              <a:tabLst>
                <a:tab pos="415290"/>
              </a:tabLst>
            </a:pPr>
            <a:r>
              <a:rPr sz="2100" spc="-95">
                <a:latin typeface="SimSun"/>
                <a:cs typeface="SimSun"/>
              </a:rPr>
              <a:t>室内电气装置或设备发生火灾时应尽快拉掉开关切断电源，并及 </a:t>
            </a:r>
            <a:r>
              <a:rPr sz="2100" spc="-5">
                <a:latin typeface="SimSun"/>
                <a:cs typeface="SimSun"/>
              </a:rPr>
              <a:t>时正确选用灭火器进行扑救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14400">
              <a:lnSpc>
                <a:spcPct val="185700"/>
              </a:lnSpc>
              <a:spcBef>
                <a:spcPts val="1510"/>
              </a:spcBef>
              <a:buSzPct val="95238"/>
              <a:buAutoNum type="arabicPeriod" startAt="91"/>
              <a:tabLst>
                <a:tab pos="415290"/>
              </a:tabLst>
            </a:pPr>
            <a:r>
              <a:rPr sz="2100" spc="-95">
                <a:latin typeface="SimSun"/>
                <a:cs typeface="SimSun"/>
              </a:rPr>
              <a:t>作为一名电气工作人员，对发现任何人员有违反《电业安全工作 </a:t>
            </a:r>
            <a:r>
              <a:rPr sz="2100" spc="10">
                <a:latin typeface="SimSun"/>
                <a:cs typeface="SimSun"/>
              </a:rPr>
              <a:t>规程</a:t>
            </a:r>
            <a:r>
              <a:rPr sz="2100" spc="-1070">
                <a:latin typeface="SimSun"/>
                <a:cs typeface="SimSun"/>
              </a:rPr>
              <a:t>》</a:t>
            </a:r>
            <a:r>
              <a:rPr sz="2100" spc="-5">
                <a:latin typeface="SimSun"/>
                <a:cs typeface="SimSun"/>
              </a:rPr>
              <a:t>，应立即制止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14400">
              <a:lnSpc>
                <a:spcPct val="185700"/>
              </a:lnSpc>
              <a:spcBef>
                <a:spcPts val="1500"/>
              </a:spcBef>
              <a:buSzPct val="95238"/>
              <a:buAutoNum type="arabicPeriod" startAt="91"/>
              <a:tabLst>
                <a:tab pos="415290"/>
              </a:tabLst>
            </a:pPr>
            <a:r>
              <a:rPr sz="2100" spc="-95">
                <a:latin typeface="SimSun"/>
                <a:cs typeface="SimSun"/>
              </a:rPr>
              <a:t>接触电压触电是由于电气设备绝缘损害发生漏电，造成设备金属 </a:t>
            </a:r>
            <a:r>
              <a:rPr sz="2100" spc="-5">
                <a:latin typeface="SimSun"/>
                <a:cs typeface="SimSun"/>
              </a:rPr>
              <a:t>外壳带电并与地之间出现对地电压引起的触电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91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spcBef>
                <a:spcPts val="5"/>
              </a:spcBef>
              <a:buSzPct val="95238"/>
              <a:buAutoNum type="arabicPeriod" startAt="91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只有在完全切断电源后才可用水灭火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SimSun"/>
              <a:buAutoNum type="arabicPeriod" startAt="91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spcBef>
                <a:spcPts val="5"/>
              </a:spcBef>
              <a:buSzPct val="95238"/>
              <a:buAutoNum type="arabicPeriod" startAt="91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接地线用</a:t>
            </a:r>
            <a:r>
              <a:rPr sz="2100" spc="5">
                <a:latin typeface="SimSun"/>
                <a:cs typeface="SimSun"/>
              </a:rPr>
              <a:t>绿</a:t>
            </a:r>
            <a:r>
              <a:rPr sz="2100" spc="-10">
                <a:latin typeface="SimSun"/>
                <a:cs typeface="SimSun"/>
              </a:rPr>
              <a:t>/</a:t>
            </a:r>
            <a:r>
              <a:rPr sz="2100" spc="-5">
                <a:latin typeface="SimSun"/>
                <a:cs typeface="SimSun"/>
              </a:rPr>
              <a:t>黄双色表示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91"/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91"/>
              <a:tabLst>
                <a:tab pos="415290"/>
              </a:tabLst>
            </a:pPr>
            <a:r>
              <a:rPr sz="2100" spc="5">
                <a:latin typeface="SimSun"/>
                <a:cs typeface="SimSun"/>
              </a:rPr>
              <a:t>为确保安全，户外变电装置的围墙高度一般应不低</a:t>
            </a:r>
            <a:r>
              <a:rPr sz="2100" spc="545">
                <a:latin typeface="SimSun"/>
                <a:cs typeface="SimSun"/>
              </a:rPr>
              <a:t>于</a:t>
            </a:r>
            <a:r>
              <a:rPr sz="2100">
                <a:latin typeface="SimSun"/>
                <a:cs typeface="SimSun"/>
              </a:rPr>
              <a:t>3</a:t>
            </a:r>
            <a:r>
              <a:rPr sz="2100" spc="-500">
                <a:latin typeface="SimSun"/>
                <a:cs typeface="SimSun"/>
              </a:rPr>
              <a:t> </a:t>
            </a:r>
            <a:r>
              <a:rPr sz="2100" spc="20">
                <a:latin typeface="SimSun"/>
                <a:cs typeface="SimSun"/>
              </a:rPr>
              <a:t>米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10">
                <a:latin typeface="SimSun"/>
                <a:cs typeface="SimSun"/>
              </a:rPr>
              <a:t>（×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SimSun"/>
              <a:buAutoNum type="arabicPeriod" startAt="91"/>
            </a:pPr>
            <a:endParaRPr sz="2850">
              <a:latin typeface="SimSun"/>
              <a:cs typeface="SimSun"/>
            </a:endParaRPr>
          </a:p>
          <a:p>
            <a:pPr marL="419100" indent="-407034">
              <a:lnSpc>
                <a:spcPct val="100000"/>
              </a:lnSpc>
              <a:buSzPct val="95238"/>
              <a:buAutoNum type="arabicPeriod" startAt="91"/>
              <a:tabLst>
                <a:tab pos="419734"/>
              </a:tabLst>
            </a:pPr>
            <a:r>
              <a:rPr sz="2100" spc="45">
                <a:latin typeface="SimSun"/>
                <a:cs typeface="SimSun"/>
              </a:rPr>
              <a:t>电气设备发生火灾时，严禁使用能导电的灭火剂进行带电灭火。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91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4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850">
              <a:latin typeface="SimSun"/>
              <a:cs typeface="SimSun"/>
            </a:endParaRPr>
          </a:p>
          <a:p>
            <a:pPr marL="414655" indent="-402590">
              <a:lnSpc>
                <a:spcPct val="100000"/>
              </a:lnSpc>
              <a:buSzPct val="95238"/>
              <a:buAutoNum type="arabicPeriod" startAt="99"/>
              <a:tabLst>
                <a:tab pos="415290"/>
              </a:tabLst>
            </a:pPr>
            <a:r>
              <a:rPr sz="2100" spc="-5">
                <a:latin typeface="SimSun"/>
                <a:cs typeface="SimSun"/>
              </a:rPr>
              <a:t>使用绝缘棒，可以不用戴绝缘手套、穿绝缘鞋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2035">
                <a:latin typeface="SimSun"/>
                <a:cs typeface="SimSun"/>
              </a:rPr>
              <a:t>（×）</a:t>
            </a:r>
            <a:endParaRPr sz="2100">
              <a:latin typeface="SimSun"/>
              <a:cs typeface="SimSun"/>
            </a:endParaRPr>
          </a:p>
          <a:p>
            <a:pPr marL="12700" marR="918210">
              <a:lnSpc>
                <a:spcPct val="185800"/>
              </a:lnSpc>
              <a:spcBef>
                <a:spcPts val="1495"/>
              </a:spcBef>
              <a:buSzPct val="95238"/>
              <a:buAutoNum type="arabicPeriod" startAt="99"/>
              <a:tabLst>
                <a:tab pos="548005"/>
              </a:tabLst>
            </a:pPr>
            <a:r>
              <a:rPr sz="2100" spc="-135">
                <a:latin typeface="SimSun"/>
                <a:cs typeface="SimSun"/>
              </a:rPr>
              <a:t>按照国家标准，铭牌上除标有变压器名称、型号、产品代号、标 </a:t>
            </a:r>
            <a:r>
              <a:rPr sz="2100" spc="-25">
                <a:latin typeface="SimSun"/>
                <a:cs typeface="SimSun"/>
              </a:rPr>
              <a:t>准代号、制造厂名、出厂序号、制造年月以外，还</a:t>
            </a:r>
            <a:r>
              <a:rPr sz="2100" spc="-1050">
                <a:latin typeface="SimSun"/>
                <a:cs typeface="SimSun"/>
              </a:rPr>
              <a:t>需</a:t>
            </a:r>
            <a:r>
              <a:rPr sz="2100" spc="-30">
                <a:latin typeface="SimSun"/>
                <a:cs typeface="SimSun"/>
              </a:rPr>
              <a:t> </a:t>
            </a:r>
            <a:r>
              <a:rPr sz="2100" spc="-25">
                <a:latin typeface="SimSun"/>
                <a:cs typeface="SimSun"/>
              </a:rPr>
              <a:t>标出变压器的</a:t>
            </a:r>
            <a:r>
              <a:rPr sz="2100" spc="-790">
                <a:latin typeface="SimSun"/>
                <a:cs typeface="SimSun"/>
              </a:rPr>
              <a:t>技 </a:t>
            </a:r>
            <a:r>
              <a:rPr sz="2100" spc="-5">
                <a:latin typeface="SimSun"/>
                <a:cs typeface="SimSun"/>
              </a:rPr>
              <a:t>术参数数</a:t>
            </a:r>
            <a:r>
              <a:rPr sz="2100" spc="-1050">
                <a:latin typeface="SimSun"/>
                <a:cs typeface="SimSun"/>
              </a:rPr>
              <a:t>据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139065">
              <a:lnSpc>
                <a:spcPct val="185700"/>
              </a:lnSpc>
              <a:spcBef>
                <a:spcPts val="1495"/>
              </a:spcBef>
              <a:buSzPct val="95238"/>
              <a:buAutoNum type="arabicPeriod" startAt="99"/>
              <a:tabLst>
                <a:tab pos="814705"/>
                <a:tab pos="815340"/>
              </a:tabLst>
            </a:pPr>
            <a:r>
              <a:rPr sz="2100" spc="-1050">
                <a:latin typeface="SimSun"/>
                <a:cs typeface="SimSun"/>
              </a:rPr>
              <a:t>瓷</a:t>
            </a:r>
            <a:r>
              <a:rPr sz="2100" spc="-10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套</a:t>
            </a:r>
            <a:r>
              <a:rPr sz="2100" spc="-1050">
                <a:latin typeface="SimSun"/>
                <a:cs typeface="SimSun"/>
              </a:rPr>
              <a:t>管</a:t>
            </a:r>
            <a:r>
              <a:rPr sz="2100" spc="-10">
                <a:latin typeface="SimSun"/>
                <a:cs typeface="SimSun"/>
              </a:rPr>
              <a:t> </a:t>
            </a:r>
            <a:r>
              <a:rPr sz="2100" spc="-5">
                <a:latin typeface="SimSun"/>
                <a:cs typeface="SimSun"/>
              </a:rPr>
              <a:t>是</a:t>
            </a:r>
            <a:r>
              <a:rPr sz="2100" spc="-10">
                <a:latin typeface="SimSun"/>
                <a:cs typeface="SimSun"/>
              </a:rPr>
              <a:t>否清</a:t>
            </a:r>
            <a:r>
              <a:rPr sz="2100" spc="-1050">
                <a:latin typeface="SimSun"/>
                <a:cs typeface="SimSun"/>
              </a:rPr>
              <a:t>洁</a:t>
            </a:r>
            <a:r>
              <a:rPr sz="2100" spc="-10">
                <a:latin typeface="SimSun"/>
                <a:cs typeface="SimSun"/>
              </a:rPr>
              <a:t> </a:t>
            </a:r>
            <a:r>
              <a:rPr sz="2100" spc="-935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有无</a:t>
            </a:r>
            <a:r>
              <a:rPr sz="2100" spc="-1050">
                <a:latin typeface="SimSun"/>
                <a:cs typeface="SimSun"/>
              </a:rPr>
              <a:t>缺</a:t>
            </a:r>
            <a:r>
              <a:rPr sz="2100" spc="-5">
                <a:latin typeface="SimSun"/>
                <a:cs typeface="SimSun"/>
              </a:rPr>
              <a:t> 损</a:t>
            </a:r>
            <a:r>
              <a:rPr sz="2100" spc="-950">
                <a:latin typeface="SimSun"/>
                <a:cs typeface="SimSun"/>
              </a:rPr>
              <a:t>、</a:t>
            </a:r>
            <a:r>
              <a:rPr sz="2100" spc="-5">
                <a:latin typeface="SimSun"/>
                <a:cs typeface="SimSun"/>
              </a:rPr>
              <a:t>裂纹和</a:t>
            </a:r>
            <a:r>
              <a:rPr sz="2100" spc="-1050">
                <a:latin typeface="SimSun"/>
                <a:cs typeface="SimSun"/>
              </a:rPr>
              <a:t>放</a:t>
            </a:r>
            <a:r>
              <a:rPr sz="2100" spc="-5">
                <a:latin typeface="SimSun"/>
                <a:cs typeface="SimSun"/>
              </a:rPr>
              <a:t> 电现</a:t>
            </a:r>
            <a:r>
              <a:rPr sz="2100" spc="-1050">
                <a:latin typeface="SimSun"/>
                <a:cs typeface="SimSun"/>
              </a:rPr>
              <a:t>象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95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声</a:t>
            </a:r>
            <a:r>
              <a:rPr sz="2100" spc="-1050">
                <a:latin typeface="SimSun"/>
                <a:cs typeface="SimSun"/>
              </a:rPr>
              <a:t>音</a:t>
            </a:r>
            <a:r>
              <a:rPr sz="2100" spc="-5">
                <a:latin typeface="SimSun"/>
                <a:cs typeface="SimSun"/>
              </a:rPr>
              <a:t> 是</a:t>
            </a:r>
            <a:r>
              <a:rPr sz="2100" spc="-1050">
                <a:latin typeface="SimSun"/>
                <a:cs typeface="SimSun"/>
              </a:rPr>
              <a:t>否</a:t>
            </a:r>
            <a:r>
              <a:rPr sz="2100" spc="-5">
                <a:latin typeface="SimSun"/>
                <a:cs typeface="SimSun"/>
              </a:rPr>
              <a:t> 正</a:t>
            </a:r>
            <a:r>
              <a:rPr sz="2100" spc="-1050">
                <a:latin typeface="SimSun"/>
                <a:cs typeface="SimSun"/>
              </a:rPr>
              <a:t>常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4590">
                <a:latin typeface="SimSun"/>
                <a:cs typeface="SimSun"/>
              </a:rPr>
              <a:t>， </a:t>
            </a:r>
            <a:r>
              <a:rPr sz="2100" spc="-5">
                <a:latin typeface="SimSun"/>
                <a:cs typeface="SimSun"/>
              </a:rPr>
              <a:t>是电流互</a:t>
            </a:r>
            <a:r>
              <a:rPr sz="2100" spc="-1050">
                <a:latin typeface="SimSun"/>
                <a:cs typeface="SimSun"/>
              </a:rPr>
              <a:t>感</a:t>
            </a:r>
            <a:r>
              <a:rPr sz="2100" spc="-5">
                <a:latin typeface="SimSun"/>
                <a:cs typeface="SimSun"/>
              </a:rPr>
              <a:t> 器巡视检</a:t>
            </a:r>
            <a:r>
              <a:rPr sz="2100" spc="-1050">
                <a:latin typeface="SimSun"/>
                <a:cs typeface="SimSun"/>
              </a:rPr>
              <a:t>查</a:t>
            </a:r>
            <a:r>
              <a:rPr sz="2100" spc="-5">
                <a:latin typeface="SimSun"/>
                <a:cs typeface="SimSun"/>
              </a:rPr>
              <a:t> 工程之一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4210">
                <a:latin typeface="SimSun"/>
                <a:cs typeface="SimSun"/>
              </a:rPr>
              <a:t>（</a:t>
            </a:r>
            <a:r>
              <a:rPr sz="2100" spc="2110">
                <a:latin typeface="SimSun"/>
                <a:cs typeface="SimSun"/>
              </a:rPr>
              <a:t>√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SimSun"/>
              <a:buAutoNum type="arabicPeriod" startAt="99"/>
            </a:pPr>
            <a:endParaRPr sz="2850">
              <a:latin typeface="SimSun"/>
              <a:cs typeface="SimSun"/>
            </a:endParaRPr>
          </a:p>
          <a:p>
            <a:pPr marL="547370" indent="-535305">
              <a:lnSpc>
                <a:spcPct val="100000"/>
              </a:lnSpc>
              <a:spcBef>
                <a:spcPts val="5"/>
              </a:spcBef>
              <a:buSzPct val="95238"/>
              <a:buAutoNum type="arabicPeriod" startAt="99"/>
              <a:tabLst>
                <a:tab pos="548005"/>
              </a:tabLst>
            </a:pPr>
            <a:r>
              <a:rPr sz="2100" spc="-1050">
                <a:latin typeface="SimSun"/>
                <a:cs typeface="SimSun"/>
              </a:rPr>
              <a:t>运</a:t>
            </a:r>
            <a:r>
              <a:rPr sz="2100" spc="-5">
                <a:latin typeface="SimSun"/>
                <a:cs typeface="SimSun"/>
              </a:rPr>
              <a:t> 行</a:t>
            </a:r>
            <a:r>
              <a:rPr sz="2100" spc="-1050">
                <a:latin typeface="SimSun"/>
                <a:cs typeface="SimSun"/>
              </a:rPr>
              <a:t>中</a:t>
            </a:r>
            <a:r>
              <a:rPr sz="2100" spc="-5">
                <a:latin typeface="SimSun"/>
                <a:cs typeface="SimSun"/>
              </a:rPr>
              <a:t> 的电压互</a:t>
            </a:r>
            <a:r>
              <a:rPr sz="2100" spc="-1050">
                <a:latin typeface="SimSun"/>
                <a:cs typeface="SimSun"/>
              </a:rPr>
              <a:t>感</a:t>
            </a:r>
            <a:r>
              <a:rPr sz="2100" spc="-5">
                <a:latin typeface="SimSun"/>
                <a:cs typeface="SimSun"/>
              </a:rPr>
              <a:t> 器出现漏</a:t>
            </a:r>
            <a:r>
              <a:rPr sz="2100" spc="-1050">
                <a:latin typeface="SimSun"/>
                <a:cs typeface="SimSun"/>
              </a:rPr>
              <a:t>油</a:t>
            </a:r>
            <a:r>
              <a:rPr sz="2100" spc="-5">
                <a:latin typeface="SimSun"/>
                <a:cs typeface="SimSun"/>
              </a:rPr>
              <a:t> 严重</a:t>
            </a:r>
            <a:r>
              <a:rPr sz="2100" spc="-360">
                <a:latin typeface="SimSun"/>
                <a:cs typeface="SimSun"/>
              </a:rPr>
              <a:t>，</a:t>
            </a:r>
            <a:r>
              <a:rPr sz="2100" spc="-1050">
                <a:latin typeface="SimSun"/>
                <a:cs typeface="SimSun"/>
              </a:rPr>
              <a:t>油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>
                <a:latin typeface="SimSun"/>
                <a:cs typeface="SimSun"/>
              </a:rPr>
              <a:t>标</a:t>
            </a:r>
            <a:r>
              <a:rPr sz="2100" spc="-5">
                <a:latin typeface="SimSun"/>
                <a:cs typeface="SimSun"/>
              </a:rPr>
              <a:t>管中</a:t>
            </a:r>
            <a:r>
              <a:rPr sz="2100" spc="-1050">
                <a:latin typeface="SimSun"/>
                <a:cs typeface="SimSun"/>
              </a:rPr>
              <a:t>看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>
                <a:latin typeface="SimSun"/>
                <a:cs typeface="SimSun"/>
              </a:rPr>
              <a:t>不</a:t>
            </a:r>
            <a:r>
              <a:rPr sz="2100" spc="-5">
                <a:latin typeface="SimSun"/>
                <a:cs typeface="SimSun"/>
              </a:rPr>
              <a:t>见油</a:t>
            </a:r>
            <a:r>
              <a:rPr sz="2100" spc="-1050">
                <a:latin typeface="SimSun"/>
                <a:cs typeface="SimSun"/>
              </a:rPr>
              <a:t>面</a:t>
            </a:r>
            <a:r>
              <a:rPr sz="2100" spc="-5">
                <a:latin typeface="SimSun"/>
                <a:cs typeface="SimSun"/>
              </a:rPr>
              <a:t> </a:t>
            </a:r>
            <a:r>
              <a:rPr sz="2100" spc="-360">
                <a:latin typeface="SimSun"/>
                <a:cs typeface="SimSun"/>
              </a:rPr>
              <a:t>，</a:t>
            </a:r>
            <a:r>
              <a:rPr sz="2100" spc="-15">
                <a:latin typeface="SimSun"/>
                <a:cs typeface="SimSun"/>
              </a:rPr>
              <a:t>应立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02257" y="1433055"/>
            <a:ext cx="8848090" cy="13142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100">
                <a:latin typeface="SimSun"/>
                <a:cs typeface="SimSun"/>
              </a:rPr>
              <a:t>即退出运行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>
                <a:latin typeface="SimSun"/>
                <a:cs typeface="SimSun"/>
              </a:rPr>
              <a:t>（</a:t>
            </a:r>
            <a:r>
              <a:rPr sz="2100" spc="2100">
                <a:latin typeface="SimSun"/>
                <a:cs typeface="SimSun"/>
              </a:rPr>
              <a:t>√</a:t>
            </a:r>
            <a:r>
              <a:rPr sz="2100" spc="6125">
                <a:latin typeface="SimSun"/>
                <a:cs typeface="SimSun"/>
              </a:rPr>
              <a:t>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</a:pPr>
            <a:endParaRPr sz="2850">
              <a:latin typeface="SimSun"/>
              <a:cs typeface="SimSun"/>
            </a:endParaRPr>
          </a:p>
          <a:p>
            <a:pPr marL="547370" indent="-535305">
              <a:lnSpc>
                <a:spcPct val="100000"/>
              </a:lnSpc>
              <a:buSzPct val="95238"/>
              <a:buAutoNum type="arabicPeriod" startAt="103"/>
              <a:tabLst>
                <a:tab pos="548005"/>
              </a:tabLst>
            </a:pPr>
            <a:r>
              <a:rPr sz="2100" spc="10">
                <a:latin typeface="SimSun"/>
                <a:cs typeface="SimSun"/>
              </a:rPr>
              <a:t>运行中的电压互感器出现瓷套管破裂、严重放电，可继续运行。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103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100" spc="2745">
                <a:latin typeface="SimSun"/>
                <a:cs typeface="SimSun"/>
              </a:rPr>
              <a:t>（×）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850">
              <a:latin typeface="SimSun"/>
              <a:cs typeface="SimSun"/>
            </a:endParaRPr>
          </a:p>
          <a:p>
            <a:pPr marL="547370" indent="-535305">
              <a:lnSpc>
                <a:spcPct val="100000"/>
              </a:lnSpc>
              <a:spcBef>
                <a:spcPts val="5"/>
              </a:spcBef>
              <a:buSzPct val="95238"/>
              <a:buAutoNum type="arabicPeriod" startAt="104"/>
              <a:tabLst>
                <a:tab pos="548005"/>
              </a:tabLst>
            </a:pPr>
            <a:r>
              <a:rPr sz="2100" spc="10">
                <a:latin typeface="SimSun"/>
                <a:cs typeface="SimSun"/>
              </a:rPr>
              <a:t>一般情况下是在变压器高压绕组上抽出适当的分接，进行调压。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104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10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16305">
              <a:lnSpc>
                <a:spcPct val="185700"/>
              </a:lnSpc>
              <a:spcBef>
                <a:spcPts val="1500"/>
              </a:spcBef>
              <a:buSzPct val="95238"/>
              <a:buAutoNum type="arabicPeriod" startAt="105"/>
              <a:tabLst>
                <a:tab pos="814705"/>
                <a:tab pos="815340"/>
              </a:tabLst>
            </a:pPr>
            <a:r>
              <a:rPr sz="2100" spc="-5">
                <a:latin typeface="SimSun"/>
                <a:cs typeface="SimSun"/>
              </a:rPr>
              <a:t>变压器油本身绝缘强度比空气小</a:t>
            </a:r>
            <a:r>
              <a:rPr sz="2100" spc="-360">
                <a:latin typeface="SimSun"/>
                <a:cs typeface="SimSun"/>
              </a:rPr>
              <a:t>，</a:t>
            </a:r>
            <a:r>
              <a:rPr sz="2100">
                <a:latin typeface="SimSun"/>
                <a:cs typeface="SimSun"/>
              </a:rPr>
              <a:t>所以油箱内充满油后</a:t>
            </a:r>
            <a:r>
              <a:rPr sz="2100" spc="-360">
                <a:latin typeface="SimSun"/>
                <a:cs typeface="SimSun"/>
              </a:rPr>
              <a:t>，</a:t>
            </a:r>
            <a:r>
              <a:rPr sz="2100" spc="-15">
                <a:latin typeface="SimSun"/>
                <a:cs typeface="SimSun"/>
              </a:rPr>
              <a:t>可</a:t>
            </a:r>
            <a:r>
              <a:rPr sz="2100">
                <a:latin typeface="SimSun"/>
                <a:cs typeface="SimSun"/>
              </a:rPr>
              <a:t>降 </a:t>
            </a:r>
            <a:r>
              <a:rPr sz="2100" spc="-5">
                <a:latin typeface="SimSun"/>
                <a:cs typeface="SimSun"/>
              </a:rPr>
              <a:t>低变压器的绝缘强度</a:t>
            </a:r>
            <a:r>
              <a:rPr sz="2100" spc="2035">
                <a:latin typeface="SimSun"/>
                <a:cs typeface="SimSun"/>
              </a:rPr>
              <a:t>（×）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105"/>
            </a:pPr>
            <a:endParaRPr sz="2850">
              <a:latin typeface="SimSun"/>
              <a:cs typeface="SimSun"/>
            </a:endParaRPr>
          </a:p>
          <a:p>
            <a:pPr marL="547370" indent="-535305">
              <a:lnSpc>
                <a:spcPct val="100000"/>
              </a:lnSpc>
              <a:buSzPct val="95238"/>
              <a:buAutoNum type="arabicPeriod" startAt="105"/>
              <a:tabLst>
                <a:tab pos="548005"/>
              </a:tabLst>
            </a:pPr>
            <a:r>
              <a:rPr sz="2100" spc="-5">
                <a:latin typeface="SimSun"/>
                <a:cs typeface="SimSun"/>
              </a:rPr>
              <a:t>变压器是根据电磁感应原理工作的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SimSun"/>
              <a:buAutoNum type="arabicPeriod" startAt="105"/>
            </a:pPr>
            <a:endParaRPr sz="2850">
              <a:latin typeface="SimSun"/>
              <a:cs typeface="SimSun"/>
            </a:endParaRPr>
          </a:p>
          <a:p>
            <a:pPr marL="547370" indent="-535305">
              <a:lnSpc>
                <a:spcPct val="100000"/>
              </a:lnSpc>
              <a:buSzPct val="95238"/>
              <a:buAutoNum type="arabicPeriod" startAt="105"/>
              <a:tabLst>
                <a:tab pos="548005"/>
              </a:tabLst>
            </a:pPr>
            <a:r>
              <a:rPr sz="2100" spc="-5">
                <a:latin typeface="SimSun"/>
                <a:cs typeface="SimSun"/>
              </a:rPr>
              <a:t>单线制的零线截面，应与相线截面相同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17575">
              <a:lnSpc>
                <a:spcPct val="185800"/>
              </a:lnSpc>
              <a:spcBef>
                <a:spcPts val="1495"/>
              </a:spcBef>
              <a:buSzPct val="95238"/>
              <a:buAutoNum type="arabicPeriod" startAt="105"/>
              <a:tabLst>
                <a:tab pos="548005"/>
              </a:tabLst>
            </a:pPr>
            <a:r>
              <a:rPr sz="2100" spc="-5">
                <a:latin typeface="SimSun"/>
                <a:cs typeface="SimSun"/>
              </a:rPr>
              <a:t>针式绝缘子主要用于直线杆塔或角度较小的转角杆塔上</a:t>
            </a:r>
            <a:r>
              <a:rPr sz="2100" spc="-70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也有在 耐张杆塔上用以固定导线跳线</a:t>
            </a:r>
            <a:r>
              <a:rPr sz="2100" spc="-106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buFont typeface="SimSun"/>
              <a:buAutoNum type="arabicPeriod" startAt="105"/>
            </a:pPr>
            <a:endParaRPr sz="2850">
              <a:latin typeface="SimSun"/>
              <a:cs typeface="SimSun"/>
            </a:endParaRPr>
          </a:p>
          <a:p>
            <a:pPr marL="547370" indent="-535305">
              <a:lnSpc>
                <a:spcPct val="100000"/>
              </a:lnSpc>
              <a:buSzPct val="95238"/>
              <a:buAutoNum type="arabicPeriod" startAt="105"/>
              <a:tabLst>
                <a:tab pos="548005"/>
              </a:tabLst>
            </a:pPr>
            <a:r>
              <a:rPr sz="2100" spc="10">
                <a:latin typeface="SimSun"/>
                <a:cs typeface="SimSun"/>
              </a:rPr>
              <a:t>杆塔基础是将杆塔固定于地下，以保证杆塔不发生倾斜或倒塌</a:t>
            </a:r>
            <a:r>
              <a:rPr sz="2100" spc="6125">
                <a:latin typeface="SimSun"/>
                <a:cs typeface="SimSun"/>
              </a:rPr>
              <a:t>。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SimSun"/>
              <a:buAutoNum type="arabicPeriod" startAt="105"/>
            </a:pPr>
            <a:endParaRPr sz="1650">
              <a:latin typeface="SimSun"/>
              <a:cs typeface="SimSun"/>
            </a:endParaRPr>
          </a:p>
          <a:p>
            <a:pPr marL="12700">
              <a:lnSpc>
                <a:spcPct val="100000"/>
              </a:lnSpc>
            </a:pPr>
            <a:r>
              <a:rPr sz="2100" spc="10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850">
              <a:latin typeface="SimSun"/>
              <a:cs typeface="SimSun"/>
            </a:endParaRPr>
          </a:p>
          <a:p>
            <a:pPr marL="547370" indent="-535305">
              <a:lnSpc>
                <a:spcPct val="100000"/>
              </a:lnSpc>
              <a:buSzPct val="95238"/>
              <a:buAutoNum type="arabicPeriod" startAt="110"/>
              <a:tabLst>
                <a:tab pos="548005"/>
              </a:tabLst>
            </a:pPr>
            <a:r>
              <a:rPr sz="2100" spc="-5">
                <a:latin typeface="SimSun"/>
                <a:cs typeface="SimSun"/>
              </a:rPr>
              <a:t>各种类型的绝缘导线，其容许工作温度</a:t>
            </a:r>
            <a:r>
              <a:rPr sz="2100" spc="5">
                <a:latin typeface="SimSun"/>
                <a:cs typeface="SimSun"/>
              </a:rPr>
              <a:t>为</a:t>
            </a:r>
            <a:r>
              <a:rPr sz="2100" spc="-535">
                <a:latin typeface="SimSun"/>
                <a:cs typeface="SimSun"/>
              </a:rPr>
              <a:t> </a:t>
            </a:r>
            <a:r>
              <a:rPr sz="2100" spc="5">
                <a:latin typeface="SimSun"/>
                <a:cs typeface="SimSun"/>
              </a:rPr>
              <a:t>6</a:t>
            </a:r>
            <a:r>
              <a:rPr sz="2100" spc="-10">
                <a:latin typeface="SimSun"/>
                <a:cs typeface="SimSun"/>
              </a:rPr>
              <a:t>5</a:t>
            </a:r>
            <a:r>
              <a:rPr sz="2100" spc="10">
                <a:latin typeface="SimSun"/>
                <a:cs typeface="SimSun"/>
              </a:rPr>
              <a:t>℃</a:t>
            </a:r>
            <a:r>
              <a:rPr sz="2100" spc="-1070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SimSun"/>
              <a:buAutoNum type="arabicPeriod" startAt="110"/>
            </a:pPr>
            <a:endParaRPr sz="2850">
              <a:latin typeface="SimSun"/>
              <a:cs typeface="SimSun"/>
            </a:endParaRPr>
          </a:p>
          <a:p>
            <a:pPr marL="547370" indent="-535305">
              <a:lnSpc>
                <a:spcPct val="100000"/>
              </a:lnSpc>
              <a:buSzPct val="95238"/>
              <a:buAutoNum type="arabicPeriod" startAt="110"/>
              <a:tabLst>
                <a:tab pos="548005"/>
              </a:tabLst>
            </a:pPr>
            <a:r>
              <a:rPr sz="2100" spc="-5">
                <a:latin typeface="SimSun"/>
                <a:cs typeface="SimSun"/>
              </a:rPr>
              <a:t>导线允许载流量取决于其容许工作温度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16305">
              <a:lnSpc>
                <a:spcPct val="185700"/>
              </a:lnSpc>
              <a:spcBef>
                <a:spcPts val="1500"/>
              </a:spcBef>
              <a:buSzPct val="95238"/>
              <a:buAutoNum type="arabicPeriod" startAt="110"/>
              <a:tabLst>
                <a:tab pos="814705"/>
                <a:tab pos="815340"/>
              </a:tabLst>
            </a:pPr>
            <a:r>
              <a:rPr sz="2100" spc="-5">
                <a:latin typeface="SimSun"/>
                <a:cs typeface="SimSun"/>
              </a:rPr>
              <a:t>架空导线多采用钢芯铝绞线</a:t>
            </a:r>
            <a:r>
              <a:rPr sz="2100" spc="-700">
                <a:latin typeface="SimSun"/>
                <a:cs typeface="SimSun"/>
              </a:rPr>
              <a:t>，</a:t>
            </a:r>
            <a:r>
              <a:rPr sz="2100" spc="-5">
                <a:latin typeface="SimSun"/>
                <a:cs typeface="SimSun"/>
              </a:rPr>
              <a:t>其钢芯的主要作用是提高机械</a:t>
            </a:r>
            <a:r>
              <a:rPr sz="2100">
                <a:latin typeface="SimSun"/>
                <a:cs typeface="SimSun"/>
              </a:rPr>
              <a:t>强 </a:t>
            </a:r>
            <a:r>
              <a:rPr sz="2100" spc="-5">
                <a:latin typeface="SimSun"/>
                <a:cs typeface="SimSun"/>
              </a:rPr>
              <a:t>度</a:t>
            </a:r>
            <a:r>
              <a:rPr sz="2100" spc="-1035">
                <a:latin typeface="SimSun"/>
                <a:cs typeface="SimSun"/>
              </a:rPr>
              <a:t>。</a:t>
            </a:r>
            <a:r>
              <a:rPr sz="2100" spc="343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  <a:p>
            <a:pPr marL="12700" marR="913765">
              <a:lnSpc>
                <a:spcPct val="185700"/>
              </a:lnSpc>
              <a:spcBef>
                <a:spcPts val="1510"/>
              </a:spcBef>
              <a:buSzPct val="95238"/>
              <a:buAutoNum type="arabicPeriod" startAt="110"/>
              <a:tabLst>
                <a:tab pos="814705"/>
                <a:tab pos="815340"/>
              </a:tabLst>
            </a:pPr>
            <a:r>
              <a:rPr sz="2100" spc="-5">
                <a:latin typeface="SimSun"/>
                <a:cs typeface="SimSun"/>
              </a:rPr>
              <a:t>对调压要求高的情况</a:t>
            </a:r>
            <a:r>
              <a:rPr sz="2100" spc="-375">
                <a:latin typeface="SimSun"/>
                <a:cs typeface="SimSun"/>
              </a:rPr>
              <a:t>，</a:t>
            </a:r>
            <a:r>
              <a:rPr sz="2100">
                <a:latin typeface="SimSun"/>
                <a:cs typeface="SimSun"/>
              </a:rPr>
              <a:t>可选用有载调压变压器</a:t>
            </a:r>
            <a:r>
              <a:rPr sz="2100" spc="-375">
                <a:latin typeface="SimSun"/>
                <a:cs typeface="SimSun"/>
              </a:rPr>
              <a:t>，</a:t>
            </a:r>
            <a:r>
              <a:rPr sz="2100">
                <a:latin typeface="SimSun"/>
                <a:cs typeface="SimSun"/>
              </a:rPr>
              <a:t>使变</a:t>
            </a:r>
            <a:r>
              <a:rPr sz="2100" spc="-615">
                <a:latin typeface="SimSun"/>
                <a:cs typeface="SimSun"/>
              </a:rPr>
              <a:t>压器的电 </a:t>
            </a:r>
            <a:r>
              <a:rPr sz="2100" spc="-5">
                <a:latin typeface="SimSun"/>
                <a:cs typeface="SimSun"/>
              </a:rPr>
              <a:t>压分接头在带负荷情况下实时调整，以保证电压稳定</a:t>
            </a:r>
            <a:r>
              <a:rPr sz="2100" spc="-1045">
                <a:latin typeface="SimSun"/>
                <a:cs typeface="SimSun"/>
              </a:rPr>
              <a:t>。</a:t>
            </a:r>
            <a:r>
              <a:rPr sz="2100" spc="-5">
                <a:latin typeface="SimSun"/>
                <a:cs typeface="SimSun"/>
              </a:rPr>
              <a:t>（√）</a:t>
            </a:r>
            <a:endParaRPr sz="2100">
              <a:latin typeface="SimSun"/>
              <a:cs typeface="SimSun"/>
            </a:endParaRPr>
          </a:p>
        </p:txBody>
      </p:sp>
    </p:spTree>
  </p:cSld>
  <p:clrMapOvr>
    <a:masterClrMapping/>
  </p:clrMapOvr>
  <p:transition>
    <p:cut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071100" cy="147701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https://d.book118.com/467055046045006046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宋体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2024-09-21T09:53:54.941</cp:lastPrinted>
  <dcterms:created xsi:type="dcterms:W3CDTF">2024-09-21T01:53:54Z</dcterms:created>
  <dcterms:modified xsi:type="dcterms:W3CDTF">2024-09-21T01:53:56Z</dcterms:modified>
</cp:coreProperties>
</file>