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38431-CB49-4230-A058-A885144D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F0E06-8E62-45AD-9BD9-627428E49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9A4E2-A087-4E65-A167-23846D4D4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9292D-2F5F-48B2-B108-52C067B6B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E35ADD-C67B-47E3-B336-D60C68DF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42B70-D32E-4A80-9DA3-93E9C3055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C19D0-C7B0-44D7-99B0-D21BA3DB2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7677F-B09D-44DE-B861-FCA193A21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391F1-4D5D-4551-B196-F76C278DC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37AC3-949C-4C3A-80AD-9AA979D4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937D5-C39C-4022-B277-F72F169C8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63155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医学仿真技术与应用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医学仿真技术实现方法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医学仿真技术应用案例分享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医学仿真技术是一种通过计算机模拟人体结构和功能，为医学教育、研究和临床实践提供逼真环境的技术。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自20世纪80年代起，随着计算机技术的进步，医学仿真技术经历了从简单模型到复杂系统的发展过程，逐渐成为现代医学领域不可或缺的工具。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提高医学教育质量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通过仿真技术，医学生可以在逼真的环境中进行实践操作，提高临床技能和应对能力。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仿真技术可以模拟各种疾病状态和治疗方案，为医学研究提供实验平台，加速新药物和治疗方法的研发。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优化临床实践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医生可以利用仿真技术进行手术模拟和术前规划，提高手术成功率和患者安全性。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医学仿真技术的重要性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生理仿真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利用计算机模型模拟人体生理过程，如血液循环、神经传导等，用于研究疾病发生机制和药物作用机理。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手术仿真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通过高精度物理引擎和力反馈设备，模拟手术操作过程，为医生提供逼真的手术训练环境。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解剖仿真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通过三维建模和虚拟现实技术，模拟人体解剖结构，为医学教育和手术训练提供视觉和操作上的真实感。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医学仿真技术的分类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利用计算机图形学技术，可以构建出具有高度真实感的三维人体模型，包括骨骼、肌肉、血管等各个部分。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三维建模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通过纹理映射技术，可以将真实的皮肤、组织纹理等细节信息添加到三维模型上，提高模型的逼真度。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纹理映射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利用光照和阴影处理技术，可以模拟真实环境中的光线传播和物体表面的明暗变化，使得三维模型更加生动。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光照和阴影处理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计算机图形学基础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生物软组织力学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研究生物软组织（如皮肤、肌肉、脂肪等）在受力作用下的变形和力学响应，为医学仿真提供软组织模拟的理论基础。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流体动力学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研究血液和其他生物流体在血管和其他管道中的流动特性，为医学仿真提供血流模拟的理论基础。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人体运动学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研究人体在运动状态下的骨骼、肌肉和关节等运动系统的力学特性，为医学仿真提供运动模拟的理论基础。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生物力学基础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710489" y="1766850"/>
            <a:ext cx="1267038" cy="1900623"/>
          </a:xfrm>
          <a:custGeom>
            <a:rect l="l" t="t" r="r" b="b"/>
            <a:pathLst>
              <a:path w="795457" h="1193225">
                <a:moveTo>
                  <a:pt x="106466" y="397688"/>
                </a:moveTo>
                <a:cubicBezTo>
                  <a:pt x="38741" y="514719"/>
                  <a:pt x="0" y="650574"/>
                  <a:pt x="0" y="795457"/>
                </a:cubicBezTo>
                <a:cubicBezTo>
                  <a:pt x="0" y="940339"/>
                  <a:pt x="38781" y="1076235"/>
                  <a:pt x="106466" y="1193225"/>
                </a:cubicBezTo>
                <a:lnTo>
                  <a:pt x="795457" y="795457"/>
                </a:lnTo>
                <a:lnTo>
                  <a:pt x="795457" y="0"/>
                </a:lnTo>
                <a:cubicBezTo>
                  <a:pt x="501036" y="0"/>
                  <a:pt x="244021" y="159941"/>
                  <a:pt x="106466" y="39768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06490" y="1766850"/>
            <a:ext cx="1267038" cy="1900623"/>
          </a:xfrm>
          <a:custGeom>
            <a:rect l="l" t="t" r="r" b="b"/>
            <a:pathLst>
              <a:path w="795457" h="1193225">
                <a:moveTo>
                  <a:pt x="688991" y="397688"/>
                </a:moveTo>
                <a:cubicBezTo>
                  <a:pt x="551436" y="159941"/>
                  <a:pt x="294420" y="0"/>
                  <a:pt x="0" y="0"/>
                </a:cubicBezTo>
                <a:lnTo>
                  <a:pt x="0" y="795457"/>
                </a:lnTo>
                <a:lnTo>
                  <a:pt x="688991" y="1193225"/>
                </a:lnTo>
                <a:cubicBezTo>
                  <a:pt x="756716" y="1076194"/>
                  <a:pt x="795457" y="940339"/>
                  <a:pt x="795457" y="795457"/>
                </a:cubicBezTo>
                <a:cubicBezTo>
                  <a:pt x="795457" y="650574"/>
                  <a:pt x="756675" y="514679"/>
                  <a:pt x="688991" y="39768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944552" y="3137057"/>
            <a:ext cx="2194911" cy="1267038"/>
          </a:xfrm>
          <a:custGeom>
            <a:rect l="l" t="t" r="r" b="b"/>
            <a:pathLst>
              <a:path w="1377982" h="795457">
                <a:moveTo>
                  <a:pt x="688991" y="0"/>
                </a:moveTo>
                <a:lnTo>
                  <a:pt x="0" y="397769"/>
                </a:lnTo>
                <a:cubicBezTo>
                  <a:pt x="137555" y="635515"/>
                  <a:pt x="394571" y="795457"/>
                  <a:pt x="688991" y="795457"/>
                </a:cubicBezTo>
                <a:cubicBezTo>
                  <a:pt x="983411" y="795457"/>
                  <a:pt x="1240427" y="635515"/>
                  <a:pt x="1377982" y="397769"/>
                </a:cubicBezTo>
                <a:lnTo>
                  <a:pt x="68899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04876" y="1378835"/>
            <a:ext cx="1792838" cy="2272831"/>
          </a:xfrm>
          <a:custGeom>
            <a:rect l="l" t="t" r="r" b="b"/>
            <a:pathLst>
              <a:path w="1131249" h="1433765">
                <a:moveTo>
                  <a:pt x="1021990" y="1219741"/>
                </a:moveTo>
                <a:cubicBezTo>
                  <a:pt x="1029438" y="1168815"/>
                  <a:pt x="1033284" y="1117202"/>
                  <a:pt x="1033284" y="1065386"/>
                </a:cubicBezTo>
                <a:cubicBezTo>
                  <a:pt x="1033284" y="879172"/>
                  <a:pt x="984545" y="695792"/>
                  <a:pt x="892328" y="535122"/>
                </a:cubicBezTo>
                <a:cubicBezTo>
                  <a:pt x="800476" y="375059"/>
                  <a:pt x="667941" y="240783"/>
                  <a:pt x="509052" y="146745"/>
                </a:cubicBezTo>
                <a:cubicBezTo>
                  <a:pt x="373844" y="66713"/>
                  <a:pt x="222323" y="17893"/>
                  <a:pt x="65944" y="3320"/>
                </a:cubicBezTo>
                <a:cubicBezTo>
                  <a:pt x="30482" y="0"/>
                  <a:pt x="0" y="28216"/>
                  <a:pt x="0" y="63839"/>
                </a:cubicBezTo>
                <a:lnTo>
                  <a:pt x="0" y="63839"/>
                </a:lnTo>
                <a:cubicBezTo>
                  <a:pt x="0" y="95091"/>
                  <a:pt x="23722" y="121363"/>
                  <a:pt x="54812" y="124237"/>
                </a:cubicBezTo>
                <a:cubicBezTo>
                  <a:pt x="193338" y="137151"/>
                  <a:pt x="327534" y="180425"/>
                  <a:pt x="447237" y="251267"/>
                </a:cubicBezTo>
                <a:cubicBezTo>
                  <a:pt x="588071" y="334618"/>
                  <a:pt x="705588" y="453674"/>
                  <a:pt x="786996" y="595560"/>
                </a:cubicBezTo>
                <a:cubicBezTo>
                  <a:pt x="868687" y="737892"/>
                  <a:pt x="911840" y="900344"/>
                  <a:pt x="911840" y="1065386"/>
                </a:cubicBezTo>
                <a:cubicBezTo>
                  <a:pt x="911840" y="1108741"/>
                  <a:pt x="908723" y="1151894"/>
                  <a:pt x="902853" y="1194521"/>
                </a:cubicBezTo>
                <a:lnTo>
                  <a:pt x="828975" y="1178855"/>
                </a:lnTo>
                <a:cubicBezTo>
                  <a:pt x="812661" y="1175414"/>
                  <a:pt x="799383" y="1192092"/>
                  <a:pt x="806427" y="1207232"/>
                </a:cubicBezTo>
                <a:lnTo>
                  <a:pt x="904918" y="1418261"/>
                </a:lnTo>
                <a:cubicBezTo>
                  <a:pt x="910545" y="1430284"/>
                  <a:pt x="926009" y="1433765"/>
                  <a:pt x="936210" y="1425264"/>
                </a:cubicBezTo>
                <a:lnTo>
                  <a:pt x="1118254" y="1273621"/>
                </a:lnTo>
                <a:cubicBezTo>
                  <a:pt x="1131249" y="1262813"/>
                  <a:pt x="1126026" y="1241763"/>
                  <a:pt x="1109510" y="1238281"/>
                </a:cubicBezTo>
                <a:lnTo>
                  <a:pt x="1021990" y="12197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57744" y="3907781"/>
            <a:ext cx="2692853" cy="862177"/>
          </a:xfrm>
          <a:custGeom>
            <a:rect l="l" t="t" r="r" b="b"/>
            <a:pathLst>
              <a:path w="1701225" h="548723">
                <a:moveTo>
                  <a:pt x="1661351" y="15585"/>
                </a:moveTo>
                <a:cubicBezTo>
                  <a:pt x="1634350" y="0"/>
                  <a:pt x="1599900" y="7368"/>
                  <a:pt x="1581724" y="32709"/>
                </a:cubicBezTo>
                <a:cubicBezTo>
                  <a:pt x="1504648" y="140025"/>
                  <a:pt x="1405550" y="230743"/>
                  <a:pt x="1291271" y="297861"/>
                </a:cubicBezTo>
                <a:cubicBezTo>
                  <a:pt x="1146996" y="382548"/>
                  <a:pt x="981792" y="427320"/>
                  <a:pt x="813511" y="427320"/>
                </a:cubicBezTo>
                <a:cubicBezTo>
                  <a:pt x="645231" y="427320"/>
                  <a:pt x="479986" y="382548"/>
                  <a:pt x="335752" y="297861"/>
                </a:cubicBezTo>
                <a:cubicBezTo>
                  <a:pt x="290453" y="271265"/>
                  <a:pt x="247624" y="240864"/>
                  <a:pt x="207547" y="207305"/>
                </a:cubicBezTo>
                <a:lnTo>
                  <a:pt x="264990" y="152695"/>
                </a:lnTo>
                <a:cubicBezTo>
                  <a:pt x="277094" y="141199"/>
                  <a:pt x="270860" y="120796"/>
                  <a:pt x="254384" y="118043"/>
                </a:cubicBezTo>
                <a:lnTo>
                  <a:pt x="24694" y="79667"/>
                </a:lnTo>
                <a:cubicBezTo>
                  <a:pt x="11618" y="77481"/>
                  <a:pt x="0" y="88290"/>
                  <a:pt x="1214" y="101487"/>
                </a:cubicBezTo>
                <a:lnTo>
                  <a:pt x="23074" y="337411"/>
                </a:lnTo>
                <a:cubicBezTo>
                  <a:pt x="24653" y="354252"/>
                  <a:pt x="44934" y="361862"/>
                  <a:pt x="57160" y="350204"/>
                </a:cubicBezTo>
                <a:lnTo>
                  <a:pt x="118974" y="291465"/>
                </a:lnTo>
                <a:cubicBezTo>
                  <a:pt x="167228" y="332918"/>
                  <a:pt x="219206" y="370201"/>
                  <a:pt x="274301" y="402546"/>
                </a:cubicBezTo>
                <a:cubicBezTo>
                  <a:pt x="437197" y="498203"/>
                  <a:pt x="623654" y="548723"/>
                  <a:pt x="813552" y="548723"/>
                </a:cubicBezTo>
                <a:cubicBezTo>
                  <a:pt x="1003449" y="548723"/>
                  <a:pt x="1189906" y="498162"/>
                  <a:pt x="1352803" y="402546"/>
                </a:cubicBezTo>
                <a:cubicBezTo>
                  <a:pt x="1481573" y="326927"/>
                  <a:pt x="1593302" y="224792"/>
                  <a:pt x="1680215" y="103915"/>
                </a:cubicBezTo>
                <a:cubicBezTo>
                  <a:pt x="1701225" y="74648"/>
                  <a:pt x="1692602" y="33640"/>
                  <a:pt x="1661351" y="15585"/>
                </a:cubicBezTo>
                <a:lnTo>
                  <a:pt x="1661351" y="1558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352624" y="1317392"/>
            <a:ext cx="1423750" cy="2506003"/>
          </a:xfrm>
          <a:custGeom>
            <a:rect l="l" t="t" r="r" b="b"/>
            <a:pathLst>
              <a:path w="897753" h="1586986">
                <a:moveTo>
                  <a:pt x="879091" y="68939"/>
                </a:moveTo>
                <a:lnTo>
                  <a:pt x="651060" y="4574"/>
                </a:lnTo>
                <a:cubicBezTo>
                  <a:pt x="634787" y="0"/>
                  <a:pt x="620375" y="16192"/>
                  <a:pt x="626852" y="31777"/>
                </a:cubicBezTo>
                <a:lnTo>
                  <a:pt x="662314" y="117436"/>
                </a:lnTo>
                <a:cubicBezTo>
                  <a:pt x="614789" y="136867"/>
                  <a:pt x="568600" y="159779"/>
                  <a:pt x="524192" y="186052"/>
                </a:cubicBezTo>
                <a:cubicBezTo>
                  <a:pt x="365343" y="280049"/>
                  <a:pt x="232808" y="414366"/>
                  <a:pt x="140915" y="574429"/>
                </a:cubicBezTo>
                <a:cubicBezTo>
                  <a:pt x="48739" y="735099"/>
                  <a:pt x="0" y="918438"/>
                  <a:pt x="0" y="1104693"/>
                </a:cubicBezTo>
                <a:cubicBezTo>
                  <a:pt x="0" y="1255566"/>
                  <a:pt x="31980" y="1404375"/>
                  <a:pt x="93147" y="1540919"/>
                </a:cubicBezTo>
                <a:cubicBezTo>
                  <a:pt x="107923" y="1573870"/>
                  <a:pt x="147797" y="1586986"/>
                  <a:pt x="179049" y="1568932"/>
                </a:cubicBezTo>
                <a:lnTo>
                  <a:pt x="179049" y="1568932"/>
                </a:lnTo>
                <a:cubicBezTo>
                  <a:pt x="205969" y="1553387"/>
                  <a:pt x="216818" y="1519990"/>
                  <a:pt x="204106" y="1491653"/>
                </a:cubicBezTo>
                <a:cubicBezTo>
                  <a:pt x="149821" y="1370573"/>
                  <a:pt x="121444" y="1238564"/>
                  <a:pt x="121444" y="1104693"/>
                </a:cubicBezTo>
                <a:cubicBezTo>
                  <a:pt x="121444" y="939650"/>
                  <a:pt x="164597" y="777199"/>
                  <a:pt x="246288" y="634908"/>
                </a:cubicBezTo>
                <a:cubicBezTo>
                  <a:pt x="327736" y="493021"/>
                  <a:pt x="445213" y="373965"/>
                  <a:pt x="586047" y="290615"/>
                </a:cubicBezTo>
                <a:cubicBezTo>
                  <a:pt x="625516" y="267257"/>
                  <a:pt x="666564" y="246935"/>
                  <a:pt x="708786" y="229690"/>
                </a:cubicBezTo>
                <a:lnTo>
                  <a:pt x="736556" y="296768"/>
                </a:lnTo>
                <a:cubicBezTo>
                  <a:pt x="742952" y="312191"/>
                  <a:pt x="764205" y="313689"/>
                  <a:pt x="772706" y="299318"/>
                </a:cubicBezTo>
                <a:lnTo>
                  <a:pt x="891033" y="98733"/>
                </a:lnTo>
                <a:cubicBezTo>
                  <a:pt x="897753" y="87277"/>
                  <a:pt x="891883" y="72542"/>
                  <a:pt x="879091" y="6893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097271" y="2367420"/>
            <a:ext cx="563222" cy="563222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428529" y="2367420"/>
            <a:ext cx="473550" cy="47355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36942" y="3465511"/>
            <a:ext cx="610131" cy="61013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75549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医学影像获取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5549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利用CT、MRI、超声等医学影像技术获取人体内部结构的二维或三维图像数据。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6602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6602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对获取的医学影像数据进行预处理、增强、分割等操作，提取出感兴趣的区域或结构。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37603" y="4916262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三维重建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37603" y="5472140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基于提取出的二维或三维图像数据，利用计算机图形学技术进行三维重建，生成具有真实感的三维模型。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医学仿真技术应用领域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手术模拟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通过高度逼真的三维模型和实时反馈，模拟真实手术场景，帮助医生进行手术前的规划和练习。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提供全面的手术技能培训，包括基本操作、复杂手术和紧急情况处理，提高医生的手术技能和经验。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对医生的手术操作进行实时评估，提供详细的反馈和建议，帮助医生不断改进和提高。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手术模拟与培训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虚拟内窥镜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通过仿真技术，模拟内窥镜在人体内的运动和观察，辅助医生进行疾病的诊断和治疗。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利用仿真技术对医学影像进行三维重建和处理，提高医生对病变的识别和定位能力。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根据患者的病情和身体状况，利用仿真技术制定个性化的治疗方案，提高治疗效果和患者的生存率。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疾病诊断与治疗辅助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药物作用机制模拟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通过仿真技术模拟药物在人体内的作用过程和机制，帮助科研人员更好地理解药物的作用原理。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药物代谢动力学模拟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模拟药物在人体内的吸收、分布、代谢和排泄过程，预测药物的药效和副作用。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药物筛选与优化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利用仿真技术对候选药物进行筛选和优化，提高药物的疗效和安全性，缩短研发周期。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药物研发与测试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建立人体各个生理系统的数学模型，模拟人体在正常和异常状态下的生理反应和变化。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生理系统建模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通过仿真技术监测和预测人体生理参数的变化趋势，为疾病预防和治疗提供科学依据。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生理参数监测与预测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利用仿真技术设计和测试医疗器械的性能和安全性，提高医疗器械的质量和可靠性。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医疗器械设计与测试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人体生理系统建模与仿真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https://d.book118.com/467063155130006043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2024-09-17T14:34:19.536</cp:lastPrinted>
  <dcterms:created xsi:type="dcterms:W3CDTF">2024-09-17T06:34:19Z</dcterms:created>
  <dcterms:modified xsi:type="dcterms:W3CDTF">2024-09-17T06:34:21Z</dcterms:modified>
</cp:coreProperties>
</file>