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53DD3-2610-404F-BF96-FA68AA9D2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AA110-AF45-4B77-9A24-2CF90FFD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BC0DC-D5BB-4E1E-9EEB-0EF0DE64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84447-9133-4D05-BCBA-585C3134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8D45C-F394-4A58-95E2-5DAAE1AC0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4043B-F198-4C02-9EF2-7C591540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0FEEF-FBF6-4133-B642-05AEE27C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C0324-1A7E-4BAD-AF34-231BC729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66B69-C30C-4FC1-82B8-B3F0F1C8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83CD9-80DA-4DFB-937F-514E10D9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1B807-61E6-40E0-931E-B98AAFD5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3940810" cy="6858000"/>
          </a:xfrm>
          <a:custGeom>
            <a:rect l="l" t="t" r="r" b="b"/>
            <a:pathLst>
              <a:path w="3940810" h="6858000">
                <a:moveTo>
                  <a:pt x="3940476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40476" y="0"/>
                </a:lnTo>
                <a:lnTo>
                  <a:pt x="3940476" y="6858000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3020060" cy="2880360"/>
          </a:xfrm>
          <a:custGeom>
            <a:rect l="l" t="t" r="r" b="b"/>
            <a:pathLst>
              <a:path w="3020060" h="2880360">
                <a:moveTo>
                  <a:pt x="264503" y="2880257"/>
                </a:moveTo>
                <a:lnTo>
                  <a:pt x="216040" y="2879839"/>
                </a:lnTo>
                <a:lnTo>
                  <a:pt x="167777" y="2878590"/>
                </a:lnTo>
                <a:lnTo>
                  <a:pt x="119725" y="2876518"/>
                </a:lnTo>
                <a:lnTo>
                  <a:pt x="71888" y="2873628"/>
                </a:lnTo>
                <a:lnTo>
                  <a:pt x="24274" y="2869928"/>
                </a:lnTo>
                <a:lnTo>
                  <a:pt x="0" y="2867621"/>
                </a:lnTo>
                <a:lnTo>
                  <a:pt x="0" y="0"/>
                </a:lnTo>
                <a:lnTo>
                  <a:pt x="3016826" y="0"/>
                </a:lnTo>
                <a:lnTo>
                  <a:pt x="3018047" y="28317"/>
                </a:lnTo>
                <a:lnTo>
                  <a:pt x="3019296" y="76580"/>
                </a:lnTo>
                <a:lnTo>
                  <a:pt x="3019713" y="125046"/>
                </a:lnTo>
                <a:lnTo>
                  <a:pt x="3019296" y="173511"/>
                </a:lnTo>
                <a:lnTo>
                  <a:pt x="3018047" y="221773"/>
                </a:lnTo>
                <a:lnTo>
                  <a:pt x="3015975" y="269826"/>
                </a:lnTo>
                <a:lnTo>
                  <a:pt x="3013085" y="317662"/>
                </a:lnTo>
                <a:lnTo>
                  <a:pt x="3009385" y="365276"/>
                </a:lnTo>
                <a:lnTo>
                  <a:pt x="3004882" y="412660"/>
                </a:lnTo>
                <a:lnTo>
                  <a:pt x="2999582" y="459808"/>
                </a:lnTo>
                <a:lnTo>
                  <a:pt x="2993492" y="506712"/>
                </a:lnTo>
                <a:lnTo>
                  <a:pt x="2986619" y="553365"/>
                </a:lnTo>
                <a:lnTo>
                  <a:pt x="2978970" y="599762"/>
                </a:lnTo>
                <a:lnTo>
                  <a:pt x="2970552" y="645895"/>
                </a:lnTo>
                <a:lnTo>
                  <a:pt x="2961371" y="691757"/>
                </a:lnTo>
                <a:lnTo>
                  <a:pt x="2951435" y="737341"/>
                </a:lnTo>
                <a:lnTo>
                  <a:pt x="2940749" y="782641"/>
                </a:lnTo>
                <a:lnTo>
                  <a:pt x="2929322" y="827649"/>
                </a:lnTo>
                <a:lnTo>
                  <a:pt x="2917159" y="872360"/>
                </a:lnTo>
                <a:lnTo>
                  <a:pt x="2904268" y="916766"/>
                </a:lnTo>
                <a:lnTo>
                  <a:pt x="2890656" y="960859"/>
                </a:lnTo>
                <a:lnTo>
                  <a:pt x="2876329" y="1004635"/>
                </a:lnTo>
                <a:lnTo>
                  <a:pt x="2861294" y="1048085"/>
                </a:lnTo>
                <a:lnTo>
                  <a:pt x="2845558" y="1091202"/>
                </a:lnTo>
                <a:lnTo>
                  <a:pt x="2829127" y="1133981"/>
                </a:lnTo>
                <a:lnTo>
                  <a:pt x="2812010" y="1176414"/>
                </a:lnTo>
                <a:lnTo>
                  <a:pt x="2794212" y="1218494"/>
                </a:lnTo>
                <a:lnTo>
                  <a:pt x="2775740" y="1260214"/>
                </a:lnTo>
                <a:lnTo>
                  <a:pt x="2756601" y="1301568"/>
                </a:lnTo>
                <a:lnTo>
                  <a:pt x="2736802" y="1342549"/>
                </a:lnTo>
                <a:lnTo>
                  <a:pt x="2716350" y="1383150"/>
                </a:lnTo>
                <a:lnTo>
                  <a:pt x="2695252" y="1423364"/>
                </a:lnTo>
                <a:lnTo>
                  <a:pt x="2673514" y="1463184"/>
                </a:lnTo>
                <a:lnTo>
                  <a:pt x="2651143" y="1502604"/>
                </a:lnTo>
                <a:lnTo>
                  <a:pt x="2628146" y="1541616"/>
                </a:lnTo>
                <a:lnTo>
                  <a:pt x="2604530" y="1580214"/>
                </a:lnTo>
                <a:lnTo>
                  <a:pt x="2580302" y="1618391"/>
                </a:lnTo>
                <a:lnTo>
                  <a:pt x="2555469" y="1656141"/>
                </a:lnTo>
                <a:lnTo>
                  <a:pt x="2530037" y="1693455"/>
                </a:lnTo>
                <a:lnTo>
                  <a:pt x="2504013" y="1730328"/>
                </a:lnTo>
                <a:lnTo>
                  <a:pt x="2477404" y="1766753"/>
                </a:lnTo>
                <a:lnTo>
                  <a:pt x="2450218" y="1802723"/>
                </a:lnTo>
                <a:lnTo>
                  <a:pt x="2422460" y="1838230"/>
                </a:lnTo>
                <a:lnTo>
                  <a:pt x="2394137" y="1873269"/>
                </a:lnTo>
                <a:lnTo>
                  <a:pt x="2365257" y="1907832"/>
                </a:lnTo>
                <a:lnTo>
                  <a:pt x="2335826" y="1941913"/>
                </a:lnTo>
                <a:lnTo>
                  <a:pt x="2305851" y="1975504"/>
                </a:lnTo>
                <a:lnTo>
                  <a:pt x="2275339" y="2008599"/>
                </a:lnTo>
                <a:lnTo>
                  <a:pt x="2244297" y="2041192"/>
                </a:lnTo>
                <a:lnTo>
                  <a:pt x="2212731" y="2073274"/>
                </a:lnTo>
                <a:lnTo>
                  <a:pt x="2180649" y="2104840"/>
                </a:lnTo>
                <a:lnTo>
                  <a:pt x="2148056" y="2135882"/>
                </a:lnTo>
                <a:lnTo>
                  <a:pt x="2114961" y="2166394"/>
                </a:lnTo>
                <a:lnTo>
                  <a:pt x="2081370" y="2196369"/>
                </a:lnTo>
                <a:lnTo>
                  <a:pt x="2047289" y="2225800"/>
                </a:lnTo>
                <a:lnTo>
                  <a:pt x="2012726" y="2254680"/>
                </a:lnTo>
                <a:lnTo>
                  <a:pt x="1977687" y="2283003"/>
                </a:lnTo>
                <a:lnTo>
                  <a:pt x="1942180" y="2310761"/>
                </a:lnTo>
                <a:lnTo>
                  <a:pt x="1906210" y="2337948"/>
                </a:lnTo>
                <a:lnTo>
                  <a:pt x="1869785" y="2364556"/>
                </a:lnTo>
                <a:lnTo>
                  <a:pt x="1832912" y="2390580"/>
                </a:lnTo>
                <a:lnTo>
                  <a:pt x="1795598" y="2416012"/>
                </a:lnTo>
                <a:lnTo>
                  <a:pt x="1757848" y="2440845"/>
                </a:lnTo>
                <a:lnTo>
                  <a:pt x="1719671" y="2465074"/>
                </a:lnTo>
                <a:lnTo>
                  <a:pt x="1681073" y="2488689"/>
                </a:lnTo>
                <a:lnTo>
                  <a:pt x="1642061" y="2511686"/>
                </a:lnTo>
                <a:lnTo>
                  <a:pt x="1602641" y="2534057"/>
                </a:lnTo>
                <a:lnTo>
                  <a:pt x="1562821" y="2555795"/>
                </a:lnTo>
                <a:lnTo>
                  <a:pt x="1522607" y="2576893"/>
                </a:lnTo>
                <a:lnTo>
                  <a:pt x="1482006" y="2597345"/>
                </a:lnTo>
                <a:lnTo>
                  <a:pt x="1441025" y="2617144"/>
                </a:lnTo>
                <a:lnTo>
                  <a:pt x="1399671" y="2636283"/>
                </a:lnTo>
                <a:lnTo>
                  <a:pt x="1357951" y="2654755"/>
                </a:lnTo>
                <a:lnTo>
                  <a:pt x="1315871" y="2672553"/>
                </a:lnTo>
                <a:lnTo>
                  <a:pt x="1273438" y="2689671"/>
                </a:lnTo>
                <a:lnTo>
                  <a:pt x="1230659" y="2706101"/>
                </a:lnTo>
                <a:lnTo>
                  <a:pt x="1187542" y="2721837"/>
                </a:lnTo>
                <a:lnTo>
                  <a:pt x="1144092" y="2736872"/>
                </a:lnTo>
                <a:lnTo>
                  <a:pt x="1100317" y="2751199"/>
                </a:lnTo>
                <a:lnTo>
                  <a:pt x="1056223" y="2764812"/>
                </a:lnTo>
                <a:lnTo>
                  <a:pt x="1011817" y="2777702"/>
                </a:lnTo>
                <a:lnTo>
                  <a:pt x="967107" y="2789865"/>
                </a:lnTo>
                <a:lnTo>
                  <a:pt x="922098" y="2801292"/>
                </a:lnTo>
                <a:lnTo>
                  <a:pt x="876798" y="2811978"/>
                </a:lnTo>
                <a:lnTo>
                  <a:pt x="831214" y="2821914"/>
                </a:lnTo>
                <a:lnTo>
                  <a:pt x="785352" y="2831095"/>
                </a:lnTo>
                <a:lnTo>
                  <a:pt x="739219" y="2839514"/>
                </a:lnTo>
                <a:lnTo>
                  <a:pt x="692823" y="2847163"/>
                </a:lnTo>
                <a:lnTo>
                  <a:pt x="646169" y="2854035"/>
                </a:lnTo>
                <a:lnTo>
                  <a:pt x="599265" y="2860125"/>
                </a:lnTo>
                <a:lnTo>
                  <a:pt x="552117" y="2865425"/>
                </a:lnTo>
                <a:lnTo>
                  <a:pt x="504733" y="2869929"/>
                </a:lnTo>
                <a:lnTo>
                  <a:pt x="457120" y="2873629"/>
                </a:lnTo>
                <a:lnTo>
                  <a:pt x="409283" y="2876518"/>
                </a:lnTo>
                <a:lnTo>
                  <a:pt x="361230" y="2878591"/>
                </a:lnTo>
                <a:lnTo>
                  <a:pt x="312968" y="2879839"/>
                </a:lnTo>
                <a:lnTo>
                  <a:pt x="264503" y="2880257"/>
                </a:lnTo>
                <a:close/>
              </a:path>
              <a:path w="3020060" h="2880360">
                <a:moveTo>
                  <a:pt x="3019714" y="125046"/>
                </a:moveTo>
                <a:close/>
              </a:path>
            </a:pathLst>
          </a:custGeom>
          <a:solidFill>
            <a:srgbClr val="D4DAFA">
              <a:alpha val="5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0"/>
            <a:ext cx="1899285" cy="1741805"/>
          </a:xfrm>
          <a:custGeom>
            <a:rect l="l" t="t" r="r" b="b"/>
            <a:pathLst>
              <a:path w="1899285" h="1741805">
                <a:moveTo>
                  <a:pt x="264504" y="1741739"/>
                </a:moveTo>
                <a:lnTo>
                  <a:pt x="216306" y="1741041"/>
                </a:lnTo>
                <a:lnTo>
                  <a:pt x="168454" y="1738963"/>
                </a:lnTo>
                <a:lnTo>
                  <a:pt x="120967" y="1735523"/>
                </a:lnTo>
                <a:lnTo>
                  <a:pt x="73864" y="1730741"/>
                </a:lnTo>
                <a:lnTo>
                  <a:pt x="27165" y="1724634"/>
                </a:lnTo>
                <a:lnTo>
                  <a:pt x="0" y="1720284"/>
                </a:lnTo>
                <a:lnTo>
                  <a:pt x="0" y="0"/>
                </a:lnTo>
                <a:lnTo>
                  <a:pt x="1895641" y="0"/>
                </a:lnTo>
                <a:lnTo>
                  <a:pt x="1896437" y="10979"/>
                </a:lnTo>
                <a:lnTo>
                  <a:pt x="1898515" y="58831"/>
                </a:lnTo>
                <a:lnTo>
                  <a:pt x="1899212" y="107031"/>
                </a:lnTo>
                <a:lnTo>
                  <a:pt x="1898515" y="155230"/>
                </a:lnTo>
                <a:lnTo>
                  <a:pt x="1896437" y="203083"/>
                </a:lnTo>
                <a:lnTo>
                  <a:pt x="1892997" y="250570"/>
                </a:lnTo>
                <a:lnTo>
                  <a:pt x="1888214" y="297673"/>
                </a:lnTo>
                <a:lnTo>
                  <a:pt x="1882107" y="344372"/>
                </a:lnTo>
                <a:lnTo>
                  <a:pt x="1874696" y="390648"/>
                </a:lnTo>
                <a:lnTo>
                  <a:pt x="1866000" y="436482"/>
                </a:lnTo>
                <a:lnTo>
                  <a:pt x="1856038" y="481855"/>
                </a:lnTo>
                <a:lnTo>
                  <a:pt x="1844829" y="526747"/>
                </a:lnTo>
                <a:lnTo>
                  <a:pt x="1832391" y="571140"/>
                </a:lnTo>
                <a:lnTo>
                  <a:pt x="1818746" y="615014"/>
                </a:lnTo>
                <a:lnTo>
                  <a:pt x="1803910" y="658351"/>
                </a:lnTo>
                <a:lnTo>
                  <a:pt x="1787905" y="701130"/>
                </a:lnTo>
                <a:lnTo>
                  <a:pt x="1770748" y="743333"/>
                </a:lnTo>
                <a:lnTo>
                  <a:pt x="1752460" y="784941"/>
                </a:lnTo>
                <a:lnTo>
                  <a:pt x="1733058" y="825934"/>
                </a:lnTo>
                <a:lnTo>
                  <a:pt x="1712563" y="866294"/>
                </a:lnTo>
                <a:lnTo>
                  <a:pt x="1690993" y="906000"/>
                </a:lnTo>
                <a:lnTo>
                  <a:pt x="1668369" y="945035"/>
                </a:lnTo>
                <a:lnTo>
                  <a:pt x="1644707" y="983378"/>
                </a:lnTo>
                <a:lnTo>
                  <a:pt x="1620029" y="1021012"/>
                </a:lnTo>
                <a:lnTo>
                  <a:pt x="1594353" y="1057915"/>
                </a:lnTo>
                <a:lnTo>
                  <a:pt x="1567699" y="1094070"/>
                </a:lnTo>
                <a:lnTo>
                  <a:pt x="1540085" y="1129457"/>
                </a:lnTo>
                <a:lnTo>
                  <a:pt x="1511530" y="1164057"/>
                </a:lnTo>
                <a:lnTo>
                  <a:pt x="1482055" y="1197851"/>
                </a:lnTo>
                <a:lnTo>
                  <a:pt x="1451677" y="1230820"/>
                </a:lnTo>
                <a:lnTo>
                  <a:pt x="1420417" y="1262944"/>
                </a:lnTo>
                <a:lnTo>
                  <a:pt x="1388293" y="1294204"/>
                </a:lnTo>
                <a:lnTo>
                  <a:pt x="1355324" y="1324582"/>
                </a:lnTo>
                <a:lnTo>
                  <a:pt x="1321531" y="1354057"/>
                </a:lnTo>
                <a:lnTo>
                  <a:pt x="1286930" y="1382612"/>
                </a:lnTo>
                <a:lnTo>
                  <a:pt x="1251543" y="1410226"/>
                </a:lnTo>
                <a:lnTo>
                  <a:pt x="1215388" y="1436880"/>
                </a:lnTo>
                <a:lnTo>
                  <a:pt x="1178485" y="1462556"/>
                </a:lnTo>
                <a:lnTo>
                  <a:pt x="1140852" y="1487234"/>
                </a:lnTo>
                <a:lnTo>
                  <a:pt x="1102508" y="1510895"/>
                </a:lnTo>
                <a:lnTo>
                  <a:pt x="1063474" y="1533520"/>
                </a:lnTo>
                <a:lnTo>
                  <a:pt x="1023767" y="1555090"/>
                </a:lnTo>
                <a:lnTo>
                  <a:pt x="983407" y="1575585"/>
                </a:lnTo>
                <a:lnTo>
                  <a:pt x="942414" y="1594986"/>
                </a:lnTo>
                <a:lnTo>
                  <a:pt x="900806" y="1613275"/>
                </a:lnTo>
                <a:lnTo>
                  <a:pt x="858603" y="1630432"/>
                </a:lnTo>
                <a:lnTo>
                  <a:pt x="815824" y="1646437"/>
                </a:lnTo>
                <a:lnTo>
                  <a:pt x="772487" y="1661273"/>
                </a:lnTo>
                <a:lnTo>
                  <a:pt x="728613" y="1674918"/>
                </a:lnTo>
                <a:lnTo>
                  <a:pt x="684220" y="1687355"/>
                </a:lnTo>
                <a:lnTo>
                  <a:pt x="639328" y="1698565"/>
                </a:lnTo>
                <a:lnTo>
                  <a:pt x="593955" y="1708527"/>
                </a:lnTo>
                <a:lnTo>
                  <a:pt x="548121" y="1717223"/>
                </a:lnTo>
                <a:lnTo>
                  <a:pt x="501845" y="1724634"/>
                </a:lnTo>
                <a:lnTo>
                  <a:pt x="455146" y="1730741"/>
                </a:lnTo>
                <a:lnTo>
                  <a:pt x="408043" y="1735523"/>
                </a:lnTo>
                <a:lnTo>
                  <a:pt x="360556" y="1738964"/>
                </a:lnTo>
                <a:lnTo>
                  <a:pt x="312703" y="1741042"/>
                </a:lnTo>
                <a:lnTo>
                  <a:pt x="264504" y="1741739"/>
                </a:lnTo>
                <a:close/>
              </a:path>
              <a:path w="1899285" h="1741805">
                <a:moveTo>
                  <a:pt x="1899212" y="107031"/>
                </a:moveTo>
                <a:close/>
              </a:path>
            </a:pathLst>
          </a:custGeom>
          <a:solidFill>
            <a:srgbClr val="3045FC">
              <a:alpha val="6705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28794" y="1294832"/>
            <a:ext cx="6099809" cy="14687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24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25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2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2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6400102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24308" y="1054159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方案分支引出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16425" y="1990397"/>
            <a:ext cx="29718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方案分支的必要性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方案分支的步骤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方案分支的方法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方案分支的注意事项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方案分支的实践应用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A9B5F5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39116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/>
              <a:t>方案分支的必要性</a:t>
            </a:r>
            <a:endParaRPr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89746" y="1388509"/>
            <a:ext cx="8008620" cy="1268095"/>
          </a:xfrm>
          <a:prstGeom prst="rect">
            <a:avLst/>
          </a:prstGeom>
          <a:solidFill>
            <a:srgbClr val="3045FC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79121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复杂问题具有多个影响因素和不确定性，需要综合考虑多种方案以应对不同情况。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91031" y="3030193"/>
            <a:ext cx="8008620" cy="1268095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250">
              <a:latin typeface="Times New Roman"/>
              <a:cs typeface="Times New Roman"/>
            </a:endParaRPr>
          </a:p>
          <a:p>
            <a:pPr marL="266700" marR="875030">
              <a:lnSpc>
                <a:spcPct val="12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方案分支能够帮助决策者全面分析问题，充分考虑各种可能性和风险，提高决策的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科学性和准确性。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1384300"/>
            <a:ext cx="2256056" cy="126796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9486900" y="3035300"/>
            <a:ext cx="2256056" cy="126796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795409" y="4664094"/>
            <a:ext cx="8008620" cy="1268095"/>
          </a:xfrm>
          <a:prstGeom prst="rect">
            <a:avLst/>
          </a:prstGeom>
          <a:solidFill>
            <a:srgbClr val="3045FC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79121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通过比较不同方案的优劣，可以更好地权衡利弊，选择最适合的方案应对复杂问题。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46100" y="4660900"/>
            <a:ext cx="2256056" cy="1267968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应对复杂问题的需要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7079" y="1431615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161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5049" y="4866556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61345" y="1689877"/>
            <a:ext cx="508000" cy="4340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67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  <a:p>
            <a:pPr marL="42545">
              <a:lnSpc>
                <a:spcPct val="100000"/>
              </a:lnSpc>
              <a:spcBef>
                <a:spcPts val="65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31085" y="1474005"/>
            <a:ext cx="4216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决策质量对于组织的成功至关重要，而方案分支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能够提供更多选择和可能性，从而提高决策质量。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1085" y="317753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通过比较不同方案的优劣，可以更好地识别潜在的风险和机会，使决策更加明智和有远见。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1085" y="4908946"/>
            <a:ext cx="4216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方案分支鼓励创新思维和批判性思考，有助于发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现更好的解决方案，提高组织的竞争力和适应性。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提高决策质量的要求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77900" y="1574800"/>
            <a:ext cx="10189845" cy="4290695"/>
            <a:chOff x="977900" y="1574800"/>
            <a:chExt cx="10189845" cy="4290695"/>
          </a:xfrm>
        </p:grpSpPr>
        <p:sp>
          <p:nvSpPr>
            <p:cNvPr id="3" name="object 3"/>
            <p:cNvSpPr/>
            <p:nvPr/>
          </p:nvSpPr>
          <p:spPr>
            <a:xfrm>
              <a:off x="981824" y="1604873"/>
              <a:ext cx="10185400" cy="4233545"/>
            </a:xfrm>
            <a:custGeom>
              <a:rect l="l" t="t" r="r" b="b"/>
              <a:pathLst>
                <a:path w="10185400" h="4233545">
                  <a:moveTo>
                    <a:pt x="6789902" y="2116747"/>
                  </a:moveTo>
                  <a:lnTo>
                    <a:pt x="3395002" y="2116747"/>
                  </a:lnTo>
                  <a:lnTo>
                    <a:pt x="3395002" y="0"/>
                  </a:lnTo>
                  <a:lnTo>
                    <a:pt x="0" y="0"/>
                  </a:lnTo>
                  <a:lnTo>
                    <a:pt x="0" y="2116747"/>
                  </a:lnTo>
                  <a:lnTo>
                    <a:pt x="3394913" y="2116747"/>
                  </a:lnTo>
                  <a:lnTo>
                    <a:pt x="3394913" y="4233481"/>
                  </a:lnTo>
                  <a:lnTo>
                    <a:pt x="6789902" y="4233481"/>
                  </a:lnTo>
                  <a:lnTo>
                    <a:pt x="6789902" y="2116747"/>
                  </a:lnTo>
                  <a:close/>
                </a:path>
                <a:path w="10185400" h="4233545">
                  <a:moveTo>
                    <a:pt x="10184905" y="0"/>
                  </a:moveTo>
                  <a:lnTo>
                    <a:pt x="6789902" y="0"/>
                  </a:lnTo>
                  <a:lnTo>
                    <a:pt x="6789902" y="2116747"/>
                  </a:lnTo>
                  <a:lnTo>
                    <a:pt x="10184905" y="2116747"/>
                  </a:lnTo>
                  <a:lnTo>
                    <a:pt x="10184905" y="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77900" y="3695700"/>
              <a:ext cx="3394942" cy="214386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81500" y="1574800"/>
              <a:ext cx="3394942" cy="214386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72400" y="3721100"/>
              <a:ext cx="3394942" cy="2143864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满足多元化需求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1164357" y="2082456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在多元化的社会和市场中，不同利益相关者的需求和期望各不相同，方案分支能够更好地满足这些需求。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559353" y="4226339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通过提供多种方案，可以更好地平衡不同利益相关者的利益，实现共赢或</a:t>
            </a:r>
            <a:r>
              <a:rPr sz="1500" spc="-10">
                <a:solidFill>
                  <a:srgbClr val="FFFCFC"/>
                </a:solidFill>
                <a:latin typeface="微软雅黑"/>
                <a:cs typeface="微软雅黑"/>
              </a:rPr>
              <a:t>多赢的局面。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954253" y="2082456"/>
            <a:ext cx="307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方案分支有助于增强组织的灵活性和适应性，更好地应对市场变化和客户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954253" y="2882556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需求，提升组织的竞争力和市场份额。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FFFFF"/>
                </a:solidFill>
              </a:rPr>
              <a:t>02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061341" y="3243903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方案分支的步骤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7" y="1153982"/>
            <a:ext cx="5194481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406900" cy="2429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目标明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确</a:t>
            </a:r>
            <a:endParaRPr sz="2300">
              <a:latin typeface="微软雅黑"/>
              <a:cs typeface="微软雅黑"/>
            </a:endParaRPr>
          </a:p>
          <a:p>
            <a:pPr marL="12700" marR="386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latin typeface="微软雅黑"/>
                <a:cs typeface="微软雅黑"/>
              </a:rPr>
              <a:t>在制定方案之前，首先需要明确目标，确保团队成员对目标的理解一致。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目标可衡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量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70"/>
              </a:spcBef>
            </a:pPr>
            <a:r>
              <a:rPr sz="1500" spc="-5">
                <a:latin typeface="微软雅黑"/>
                <a:cs typeface="微软雅黑"/>
              </a:rPr>
              <a:t>目标应该是可衡量的，以便评估方案的效果和进度。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95945" y="4778419"/>
            <a:ext cx="4025900" cy="1094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目标具有可行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latin typeface="微软雅黑"/>
                <a:cs typeface="微软雅黑"/>
              </a:rPr>
              <a:t>目标应该具有可行性，考虑到资源、时间和技术</a:t>
            </a:r>
            <a:r>
              <a:rPr sz="1500" spc="-10">
                <a:latin typeface="微软雅黑"/>
                <a:cs typeface="微软雅黑"/>
              </a:rPr>
              <a:t>等方面的限制。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确定目标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359400" cy="738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3045FC"/>
                </a:solidFill>
                <a:latin typeface="微软雅黑"/>
                <a:cs typeface="微软雅黑"/>
              </a:rPr>
              <a:t>信息分类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1500" spc="-5">
                <a:latin typeface="微软雅黑"/>
                <a:cs typeface="微软雅黑"/>
              </a:rPr>
              <a:t>将收集到的信息按照主题或类别进行分类，以便于分析和处理。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3045FC"/>
                </a:solidFill>
                <a:latin typeface="微软雅黑"/>
                <a:cs typeface="微软雅黑"/>
              </a:rPr>
              <a:t>信息来源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收集信息需要从多个来源获取，包括市场调查、用户反馈、专</a:t>
            </a:r>
            <a:r>
              <a:rPr sz="1500" spc="-10">
                <a:latin typeface="微软雅黑"/>
                <a:cs typeface="微软雅黑"/>
              </a:rPr>
              <a:t>家意见等。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3045FC"/>
                </a:solidFill>
                <a:latin typeface="微软雅黑"/>
                <a:cs typeface="微软雅黑"/>
              </a:rPr>
              <a:t>信息筛选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对收集到的信息进行筛选，去除无关或重复的信息，确保信息</a:t>
            </a:r>
            <a:r>
              <a:rPr sz="1500" spc="-10">
                <a:latin typeface="微软雅黑"/>
                <a:cs typeface="微软雅黑"/>
              </a:rPr>
              <a:t>的准确性和完整性。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收集信息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数据分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对收集到的信息进行数据分析，提取关键数据和趋势，为制定方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案提供依据。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竞品分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对竞争对手的产品或服务进行分析，了解其优势和劣势，以便制定更具竞争力的方案。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对市场趋势和需求进行分析，了解市场变化和潜在机会。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分析信息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219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3045FC"/>
                </a:solidFill>
                <a:latin typeface="微软雅黑"/>
                <a:cs typeface="微软雅黑"/>
              </a:rPr>
              <a:t>方案内容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根据目标和收集到的信息，制定具体的方案内容，包括目标受众、产品或服务定位、营销策略等。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3045FC"/>
                </a:solidFill>
                <a:latin typeface="微软雅黑"/>
                <a:cs typeface="微软雅黑"/>
              </a:rPr>
              <a:t>方案创新性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方案应该具有创新性，能够满足用户需求并超越竞争</a:t>
            </a:r>
            <a:r>
              <a:rPr sz="1500" spc="-20">
                <a:latin typeface="微软雅黑"/>
                <a:cs typeface="微软雅黑"/>
              </a:rPr>
              <a:t>对手。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3045FC"/>
                </a:solidFill>
                <a:latin typeface="微软雅黑"/>
                <a:cs typeface="微软雅黑"/>
              </a:rPr>
              <a:t>方案实施计划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制定方案的实施计划，包括时间表、资源分配和人员</a:t>
            </a:r>
            <a:r>
              <a:rPr sz="1500" spc="-15">
                <a:latin typeface="微软雅黑"/>
                <a:cs typeface="微软雅黑"/>
              </a:rPr>
              <a:t>分工等。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制定方案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84396" y="3092027"/>
            <a:ext cx="5359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风险评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估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对方案实施过程中可能出现的风险进行评估，并制定应对措施。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84396" y="4744683"/>
            <a:ext cx="5740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方案调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整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根据评估结果对方案进行调整和优化，以提高方案的可行性和效果。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84396" y="1443387"/>
            <a:ext cx="5359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评估标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准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制定评估方案的标准和指标，以便对方案的效果进行客观评估。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评估方案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FFFFF"/>
                </a:solidFill>
              </a:rPr>
              <a:t>03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061341" y="3243903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3045FC"/>
                </a:solidFill>
                <a:latin typeface="微软雅黑"/>
                <a:cs typeface="微软雅黑"/>
              </a:rPr>
              <a:t>方案分支的方法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https://d.book118.com/467064001023006051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方案分支引出</vt:lpstr>
      <vt:lpstr>PowerPoint Presentation</vt:lpstr>
      <vt:lpstr>方案分支的必要性</vt:lpstr>
      <vt:lpstr>应对复杂问题的需要</vt:lpstr>
      <vt:lpstr>提高决策质量的要求</vt:lpstr>
      <vt:lpstr>满足多元化需求</vt:lpstr>
      <vt:lpstr>02</vt:lpstr>
      <vt:lpstr>确定目标</vt:lpstr>
      <vt:lpstr>收集信息</vt:lpstr>
      <vt:lpstr>分析信息</vt:lpstr>
      <vt:lpstr>制定方案</vt:lpstr>
      <vt:lpstr>评估方案</vt:lpstr>
      <vt:lpstr>03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2024-09-24T00:48:20.484</cp:lastPrinted>
  <dcterms:created xsi:type="dcterms:W3CDTF">2024-09-23T16:48:20Z</dcterms:created>
  <dcterms:modified xsi:type="dcterms:W3CDTF">2024-09-23T16:48:21Z</dcterms:modified>
</cp:coreProperties>
</file>