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0C55DBA-5983-4CF1-B8E2-0643770BC4F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2" name="PlaceHolder 1"/>
          <p:cNvSpPr>
            <a:spLocks noGrp="1"/>
          </p:cNvSpPr>
          <p:nvPr>
            <p:ph type="sldImg"/>
          </p:nvPr>
        </p:nvSpPr>
        <p:spPr>
          <a:xfrm>
            <a:off x="685800" y="1143000"/>
            <a:ext cx="5486040" cy="3085920"/>
          </a:xfrm>
          <a:prstGeom prst="rect">
            <a:avLst/>
          </a:prstGeom>
          <a:ln w="0">
            <a:noFill/>
          </a:ln>
        </p:spPr>
      </p:sp>
      <p:sp>
        <p:nvSpPr>
          <p:cNvPr id="36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5" name="PlaceHolder 1"/>
          <p:cNvSpPr>
            <a:spLocks noGrp="1"/>
          </p:cNvSpPr>
          <p:nvPr>
            <p:ph type="sldImg"/>
          </p:nvPr>
        </p:nvSpPr>
        <p:spPr>
          <a:xfrm>
            <a:off x="685800" y="1143000"/>
            <a:ext cx="5486040" cy="3085920"/>
          </a:xfrm>
          <a:prstGeom prst="rect">
            <a:avLst/>
          </a:prstGeom>
          <a:ln w="0">
            <a:noFill/>
          </a:ln>
        </p:spPr>
      </p:sp>
      <p:sp>
        <p:nvSpPr>
          <p:cNvPr id="36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8" name="PlaceHolder 1"/>
          <p:cNvSpPr>
            <a:spLocks noGrp="1"/>
          </p:cNvSpPr>
          <p:nvPr>
            <p:ph type="sldImg"/>
          </p:nvPr>
        </p:nvSpPr>
        <p:spPr>
          <a:xfrm>
            <a:off x="685800" y="1143000"/>
            <a:ext cx="5486040" cy="3085920"/>
          </a:xfrm>
          <a:prstGeom prst="rect">
            <a:avLst/>
          </a:prstGeom>
          <a:ln w="0">
            <a:noFill/>
          </a:ln>
        </p:spPr>
      </p:sp>
      <p:sp>
        <p:nvSpPr>
          <p:cNvPr id="369"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0"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1F8918-4652-4628-B8E0-BAC4FC85DC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D0C6D3-3399-4CB5-8054-4681A0E4F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38A579-03AD-4F72-ADA6-9A4327D9F6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F85F93-A861-4F27-8365-9BDF9954A6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6F296F-D1CC-4442-8DE8-F3034D168C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2145188-A377-446D-B81C-E21BCF78FC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87DA30-9003-4165-A7D5-5A68860097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9D47BA-9612-464C-B750-4BAFCBAD58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16A7BC-659F-4256-92CB-7D763A101D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CE6B1F-9FCA-451E-BF64-BE1BCF35A8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99D5CC-51A7-4F48-897C-F6CCBEAEE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95E13CD-8BB6-45A9-86C2-B31AE7002B09}"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A31C22F-BC74-4EDB-9FB1-BB84D9042FF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00014012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电商互联网行业安全生产规章制度培训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电商互联网行业安全生产规章制度培训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安全生产风险评估与防范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安全生产监督与检查</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安全生产技术装备与管理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安全生产文化建设与推广</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安全生产规章制度的总结</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结语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电商互联网行业安全生产规章制度培训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电商互联网行业安全生产规章制度培训的重要性</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电商互联网行业的安全生产规章制度培训对员工的安全意识培养和安全生产知识普及至关重要。通过本培训，可以确保公司安全生产管理的有效实施，为员工提供安全的工作环境。</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电商互联网行业安全生产概述</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探讨电商行业的发展趋势和现状</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电商互联网行业的发展状况</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分析安全生产在电商领域的必要性</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安全生产在电商互联网行业中的重要性</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介绍规章制度对企业发展的积极作用</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安全生产规章制度对行业发展的影响</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安全生产知识的普及</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传达安全管理的基本知识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强调日常安全工作的重要性</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应急演练和安全逃生预案</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定期组织演练应急预案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制定合理的安全逃生计划</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员工培训需求调研</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了解员工的安全培训需求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根据调研结果制定培训计划</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安全生产意识培训</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员工安全意识的培养</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培训员工识别危险的能力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提高员工的安全防范意识</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安全生产管理体系</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明确安全生产管理的核心理念</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安全生产管理的基本原则</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建立健全的责任制度和奖惩措施</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安全生产责任制度和奖惩机制</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电商互联网行业安全生产规章制度培训是确保企业安全生产的基础，只有不断加强安全意识培训、规章制度建设和安全管理体系构建，才能有效预防事故发生，保障员工的人身安全和财产安全。</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安全生产风险评估与防范</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安全生产风险评估</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安全生产风险评估是对电商互联网行业安全问题进行系统评估和分析的过程。通过识别潜在的安全风险，有助于采取相应措施降低事故发生的可能性。</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安全生产风险评估的方法和流程</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明确潜在的风险因素</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风险识别</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对风险进行定量或定性评估</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制定措施降低风险</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风险控制</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基本原则</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预防为主</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综合治理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科学管理</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具体措施</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建立健全安全管理制度</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加强安全教育培训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严格执行安全操作规程</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安全生产风险防范</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重要性</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保障员工生命安全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维护企业声誉</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确保生产安全</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安全生产事故案例分析</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火灾事故</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电商互联网行业的典型事故</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造成财产损失、人员伤亡</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影响和教训</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管理不善、安全措施落实不到位</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事故发生原因分析</a:t>
            </a:r>
            <a:endParaRPr lang="en-US" sz="3000" b="0" strike="noStrike" spc="-1">
              <a:solidFill>
                <a:srgbClr val="000000"/>
              </a:solidFill>
              <a:latin typeface="Arial"/>
            </a:endParaRPr>
          </a:p>
        </p:txBody>
      </p:sp>
      <p:sp>
        <p:nvSpPr>
          <p:cNvPr id="156"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安全生产应急预案制定</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安全生产应急预案是为应对可能发生的突发事件或事故而制定的预先安排方案。在电商互联网行业，制定合适的应急预案有助于及时有效地应对各类安全风险和突发事件，保障员工和企业的安全与稳定。</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安全生产监督与检查</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安全生产监督机制建立</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安全生产监督机制是确保企业安全生产的重要保障，包括监督机制的组成部分、运行机制以及监督对象和范围，确保安全生产规章制度得到贯彻执行。</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安全生产监督机制建立</a:t>
            </a:r>
            <a:endParaRPr lang="en-US" sz="3600" b="0" strike="noStrike" spc="-1">
              <a:solidFill>
                <a:schemeClr val="dk1"/>
              </a:solidFill>
              <a:latin typeface="Arial"/>
            </a:endParaRPr>
          </a:p>
        </p:txBody>
      </p:sp>
      <p:sp>
        <p:nvSpPr>
          <p:cNvPr id="16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监督机制包括监测、报警和处置系统</a:t>
            </a:r>
            <a:endParaRPr lang="en-US" sz="1500" b="0" strike="noStrike" spc="-1">
              <a:solidFill>
                <a:srgbClr val="000000"/>
              </a:solidFill>
              <a:latin typeface="Arial"/>
            </a:endParaRPr>
          </a:p>
        </p:txBody>
      </p:sp>
      <p:sp>
        <p:nvSpPr>
          <p:cNvPr id="16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组成部分</a:t>
            </a:r>
            <a:endParaRPr lang="en-US" sz="2200" b="0" strike="noStrike" spc="-1">
              <a:solidFill>
                <a:srgbClr val="000000"/>
              </a:solidFill>
              <a:latin typeface="Arial"/>
            </a:endParaRPr>
          </a:p>
        </p:txBody>
      </p:sp>
      <p:sp>
        <p:nvSpPr>
          <p:cNvPr id="16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建立监控中心，实时监测安全生产情况</a:t>
            </a:r>
            <a:endParaRPr lang="en-US" sz="1500" b="0" strike="noStrike" spc="-1">
              <a:solidFill>
                <a:srgbClr val="000000"/>
              </a:solidFill>
              <a:latin typeface="Arial"/>
            </a:endParaRPr>
          </a:p>
        </p:txBody>
      </p:sp>
      <p:sp>
        <p:nvSpPr>
          <p:cNvPr id="17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运行机制</a:t>
            </a:r>
            <a:endParaRPr lang="en-US" sz="2200" b="0" strike="noStrike" spc="-1">
              <a:solidFill>
                <a:srgbClr val="000000"/>
              </a:solidFill>
              <a:latin typeface="Arial"/>
            </a:endParaRPr>
          </a:p>
        </p:txBody>
      </p:sp>
      <p:sp>
        <p:nvSpPr>
          <p:cNvPr id="17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所有从业人员及相关设备和场所</a:t>
            </a:r>
            <a:endParaRPr lang="en-US" sz="1500" b="0" strike="noStrike" spc="-1">
              <a:solidFill>
                <a:srgbClr val="000000"/>
              </a:solidFill>
              <a:latin typeface="Arial"/>
            </a:endParaRPr>
          </a:p>
        </p:txBody>
      </p:sp>
      <p:sp>
        <p:nvSpPr>
          <p:cNvPr id="17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监督对象</a:t>
            </a:r>
            <a:endParaRPr lang="en-US" sz="2200" b="0" strike="noStrike" spc="-1">
              <a:solidFill>
                <a:srgbClr val="000000"/>
              </a:solidFill>
              <a:latin typeface="Arial"/>
            </a:endParaRPr>
          </a:p>
        </p:txBody>
      </p:sp>
      <p:sp>
        <p:nvSpPr>
          <p:cNvPr id="17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安全生产检查制度</a:t>
            </a:r>
            <a:endParaRPr lang="en-US" sz="3600" b="0" strike="noStrike" spc="-1">
              <a:solidFill>
                <a:schemeClr val="dk1"/>
              </a:solidFill>
              <a:latin typeface="Arial"/>
            </a:endParaRPr>
          </a:p>
        </p:txBody>
      </p:sp>
      <p:sp>
        <p:nvSpPr>
          <p:cNvPr id="17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制定明确的检查计划和标准</a:t>
            </a:r>
            <a:endParaRPr lang="en-US" sz="2000" b="0" strike="noStrike" spc="-1">
              <a:solidFill>
                <a:srgbClr val="000000"/>
              </a:solidFill>
              <a:latin typeface="Arial"/>
            </a:endParaRPr>
          </a:p>
        </p:txBody>
      </p:sp>
      <p:sp>
        <p:nvSpPr>
          <p:cNvPr id="17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建立和完善</a:t>
            </a:r>
            <a:endParaRPr lang="en-US" sz="3000" b="0" strike="noStrike" spc="-1">
              <a:solidFill>
                <a:srgbClr val="000000"/>
              </a:solidFill>
              <a:latin typeface="Arial"/>
            </a:endParaRPr>
          </a:p>
        </p:txBody>
      </p:sp>
      <p:sp>
        <p:nvSpPr>
          <p:cNvPr id="17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现场走访、查阅记录、提出建议</a:t>
            </a:r>
            <a:endParaRPr lang="en-US" sz="2000" b="0" strike="noStrike" spc="-1">
              <a:solidFill>
                <a:srgbClr val="000000"/>
              </a:solidFill>
              <a:latin typeface="Arial"/>
            </a:endParaRPr>
          </a:p>
        </p:txBody>
      </p:sp>
      <p:sp>
        <p:nvSpPr>
          <p:cNvPr id="18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实施步骤</a:t>
            </a:r>
            <a:endParaRPr lang="en-US" sz="3000" b="0" strike="noStrike" spc="-1">
              <a:solidFill>
                <a:srgbClr val="000000"/>
              </a:solidFill>
              <a:latin typeface="Arial"/>
            </a:endParaRPr>
          </a:p>
        </p:txBody>
      </p:sp>
      <p:sp>
        <p:nvSpPr>
          <p:cNvPr id="18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定期检查和不定期抽查相结合</a:t>
            </a:r>
            <a:endParaRPr lang="en-US" sz="2000" b="0" strike="noStrike" spc="-1">
              <a:solidFill>
                <a:srgbClr val="000000"/>
              </a:solidFill>
              <a:latin typeface="Arial"/>
            </a:endParaRPr>
          </a:p>
        </p:txBody>
      </p:sp>
      <p:sp>
        <p:nvSpPr>
          <p:cNvPr id="18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频率和方式</a:t>
            </a:r>
            <a:endParaRPr lang="en-US" sz="3000" b="0" strike="noStrike" spc="-1">
              <a:solidFill>
                <a:srgbClr val="000000"/>
              </a:solidFill>
              <a:latin typeface="Arial"/>
            </a:endParaRPr>
          </a:p>
        </p:txBody>
      </p:sp>
      <p:sp>
        <p:nvSpPr>
          <p:cNvPr id="184"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方法和工具</a:t>
            </a:r>
            <a:endParaRPr lang="en-US" sz="2200" b="0" strike="noStrike" spc="-1">
              <a:solidFill>
                <a:srgbClr val="000000"/>
              </a:solidFill>
              <a:latin typeface="Arial"/>
            </a:endParaRPr>
          </a:p>
        </p:txBody>
      </p:sp>
      <p:sp>
        <p:nvSpPr>
          <p:cNvPr id="187"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安全生产检查表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隐患排查记录</a:t>
            </a:r>
            <a:endParaRPr lang="en-US" sz="1500" b="0" strike="noStrike" spc="-1">
              <a:solidFill>
                <a:srgbClr val="000000"/>
              </a:solidFill>
              <a:latin typeface="Arial"/>
            </a:endParaRPr>
          </a:p>
        </p:txBody>
      </p:sp>
      <p:sp>
        <p:nvSpPr>
          <p:cNvPr id="18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纠正和整改措施</a:t>
            </a:r>
            <a:endParaRPr lang="en-US" sz="2200" b="0" strike="noStrike" spc="-1">
              <a:solidFill>
                <a:srgbClr val="000000"/>
              </a:solidFill>
              <a:latin typeface="Arial"/>
            </a:endParaRPr>
          </a:p>
        </p:txBody>
      </p:sp>
      <p:sp>
        <p:nvSpPr>
          <p:cNvPr id="190"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立即整改严重隐患</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做好隐患排查记录</a:t>
            </a:r>
            <a:endParaRPr lang="en-US" sz="1500" b="0" strike="noStrike" spc="-1">
              <a:solidFill>
                <a:srgbClr val="000000"/>
              </a:solidFill>
              <a:latin typeface="Arial"/>
            </a:endParaRPr>
          </a:p>
        </p:txBody>
      </p:sp>
      <p:sp>
        <p:nvSpPr>
          <p:cNvPr id="19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3"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4"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安全生产隐患排查</a:t>
            </a:r>
            <a:endParaRPr lang="en-US" sz="3600" b="0" strike="noStrike" spc="-1">
              <a:solidFill>
                <a:schemeClr val="dk1"/>
              </a:solidFill>
              <a:latin typeface="Arial"/>
            </a:endParaRPr>
          </a:p>
        </p:txBody>
      </p:sp>
      <p:sp>
        <p:nvSpPr>
          <p:cNvPr id="19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重要性和意义</a:t>
            </a:r>
            <a:endParaRPr lang="en-US" sz="2200" b="0" strike="noStrike" spc="-1">
              <a:solidFill>
                <a:srgbClr val="000000"/>
              </a:solidFill>
              <a:latin typeface="Arial"/>
            </a:endParaRPr>
          </a:p>
        </p:txBody>
      </p:sp>
      <p:sp>
        <p:nvSpPr>
          <p:cNvPr id="197"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避免事故发生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保护员工生命财产安全</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安全生产责任追究</a:t>
            </a:r>
            <a:endParaRPr lang="en-US" sz="3600" b="0" strike="noStrike" spc="-1">
              <a:solidFill>
                <a:schemeClr val="dk1"/>
              </a:solidFill>
              <a:latin typeface="Arial"/>
            </a:endParaRPr>
          </a:p>
        </p:txBody>
      </p:sp>
      <p:sp>
        <p:nvSpPr>
          <p:cNvPr id="199"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责任的界定和分工是企业安全生产管理的核心，通过建立责任追究的程序和标准，确保责任到人、立竿见影，从而提高企业安全生产水平。同时，对责任追究的效果评估和改进也是安全生产管理的重要环节。</a:t>
            </a:r>
            <a:endParaRPr lang="en-US" sz="2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1"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安全生产技术装备与管理</a:t>
            </a:r>
            <a:endParaRPr lang="en-US" sz="3600" b="0" strike="noStrike" spc="-1">
              <a:solidFill>
                <a:schemeClr val="dk1"/>
              </a:solidFill>
              <a:latin typeface="Arial"/>
            </a:endParaRPr>
          </a:p>
        </p:txBody>
      </p:sp>
      <p:sp>
        <p:nvSpPr>
          <p:cNvPr id="20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https://d.book118.com/467100014012006055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137</Paragraphs>
  <Slides>22</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电商互联网行业安全生产规章制度培训</vt:lpstr>
      <vt:lpstr>目录</vt:lpstr>
      <vt:lpstr>第1章 电商互联网行业安全生产规章制度培训</vt:lpstr>
      <vt:lpstr> </vt:lpstr>
      <vt:lpstr>电商互联网行业安全生产概述</vt:lpstr>
      <vt:lpstr>安全生产意识培训</vt:lpstr>
      <vt:lpstr>安全生产管理体系</vt:lpstr>
      <vt:lpstr>总结</vt:lpstr>
      <vt:lpstr>第2章 安全生产风险评估与防范</vt:lpstr>
      <vt:lpstr> </vt:lpstr>
      <vt:lpstr>安全生产风险评估的方法和流程</vt:lpstr>
      <vt:lpstr>安全生产风险防范</vt:lpstr>
      <vt:lpstr>安全生产事故案例分析</vt:lpstr>
      <vt:lpstr>安全生产应急预案制定</vt:lpstr>
      <vt:lpstr>第3章 安全生产监督与检查</vt:lpstr>
      <vt:lpstr> </vt:lpstr>
      <vt:lpstr>安全生产监督机制建立</vt:lpstr>
      <vt:lpstr>安全生产检查制度</vt:lpstr>
      <vt:lpstr>安全生产隐患排查</vt:lpstr>
      <vt:lpstr>安全生产责任追究</vt:lpstr>
      <vt:lpstr>第四章 安全生产技术装备与管理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2024-09-29T15:15:33.538</cp:lastPrinted>
  <dcterms:created xsi:type="dcterms:W3CDTF">2024-09-29T07:15:33Z</dcterms:created>
  <dcterms:modified xsi:type="dcterms:W3CDTF">2024-09-29T07:15:35Z</dcterms:modified>
</cp:coreProperties>
</file>