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4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4C59C-0D5B-4E2A-9C54-DB2037FA4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A5B0A-822D-4D4D-B532-B0774CE0E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7DE23-79DA-4A9C-A12D-431657656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E4DC5-1391-43E0-849E-20E000B64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74073-C9B8-4916-8F19-B87C90DBA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2F3369-40FF-43FC-8D46-9C95F3456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448C29-F298-4E02-BCE7-28492B04C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9E3B2-514D-402D-A5FB-E00ECB704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A78A7-5D85-4C12-9193-E81F6C59F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65121-1FFE-4C19-90E7-1F0CFFAAA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F839F-7E0B-4606-A566-8E0F7AD3B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895" r:id="rId2"/>
    <p:sldLayoutId id="2147498896" r:id="rId3"/>
    <p:sldLayoutId id="2147498897" r:id="rId4"/>
    <p:sldLayoutId id="2147498898" r:id="rId5"/>
    <p:sldLayoutId id="2147498899" r:id="rId6"/>
    <p:sldLayoutId id="2147498900" r:id="rId7"/>
    <p:sldLayoutId id="2147498901" r:id="rId8"/>
    <p:sldLayoutId id="2147498902" r:id="rId9"/>
    <p:sldLayoutId id="2147498903" r:id="rId10"/>
    <p:sldLayoutId id="214749890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001661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幼儿教育中的艺术素养与感受表达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艺术素养在幼儿教育中的重要性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如何引导幼儿感受表达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家庭在幼儿艺术素养与感受表达中的作用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幼儿艺术素养的培养方法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感受表达在幼儿教育中的意义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艺术素养在幼儿教育中的重要性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培养创造力与想象力</a:t>
            </a:r>
            <a:endParaRPr lang="zh-CN" altLang="en-US"/>
          </a:p>
        </p:txBody>
      </p:sp>
      <p:sp>
        <p:nvSpPr>
          <p:cNvPr id="104906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艺术教育能够提高幼儿的审美能力和文化素养，培养其独特的创造力和想象力。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艺术教育能够激发幼儿的创造力和想象力，促进大脑的全面发展。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通过绘画、音乐、舞蹈等艺术形式，培养幼儿的创新思维和想象力。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在幼儿教育中，创造力和想象力是相辅相成的，艺术素养的培养有助于幼儿的全面发展。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促进情感表达与沟通</a:t>
            </a:r>
            <a:endParaRPr lang="zh-CN" altLang="en-US"/>
          </a:p>
        </p:txBody>
      </p:sp>
      <p:sp>
        <p:nvSpPr>
          <p:cNvPr id="104914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促进情感表达与沟通：艺术教育可以帮助幼儿更好地表达自己的情感和感受，增强与他人的沟通与交流能力。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培养创造力与想象力：艺术教育鼓励幼儿自由发挥创造力与想象力，培养其独立思考和创新能力。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提高审美意识：艺术教育可以帮助幼儿建立良好的审美意识，学会欣赏美、创造美。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促进个性发展：艺术教育尊重每个幼儿的个性差异，鼓励他们发挥自己的特长和优势，促进个性发展。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提升审美能力与鉴赏力</a:t>
            </a:r>
            <a:endParaRPr lang="zh-CN" altLang="en-US"/>
          </a:p>
        </p:txBody>
      </p:sp>
      <p:sp>
        <p:nvSpPr>
          <p:cNvPr id="10491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艺术素养能够提升幼儿的鉴赏水平，让他们对艺术作品有更深入的理解和评价。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艺术素养有助于培养幼儿的审美感知能力，让他们能够欣赏美、发现美和创造美。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艺术素养有助于培养幼儿的审美情感，让他们能够表达自己的情感和感受。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艺术素养能够促进幼儿的全面发展，提升他们的综合素质和竞争力。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6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幼儿艺术素养的培养方法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绘画与手工制作</a:t>
            </a:r>
            <a:endParaRPr lang="zh-CN" altLang="en-US"/>
          </a:p>
        </p:txBody>
      </p:sp>
      <p:sp>
        <p:nvSpPr>
          <p:cNvPr id="10493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通过绘画和手工制作，幼儿可以发展想象力、创造力和审美能力，提高对艺术的兴趣和热爱。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绘画和手工制作是培养幼儿艺术素养的重要途径，可以帮助幼儿表达自己的想法和感受。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家长和教师可以引导幼儿观察周围的事物和环境，鼓励他们尝试不同的绘画和手工制作技巧，以培养他们的艺术素养。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绘画和手工制作需要耐心和细心，有助于培养幼儿的专注力和耐心，提高他们的动手能力和协调能力。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音乐与舞蹈</a:t>
            </a:r>
            <a:endParaRPr lang="zh-CN" altLang="en-US"/>
          </a:p>
        </p:txBody>
      </p:sp>
      <p:sp>
        <p:nvSpPr>
          <p:cNvPr id="1049378" name="矩形: 圆角 23"/>
          <p:cNvSpPr/>
          <p:nvPr>
            <p:custDataLst>
              <p:tags r:id="rId2"/>
            </p:custDataLst>
          </p:nvPr>
        </p:nvSpPr>
        <p:spPr>
          <a:xfrm>
            <a:off x="608400" y="1640472"/>
            <a:ext cx="5194931" cy="2105881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80" name="矩形: 圆角 27"/>
          <p:cNvSpPr/>
          <p:nvPr>
            <p:custDataLst>
              <p:tags r:id="rId3"/>
            </p:custDataLst>
          </p:nvPr>
        </p:nvSpPr>
        <p:spPr>
          <a:xfrm>
            <a:off x="6383201" y="1640472"/>
            <a:ext cx="5194931" cy="2105881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82" name="矩形: 圆角 6"/>
          <p:cNvSpPr/>
          <p:nvPr>
            <p:custDataLst>
              <p:tags r:id="rId4"/>
            </p:custDataLst>
          </p:nvPr>
        </p:nvSpPr>
        <p:spPr>
          <a:xfrm>
            <a:off x="608400" y="3993192"/>
            <a:ext cx="5195035" cy="2105700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84" name="矩形: 圆角 9"/>
          <p:cNvSpPr/>
          <p:nvPr>
            <p:custDataLst>
              <p:tags r:id="rId5"/>
            </p:custDataLst>
          </p:nvPr>
        </p:nvSpPr>
        <p:spPr>
          <a:xfrm>
            <a:off x="795094" y="4218622"/>
            <a:ext cx="2359705" cy="53976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6"/>
            </p:custDataLst>
          </p:nvPr>
        </p:nvSpPr>
        <p:spPr>
          <a:xfrm>
            <a:off x="795094" y="4872684"/>
            <a:ext cx="5004096" cy="1226844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音乐与舞蹈的结合：将音乐和舞蹈有机地结合起来，通过音乐和舞蹈的互动，培养幼儿的协调性和节奏感，提高艺术表现力和创造力。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8" name="矩形: 圆角 24"/>
          <p:cNvSpPr/>
          <p:nvPr>
            <p:custDataLst>
              <p:tags r:id="rId7"/>
            </p:custDataLst>
          </p:nvPr>
        </p:nvSpPr>
        <p:spPr>
          <a:xfrm>
            <a:off x="795094" y="1865902"/>
            <a:ext cx="2359599" cy="5400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pc="300">
                <a:solidFill>
                  <a:schemeClr val="accent1"/>
                </a:solidFill>
                <a:latin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390" name="正文"/>
          <p:cNvSpPr txBox="1"/>
          <p:nvPr>
            <p:custDataLst>
              <p:tags r:id="rId8"/>
            </p:custDataLst>
          </p:nvPr>
        </p:nvSpPr>
        <p:spPr>
          <a:xfrm>
            <a:off x="795094" y="2519329"/>
            <a:ext cx="5004096" cy="122677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音乐教育：通过音乐欣赏、歌唱、乐器演奏等活动，培养幼儿的音感和节奏感，提高音乐感受和表达能力。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2" name="矩形: 圆角 28"/>
          <p:cNvSpPr/>
          <p:nvPr>
            <p:custDataLst>
              <p:tags r:id="rId9"/>
            </p:custDataLst>
          </p:nvPr>
        </p:nvSpPr>
        <p:spPr>
          <a:xfrm>
            <a:off x="6569894" y="1865902"/>
            <a:ext cx="2359599" cy="54001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10"/>
            </p:custDataLst>
          </p:nvPr>
        </p:nvSpPr>
        <p:spPr>
          <a:xfrm>
            <a:off x="6569894" y="2519329"/>
            <a:ext cx="5004096" cy="122677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舞蹈教育：通过舞蹈动作、舞蹈表演、舞蹈创作等活动，培养幼儿的形体协调性、动作表现力和创造力，增强对舞蹈艺术的欣赏和表达能力。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6" name="矩形: 圆角 6"/>
          <p:cNvSpPr/>
          <p:nvPr>
            <p:custDataLst>
              <p:tags r:id="rId11"/>
            </p:custDataLst>
          </p:nvPr>
        </p:nvSpPr>
        <p:spPr>
          <a:xfrm>
            <a:off x="6382566" y="3993192"/>
            <a:ext cx="5195035" cy="2105700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98" name="矩形: 圆角 9"/>
          <p:cNvSpPr/>
          <p:nvPr>
            <p:custDataLst>
              <p:tags r:id="rId12"/>
            </p:custDataLst>
          </p:nvPr>
        </p:nvSpPr>
        <p:spPr>
          <a:xfrm>
            <a:off x="6569259" y="4218622"/>
            <a:ext cx="2359705" cy="53976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13"/>
            </p:custDataLst>
          </p:nvPr>
        </p:nvSpPr>
        <p:spPr>
          <a:xfrm>
            <a:off x="6569259" y="4872684"/>
            <a:ext cx="5004096" cy="1226844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家庭音乐教育：家长可以在家庭中为幼儿提供音乐环境和音乐教育资源，如播放优美的音乐、教唱歌曲、引导幼儿欣赏音乐等，帮助幼儿培养音乐素养和感受表达能力。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戏剧表演与朗诵</a:t>
            </a:r>
            <a:endParaRPr lang="zh-CN" altLang="en-US"/>
          </a:p>
        </p:txBody>
      </p:sp>
      <p:sp>
        <p:nvSpPr>
          <p:cNvPr id="1049448" name="椭圆 262"/>
          <p:cNvSpPr/>
          <p:nvPr>
            <p:custDataLst>
              <p:tags r:id="rId2"/>
            </p:custDataLst>
          </p:nvPr>
        </p:nvSpPr>
        <p:spPr>
          <a:xfrm>
            <a:off x="2414161" y="3172988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0" name="椭圆 263"/>
          <p:cNvSpPr/>
          <p:nvPr>
            <p:custDataLst>
              <p:tags r:id="rId3"/>
            </p:custDataLst>
          </p:nvPr>
        </p:nvSpPr>
        <p:spPr>
          <a:xfrm>
            <a:off x="3266392" y="3253375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2" name="椭圆 264"/>
          <p:cNvSpPr/>
          <p:nvPr>
            <p:custDataLst>
              <p:tags r:id="rId4"/>
            </p:custDataLst>
          </p:nvPr>
        </p:nvSpPr>
        <p:spPr>
          <a:xfrm>
            <a:off x="4064378" y="3489960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4" name="椭圆 265"/>
          <p:cNvSpPr/>
          <p:nvPr>
            <p:custDataLst>
              <p:tags r:id="rId5"/>
            </p:custDataLst>
          </p:nvPr>
        </p:nvSpPr>
        <p:spPr>
          <a:xfrm>
            <a:off x="4738842" y="3689947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56" name="椭圆 266"/>
          <p:cNvSpPr/>
          <p:nvPr>
            <p:custDataLst>
              <p:tags r:id="rId6"/>
            </p:custDataLst>
          </p:nvPr>
        </p:nvSpPr>
        <p:spPr>
          <a:xfrm>
            <a:off x="5430299" y="3894508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3820003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68"/>
          <p:cNvSpPr/>
          <p:nvPr>
            <p:custDataLst>
              <p:tags r:id="rId8"/>
            </p:custDataLst>
          </p:nvPr>
        </p:nvSpPr>
        <p:spPr>
          <a:xfrm flipV="1">
            <a:off x="2778189" y="3633741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0" name="椭圆 269"/>
          <p:cNvSpPr/>
          <p:nvPr>
            <p:custDataLst>
              <p:tags r:id="rId9"/>
            </p:custDataLst>
          </p:nvPr>
        </p:nvSpPr>
        <p:spPr>
          <a:xfrm flipV="1">
            <a:off x="2820017" y="3676222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2" name="椭圆 270"/>
          <p:cNvSpPr/>
          <p:nvPr>
            <p:custDataLst>
              <p:tags r:id="rId10"/>
            </p:custDataLst>
          </p:nvPr>
        </p:nvSpPr>
        <p:spPr>
          <a:xfrm flipV="1">
            <a:off x="7787004" y="2819417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2934442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72"/>
          <p:cNvSpPr/>
          <p:nvPr>
            <p:custDataLst>
              <p:tags r:id="rId12"/>
            </p:custDataLst>
          </p:nvPr>
        </p:nvSpPr>
        <p:spPr>
          <a:xfrm flipV="1">
            <a:off x="4010133" y="2693935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3113515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2801117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75"/>
          <p:cNvSpPr/>
          <p:nvPr>
            <p:custDataLst>
              <p:tags r:id="rId15"/>
            </p:custDataLst>
          </p:nvPr>
        </p:nvSpPr>
        <p:spPr>
          <a:xfrm flipV="1">
            <a:off x="7039342" y="2614855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68" name="椭圆 276"/>
          <p:cNvSpPr/>
          <p:nvPr>
            <p:custDataLst>
              <p:tags r:id="rId16"/>
            </p:custDataLst>
          </p:nvPr>
        </p:nvSpPr>
        <p:spPr>
          <a:xfrm flipV="1">
            <a:off x="7081169" y="2657336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70" name="椭圆 277"/>
          <p:cNvSpPr/>
          <p:nvPr>
            <p:custDataLst>
              <p:tags r:id="rId17"/>
            </p:custDataLst>
          </p:nvPr>
        </p:nvSpPr>
        <p:spPr>
          <a:xfrm flipV="1">
            <a:off x="3758516" y="3475582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3590607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79"/>
          <p:cNvSpPr/>
          <p:nvPr>
            <p:custDataLst>
              <p:tags r:id="rId19"/>
            </p:custDataLst>
          </p:nvPr>
        </p:nvSpPr>
        <p:spPr>
          <a:xfrm flipV="1">
            <a:off x="8529438" y="3711514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004305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023258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4402317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图形 15"/>
          <p:cNvSpPr/>
          <p:nvPr>
            <p:custDataLst>
              <p:tags r:id="rId23"/>
            </p:custDataLst>
          </p:nvPr>
        </p:nvSpPr>
        <p:spPr>
          <a:xfrm>
            <a:off x="5016602" y="4093188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图形 19"/>
          <p:cNvSpPr/>
          <p:nvPr>
            <p:custDataLst>
              <p:tags r:id="rId24"/>
            </p:custDataLst>
          </p:nvPr>
        </p:nvSpPr>
        <p:spPr>
          <a:xfrm>
            <a:off x="8597408" y="3785365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0" name="图形 27"/>
          <p:cNvSpPr/>
          <p:nvPr>
            <p:custDataLst>
              <p:tags r:id="rId25"/>
            </p:custDataLst>
          </p:nvPr>
        </p:nvSpPr>
        <p:spPr>
          <a:xfrm>
            <a:off x="4113394" y="2818110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2767133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27"/>
            </p:custDataLst>
          </p:nvPr>
        </p:nvSpPr>
        <p:spPr>
          <a:xfrm>
            <a:off x="608400" y="2839677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戏剧表演：通过角色扮演，培养幼儿的情感表达能力和团队协作能力。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28"/>
            </p:custDataLst>
          </p:nvPr>
        </p:nvSpPr>
        <p:spPr>
          <a:xfrm>
            <a:off x="9419575" y="2839677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朗诵：通过朗读诗歌、故事等，培养幼儿的语音语调和语言表达能力。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阅读与写作</a:t>
            </a:r>
            <a:endParaRPr lang="zh-CN" altLang="en-US"/>
          </a:p>
        </p:txBody>
      </p:sp>
      <p:sp>
        <p:nvSpPr>
          <p:cNvPr id="1049534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36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阅读：选择适合幼儿年龄段的绘本、故事书等，培养阅读兴趣和习惯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38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写作：通过绘画、手工制作等方式，让幼儿表达自己的想法和感受，培养创造力和表达能力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58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感受表达在幼儿教育中的意义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培养同理心与共情能力</a:t>
            </a:r>
            <a:endParaRPr lang="zh-CN" altLang="en-US"/>
          </a:p>
        </p:txBody>
      </p:sp>
      <p:sp>
        <p:nvSpPr>
          <p:cNvPr id="104964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4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提升沟通技巧：感受表达有助于幼儿更好地表达自己的情感和需求，提升沟通技巧。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培养同理心：幼儿通过感受表达，能够更好地理解他人的情感和需求，培养同理心。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促进情感发展：通过感受表达，幼儿能够更好地认识和理解自己的情感，促进情感发展。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增强自信心：幼儿在感受表达的过程中，能够逐渐建立起自信心，更好地面对挑战。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增强自我认知与自我表达</a:t>
            </a:r>
            <a:endParaRPr lang="zh-CN" altLang="en-US"/>
          </a:p>
        </p:txBody>
      </p:sp>
      <p:sp>
        <p:nvSpPr>
          <p:cNvPr id="10497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0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增强自我认知：通过感受表达，幼儿能够更好地认识和了解自己的情感和想法，促进自我认知的发展。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提升语言表达能力：感受表达能够帮助幼儿锻炼语言表达能力，让他们能够更好地用语言来表达自己的思想和情感。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2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促进情感交流：感受表达能够让幼儿更好地理解他人的情感，增强情感交流的能力，促进人际关系的和谐发展。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2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培养创造力：感受表达能够激发幼儿的想象力和创造力，让他们能够更好地发掘自己的潜力和创造力。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促进人际交往与社会适应</a:t>
            </a:r>
            <a:endParaRPr lang="zh-CN" altLang="en-US"/>
          </a:p>
        </p:txBody>
      </p:sp>
      <p:sp>
        <p:nvSpPr>
          <p:cNvPr id="104977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促进人际交往：通过感受和表达，幼儿能够更好地理解他人，提高沟通能力和同理心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增强自信心：表达自己的感受可以帮助幼儿建立自信心，认识到自己的价值和重要性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促进情感发展：感受和表达有助于幼儿情感的发展，培养积极健康的情感态度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提高语言表达能力：通过感受和表达，幼儿的语言表达能力可以得到锻炼和提高，为将来的学习和成长打下基础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https://d.book118.com/467100166132006031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5,&quot;colorType&quot;:1,&quot;foreColorIndex&quot;:5,&quot;pos&quot;:1,&quot;transparency&quot;:0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5"/>
  <p:tag name="KSO_WM_UNIT_INDEX" val="1_2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4"/>
  <p:tag name="KSO_WM_UNIT_INDEX" val="1_2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3"/>
  <p:tag name="KSO_WM_UNIT_INDEX" val="1_2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2"/>
  <p:tag name="KSO_WM_UNIT_INDEX" val="1_2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1"/>
  <p:tag name="KSO_WM_UNIT_INDEX" val="1_2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8"/>
  <p:tag name="KSO_WM_UNIT_INDEX" val="1_1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5"/>
  <p:tag name="KSO_WM_UNIT_INDEX" val="1_15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1"/>
  <p:tag name="KSO_WM_UNIT_INDEX" val="1_1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8"/>
  <p:tag name="KSO_WM_UNIT_INDEX" val="1_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6"/>
  <p:tag name="KSO_WM_UNIT_INDEX" val="1_6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Office Theme</vt:lpstr>
      <vt:lpstr>幼儿教育中的艺术素养与感受表达</vt:lpstr>
      <vt:lpstr>目录</vt:lpstr>
      <vt:lpstr>单击添加章节标题</vt:lpstr>
      <vt:lpstr>艺术素养在幼儿教育中的重要性</vt:lpstr>
      <vt:lpstr>培养创造力与想象力</vt:lpstr>
      <vt:lpstr>促进情感表达与沟通</vt:lpstr>
      <vt:lpstr>提升审美能力与鉴赏力</vt:lpstr>
      <vt:lpstr>幼儿艺术素养的培养方法</vt:lpstr>
      <vt:lpstr>绘画与手工制作</vt:lpstr>
      <vt:lpstr>音乐与舞蹈</vt:lpstr>
      <vt:lpstr>戏剧表演与朗诵</vt:lpstr>
      <vt:lpstr>阅读与写作</vt:lpstr>
      <vt:lpstr>感受表达在幼儿教育中的意义</vt:lpstr>
      <vt:lpstr>培养同理心与共情能力</vt:lpstr>
      <vt:lpstr>增强自我认知与自我表达</vt:lpstr>
      <vt:lpstr>促进人际交往与社会适应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2024-09-04T02:09:02.085</cp:lastPrinted>
  <dcterms:created xsi:type="dcterms:W3CDTF">2024-09-03T18:09:02Z</dcterms:created>
  <dcterms:modified xsi:type="dcterms:W3CDTF">2024-09-03T18:09:04Z</dcterms:modified>
</cp:coreProperties>
</file>