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IPNJE+MS-UIGothic"/>
      <p:regular r:id="rId18"/>
    </p:embeddedFont>
    <p:embeddedFont>
      <p:font typeface="RDMDMM+RAFWTW+ArialMT"/>
      <p:regular r:id="rId19"/>
    </p:embeddedFont>
    <p:embeddedFont>
      <p:font typeface="MNRCAV+UIQLCE+MicrosoftYaHei-Bold"/>
      <p:regular r:id="rId20"/>
    </p:embeddedFont>
    <p:embeddedFont>
      <p:font typeface="KQHGIH+VDMHVJ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2E28B-A17B-4992-A7A7-A8B2CE789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1EEBB-978B-48B9-A5A1-DA375858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9F4CD-CA10-4E9F-9C7E-218CD7AB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60B827-D5FA-4B0A-9E9B-9CD1DBF80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066083-9506-4566-80A3-4C5B3BCF3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7CCE6-1E19-4392-873D-D6CA0EA9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9DDE7-84EB-4813-9F7B-8533659E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6C960-986D-493E-8498-25E918503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5251A-6726-4E1D-B2B1-2C8435A67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F7EBE-EC7A-44D3-931A-1106F503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6D321-F406-45F7-84A2-FA754DAF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3145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79675" y="1949604"/>
            <a:ext cx="8310588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5150" spc="23">
                <a:solidFill>
                  <a:srgbClr val="8D3300"/>
                </a:solidFill>
                <a:latin typeface="NIPNJE+MS-UIGothic"/>
                <a:cs typeface="NIPNJE+MS-UIGothic"/>
              </a:rPr>
              <a:t>的奉献学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习议论</a:t>
            </a:r>
            <a:r>
              <a:rPr sz="5150" spc="25">
                <a:solidFill>
                  <a:srgbClr val="8D3300"/>
                </a:solidFill>
                <a:latin typeface="NIPNJE+MS-UIGothic"/>
                <a:cs typeface="NIPNJE+MS-UIGothic"/>
              </a:rPr>
              <a:t>中的</a:t>
            </a:r>
            <a:r>
              <a:rPr sz="5150">
                <a:solidFill>
                  <a:srgbClr val="8D3300"/>
                </a:solidFill>
                <a:latin typeface="SimSun"/>
                <a:cs typeface="SimSun"/>
              </a:rPr>
              <a:t>记</a:t>
            </a:r>
          </a:p>
          <a:p>
            <a:pPr marL="657225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NIPNJE+MS-UIGothic"/>
                <a:cs typeface="NIPNJE+MS-UIGothic"/>
              </a:rPr>
              <a:t>叙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5150" spc="25">
                <a:solidFill>
                  <a:srgbClr val="8D3300"/>
                </a:solidFill>
                <a:latin typeface="NIPNJE+MS-UIGothic"/>
                <a:cs typeface="NIPNJE+MS-UIGothic"/>
              </a:rPr>
              <a:t>用完整好用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8D3300"/>
                </a:solidFill>
                <a:latin typeface="NIPNJE+MS-UIGothic"/>
                <a:cs typeface="NIPNJ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668970"/>
            <a:ext cx="5491421" cy="40558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DMDMM+RAFWTW+ArialMT"/>
                <a:cs typeface="RDMDMM+RAFWT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的奉献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记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叙的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用价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DMDMM+RAFWTW+ArialMT"/>
                <a:cs typeface="RDMDMM+RAFWT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的奉献学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DMDMM+RAFWTW+ArialMT"/>
                <a:cs typeface="RDMDMM+RAFWT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的奉献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记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叙的写作技巧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DMDMM+RAFWTW+ArialMT"/>
                <a:cs typeface="RDMDMM+RAFWT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的奉献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记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叙的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典案例分析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DMDMM+RAFWTW+ArialMT"/>
                <a:cs typeface="RDMDMM+RAFWT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的奉献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记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叙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对现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代社会的启示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RDMDMM+RAFWTW+ArialMT"/>
                <a:cs typeface="RDMDMM+RAFWTW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的奉献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记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叙的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用技巧与学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方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8D3300"/>
                </a:solidFill>
                <a:latin typeface="NIPNJE+MS-UIGothic"/>
                <a:cs typeface="NIPNJE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NIPNJE+MS-UIGothic"/>
                <a:cs typeface="NIPNJE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MNRCAV+UIQLCE+MicrosoftYaHei-Bold"/>
                <a:cs typeface="MNRCAV+UIQLC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NRCAV+UIQLCE+MicrosoftYaHei-Bold"/>
                <a:cs typeface="MNRCAV+UIQLCE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02585" y="358480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4550" spc="25">
                <a:solidFill>
                  <a:srgbClr val="8D3300"/>
                </a:solidFill>
                <a:latin typeface="NIPNJE+MS-UIGothic"/>
                <a:cs typeface="NIPNJE+MS-UIGothic"/>
              </a:rPr>
              <a:t>的奉献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记</a:t>
            </a:r>
            <a:r>
              <a:rPr sz="4550" spc="25">
                <a:solidFill>
                  <a:srgbClr val="8D3300"/>
                </a:solidFill>
                <a:latin typeface="NIPNJE+MS-UIGothic"/>
                <a:cs typeface="NIPNJE+MS-UIGothic"/>
              </a:rPr>
              <a:t>叙的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4550" spc="25">
                <a:solidFill>
                  <a:srgbClr val="8D3300"/>
                </a:solidFill>
                <a:latin typeface="NIPNJE+MS-UIGothic"/>
                <a:cs typeface="NIPNJE+MS-UIGothic"/>
              </a:rPr>
              <a:t>用价</a:t>
            </a:r>
            <a:r>
              <a:rPr sz="4550">
                <a:solidFill>
                  <a:srgbClr val="8D3300"/>
                </a:solidFill>
                <a:latin typeface="SimSun"/>
                <a:cs typeface="SimSun"/>
              </a:rPr>
              <a:t>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及特点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的奉献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叙是指以叙述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主要表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手法，以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的奉献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描写人物、事件和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境来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达情感和价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的一种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文学形式。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9246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的奉献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叙的特点包括：以真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事件和人物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加工和想象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作；以情感渲染和价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值观传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主要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目的，具有很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的感染力和教育意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；具有广泛的受众群体，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者的共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和关注。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的奉献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记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叙在生活中的体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39167" cy="21247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RDMDMM+RAFWTW+ArialMT"/>
                <a:cs typeface="RDMDMM+RAFWTW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叙在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生活中有着广泛的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用，例如：在新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闻报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道中，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常出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关于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心人士、志愿者、捐助等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材的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道，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道通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叙手法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的力量和奉献的精神；在影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作品中，很多影片以真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背景，通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叙手法展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了主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人公的奉献和付出，如《我不是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神》等；在文学作品中，很</a:t>
            </a:r>
          </a:p>
          <a:p>
            <a:pPr marL="2032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多小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、散文等也以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叙手法描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了人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物和事件，如《平凡的世界》等。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爱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的奉献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记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叙的社会意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623900" cy="9182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RDMDMM+RAFWTW+ArialMT"/>
                <a:cs typeface="RDMDMM+RAFWTW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叙具有很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的社会意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和教育价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。它能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情感渲染和价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达，激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的情感共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值认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同，增</a:t>
            </a:r>
          </a:p>
          <a:p>
            <a:pPr marL="203200" marR="0">
              <a:lnSpc>
                <a:spcPts val="1500"/>
              </a:lnSpc>
              <a:spcBef>
                <a:spcPts val="29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社会的凝聚力和向心力。同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，它也能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社会公正、公平和良好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气的形成，推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社会的和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谐发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展。此外，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</a:t>
            </a:r>
          </a:p>
          <a:p>
            <a:pPr marL="20320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提高人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的文化素养和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美水平，促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文化的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MNRCAV+UIQLCE+MicrosoftYaHei-Bold"/>
                <a:cs typeface="MNRCAV+UIQLC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NRCAV+UIQLCE+MicrosoftYaHei-Bold"/>
                <a:cs typeface="MNRCAV+UIQLCE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92779" y="3584809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4550" spc="25">
                <a:solidFill>
                  <a:srgbClr val="8D3300"/>
                </a:solidFill>
                <a:latin typeface="NIPNJE+MS-UIGothic"/>
                <a:cs typeface="NIPNJE+MS-UIGothic"/>
              </a:rPr>
              <a:t>的奉献学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习</a:t>
            </a:r>
            <a:r>
              <a:rPr sz="4550" spc="23">
                <a:solidFill>
                  <a:srgbClr val="8D3300"/>
                </a:solidFill>
                <a:latin typeface="NIPNJE+MS-UIGothic"/>
                <a:cs typeface="NIPNJE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提高个人素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RCAV+UIQLCE+MicrosoftYaHei-Bold"/>
                <a:cs typeface="MNRCAV+UIQLC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RCAV+UIQLCE+MicrosoftYaHei-Bold"/>
                <a:cs typeface="MNRCAV+UIQLC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RCAV+UIQLCE+MicrosoftYaHei-Bold"/>
                <a:cs typeface="MNRCAV+UIQLC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NIPNJE+MS-UIGothic"/>
                <a:cs typeface="NIPNJE+MS-UIGothic"/>
              </a:rPr>
              <a:t>增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FF6D1B"/>
                </a:solidFill>
                <a:latin typeface="NIPNJE+MS-UIGothic"/>
                <a:cs typeface="NIPNJE+MS-UIGothic"/>
              </a:rPr>
              <a:t>道德素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NIPNJE+MS-UIGothic"/>
                <a:cs typeface="NIPNJE+MS-UIGothic"/>
              </a:rPr>
              <a:t>丰富知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识储备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NIPNJE+MS-UIGothic"/>
                <a:cs typeface="NIPNJE+MS-UIGothic"/>
              </a:rPr>
              <a:t>培养健康人格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，可以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深化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的理解，培养道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念，提升个人的道德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水平。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的奉献有助于丰富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个人的知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识储备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，理解人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性的复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性，提高解决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有助于培养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健康的人格，形成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极向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上、善良正直的个性特点。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丰富情感体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激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2300" spc="23">
                <a:solidFill>
                  <a:srgbClr val="FF6D1B"/>
                </a:solidFill>
                <a:latin typeface="NIPNJE+MS-UIGothic"/>
                <a:cs typeface="NIPNJE+MS-UIGothic"/>
              </a:rPr>
              <a:t>同理心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增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情感表达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提升情感智商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了解和体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他人的情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能激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更深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次的同理心和同情心。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的奉献有助于更好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地表达自己的情感，增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与他人的情感交流和理解。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可以提升情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感智商，更好地理解和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他人的情感，增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交往能力。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弘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扬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中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华优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秀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增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文化自信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深入学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的奉献，可以更深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刻地理解中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文化的内涵，从而增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文化自信。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承文化价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的奉献是中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华优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文化中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的重要价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之一，通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可</a:t>
            </a:r>
          </a:p>
          <a:p>
            <a:pPr marL="190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承和弘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文化的精髓。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培养文化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责</a:t>
            </a:r>
            <a:r>
              <a:rPr sz="2300" spc="25">
                <a:solidFill>
                  <a:srgbClr val="FF6D1B"/>
                </a:solidFill>
                <a:latin typeface="NIPNJE+MS-UIGothic"/>
                <a:cs typeface="NIPNJE+MS-UIGothic"/>
              </a:rPr>
              <a:t>任感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习爱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的奉献有助于培养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文化的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任感和使命感，推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文化的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承和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NIPNJE+MS-UIGothic"/>
                <a:cs typeface="NIPNJE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MNRCAV+UIQLCE+MicrosoftYaHei-Bold"/>
                <a:cs typeface="MNRCAV+UIQLC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MNRCAV+UIQLCE+MicrosoftYaHei-Bold"/>
                <a:cs typeface="MNRCAV+UIQLCE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02585" y="358480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爱</a:t>
            </a:r>
            <a:r>
              <a:rPr sz="4550" spc="25">
                <a:solidFill>
                  <a:srgbClr val="8D3300"/>
                </a:solidFill>
                <a:latin typeface="NIPNJE+MS-UIGothic"/>
                <a:cs typeface="NIPNJE+MS-UIGothic"/>
              </a:rPr>
              <a:t>的奉献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记</a:t>
            </a:r>
            <a:r>
              <a:rPr sz="4550" spc="25">
                <a:solidFill>
                  <a:srgbClr val="8D3300"/>
                </a:solidFill>
                <a:latin typeface="NIPNJE+MS-UIGothic"/>
                <a:cs typeface="NIPNJE+MS-UIGothic"/>
              </a:rPr>
              <a:t>叙的写作技巧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材与立意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选</a:t>
            </a:r>
            <a:r>
              <a:rPr sz="1550">
                <a:solidFill>
                  <a:srgbClr val="FF6D1B"/>
                </a:solidFill>
                <a:latin typeface="NIPNJE+MS-UIGothic"/>
                <a:cs typeface="NIPNJE+MS-UIGothic"/>
              </a:rPr>
              <a:t>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与主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题紧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密相关的素材，如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的案例、数据、事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等，以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文章的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服力和可信度。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NIPNJE+MS-UIGothic"/>
                <a:cs typeface="NIPNJE+MS-UIGothic"/>
              </a:rPr>
              <a:t>立意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明确文章的中心思想，即作者想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要表达的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点或情感，确保文章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内容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扣主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，不偏离主旨。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情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FF6D1B"/>
                </a:solidFill>
                <a:latin typeface="NIPNJE+MS-UIGothic"/>
                <a:cs typeface="NIPNJE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NIPNJE+MS-UIGothic"/>
                <a:cs typeface="NIPNJE+MS-UIGothic"/>
              </a:rPr>
              <a:t>情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过设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定情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，使文章更具吸引力和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性，如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念、情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节转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折等，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以引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导读</a:t>
            </a:r>
            <a:r>
              <a:rPr sz="1350">
                <a:solidFill>
                  <a:srgbClr val="000000"/>
                </a:solidFill>
                <a:latin typeface="NIPNJE+MS-UIGothic"/>
                <a:cs typeface="NIPNJE+MS-UIGothic"/>
              </a:rPr>
              <a:t>者逐步深入文章内容。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FFFF"/>
                </a:solidFill>
                <a:latin typeface="NIPNJE+MS-UIGothic"/>
                <a:cs typeface="NIPNJE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采用合理的文章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构，如并列、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递进</a:t>
            </a: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分等，确保文章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次清晰、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谨</a:t>
            </a: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，使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者能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NIPNJE+MS-UIGothic"/>
                <a:cs typeface="NIPNJE+MS-UIGothic"/>
              </a:rPr>
              <a:t>快速理解文章内容。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https://d.book118.com/467113145110006046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NIPNJE+MS-UIGothic</vt:lpstr>
      <vt:lpstr>RDMDMM+RAFWTW+ArialMT</vt:lpstr>
      <vt:lpstr>Times New Roman</vt:lpstr>
      <vt:lpstr>MNRCAV+UIQLCE+MicrosoftYaHei-Bold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2024-09-21T16:35:50.403</cp:lastPrinted>
  <dcterms:created xsi:type="dcterms:W3CDTF">2024-09-21T08:35:50Z</dcterms:created>
  <dcterms:modified xsi:type="dcterms:W3CDTF">2024-09-21T08:35:51Z</dcterms:modified>
</cp:coreProperties>
</file>