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E373D9-00AB-4845-99AD-7848BDD5FE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777529-892C-41C2-9051-CBE9411A23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8F596-6D12-4CC3-B00F-EA381735A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076B0-C6B1-436F-8C01-E0C5B240B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E62D077-4EC0-4807-9F49-EFC9E4B4F0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39CD59-2BC2-4BB0-8F61-88281426B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F5C5413-9DA4-4895-807F-2BCE8F5559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79EBF3-1034-436E-8E85-411AD8AC3D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28352A-29A2-4CD1-8255-9840C3D427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B4DAC1-6992-4BC9-A094-99CFE9FD31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7A4C4-7D03-402C-8228-6855BC290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71200300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陪诊师的可行性分析方案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服务内容与特点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商业模式与盈利模式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实施方案与时间表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随着社会老龄化程度的加深，老年人看病难、看病贵的问题日益突出。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陪诊师作为一种新兴职业，为老年人提供陪同看病、代办手续等服务，缓解了老年人看病难的问题。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071464" y="927003"/>
            <a:ext cx="9419070" cy="5265503"/>
          </a:xfrm>
          <a:custGeom>
            <a:rect l="l" t="t" r="r" b="b"/>
            <a:pathLst>
              <a:path w="625" h="495">
                <a:moveTo>
                  <a:pt x="0" y="455"/>
                </a:moveTo>
                <a:lnTo>
                  <a:pt x="117" y="455"/>
                </a:lnTo>
                <a:lnTo>
                  <a:pt x="117" y="378"/>
                </a:lnTo>
                <a:lnTo>
                  <a:pt x="117" y="337"/>
                </a:lnTo>
                <a:lnTo>
                  <a:pt x="158" y="337"/>
                </a:lnTo>
                <a:lnTo>
                  <a:pt x="235" y="337"/>
                </a:lnTo>
                <a:lnTo>
                  <a:pt x="235" y="260"/>
                </a:lnTo>
                <a:lnTo>
                  <a:pt x="235" y="219"/>
                </a:lnTo>
                <a:lnTo>
                  <a:pt x="276" y="219"/>
                </a:lnTo>
                <a:lnTo>
                  <a:pt x="353" y="219"/>
                </a:lnTo>
                <a:lnTo>
                  <a:pt x="353" y="142"/>
                </a:lnTo>
                <a:lnTo>
                  <a:pt x="353" y="101"/>
                </a:lnTo>
                <a:lnTo>
                  <a:pt x="394" y="101"/>
                </a:lnTo>
                <a:lnTo>
                  <a:pt x="495" y="101"/>
                </a:lnTo>
                <a:lnTo>
                  <a:pt x="568" y="29"/>
                </a:lnTo>
                <a:lnTo>
                  <a:pt x="560" y="21"/>
                </a:lnTo>
                <a:lnTo>
                  <a:pt x="593" y="10"/>
                </a:lnTo>
                <a:lnTo>
                  <a:pt x="625" y="0"/>
                </a:lnTo>
                <a:lnTo>
                  <a:pt x="615" y="32"/>
                </a:lnTo>
                <a:lnTo>
                  <a:pt x="604" y="65"/>
                </a:lnTo>
                <a:lnTo>
                  <a:pt x="596" y="57"/>
                </a:lnTo>
                <a:lnTo>
                  <a:pt x="512" y="142"/>
                </a:lnTo>
                <a:lnTo>
                  <a:pt x="394" y="142"/>
                </a:lnTo>
                <a:lnTo>
                  <a:pt x="394" y="219"/>
                </a:lnTo>
                <a:lnTo>
                  <a:pt x="394" y="260"/>
                </a:lnTo>
                <a:lnTo>
                  <a:pt x="353" y="260"/>
                </a:lnTo>
                <a:lnTo>
                  <a:pt x="276" y="260"/>
                </a:lnTo>
                <a:lnTo>
                  <a:pt x="276" y="337"/>
                </a:lnTo>
                <a:lnTo>
                  <a:pt x="276" y="378"/>
                </a:lnTo>
                <a:lnTo>
                  <a:pt x="235" y="378"/>
                </a:lnTo>
                <a:lnTo>
                  <a:pt x="158" y="378"/>
                </a:lnTo>
                <a:lnTo>
                  <a:pt x="158" y="455"/>
                </a:lnTo>
                <a:lnTo>
                  <a:pt x="158" y="495"/>
                </a:lnTo>
                <a:lnTo>
                  <a:pt x="117" y="495"/>
                </a:lnTo>
                <a:lnTo>
                  <a:pt x="0" y="495"/>
                </a:lnTo>
                <a:lnTo>
                  <a:pt x="0" y="455"/>
                </a:lnTo>
              </a:path>
            </a:pathLst>
          </a:custGeom>
          <a:gradFill>
            <a:gsLst>
              <a:gs pos="0">
                <a:schemeClr val="accent1">
                  <a:alpha val="100000"/>
                </a:schemeClr>
              </a:gs>
              <a:gs pos="100000">
                <a:schemeClr val="accent1">
                  <a:alpha val="100000"/>
                  <a:lumMod val="40000"/>
                  <a:lumOff val="60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7212425" y="26677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 flipH="1">
            <a:off x="8522661" y="2674162"/>
            <a:ext cx="0" cy="1007522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7" name="AutoShape 27"/>
          <p:cNvSpPr/>
          <p:nvPr/>
        </p:nvSpPr>
        <p:spPr>
          <a:xfrm>
            <a:off x="7486155" y="28031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flipH="1">
            <a:off x="7682370" y="3015782"/>
            <a:ext cx="367566" cy="347027"/>
          </a:xfrm>
          <a:custGeom>
            <a:rect l="l" t="t" r="r" b="b"/>
            <a:pathLst>
              <a:path w="376" h="355">
                <a:moveTo>
                  <a:pt x="90" y="0"/>
                </a:moveTo>
                <a:cubicBezTo>
                  <a:pt x="104" y="0"/>
                  <a:pt x="115" y="12"/>
                  <a:pt x="115" y="26"/>
                </a:cubicBezTo>
                <a:cubicBezTo>
                  <a:pt x="115" y="40"/>
                  <a:pt x="104" y="52"/>
                  <a:pt x="90" y="52"/>
                </a:cubicBezTo>
                <a:cubicBezTo>
                  <a:pt x="75" y="52"/>
                  <a:pt x="64" y="40"/>
                  <a:pt x="64" y="26"/>
                </a:cubicBezTo>
                <a:cubicBezTo>
                  <a:pt x="64" y="12"/>
                  <a:pt x="75" y="0"/>
                  <a:pt x="90" y="0"/>
                </a:cubicBezTo>
                <a:close/>
                <a:moveTo>
                  <a:pt x="37" y="264"/>
                </a:moveTo>
                <a:cubicBezTo>
                  <a:pt x="95" y="264"/>
                  <a:pt x="95" y="264"/>
                  <a:pt x="95" y="264"/>
                </a:cubicBezTo>
                <a:cubicBezTo>
                  <a:pt x="108" y="264"/>
                  <a:pt x="118" y="274"/>
                  <a:pt x="118" y="287"/>
                </a:cubicBezTo>
                <a:cubicBezTo>
                  <a:pt x="118" y="310"/>
                  <a:pt x="118" y="310"/>
                  <a:pt x="118" y="310"/>
                </a:cubicBezTo>
                <a:cubicBezTo>
                  <a:pt x="120" y="310"/>
                  <a:pt x="120" y="310"/>
                  <a:pt x="120" y="310"/>
                </a:cubicBezTo>
                <a:cubicBezTo>
                  <a:pt x="131" y="310"/>
                  <a:pt x="131" y="310"/>
                  <a:pt x="131" y="310"/>
                </a:cubicBezTo>
                <a:cubicBezTo>
                  <a:pt x="134" y="310"/>
                  <a:pt x="134" y="310"/>
                  <a:pt x="134" y="310"/>
                </a:cubicBezTo>
                <a:cubicBezTo>
                  <a:pt x="134" y="287"/>
                  <a:pt x="134" y="287"/>
                  <a:pt x="134" y="287"/>
                </a:cubicBezTo>
                <a:cubicBezTo>
                  <a:pt x="134" y="274"/>
                  <a:pt x="144" y="264"/>
                  <a:pt x="156" y="264"/>
                </a:cubicBezTo>
                <a:cubicBezTo>
                  <a:pt x="215" y="264"/>
                  <a:pt x="215" y="264"/>
                  <a:pt x="215" y="264"/>
                </a:cubicBezTo>
                <a:cubicBezTo>
                  <a:pt x="227" y="264"/>
                  <a:pt x="237" y="274"/>
                  <a:pt x="237" y="287"/>
                </a:cubicBezTo>
                <a:cubicBezTo>
                  <a:pt x="237" y="310"/>
                  <a:pt x="237" y="310"/>
                  <a:pt x="237" y="310"/>
                </a:cubicBezTo>
                <a:cubicBezTo>
                  <a:pt x="241" y="310"/>
                  <a:pt x="241" y="310"/>
                  <a:pt x="241" y="310"/>
                </a:cubicBezTo>
                <a:cubicBezTo>
                  <a:pt x="250" y="310"/>
                  <a:pt x="250" y="310"/>
                  <a:pt x="250" y="310"/>
                </a:cubicBezTo>
                <a:cubicBezTo>
                  <a:pt x="255" y="310"/>
                  <a:pt x="255" y="310"/>
                  <a:pt x="255" y="310"/>
                </a:cubicBezTo>
                <a:cubicBezTo>
                  <a:pt x="255" y="287"/>
                  <a:pt x="255" y="287"/>
                  <a:pt x="255" y="287"/>
                </a:cubicBezTo>
                <a:cubicBezTo>
                  <a:pt x="255" y="274"/>
                  <a:pt x="265" y="264"/>
                  <a:pt x="278" y="264"/>
                </a:cubicBezTo>
                <a:cubicBezTo>
                  <a:pt x="336" y="264"/>
                  <a:pt x="336" y="264"/>
                  <a:pt x="336" y="264"/>
                </a:cubicBezTo>
                <a:cubicBezTo>
                  <a:pt x="348" y="264"/>
                  <a:pt x="358" y="274"/>
                  <a:pt x="358" y="287"/>
                </a:cubicBezTo>
                <a:cubicBezTo>
                  <a:pt x="358" y="310"/>
                  <a:pt x="358" y="310"/>
                  <a:pt x="358" y="310"/>
                </a:cubicBezTo>
                <a:cubicBezTo>
                  <a:pt x="362" y="310"/>
                  <a:pt x="362" y="310"/>
                  <a:pt x="362" y="310"/>
                </a:cubicBezTo>
                <a:cubicBezTo>
                  <a:pt x="371" y="310"/>
                  <a:pt x="371" y="310"/>
                  <a:pt x="371" y="310"/>
                </a:cubicBezTo>
                <a:cubicBezTo>
                  <a:pt x="376" y="310"/>
                  <a:pt x="376" y="310"/>
                  <a:pt x="376" y="310"/>
                </a:cubicBezTo>
                <a:cubicBezTo>
                  <a:pt x="376" y="323"/>
                  <a:pt x="376" y="323"/>
                  <a:pt x="376" y="323"/>
                </a:cubicBezTo>
                <a:cubicBezTo>
                  <a:pt x="371" y="323"/>
                  <a:pt x="371" y="323"/>
                  <a:pt x="371" y="323"/>
                </a:cubicBezTo>
                <a:cubicBezTo>
                  <a:pt x="362" y="323"/>
                  <a:pt x="362" y="323"/>
                  <a:pt x="362" y="323"/>
                </a:cubicBezTo>
                <a:cubicBezTo>
                  <a:pt x="358" y="323"/>
                  <a:pt x="358" y="323"/>
                  <a:pt x="358" y="323"/>
                </a:cubicBezTo>
                <a:cubicBezTo>
                  <a:pt x="358" y="355"/>
                  <a:pt x="358" y="355"/>
                  <a:pt x="358" y="355"/>
                </a:cubicBezTo>
                <a:cubicBezTo>
                  <a:pt x="255" y="355"/>
                  <a:pt x="255" y="355"/>
                  <a:pt x="255" y="355"/>
                </a:cubicBezTo>
                <a:cubicBezTo>
                  <a:pt x="255" y="323"/>
                  <a:pt x="255" y="323"/>
                  <a:pt x="255" y="323"/>
                </a:cubicBezTo>
                <a:cubicBezTo>
                  <a:pt x="250" y="323"/>
                  <a:pt x="250" y="323"/>
                  <a:pt x="250" y="323"/>
                </a:cubicBezTo>
                <a:cubicBezTo>
                  <a:pt x="241" y="323"/>
                  <a:pt x="241" y="323"/>
                  <a:pt x="241" y="323"/>
                </a:cubicBezTo>
                <a:cubicBezTo>
                  <a:pt x="237" y="323"/>
                  <a:pt x="237" y="323"/>
                  <a:pt x="237" y="323"/>
                </a:cubicBezTo>
                <a:cubicBezTo>
                  <a:pt x="237" y="355"/>
                  <a:pt x="237" y="355"/>
                  <a:pt x="237" y="355"/>
                </a:cubicBezTo>
                <a:cubicBezTo>
                  <a:pt x="134" y="355"/>
                  <a:pt x="134" y="355"/>
                  <a:pt x="134" y="355"/>
                </a:cubicBezTo>
                <a:cubicBezTo>
                  <a:pt x="134" y="323"/>
                  <a:pt x="134" y="323"/>
                  <a:pt x="134" y="323"/>
                </a:cubicBezTo>
                <a:cubicBezTo>
                  <a:pt x="131" y="323"/>
                  <a:pt x="131" y="323"/>
                  <a:pt x="131" y="323"/>
                </a:cubicBezTo>
                <a:cubicBezTo>
                  <a:pt x="120" y="323"/>
                  <a:pt x="120" y="323"/>
                  <a:pt x="120" y="323"/>
                </a:cubicBezTo>
                <a:cubicBezTo>
                  <a:pt x="118" y="323"/>
                  <a:pt x="118" y="323"/>
                  <a:pt x="118" y="323"/>
                </a:cubicBezTo>
                <a:cubicBezTo>
                  <a:pt x="118" y="355"/>
                  <a:pt x="118" y="355"/>
                  <a:pt x="118" y="355"/>
                </a:cubicBezTo>
                <a:cubicBezTo>
                  <a:pt x="14" y="355"/>
                  <a:pt x="14" y="355"/>
                  <a:pt x="14" y="355"/>
                </a:cubicBezTo>
                <a:cubicBezTo>
                  <a:pt x="14" y="323"/>
                  <a:pt x="14" y="323"/>
                  <a:pt x="14" y="323"/>
                </a:cubicBezTo>
                <a:cubicBezTo>
                  <a:pt x="0" y="323"/>
                  <a:pt x="0" y="323"/>
                  <a:pt x="0" y="323"/>
                </a:cubicBezTo>
                <a:cubicBezTo>
                  <a:pt x="0" y="310"/>
                  <a:pt x="0" y="310"/>
                  <a:pt x="0" y="310"/>
                </a:cubicBezTo>
                <a:cubicBezTo>
                  <a:pt x="14" y="310"/>
                  <a:pt x="14" y="310"/>
                  <a:pt x="14" y="310"/>
                </a:cubicBezTo>
                <a:cubicBezTo>
                  <a:pt x="14" y="287"/>
                  <a:pt x="14" y="287"/>
                  <a:pt x="14" y="287"/>
                </a:cubicBezTo>
                <a:cubicBezTo>
                  <a:pt x="14" y="274"/>
                  <a:pt x="24" y="264"/>
                  <a:pt x="37" y="264"/>
                </a:cubicBezTo>
                <a:close/>
                <a:moveTo>
                  <a:pt x="307" y="220"/>
                </a:moveTo>
                <a:cubicBezTo>
                  <a:pt x="323" y="220"/>
                  <a:pt x="336" y="232"/>
                  <a:pt x="336" y="248"/>
                </a:cubicBezTo>
                <a:cubicBezTo>
                  <a:pt x="336" y="251"/>
                  <a:pt x="335" y="255"/>
                  <a:pt x="334" y="258"/>
                </a:cubicBezTo>
                <a:cubicBezTo>
                  <a:pt x="281" y="258"/>
                  <a:pt x="281" y="258"/>
                  <a:pt x="281" y="258"/>
                </a:cubicBezTo>
                <a:cubicBezTo>
                  <a:pt x="280" y="255"/>
                  <a:pt x="279" y="251"/>
                  <a:pt x="279" y="248"/>
                </a:cubicBezTo>
                <a:cubicBezTo>
                  <a:pt x="279" y="232"/>
                  <a:pt x="292" y="220"/>
                  <a:pt x="307" y="220"/>
                </a:cubicBezTo>
                <a:close/>
                <a:moveTo>
                  <a:pt x="186" y="220"/>
                </a:moveTo>
                <a:cubicBezTo>
                  <a:pt x="202" y="220"/>
                  <a:pt x="215" y="232"/>
                  <a:pt x="215" y="248"/>
                </a:cubicBezTo>
                <a:cubicBezTo>
                  <a:pt x="215" y="251"/>
                  <a:pt x="214" y="255"/>
                  <a:pt x="213" y="258"/>
                </a:cubicBezTo>
                <a:cubicBezTo>
                  <a:pt x="160" y="258"/>
                  <a:pt x="160" y="258"/>
                  <a:pt x="160" y="258"/>
                </a:cubicBezTo>
                <a:cubicBezTo>
                  <a:pt x="159" y="255"/>
                  <a:pt x="158" y="251"/>
                  <a:pt x="158" y="248"/>
                </a:cubicBezTo>
                <a:cubicBezTo>
                  <a:pt x="158" y="232"/>
                  <a:pt x="171" y="220"/>
                  <a:pt x="186" y="220"/>
                </a:cubicBezTo>
                <a:close/>
                <a:moveTo>
                  <a:pt x="67" y="220"/>
                </a:moveTo>
                <a:cubicBezTo>
                  <a:pt x="82" y="220"/>
                  <a:pt x="95" y="232"/>
                  <a:pt x="95" y="248"/>
                </a:cubicBezTo>
                <a:cubicBezTo>
                  <a:pt x="95" y="251"/>
                  <a:pt x="94" y="255"/>
                  <a:pt x="93" y="258"/>
                </a:cubicBezTo>
                <a:cubicBezTo>
                  <a:pt x="40" y="258"/>
                  <a:pt x="40" y="258"/>
                  <a:pt x="40" y="258"/>
                </a:cubicBezTo>
                <a:cubicBezTo>
                  <a:pt x="39" y="255"/>
                  <a:pt x="38" y="251"/>
                  <a:pt x="38" y="248"/>
                </a:cubicBezTo>
                <a:cubicBezTo>
                  <a:pt x="38" y="232"/>
                  <a:pt x="51" y="220"/>
                  <a:pt x="67" y="220"/>
                </a:cubicBezTo>
                <a:close/>
                <a:moveTo>
                  <a:pt x="307" y="130"/>
                </a:moveTo>
                <a:cubicBezTo>
                  <a:pt x="307" y="147"/>
                  <a:pt x="307" y="147"/>
                  <a:pt x="307" y="147"/>
                </a:cubicBezTo>
                <a:cubicBezTo>
                  <a:pt x="293" y="147"/>
                  <a:pt x="293" y="147"/>
                  <a:pt x="293" y="147"/>
                </a:cubicBezTo>
                <a:cubicBezTo>
                  <a:pt x="308" y="201"/>
                  <a:pt x="308" y="201"/>
                  <a:pt x="308" y="201"/>
                </a:cubicBezTo>
                <a:cubicBezTo>
                  <a:pt x="289" y="201"/>
                  <a:pt x="289" y="201"/>
                  <a:pt x="289" y="201"/>
                </a:cubicBezTo>
                <a:cubicBezTo>
                  <a:pt x="273" y="147"/>
                  <a:pt x="273" y="147"/>
                  <a:pt x="273" y="147"/>
                </a:cubicBezTo>
                <a:cubicBezTo>
                  <a:pt x="216" y="147"/>
                  <a:pt x="216" y="147"/>
                  <a:pt x="216" y="147"/>
                </a:cubicBezTo>
                <a:cubicBezTo>
                  <a:pt x="201" y="201"/>
                  <a:pt x="201" y="201"/>
                  <a:pt x="201" y="201"/>
                </a:cubicBezTo>
                <a:cubicBezTo>
                  <a:pt x="181" y="201"/>
                  <a:pt x="181" y="201"/>
                  <a:pt x="181" y="201"/>
                </a:cubicBezTo>
                <a:cubicBezTo>
                  <a:pt x="197" y="147"/>
                  <a:pt x="197" y="147"/>
                  <a:pt x="197" y="147"/>
                </a:cubicBezTo>
                <a:cubicBezTo>
                  <a:pt x="181" y="147"/>
                  <a:pt x="181" y="147"/>
                  <a:pt x="181" y="147"/>
                </a:cubicBezTo>
                <a:cubicBezTo>
                  <a:pt x="181" y="130"/>
                  <a:pt x="181" y="130"/>
                  <a:pt x="181" y="130"/>
                </a:cubicBezTo>
                <a:cubicBezTo>
                  <a:pt x="307" y="130"/>
                  <a:pt x="307" y="130"/>
                  <a:pt x="307" y="130"/>
                </a:cubicBezTo>
                <a:close/>
                <a:moveTo>
                  <a:pt x="180" y="16"/>
                </a:moveTo>
                <a:cubicBezTo>
                  <a:pt x="175" y="16"/>
                  <a:pt x="170" y="18"/>
                  <a:pt x="166" y="21"/>
                </a:cubicBezTo>
                <a:cubicBezTo>
                  <a:pt x="166" y="21"/>
                  <a:pt x="166" y="21"/>
                  <a:pt x="166" y="21"/>
                </a:cubicBezTo>
                <a:cubicBezTo>
                  <a:pt x="163" y="25"/>
                  <a:pt x="161" y="30"/>
                  <a:pt x="161" y="35"/>
                </a:cubicBezTo>
                <a:cubicBezTo>
                  <a:pt x="161" y="72"/>
                  <a:pt x="161" y="72"/>
                  <a:pt x="161" y="72"/>
                </a:cubicBezTo>
                <a:cubicBezTo>
                  <a:pt x="155" y="73"/>
                  <a:pt x="155" y="73"/>
                  <a:pt x="155" y="73"/>
                </a:cubicBezTo>
                <a:cubicBezTo>
                  <a:pt x="155" y="67"/>
                  <a:pt x="155" y="67"/>
                  <a:pt x="155" y="67"/>
                </a:cubicBezTo>
                <a:cubicBezTo>
                  <a:pt x="128" y="67"/>
                  <a:pt x="128" y="67"/>
                  <a:pt x="128" y="67"/>
                </a:cubicBezTo>
                <a:cubicBezTo>
                  <a:pt x="109" y="55"/>
                  <a:pt x="109" y="55"/>
                  <a:pt x="109" y="55"/>
                </a:cubicBezTo>
                <a:cubicBezTo>
                  <a:pt x="63" y="55"/>
                  <a:pt x="117" y="55"/>
                  <a:pt x="66" y="55"/>
                </a:cubicBezTo>
                <a:cubicBezTo>
                  <a:pt x="57" y="55"/>
                  <a:pt x="50" y="63"/>
                  <a:pt x="50" y="71"/>
                </a:cubicBezTo>
                <a:cubicBezTo>
                  <a:pt x="50" y="122"/>
                  <a:pt x="50" y="122"/>
                  <a:pt x="50" y="122"/>
                </a:cubicBezTo>
                <a:cubicBezTo>
                  <a:pt x="66" y="122"/>
                  <a:pt x="66" y="122"/>
                  <a:pt x="66" y="122"/>
                </a:cubicBezTo>
                <a:cubicBezTo>
                  <a:pt x="66" y="85"/>
                  <a:pt x="66" y="85"/>
                  <a:pt x="66" y="85"/>
                </a:cubicBezTo>
                <a:cubicBezTo>
                  <a:pt x="69" y="85"/>
                  <a:pt x="69" y="85"/>
                  <a:pt x="69" y="85"/>
                </a:cubicBezTo>
                <a:cubicBezTo>
                  <a:pt x="69" y="122"/>
                  <a:pt x="69" y="122"/>
                  <a:pt x="69" y="122"/>
                </a:cubicBezTo>
                <a:cubicBezTo>
                  <a:pt x="69" y="132"/>
                  <a:pt x="69" y="132"/>
                  <a:pt x="69" y="132"/>
                </a:cubicBezTo>
                <a:cubicBezTo>
                  <a:pt x="69" y="199"/>
                  <a:pt x="69" y="199"/>
                  <a:pt x="69" y="199"/>
                </a:cubicBezTo>
                <a:cubicBezTo>
                  <a:pt x="87" y="199"/>
                  <a:pt x="87" y="199"/>
                  <a:pt x="87" y="199"/>
                </a:cubicBezTo>
                <a:cubicBezTo>
                  <a:pt x="87" y="143"/>
                  <a:pt x="87" y="143"/>
                  <a:pt x="87" y="143"/>
                </a:cubicBezTo>
                <a:cubicBezTo>
                  <a:pt x="91" y="143"/>
                  <a:pt x="91" y="143"/>
                  <a:pt x="91" y="143"/>
                </a:cubicBezTo>
                <a:cubicBezTo>
                  <a:pt x="91" y="199"/>
                  <a:pt x="91" y="199"/>
                  <a:pt x="91" y="199"/>
                </a:cubicBezTo>
                <a:cubicBezTo>
                  <a:pt x="109" y="199"/>
                  <a:pt x="109" y="199"/>
                  <a:pt x="109" y="199"/>
                </a:cubicBezTo>
                <a:cubicBezTo>
                  <a:pt x="109" y="189"/>
                  <a:pt x="109" y="189"/>
                  <a:pt x="109" y="189"/>
                </a:cubicBezTo>
                <a:cubicBezTo>
                  <a:pt x="109" y="132"/>
                  <a:pt x="109" y="132"/>
                  <a:pt x="109" y="132"/>
                </a:cubicBezTo>
                <a:cubicBezTo>
                  <a:pt x="109" y="122"/>
                  <a:pt x="109" y="122"/>
                  <a:pt x="109" y="122"/>
                </a:cubicBezTo>
                <a:cubicBezTo>
                  <a:pt x="109" y="85"/>
                  <a:pt x="109" y="85"/>
                  <a:pt x="109" y="85"/>
                </a:cubicBezTo>
                <a:cubicBezTo>
                  <a:pt x="109" y="75"/>
                  <a:pt x="109" y="75"/>
                  <a:pt x="109" y="75"/>
                </a:cubicBezTo>
                <a:cubicBezTo>
                  <a:pt x="128" y="85"/>
                  <a:pt x="128" y="85"/>
                  <a:pt x="128" y="85"/>
                </a:cubicBezTo>
                <a:cubicBezTo>
                  <a:pt x="155" y="85"/>
                  <a:pt x="155" y="85"/>
                  <a:pt x="155" y="85"/>
                </a:cubicBezTo>
                <a:cubicBezTo>
                  <a:pt x="155" y="80"/>
                  <a:pt x="155" y="80"/>
                  <a:pt x="155" y="80"/>
                </a:cubicBezTo>
                <a:cubicBezTo>
                  <a:pt x="161" y="79"/>
                  <a:pt x="161" y="79"/>
                  <a:pt x="161" y="79"/>
                </a:cubicBezTo>
                <a:cubicBezTo>
                  <a:pt x="161" y="107"/>
                  <a:pt x="161" y="107"/>
                  <a:pt x="161" y="107"/>
                </a:cubicBezTo>
                <a:cubicBezTo>
                  <a:pt x="161" y="112"/>
                  <a:pt x="163" y="117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66" y="120"/>
                  <a:pt x="166" y="120"/>
                  <a:pt x="166" y="120"/>
                </a:cubicBezTo>
                <a:cubicBezTo>
                  <a:pt x="170" y="124"/>
                  <a:pt x="175" y="126"/>
                  <a:pt x="180" y="126"/>
                </a:cubicBezTo>
                <a:cubicBezTo>
                  <a:pt x="304" y="126"/>
                  <a:pt x="304" y="126"/>
                  <a:pt x="304" y="126"/>
                </a:cubicBezTo>
                <a:cubicBezTo>
                  <a:pt x="309" y="126"/>
                  <a:pt x="314" y="124"/>
                  <a:pt x="317" y="120"/>
                </a:cubicBezTo>
                <a:cubicBezTo>
                  <a:pt x="317" y="120"/>
                  <a:pt x="317" y="120"/>
                  <a:pt x="317" y="120"/>
                </a:cubicBezTo>
                <a:cubicBezTo>
                  <a:pt x="321" y="117"/>
                  <a:pt x="323" y="112"/>
                  <a:pt x="323" y="107"/>
                </a:cubicBezTo>
                <a:cubicBezTo>
                  <a:pt x="323" y="35"/>
                  <a:pt x="323" y="35"/>
                  <a:pt x="323" y="35"/>
                </a:cubicBezTo>
                <a:cubicBezTo>
                  <a:pt x="323" y="30"/>
                  <a:pt x="321" y="25"/>
                  <a:pt x="317" y="21"/>
                </a:cubicBezTo>
                <a:cubicBezTo>
                  <a:pt x="314" y="18"/>
                  <a:pt x="309" y="16"/>
                  <a:pt x="304" y="16"/>
                </a:cubicBezTo>
                <a:cubicBezTo>
                  <a:pt x="180" y="16"/>
                  <a:pt x="180" y="16"/>
                  <a:pt x="180" y="16"/>
                </a:cubicBezTo>
                <a:close/>
                <a:moveTo>
                  <a:pt x="304" y="31"/>
                </a:moveTo>
                <a:cubicBezTo>
                  <a:pt x="305" y="31"/>
                  <a:pt x="306" y="31"/>
                  <a:pt x="307" y="32"/>
                </a:cubicBezTo>
                <a:cubicBezTo>
                  <a:pt x="307" y="33"/>
                  <a:pt x="308" y="34"/>
                  <a:pt x="308" y="35"/>
                </a:cubicBezTo>
                <a:cubicBezTo>
                  <a:pt x="308" y="107"/>
                  <a:pt x="308" y="107"/>
                  <a:pt x="308" y="107"/>
                </a:cubicBezTo>
                <a:cubicBezTo>
                  <a:pt x="308" y="108"/>
                  <a:pt x="307" y="109"/>
                  <a:pt x="307" y="109"/>
                </a:cubicBezTo>
                <a:cubicBezTo>
                  <a:pt x="307" y="110"/>
                  <a:pt x="307" y="110"/>
                  <a:pt x="307" y="110"/>
                </a:cubicBezTo>
                <a:cubicBezTo>
                  <a:pt x="306" y="110"/>
                  <a:pt x="305" y="111"/>
                  <a:pt x="304" y="111"/>
                </a:cubicBezTo>
                <a:cubicBezTo>
                  <a:pt x="180" y="111"/>
                  <a:pt x="180" y="111"/>
                  <a:pt x="180" y="111"/>
                </a:cubicBezTo>
                <a:cubicBezTo>
                  <a:pt x="179" y="111"/>
                  <a:pt x="178" y="110"/>
                  <a:pt x="177" y="110"/>
                </a:cubicBezTo>
                <a:cubicBezTo>
                  <a:pt x="177" y="109"/>
                  <a:pt x="177" y="109"/>
                  <a:pt x="177" y="109"/>
                </a:cubicBezTo>
                <a:cubicBezTo>
                  <a:pt x="176" y="109"/>
                  <a:pt x="176" y="108"/>
                  <a:pt x="176" y="107"/>
                </a:cubicBezTo>
                <a:cubicBezTo>
                  <a:pt x="176" y="76"/>
                  <a:pt x="176" y="76"/>
                  <a:pt x="176" y="76"/>
                </a:cubicBezTo>
                <a:cubicBezTo>
                  <a:pt x="238" y="63"/>
                  <a:pt x="238" y="63"/>
                  <a:pt x="238" y="63"/>
                </a:cubicBezTo>
                <a:cubicBezTo>
                  <a:pt x="237" y="62"/>
                  <a:pt x="237" y="62"/>
                  <a:pt x="237" y="62"/>
                </a:cubicBezTo>
                <a:cubicBezTo>
                  <a:pt x="176" y="70"/>
                  <a:pt x="176" y="70"/>
                  <a:pt x="176" y="70"/>
                </a:cubicBezTo>
                <a:cubicBezTo>
                  <a:pt x="176" y="35"/>
                  <a:pt x="176" y="35"/>
                  <a:pt x="176" y="35"/>
                </a:cubicBezTo>
                <a:cubicBezTo>
                  <a:pt x="176" y="34"/>
                  <a:pt x="176" y="33"/>
                  <a:pt x="177" y="32"/>
                </a:cubicBezTo>
                <a:cubicBezTo>
                  <a:pt x="177" y="32"/>
                  <a:pt x="177" y="32"/>
                  <a:pt x="177" y="32"/>
                </a:cubicBezTo>
                <a:cubicBezTo>
                  <a:pt x="178" y="31"/>
                  <a:pt x="179" y="31"/>
                  <a:pt x="180" y="31"/>
                </a:cubicBezTo>
                <a:lnTo>
                  <a:pt x="304" y="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440775" y="3915508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>
            <a:off x="6751011" y="3921937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5714505" y="4050959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3678650" y="5144233"/>
            <a:ext cx="4325017" cy="1027472"/>
          </a:xfrm>
          <a:prstGeom prst="roundRect">
            <a:avLst>
              <a:gd name="adj" fmla="val 8330"/>
            </a:avLst>
          </a:prstGeom>
          <a:noFill/>
          <a:ln w="4762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3" name="Connector 33"/>
          <p:cNvCxnSpPr/>
          <p:nvPr/>
        </p:nvCxnSpPr>
        <p:spPr>
          <a:xfrm flipH="1">
            <a:off x="4988886" y="5150662"/>
            <a:ext cx="0" cy="1017983"/>
          </a:xfrm>
          <a:prstGeom prst="line">
            <a:avLst/>
          </a:prstGeom>
          <a:ln w="635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4" name="AutoShape 34"/>
          <p:cNvSpPr/>
          <p:nvPr/>
        </p:nvSpPr>
        <p:spPr>
          <a:xfrm>
            <a:off x="3952380" y="5279684"/>
            <a:ext cx="756273" cy="756571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908809" y="4245412"/>
            <a:ext cx="367665" cy="367665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146684" y="5474137"/>
            <a:ext cx="367665" cy="36766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5440775" y="5412803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265709" y="4184077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027586" y="2936302"/>
            <a:ext cx="1953437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2228086" y="3512222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分析陪诊师服务的需求和前景。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027453" y="22644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为有意从事陪诊师职业的人提供参考和建议。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54963" y="4740947"/>
            <a:ext cx="2381737" cy="80657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评估陪诊师职业的可行性。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陪诊服务需求增长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随着老龄化社会的加剧，以及年轻人在外工作或求学，老年人、孕妇、残疾人等特殊群体对陪诊服务的需求日益增长。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传统陪诊模式不足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传统的家庭成员或亲友陪诊模式可能存在时间不灵活、专业性不足等问题，无法满足部分患者的需求。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市场需求现状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老年人由于行动不便或身体状况较差，往往需要陪诊服务。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孕妇和产妇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孕妇和产妇在产检和产后复查时，可能需要专业的陪诊服务。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残疾人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身体残疾或行动不便的人，需要专业的陪诊服务。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异地就医患者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异地就医患者可能对当地医疗环境不熟悉，需要陪诊服务协助完成就诊流程。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目标客户群体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医疗服务需求升级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随着医疗服务水平的提高，患者对就诊体验和服务质量的要求也在提高，陪诊服务将逐渐成为一种刚需服务。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政府对民生服务的关注和扶持政策，将有助于陪诊服务的推广和发展。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人口老龄化趋势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随着人口老龄化趋势加剧，老年人群对陪诊服务的需求将持续增长。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DDED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市场容量预测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服务内容与特点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陪同患者前往医院就诊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陪诊师会陪同患者前往医院，协助完成挂号、问诊、检查等流程。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陪诊师会给予患者心理支持，缓解他们的紧张、焦虑等情绪。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指导患者就医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陪诊师会根据自身经验和知识，为患者提供就医指导和建议。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代办手续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陪诊师可以代办一些手续，如取药、办理住院手续等，为患者提供便利。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专业性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陪诊师具备医学、护理、心理咨询等相关知识，能够为患者提供专业化的服务。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陪诊师会充分考虑患者的需求和感受，提供贴心、温暖的服务。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陪诊师能够协助患者快速完成就诊流程，提高就诊效率。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DDED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减轻患者负担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提高就诊效率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改善就医体验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促进医患沟通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服务优势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陪诊师的服务可以减轻患者及其家属的负担，让他们更加轻松地应对就诊过程。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陪诊师的服务可以缓解患者的紧张情绪，提高他们的就医体验。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陪诊师的协助可以加快就诊流程，减少患者的等待时间和重复奔波。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陪诊师可以作为患者与医生之间的沟通桥梁，帮助双方更好地理解病情和治疗方案。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对现有市场上的竞争对手进行调查，了解其服务内容、价格策略、客户群体等。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分析竞争对手的优势和劣势，以便找出自己的定位和差异化点。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了解竞争对手的营销策略和渠道，以便制定更好的市场推广计划。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对比竞争对手的服务质量和价格，找出自己的优势和劣势。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分析自己的服务特色和差异化点，以便更好地满足客户需求。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了解自己的客户群体和市场需求，以便更好地定位和推广。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竞争优势分析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6625" b="16625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通过市场调查和分析，找出市场的空白点和潜在需求。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结合自己的资源和能力，制定相应的服务内容和策略。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不断跟踪市场变化和客户需求，及时调整和优化服务内容和策略。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市场空白点挖掘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https://d.book118.com/467120030031006042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2024-09-15T09:28:47.611</cp:lastPrinted>
  <dcterms:created xsi:type="dcterms:W3CDTF">2024-09-15T01:28:47Z</dcterms:created>
  <dcterms:modified xsi:type="dcterms:W3CDTF">2024-09-15T01:28:49Z</dcterms:modified>
</cp:coreProperties>
</file>