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JDMDOT+IIQJON+ArialMT"/>
      <p:regular r:id="rId15"/>
    </p:embeddedFont>
    <p:embeddedFont>
      <p:font typeface="PEASRB+MS-UIGothic"/>
      <p:regular r:id="rId16"/>
    </p:embeddedFont>
    <p:embeddedFont>
      <p:font typeface="INBLIE+EFLAFS+MicrosoftYaHei-Bold"/>
      <p:regular r:id="rId17"/>
    </p:embeddedFont>
    <p:embeddedFont>
      <p:font typeface="TGMUVQ+CTDEDN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5D51FE-66F9-42E6-B1B9-2F1ACE9A7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6C61B3-2929-48DD-B746-3D06EC7C8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11C652-3586-4424-8F3B-FEE6FA944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1CE9A-89B5-459F-B221-535F9CFE6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0BA11C-0933-4867-8BDD-425877F24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F64FA1-D8BA-4DAB-BFB7-5BDE61EE4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CB6B7C-2291-4E1E-96C3-FEFDAF233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3D3B54-700E-4CE3-9C42-AB7FDC6E0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CFBA38-9643-4A07-A583-339028BFC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215BD-7474-4428-9D2E-ACAC2E3AF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85118-ECC4-4C70-8681-6F1F77EEB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124046020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2217610"/>
            <a:ext cx="4089341" cy="2429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JDMDOT+IIQJON+ArialMT"/>
                <a:cs typeface="JDMDOT+IIQJON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病句成分残缺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JDMDOT+IIQJON+ArialMT"/>
                <a:cs typeface="JDMDOT+IIQJON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病句成分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赘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余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JDMDOT+IIQJON+ArialMT"/>
                <a:cs typeface="JDMDOT+IIQJON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常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见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病句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型及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纠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正方法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JDMDOT+IIQJON+ArialMT"/>
                <a:cs typeface="JDMDOT+IIQJON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练习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与巩固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PEASRB+MS-UIGothic"/>
                <a:cs typeface="PEASRB+MS-UIGothic"/>
              </a:rPr>
              <a:t>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4412170"/>
            <a:ext cx="2185936" cy="784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8C8C"/>
                </a:solidFill>
                <a:latin typeface="JDMDOT+IIQJON+ArialMT"/>
                <a:cs typeface="JDMDOT+IIQJON+ArialMT"/>
              </a:rPr>
              <a:t>•</a:t>
            </a:r>
            <a:r>
              <a:rPr sz="2450" spc="128">
                <a:solidFill>
                  <a:srgbClr val="8C8C8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8C8C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8C8C8C"/>
                </a:solidFill>
                <a:latin typeface="PEASRB+MS-UIGothic"/>
                <a:cs typeface="PEASRB+MS-UIGothic"/>
              </a:rPr>
              <a:t>与反思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CACACA"/>
                </a:solidFill>
                <a:latin typeface="INBLIE+EFLAFS+MicrosoftYaHei-Bold"/>
                <a:cs typeface="INBLIE+EFLAFS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6909" y="1995949"/>
            <a:ext cx="5159197" cy="3104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7F7F7"/>
                </a:solidFill>
                <a:latin typeface="INBLIE+EFLAFS+MicrosoftYaHei-Bold"/>
                <a:cs typeface="INBLIE+EFLAFS+MicrosoftYaHei-Bold"/>
              </a:rPr>
              <a:t>01</a:t>
            </a:r>
          </a:p>
          <a:p>
            <a:pPr marL="0" marR="0">
              <a:lnSpc>
                <a:spcPts val="5150"/>
              </a:lnSpc>
              <a:spcBef>
                <a:spcPts val="2510"/>
              </a:spcBef>
              <a:spcAft>
                <a:spcPct val="0"/>
              </a:spcAft>
            </a:pPr>
            <a:r>
              <a:rPr sz="5150" spc="25">
                <a:solidFill>
                  <a:srgbClr val="F7F7F7"/>
                </a:solidFill>
                <a:latin typeface="PEASRB+MS-UIGothic"/>
                <a:cs typeface="PEASRB+MS-UIGothic"/>
              </a:rPr>
              <a:t>病句成分残缺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谓语</a:t>
            </a:r>
            <a:r>
              <a:rPr sz="3000">
                <a:solidFill>
                  <a:srgbClr val="8C8C8C"/>
                </a:solidFill>
                <a:latin typeface="PEASRB+MS-UIGothic"/>
                <a:cs typeface="PEASRB+MS-UIGothic"/>
              </a:rPr>
              <a:t>残缺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8C8C8C"/>
                </a:solidFill>
                <a:latin typeface="SimSun"/>
                <a:cs typeface="SimSun"/>
              </a:rPr>
              <a:t>谓语</a:t>
            </a:r>
            <a:r>
              <a:rPr sz="1550" spc="25">
                <a:solidFill>
                  <a:srgbClr val="8C8C8C"/>
                </a:solidFill>
                <a:latin typeface="PEASRB+MS-UIGothic"/>
                <a:cs typeface="PEASRB+MS-UIGothic"/>
              </a:rPr>
              <a:t>残缺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谓语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是句子中的主要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动词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，用于描述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主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语执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行的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作或状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。如果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谓语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缺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失，句子的意思就不完整。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PEASRB+MS-UIGothic"/>
                <a:cs typeface="PEASRB+MS-UIGothic"/>
              </a:rPr>
              <a:t>例如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3653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由于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劳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累，使他的身体状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况越来越差。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个句子缺少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谓语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“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致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应该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由于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劳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累，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致他的身体状况越来越差。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”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宾语</a:t>
            </a:r>
            <a:r>
              <a:rPr sz="3000">
                <a:solidFill>
                  <a:srgbClr val="8C8C8C"/>
                </a:solidFill>
                <a:latin typeface="PEASRB+MS-UIGothic"/>
                <a:cs typeface="PEASRB+MS-UIGothic"/>
              </a:rPr>
              <a:t>残缺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8C8C8C"/>
                </a:solidFill>
                <a:latin typeface="SimSun"/>
                <a:cs typeface="SimSun"/>
              </a:rPr>
              <a:t>宾语</a:t>
            </a:r>
            <a:r>
              <a:rPr sz="1550" spc="25">
                <a:solidFill>
                  <a:srgbClr val="8C8C8C"/>
                </a:solidFill>
                <a:latin typeface="PEASRB+MS-UIGothic"/>
                <a:cs typeface="PEASRB+MS-UIGothic"/>
              </a:rPr>
              <a:t>残缺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是句子中接受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作或行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象。如果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缺失，句子的意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思就不完整。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8C8C8C"/>
                </a:solidFill>
                <a:latin typeface="PEASRB+MS-UIGothic"/>
                <a:cs typeface="PEASRB+MS-UIGothic"/>
              </a:rPr>
              <a:t>例如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3653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他每天早晨起床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锻炼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身体。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个句子缺少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的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习惯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，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应该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改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他每天早晨起床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锻炼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身体的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习惯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。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PEASRB+MS-UIGothic"/>
                <a:cs typeface="PEASRB+MS-UIGothic"/>
              </a:rPr>
              <a:t>状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语</a:t>
            </a:r>
            <a:r>
              <a:rPr sz="3000">
                <a:solidFill>
                  <a:srgbClr val="8C8C8C"/>
                </a:solidFill>
                <a:latin typeface="PEASRB+MS-UIGothic"/>
                <a:cs typeface="PEASRB+MS-UIGothic"/>
              </a:rPr>
              <a:t>残缺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8C8C8C"/>
                </a:solidFill>
                <a:latin typeface="PEASRB+MS-UIGothic"/>
                <a:cs typeface="PEASRB+MS-UIGothic"/>
              </a:rPr>
              <a:t>状</a:t>
            </a:r>
            <a:r>
              <a:rPr sz="2300" spc="25">
                <a:solidFill>
                  <a:srgbClr val="8C8C8C"/>
                </a:solidFill>
                <a:latin typeface="SimSun"/>
                <a:cs typeface="SimSun"/>
              </a:rPr>
              <a:t>语</a:t>
            </a:r>
            <a:r>
              <a:rPr sz="2300" spc="25">
                <a:solidFill>
                  <a:srgbClr val="8C8C8C"/>
                </a:solidFill>
                <a:latin typeface="PEASRB+MS-UIGothic"/>
                <a:cs typeface="PEASRB+MS-UIGothic"/>
              </a:rPr>
              <a:t>残缺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080572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是用来修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饰动词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、形容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词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或副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词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的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词语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，表示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、地点、方式等。如果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缺失，句子的意思就不完整。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8C8C8C"/>
                </a:solidFill>
                <a:latin typeface="PEASRB+MS-UIGothic"/>
                <a:cs typeface="PEASRB+MS-UIGothic"/>
              </a:rPr>
              <a:t>例如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01358" cy="83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他突然想起了一个主意。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个句子缺少状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立刻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，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应该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改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他立刻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想起了一个主意。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6909" y="1995949"/>
            <a:ext cx="5159197" cy="3104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7F7F7"/>
                </a:solidFill>
                <a:latin typeface="INBLIE+EFLAFS+MicrosoftYaHei-Bold"/>
                <a:cs typeface="INBLIE+EFLAFS+MicrosoftYaHei-Bold"/>
              </a:rPr>
              <a:t>02</a:t>
            </a:r>
          </a:p>
          <a:p>
            <a:pPr marL="0" marR="0">
              <a:lnSpc>
                <a:spcPts val="5150"/>
              </a:lnSpc>
              <a:spcBef>
                <a:spcPts val="2510"/>
              </a:spcBef>
              <a:spcAft>
                <a:spcPct val="0"/>
              </a:spcAft>
            </a:pPr>
            <a:r>
              <a:rPr sz="5150" spc="23">
                <a:solidFill>
                  <a:srgbClr val="F7F7F7"/>
                </a:solidFill>
                <a:latin typeface="PEASRB+MS-UIGothic"/>
                <a:cs typeface="PEASRB+MS-UIGothic"/>
              </a:rPr>
              <a:t>病句成分</a:t>
            </a:r>
            <a:r>
              <a:rPr sz="5150" spc="25">
                <a:solidFill>
                  <a:srgbClr val="F7F7F7"/>
                </a:solidFill>
                <a:latin typeface="SimSun"/>
                <a:cs typeface="SimSun"/>
              </a:rPr>
              <a:t>赘</a:t>
            </a:r>
            <a:r>
              <a:rPr sz="5150">
                <a:solidFill>
                  <a:srgbClr val="F7F7F7"/>
                </a:solidFill>
                <a:latin typeface="PEASRB+MS-UIGothic"/>
                <a:cs typeface="PEASRB+MS-UIGothic"/>
              </a:rPr>
              <a:t>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谓语赘</a:t>
            </a:r>
            <a:r>
              <a:rPr sz="3000">
                <a:solidFill>
                  <a:srgbClr val="8C8C8C"/>
                </a:solidFill>
                <a:latin typeface="PEASRB+MS-UIGothic"/>
                <a:cs typeface="PEASRB+MS-UIGothic"/>
              </a:rPr>
              <a:t> 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558538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谓语赘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余是指句子中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谓语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部分重复或多余，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致句子表达不清晰。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PEASRB+MS-UIGothic"/>
                <a:cs typeface="PEASRB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834626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谓语赘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余常常表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现为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重复使用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谓语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或使用不必要的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谓语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，如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他高高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兴兴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地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蹦蹦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跳跳地回家了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中，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蹦蹦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跳跳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和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高高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兴兴</a:t>
            </a:r>
            <a:r>
              <a:rPr sz="1350">
                <a:solidFill>
                  <a:srgbClr val="FFFFFF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都是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谓语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，造成了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谓语赘</a:t>
            </a:r>
            <a:r>
              <a:rPr sz="1350">
                <a:solidFill>
                  <a:srgbClr val="FFFFFF"/>
                </a:solidFill>
                <a:latin typeface="PEASRB+MS-UIGothic"/>
                <a:cs typeface="PEASRB+MS-UIGothic"/>
              </a:rPr>
              <a:t>余。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宾语赘</a:t>
            </a:r>
            <a:r>
              <a:rPr sz="3000">
                <a:solidFill>
                  <a:srgbClr val="8C8C8C"/>
                </a:solidFill>
                <a:latin typeface="PEASRB+MS-UIGothic"/>
                <a:cs typeface="PEASRB+MS-UIGothic"/>
              </a:rPr>
              <a:t> 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8C8C8C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06011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宾语赘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余是指句子中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部分重复或多余，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致句子表达不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2654788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清晰。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8C8C8C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8C8C8C"/>
                </a:solidFill>
                <a:latin typeface="PEASRB+MS-UIGothic"/>
                <a:cs typeface="PEASRB+MS-UIGothic"/>
              </a:rPr>
              <a:t>描述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85559" y="4766163"/>
            <a:ext cx="5060119" cy="1193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宾语赘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余常常表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现为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重复使用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或使用不必要的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，如</a:t>
            </a:r>
          </a:p>
          <a:p>
            <a:pPr marL="0" marR="0">
              <a:lnSpc>
                <a:spcPts val="1406"/>
              </a:lnSpc>
              <a:spcBef>
                <a:spcPts val="1653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我喜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欢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吃苹果和水果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中，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苹果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和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水果</a:t>
            </a:r>
            <a:r>
              <a:rPr sz="135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是重复的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，造成了</a:t>
            </a:r>
            <a:r>
              <a:rPr sz="1350">
                <a:solidFill>
                  <a:srgbClr val="F7F7F7"/>
                </a:solidFill>
                <a:latin typeface="SimSun"/>
                <a:cs typeface="SimSun"/>
              </a:rPr>
              <a:t>宾语赘</a:t>
            </a:r>
            <a:r>
              <a:rPr sz="1350">
                <a:solidFill>
                  <a:srgbClr val="F7F7F7"/>
                </a:solidFill>
                <a:latin typeface="PEASRB+MS-UIGothic"/>
                <a:cs typeface="PEASRB+MS-UIGothic"/>
              </a:rPr>
              <a:t>余。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8C8C8C"/>
                </a:solidFill>
                <a:latin typeface="PEASRB+MS-UIGothic"/>
                <a:cs typeface="PEASRB+MS-UIGothic"/>
              </a:rPr>
              <a:t>状</a:t>
            </a:r>
            <a:r>
              <a:rPr sz="3000">
                <a:solidFill>
                  <a:srgbClr val="8C8C8C"/>
                </a:solidFill>
                <a:latin typeface="SimSun"/>
                <a:cs typeface="SimSun"/>
              </a:rPr>
              <a:t>语赘</a:t>
            </a:r>
            <a:r>
              <a:rPr sz="3000">
                <a:solidFill>
                  <a:srgbClr val="8C8C8C"/>
                </a:solidFill>
                <a:latin typeface="PEASRB+MS-UIGothic"/>
                <a:cs typeface="PEASRB+MS-UIGothic"/>
              </a:rPr>
              <a:t>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8C8C8C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2518783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语赘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余是指句子中状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部分重复或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多余，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致句子表达不清晰。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5905" y="39197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8C8C8C"/>
                </a:solidFill>
                <a:latin typeface="SimSun"/>
                <a:cs typeface="SimSun"/>
              </a:rPr>
              <a:t>详细</a:t>
            </a:r>
            <a:r>
              <a:rPr sz="2000" spc="25">
                <a:solidFill>
                  <a:srgbClr val="8C8C8C"/>
                </a:solidFill>
                <a:latin typeface="PEASRB+MS-UIGothic"/>
                <a:cs typeface="PEASRB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29244" y="4600947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语赘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余常常表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现为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重复使用状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或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使用不必要的状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，如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他非常非常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地喜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欢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打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篮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球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中，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“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非常</a:t>
            </a:r>
            <a:r>
              <a:rPr sz="1500">
                <a:solidFill>
                  <a:srgbClr val="F7F7F7"/>
                </a:solidFill>
                <a:latin typeface="TGMUVQ+CTDEDN+MicrosoftYaHei"/>
                <a:cs typeface="TGMUVQ+CTDEDN+MicrosoftYaHei"/>
              </a:rPr>
              <a:t>”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是重复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的状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，造成了状</a:t>
            </a:r>
            <a:r>
              <a:rPr sz="1500">
                <a:solidFill>
                  <a:srgbClr val="F7F7F7"/>
                </a:solidFill>
                <a:latin typeface="SimSun"/>
                <a:cs typeface="SimSun"/>
              </a:rPr>
              <a:t>语赘</a:t>
            </a:r>
            <a:r>
              <a:rPr sz="1500">
                <a:solidFill>
                  <a:srgbClr val="F7F7F7"/>
                </a:solidFill>
                <a:latin typeface="PEASRB+MS-UIGothic"/>
                <a:cs typeface="PEASRB+MS-UIGothic"/>
              </a:rPr>
              <a:t>余。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https://d.book118.com/467124046020006054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JDMDOT+IIQJON+ArialMT</vt:lpstr>
      <vt:lpstr>Times New Roman</vt:lpstr>
      <vt:lpstr>PEASRB+MS-UIGothic</vt:lpstr>
      <vt:lpstr>SimSun</vt:lpstr>
      <vt:lpstr>INBLIE+EFLAFS+MicrosoftYaHei-Bold</vt:lpstr>
      <vt:lpstr>TGMUVQ+CTDEDN+MicrosoftYaHei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2024-09-28T07:07:02.372</cp:lastPrinted>
  <dcterms:created xsi:type="dcterms:W3CDTF">2024-09-27T23:07:02Z</dcterms:created>
  <dcterms:modified xsi:type="dcterms:W3CDTF">2024-09-27T23:07:03Z</dcterms:modified>
</cp:coreProperties>
</file>