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12190413" cy="6859588"/>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emf" /><Relationship Id="rId2"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emf" /><Relationship Id="rId2" Type="http://schemas.openxmlformats.org/officeDocument/2006/relationships/image" Target="../media/image6.emf" /><Relationship Id="rId3" Type="http://schemas.openxmlformats.org/officeDocument/2006/relationships/image" Target="../media/image7.emf" /><Relationship Id="rId4" Type="http://schemas.openxmlformats.org/officeDocument/2006/relationships/image" Target="../media/image8.emf" /><Relationship Id="rId5" Type="http://schemas.openxmlformats.org/officeDocument/2006/relationships/image" Target="../media/image9.emf" /><Relationship Id="rId6" Type="http://schemas.openxmlformats.org/officeDocument/2006/relationships/image" Target="../media/image10.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2.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3.emf" /><Relationship Id="rId2" Type="http://schemas.openxmlformats.org/officeDocument/2006/relationships/image" Target="../media/image14.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5.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6.emf" /><Relationship Id="rId2" Type="http://schemas.openxmlformats.org/officeDocument/2006/relationships/image" Target="../media/image17.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8.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20.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21.emf" /><Relationship Id="rId2" Type="http://schemas.openxmlformats.org/officeDocument/2006/relationships/image" Target="../media/image22.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24.emf" /><Relationship Id="rId2" Type="http://schemas.openxmlformats.org/officeDocument/2006/relationships/image" Target="../media/image25.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26.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27.emf" /><Relationship Id="rId2" Type="http://schemas.openxmlformats.org/officeDocument/2006/relationships/image" Target="../media/image28.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2022-09-07</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val="2725096833"/>
      </p:ext>
    </p:extLst>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28</a:t>
            </a:fld>
            <a:endParaRPr lang="zh-CN" altLang="en-US"/>
          </a:p>
        </p:txBody>
      </p:sp>
    </p:spTree>
    <p:extLst>
      <p:ext uri="{BB962C8B-B14F-4D97-AF65-F5344CB8AC3E}">
        <p14:creationId xmlns:p14="http://schemas.microsoft.com/office/powerpoint/2010/main" val="3987712622"/>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1BDC28-C9F4-4EB5-9DE5-A226C5A095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0CFDAC-1059-457B-81BC-872708A24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B0F493-AF9A-4957-960D-FCE1D1FDB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2B2206-6702-45A3-99FC-5E10F187C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FE10CE-C086-4A61-AABA-EB19AADF04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5ACABB-9B6D-42A1-A58E-B97673AE02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C3725-AD51-44F4-8A26-9DAD6B0855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C01EB2-434A-4C63-ACCB-97330B898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E816A-AC10-49C7-A5BF-A74EDD6628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CE530-2C4B-4CE7-8A74-DAB9AE7D4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7074A5-452C-478A-973A-51377B773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bg>
      <p:bgPr>
        <a:solidFill>
          <a:srgbClr val="FBFBFB"/>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09323939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15103464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10" name="同侧圆角矩形 9">
            <a:extLst>
              <a:ext uri="{FF2B5EF4-FFF2-40B4-BE49-F238E27FC236}">
                <a16:creationId xmlns:a16="http://schemas.microsoft.com/office/drawing/2014/main" xmlns="" id="{DCF931F0-E024-3A42-B800-B9D38A749F17}"/>
              </a:ext>
            </a:extLst>
          </p:cNvPr>
          <p:cNvSpPr/>
          <p:nvPr userDrawn="1"/>
        </p:nvSpPr>
        <p:spPr>
          <a:xfrm rot="5400000">
            <a:off x="578742" y="-389309"/>
            <a:ext cx="495047" cy="1652533"/>
          </a:xfrm>
          <a:prstGeom prst="round2SameRect">
            <a:avLst>
              <a:gd name="adj1" fmla="val 50000"/>
              <a:gd name="adj2" fmla="val 0"/>
            </a:avLst>
          </a:prstGeom>
          <a:solidFill>
            <a:srgbClr val="0070C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11" name="矩形 10"/>
          <p:cNvSpPr/>
          <p:nvPr userDrawn="1"/>
        </p:nvSpPr>
        <p:spPr>
          <a:xfrm>
            <a:off x="89804" y="203766"/>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400"/>
            <a:r>
              <a:rPr lang="zh-CN" altLang="en-US" b="1" smtClean="0">
                <a:solidFill>
                  <a:prstClr val="white"/>
                </a:solidFill>
                <a:ea typeface="微软雅黑" charset="-122"/>
              </a:rPr>
              <a:t>对点训练</a:t>
            </a:r>
            <a:endParaRPr lang="zh-CN" altLang="en-US" b="1">
              <a:solidFill>
                <a:prstClr val="white"/>
              </a:solidFill>
              <a:ea typeface="微软雅黑" charset="-122"/>
            </a:endParaRPr>
          </a:p>
        </p:txBody>
      </p:sp>
    </p:spTree>
    <p:extLst>
      <p:ext uri="{BB962C8B-B14F-4D97-AF65-F5344CB8AC3E}">
        <p14:creationId xmlns:p14="http://schemas.microsoft.com/office/powerpoint/2010/main" val="1664869679"/>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3" name="矩形 2"/>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19609815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424776937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95403433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3" name="矩形 2"/>
          <p:cNvSpPr/>
          <p:nvPr userDrawn="1"/>
        </p:nvSpPr>
        <p:spPr>
          <a:xfrm>
            <a:off x="-241498" y="-170606"/>
            <a:ext cx="12431911" cy="703019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317541498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p14="http://schemas.microsoft.com/office/powerpoint/2010/main" val="4015594423"/>
      </p:ext>
    </p:extLst>
  </p:cSld>
  <p:clrMap bg1="lt1" tx1="dk1" bg2="lt2" tx2="dk2" accent1="accent1" accent2="accent2" accent3="accent3" accent4="accent4" accent5="accent5" accent6="accent6" hlink="hlink" folHlink="folHlink"/>
  <p:sldLayoutIdLst>
    <p:sldLayoutId id="2147483660" r:id="rId1"/>
    <p:sldLayoutId id="2147483696" r:id="rId2"/>
    <p:sldLayoutId id="2147483697" r:id="rId3"/>
    <p:sldLayoutId id="2147483698" r:id="rId4"/>
    <p:sldLayoutId id="2147483699" r:id="rId5"/>
    <p:sldLayoutId id="2147483702" r:id="rId6"/>
    <p:sldLayoutId id="2147483703" r:id="rId7"/>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7.xml"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7.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23" Type="http://schemas.openxmlformats.org/officeDocument/2006/relationships/oleObject" Target="../embeddings/oleObject1.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7.xml" TargetMode="Internal" /><Relationship Id="rId6" Type="http://schemas.openxmlformats.org/officeDocument/2006/relationships/slide" Target="slide9.xml" TargetMode="Internal" /><Relationship Id="rId7" Type="http://schemas.openxmlformats.org/officeDocument/2006/relationships/package" Target="../embeddings/Microsoft_Word___1.docx" TargetMode="Internal" /><Relationship Id="rId8" Type="http://schemas.openxmlformats.org/officeDocument/2006/relationships/image" Target="../media/image2.emf" /><Relationship Id="rId9" Type="http://schemas.openxmlformats.org/officeDocument/2006/relationships/vmlDrawing" Target="../drawings/vmlDrawing1.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4.emf" /><Relationship Id="rId11" Type="http://schemas.openxmlformats.org/officeDocument/2006/relationships/vmlDrawing" Target="../drawings/vmlDrawing2.vml" /><Relationship Id="rId2" Type="http://schemas.openxmlformats.org/officeDocument/2006/relationships/slide" Target="slide2.xml" TargetMode="Internal" /><Relationship Id="rId23" Type="http://schemas.openxmlformats.org/officeDocument/2006/relationships/oleObject" Target="../embeddings/oleObject2.bin" /><Relationship Id="rId26" Type="http://schemas.openxmlformats.org/officeDocument/2006/relationships/oleObject" Target="../embeddings/oleObject3.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7.xml" TargetMode="Internal" /><Relationship Id="rId6" Type="http://schemas.openxmlformats.org/officeDocument/2006/relationships/slide" Target="slide9.xml" TargetMode="Internal" /><Relationship Id="rId7" Type="http://schemas.openxmlformats.org/officeDocument/2006/relationships/package" Target="../embeddings/Microsoft_Word___2.docx" TargetMode="Internal" /><Relationship Id="rId8" Type="http://schemas.openxmlformats.org/officeDocument/2006/relationships/image" Target="../media/image3.emf" /><Relationship Id="rId9" Type="http://schemas.openxmlformats.org/officeDocument/2006/relationships/package" Target="../embeddings/Microsoft_Word___3.docx"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7.xml" TargetMode="Internal" /><Relationship Id="rId6" Type="http://schemas.openxmlformats.org/officeDocument/2006/relationships/slide" Target="slide9.xml" TargetMode="Internal" /><Relationship Id="rId7" Type="http://schemas.openxmlformats.org/officeDocument/2006/relationships/slide" Target="slide11.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7.xml" TargetMode="Internal" /><Relationship Id="rId6" Type="http://schemas.openxmlformats.org/officeDocument/2006/relationships/slide" Target="slide9.xml" TargetMode="Internal" /><Relationship Id="rId7" Type="http://schemas.openxmlformats.org/officeDocument/2006/relationships/slide" Target="slide11.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5.emf" /><Relationship Id="rId11" Type="http://schemas.openxmlformats.org/officeDocument/2006/relationships/package" Target="../embeddings/Microsoft_Word___5.docx" TargetMode="Internal" /><Relationship Id="rId12" Type="http://schemas.openxmlformats.org/officeDocument/2006/relationships/image" Target="../media/image6.emf" /><Relationship Id="rId13" Type="http://schemas.openxmlformats.org/officeDocument/2006/relationships/package" Target="../embeddings/Microsoft_Word___6.docx" TargetMode="Internal" /><Relationship Id="rId14" Type="http://schemas.openxmlformats.org/officeDocument/2006/relationships/image" Target="../media/image7.emf" /><Relationship Id="rId15" Type="http://schemas.openxmlformats.org/officeDocument/2006/relationships/package" Target="../embeddings/Microsoft_Word___7.docx" TargetMode="Internal" /><Relationship Id="rId16" Type="http://schemas.openxmlformats.org/officeDocument/2006/relationships/image" Target="../media/image8.emf" /><Relationship Id="rId17" Type="http://schemas.openxmlformats.org/officeDocument/2006/relationships/package" Target="../embeddings/Microsoft_Word___8.docx" TargetMode="Internal" /><Relationship Id="rId18" Type="http://schemas.openxmlformats.org/officeDocument/2006/relationships/image" Target="../media/image9.emf" /><Relationship Id="rId19" Type="http://schemas.openxmlformats.org/officeDocument/2006/relationships/package" Target="../embeddings/Microsoft_Word___9.docx" TargetMode="Internal" /><Relationship Id="rId2" Type="http://schemas.openxmlformats.org/officeDocument/2006/relationships/slide" Target="slide2.xml" TargetMode="Internal" /><Relationship Id="rId20" Type="http://schemas.openxmlformats.org/officeDocument/2006/relationships/image" Target="../media/image10.emf" /><Relationship Id="rId21" Type="http://schemas.openxmlformats.org/officeDocument/2006/relationships/vmlDrawing" Target="../drawings/vmlDrawing3.vml" /><Relationship Id="rId23" Type="http://schemas.openxmlformats.org/officeDocument/2006/relationships/oleObject" Target="../embeddings/oleObject4.bin" /><Relationship Id="rId26" Type="http://schemas.openxmlformats.org/officeDocument/2006/relationships/oleObject" Target="../embeddings/oleObject5.bin" /><Relationship Id="rId29" Type="http://schemas.openxmlformats.org/officeDocument/2006/relationships/oleObject" Target="../embeddings/oleObject6.bin" /><Relationship Id="rId3" Type="http://schemas.openxmlformats.org/officeDocument/2006/relationships/slide" Target="slide4.xml" TargetMode="Internal" /><Relationship Id="rId32" Type="http://schemas.openxmlformats.org/officeDocument/2006/relationships/oleObject" Target="../embeddings/oleObject7.bin" /><Relationship Id="rId35" Type="http://schemas.openxmlformats.org/officeDocument/2006/relationships/oleObject" Target="../embeddings/oleObject8.bin" /><Relationship Id="rId38" Type="http://schemas.openxmlformats.org/officeDocument/2006/relationships/oleObject" Target="../embeddings/oleObject9.bin"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7.xml" TargetMode="Internal" /><Relationship Id="rId7" Type="http://schemas.openxmlformats.org/officeDocument/2006/relationships/slide" Target="slide9.xml" TargetMode="Internal" /><Relationship Id="rId8" Type="http://schemas.openxmlformats.org/officeDocument/2006/relationships/slide" Target="slide11.xml" TargetMode="Internal" /><Relationship Id="rId9" Type="http://schemas.openxmlformats.org/officeDocument/2006/relationships/package" Target="../embeddings/Microsoft_Word___4.docx"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11.emf" /><Relationship Id="rId11" Type="http://schemas.openxmlformats.org/officeDocument/2006/relationships/vmlDrawing" Target="../drawings/vmlDrawing4.vml" /><Relationship Id="rId2" Type="http://schemas.openxmlformats.org/officeDocument/2006/relationships/slide" Target="slide2.xml" TargetMode="Internal" /><Relationship Id="rId23" Type="http://schemas.openxmlformats.org/officeDocument/2006/relationships/oleObject" Target="../embeddings/oleObject10.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7.xml" TargetMode="Internal" /><Relationship Id="rId7" Type="http://schemas.openxmlformats.org/officeDocument/2006/relationships/slide" Target="slide9.xml" TargetMode="Internal" /><Relationship Id="rId8" Type="http://schemas.openxmlformats.org/officeDocument/2006/relationships/slide" Target="slide11.xml" TargetMode="Internal" /><Relationship Id="rId9" Type="http://schemas.openxmlformats.org/officeDocument/2006/relationships/package" Target="../embeddings/Microsoft_Word___10.docx"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package" Target="../embeddings/Microsoft_Word___11.docx" TargetMode="Internal" /><Relationship Id="rId11" Type="http://schemas.openxmlformats.org/officeDocument/2006/relationships/image" Target="../media/image12.emf" /><Relationship Id="rId12" Type="http://schemas.openxmlformats.org/officeDocument/2006/relationships/vmlDrawing" Target="../drawings/vmlDrawing5.vml" /><Relationship Id="rId2" Type="http://schemas.openxmlformats.org/officeDocument/2006/relationships/slide" Target="slide2.xml" TargetMode="Internal" /><Relationship Id="rId23" Type="http://schemas.openxmlformats.org/officeDocument/2006/relationships/oleObject" Target="../embeddings/oleObject11.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7.xml" TargetMode="Internal" /><Relationship Id="rId8" Type="http://schemas.openxmlformats.org/officeDocument/2006/relationships/slide" Target="slide9.xml" TargetMode="Internal" /><Relationship Id="rId9" Type="http://schemas.openxmlformats.org/officeDocument/2006/relationships/slide" Target="slide11.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7.xml" TargetMode="Internal" /><Relationship Id="rId8" Type="http://schemas.openxmlformats.org/officeDocument/2006/relationships/slide" Target="slide9.xml" TargetMode="Internal" /><Relationship Id="rId9" Type="http://schemas.openxmlformats.org/officeDocument/2006/relationships/slide" Target="slide11.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11.xml" TargetMode="Internal" /><Relationship Id="rId11" Type="http://schemas.openxmlformats.org/officeDocument/2006/relationships/package" Target="../embeddings/Microsoft_Word___12.docx" TargetMode="Internal" /><Relationship Id="rId12" Type="http://schemas.openxmlformats.org/officeDocument/2006/relationships/image" Target="../media/image13.emf" /><Relationship Id="rId13" Type="http://schemas.openxmlformats.org/officeDocument/2006/relationships/package" Target="../embeddings/Microsoft_Word___13.docx" TargetMode="Internal" /><Relationship Id="rId14" Type="http://schemas.openxmlformats.org/officeDocument/2006/relationships/image" Target="../media/image14.emf" /><Relationship Id="rId15" Type="http://schemas.openxmlformats.org/officeDocument/2006/relationships/vmlDrawing" Target="../drawings/vmlDrawing6.vml" /><Relationship Id="rId2" Type="http://schemas.openxmlformats.org/officeDocument/2006/relationships/slide" Target="slide2.xml" TargetMode="Internal" /><Relationship Id="rId23" Type="http://schemas.openxmlformats.org/officeDocument/2006/relationships/oleObject" Target="../embeddings/oleObject12.bin" /><Relationship Id="rId26" Type="http://schemas.openxmlformats.org/officeDocument/2006/relationships/oleObject" Target="../embeddings/oleObject13.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7.xml" TargetMode="Internal" /><Relationship Id="rId9" Type="http://schemas.openxmlformats.org/officeDocument/2006/relationships/slide" Target="slide9.xml" TargetMode="In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9.xml" TargetMode="Internal" /><Relationship Id="rId11" Type="http://schemas.openxmlformats.org/officeDocument/2006/relationships/slide" Target="slide11.xml" TargetMode="Internal" /><Relationship Id="rId12" Type="http://schemas.openxmlformats.org/officeDocument/2006/relationships/package" Target="../embeddings/Microsoft_Word___14.docx" TargetMode="Internal" /><Relationship Id="rId13" Type="http://schemas.openxmlformats.org/officeDocument/2006/relationships/image" Target="../media/image15.emf" /><Relationship Id="rId14" Type="http://schemas.openxmlformats.org/officeDocument/2006/relationships/vmlDrawing" Target="../drawings/vmlDrawing7.vml" /><Relationship Id="rId2" Type="http://schemas.openxmlformats.org/officeDocument/2006/relationships/slide" Target="slide2.xml" TargetMode="Internal" /><Relationship Id="rId23" Type="http://schemas.openxmlformats.org/officeDocument/2006/relationships/oleObject" Target="../embeddings/oleObject14.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7.xml" TargetMode="In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9.xml" TargetMode="Internal" /><Relationship Id="rId11" Type="http://schemas.openxmlformats.org/officeDocument/2006/relationships/slide" Target="slide11.xml" TargetMode="Internal" /><Relationship Id="rId12" Type="http://schemas.openxmlformats.org/officeDocument/2006/relationships/package" Target="../embeddings/Microsoft_Word___15.docx" TargetMode="Internal" /><Relationship Id="rId13" Type="http://schemas.openxmlformats.org/officeDocument/2006/relationships/image" Target="../media/image16.emf" /><Relationship Id="rId14" Type="http://schemas.openxmlformats.org/officeDocument/2006/relationships/package" Target="../embeddings/Microsoft_Word___16.docx" TargetMode="Internal" /><Relationship Id="rId15" Type="http://schemas.openxmlformats.org/officeDocument/2006/relationships/image" Target="../media/image17.emf" /><Relationship Id="rId16" Type="http://schemas.openxmlformats.org/officeDocument/2006/relationships/vmlDrawing" Target="../drawings/vmlDrawing8.vml" /><Relationship Id="rId2" Type="http://schemas.openxmlformats.org/officeDocument/2006/relationships/slide" Target="slide2.xml" TargetMode="Internal" /><Relationship Id="rId23" Type="http://schemas.openxmlformats.org/officeDocument/2006/relationships/oleObject" Target="../embeddings/oleObject15.bin" /><Relationship Id="rId26" Type="http://schemas.openxmlformats.org/officeDocument/2006/relationships/oleObject" Target="../embeddings/oleObject16.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7.xml" TargetMode="In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9.xml" TargetMode="Internal" /><Relationship Id="rId11" Type="http://schemas.openxmlformats.org/officeDocument/2006/relationships/slide" Target="slide11.xml" TargetMode="Internal" /><Relationship Id="rId12" Type="http://schemas.openxmlformats.org/officeDocument/2006/relationships/package" Target="../embeddings/Microsoft_Word___17.docx" TargetMode="Internal" /><Relationship Id="rId13" Type="http://schemas.openxmlformats.org/officeDocument/2006/relationships/image" Target="../media/image18.emf" /><Relationship Id="rId14" Type="http://schemas.openxmlformats.org/officeDocument/2006/relationships/vmlDrawing" Target="../drawings/vmlDrawing9.vml" /><Relationship Id="rId2" Type="http://schemas.openxmlformats.org/officeDocument/2006/relationships/slide" Target="slide2.xml" TargetMode="Internal" /><Relationship Id="rId23" Type="http://schemas.openxmlformats.org/officeDocument/2006/relationships/oleObject" Target="../embeddings/oleObject17.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7.xml" TargetMode="Interna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7.xml" TargetMode="Internal" /><Relationship Id="rId11" Type="http://schemas.openxmlformats.org/officeDocument/2006/relationships/slide" Target="slide9.xml" TargetMode="Internal" /><Relationship Id="rId12" Type="http://schemas.openxmlformats.org/officeDocument/2006/relationships/slide" Target="slide11.xml" TargetMode="Internal" /><Relationship Id="rId13" Type="http://schemas.openxmlformats.org/officeDocument/2006/relationships/image" Target="../media/image19.png" /><Relationship Id="rId14" Type="http://schemas.openxmlformats.org/officeDocument/2006/relationships/package" Target="../embeddings/Microsoft_Word___18.docx" TargetMode="Internal" /><Relationship Id="rId15" Type="http://schemas.openxmlformats.org/officeDocument/2006/relationships/image" Target="../media/image20.emf" /><Relationship Id="rId16" Type="http://schemas.openxmlformats.org/officeDocument/2006/relationships/vmlDrawing" Target="../drawings/vmlDrawing10.vml" /><Relationship Id="rId2" Type="http://schemas.openxmlformats.org/officeDocument/2006/relationships/slide" Target="slide2.xml" TargetMode="Internal" /><Relationship Id="rId24" Type="http://schemas.openxmlformats.org/officeDocument/2006/relationships/oleObject" Target="../embeddings/oleObject18.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7.xml" TargetMode="Internal" /><Relationship Id="rId11" Type="http://schemas.openxmlformats.org/officeDocument/2006/relationships/slide" Target="slide9.xml" TargetMode="Internal" /><Relationship Id="rId12" Type="http://schemas.openxmlformats.org/officeDocument/2006/relationships/slide" Target="slide11.xml" TargetMode="Internal" /><Relationship Id="rId13" Type="http://schemas.openxmlformats.org/officeDocument/2006/relationships/image" Target="../media/image19.png" /><Relationship Id="rId14" Type="http://schemas.openxmlformats.org/officeDocument/2006/relationships/package" Target="../embeddings/Microsoft_Word___19.docx" TargetMode="Internal" /><Relationship Id="rId15" Type="http://schemas.openxmlformats.org/officeDocument/2006/relationships/image" Target="../media/image21.emf" /><Relationship Id="rId16" Type="http://schemas.openxmlformats.org/officeDocument/2006/relationships/package" Target="../embeddings/Microsoft_Word___20.docx" TargetMode="Internal" /><Relationship Id="rId17" Type="http://schemas.openxmlformats.org/officeDocument/2006/relationships/image" Target="../media/image22.emf" /><Relationship Id="rId18" Type="http://schemas.openxmlformats.org/officeDocument/2006/relationships/vmlDrawing" Target="../drawings/vmlDrawing11.vml" /><Relationship Id="rId2" Type="http://schemas.openxmlformats.org/officeDocument/2006/relationships/slide" Target="slide2.xml" TargetMode="Internal" /><Relationship Id="rId24" Type="http://schemas.openxmlformats.org/officeDocument/2006/relationships/oleObject" Target="../embeddings/oleObject19.bin" /><Relationship Id="rId27" Type="http://schemas.openxmlformats.org/officeDocument/2006/relationships/oleObject" Target="../embeddings/oleObject20.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7.xml" TargetMode="Internal" /><Relationship Id="rId11" Type="http://schemas.openxmlformats.org/officeDocument/2006/relationships/slide" Target="slide9.xml" TargetMode="Internal" /><Relationship Id="rId12" Type="http://schemas.openxmlformats.org/officeDocument/2006/relationships/slide" Target="slide11.xml" TargetMode="Internal" /><Relationship Id="rId13" Type="http://schemas.openxmlformats.org/officeDocument/2006/relationships/image" Target="../media/image19.png"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24.xml" TargetMode="Internal" /><Relationship Id="rId11" Type="http://schemas.openxmlformats.org/officeDocument/2006/relationships/slide" Target="slide7.xml" TargetMode="Internal" /><Relationship Id="rId12" Type="http://schemas.openxmlformats.org/officeDocument/2006/relationships/slide" Target="slide9.xml" TargetMode="Internal" /><Relationship Id="rId13" Type="http://schemas.openxmlformats.org/officeDocument/2006/relationships/slide" Target="slide11.xml" TargetMode="Internal" /><Relationship Id="rId14" Type="http://schemas.openxmlformats.org/officeDocument/2006/relationships/image" Target="../media/image23.png"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slide" Target="slide24.xml" TargetMode="Internal" /><Relationship Id="rId11" Type="http://schemas.openxmlformats.org/officeDocument/2006/relationships/slide" Target="slide7.xml" TargetMode="Internal" /><Relationship Id="rId12" Type="http://schemas.openxmlformats.org/officeDocument/2006/relationships/slide" Target="slide9.xml" TargetMode="Internal" /><Relationship Id="rId13" Type="http://schemas.openxmlformats.org/officeDocument/2006/relationships/slide" Target="slide11.xml" TargetMode="Internal" /><Relationship Id="rId14" Type="http://schemas.openxmlformats.org/officeDocument/2006/relationships/image" Target="../media/image23.png" /><Relationship Id="rId15" Type="http://schemas.openxmlformats.org/officeDocument/2006/relationships/package" Target="../embeddings/Microsoft_Word___21.docx" TargetMode="Internal" /><Relationship Id="rId16" Type="http://schemas.openxmlformats.org/officeDocument/2006/relationships/image" Target="../media/image24.emf" /><Relationship Id="rId17" Type="http://schemas.openxmlformats.org/officeDocument/2006/relationships/package" Target="../embeddings/Microsoft_Word___22.docx" TargetMode="Internal" /><Relationship Id="rId18" Type="http://schemas.openxmlformats.org/officeDocument/2006/relationships/image" Target="../media/image25.emf" /><Relationship Id="rId19" Type="http://schemas.openxmlformats.org/officeDocument/2006/relationships/vmlDrawing" Target="../drawings/vmlDrawing12.vml" /><Relationship Id="rId2" Type="http://schemas.openxmlformats.org/officeDocument/2006/relationships/slide" Target="slide2.xml" TargetMode="Internal" /><Relationship Id="rId24" Type="http://schemas.openxmlformats.org/officeDocument/2006/relationships/oleObject" Target="../embeddings/oleObject21.bin" /><Relationship Id="rId27" Type="http://schemas.openxmlformats.org/officeDocument/2006/relationships/oleObject" Target="../embeddings/oleObject22.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slide" Target="slide24.xml" TargetMode="Internal" /><Relationship Id="rId11" Type="http://schemas.openxmlformats.org/officeDocument/2006/relationships/slide" Target="slide26.xml" TargetMode="Internal" /><Relationship Id="rId12" Type="http://schemas.openxmlformats.org/officeDocument/2006/relationships/slide" Target="slide7.xml" TargetMode="Internal" /><Relationship Id="rId13" Type="http://schemas.openxmlformats.org/officeDocument/2006/relationships/slide" Target="slide9.xml" TargetMode="Internal" /><Relationship Id="rId14" Type="http://schemas.openxmlformats.org/officeDocument/2006/relationships/slide" Target="slide11.xml" TargetMode="Internal" /><Relationship Id="rId15" Type="http://schemas.openxmlformats.org/officeDocument/2006/relationships/package" Target="../embeddings/Microsoft_Word___23.docx" TargetMode="Internal" /><Relationship Id="rId16" Type="http://schemas.openxmlformats.org/officeDocument/2006/relationships/image" Target="../media/image26.emf" /><Relationship Id="rId17" Type="http://schemas.openxmlformats.org/officeDocument/2006/relationships/vmlDrawing" Target="../drawings/vmlDrawing13.vml" /><Relationship Id="rId2" Type="http://schemas.openxmlformats.org/officeDocument/2006/relationships/slide" Target="slide2.xml" TargetMode="Internal" /><Relationship Id="rId23" Type="http://schemas.openxmlformats.org/officeDocument/2006/relationships/oleObject" Target="../embeddings/oleObject23.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slide" Target="slide24.xml" TargetMode="Internal" /><Relationship Id="rId11" Type="http://schemas.openxmlformats.org/officeDocument/2006/relationships/slide" Target="slide26.xml" TargetMode="Internal" /><Relationship Id="rId12" Type="http://schemas.openxmlformats.org/officeDocument/2006/relationships/slide" Target="slide7.xml" TargetMode="Internal" /><Relationship Id="rId13" Type="http://schemas.openxmlformats.org/officeDocument/2006/relationships/slide" Target="slide9.xml" TargetMode="Internal" /><Relationship Id="rId14" Type="http://schemas.openxmlformats.org/officeDocument/2006/relationships/slide" Target="slide11.xml" TargetMode="Internal" /><Relationship Id="rId15" Type="http://schemas.openxmlformats.org/officeDocument/2006/relationships/package" Target="../embeddings/Microsoft_Word___24.docx" TargetMode="Internal" /><Relationship Id="rId16" Type="http://schemas.openxmlformats.org/officeDocument/2006/relationships/image" Target="../media/image27.emf" /><Relationship Id="rId17" Type="http://schemas.openxmlformats.org/officeDocument/2006/relationships/package" Target="../embeddings/Microsoft_Word___25.docx" TargetMode="Internal" /><Relationship Id="rId18" Type="http://schemas.openxmlformats.org/officeDocument/2006/relationships/image" Target="../media/image28.emf" /><Relationship Id="rId19" Type="http://schemas.openxmlformats.org/officeDocument/2006/relationships/vmlDrawing" Target="../drawings/vmlDrawing14.vml" /><Relationship Id="rId2" Type="http://schemas.openxmlformats.org/officeDocument/2006/relationships/slide" Target="slide2.xml" TargetMode="Internal" /><Relationship Id="rId23" Type="http://schemas.openxmlformats.org/officeDocument/2006/relationships/oleObject" Target="../embeddings/oleObject24.bin" /><Relationship Id="rId26" Type="http://schemas.openxmlformats.org/officeDocument/2006/relationships/oleObject" Target="../embeddings/oleObject25.bin"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slide" Target="slide21.xml" TargetMode="Internal" /><Relationship Id="rId11" Type="http://schemas.openxmlformats.org/officeDocument/2006/relationships/slide" Target="slide24.xml" TargetMode="Internal" /><Relationship Id="rId12" Type="http://schemas.openxmlformats.org/officeDocument/2006/relationships/slide" Target="slide26.xml" TargetMode="Internal" /><Relationship Id="rId13" Type="http://schemas.openxmlformats.org/officeDocument/2006/relationships/slide" Target="slide28.xml" TargetMode="Internal" /><Relationship Id="rId14" Type="http://schemas.openxmlformats.org/officeDocument/2006/relationships/slide" Target="slide7.xml" TargetMode="Internal" /><Relationship Id="rId15" Type="http://schemas.openxmlformats.org/officeDocument/2006/relationships/slide" Target="slide9.xml" TargetMode="Internal" /><Relationship Id="rId16" Type="http://schemas.openxmlformats.org/officeDocument/2006/relationships/slide" Target="slide11.xml" TargetMode="Internal" /><Relationship Id="rId17" Type="http://schemas.openxmlformats.org/officeDocument/2006/relationships/image" Target="../media/image29.png" /><Relationship Id="rId2" Type="http://schemas.openxmlformats.org/officeDocument/2006/relationships/notesSlide" Target="../notesSlides/notesSlide1.xml" /><Relationship Id="rId3" Type="http://schemas.openxmlformats.org/officeDocument/2006/relationships/slide" Target="slide2.xml" TargetMode="Internal" /><Relationship Id="rId4" Type="http://schemas.openxmlformats.org/officeDocument/2006/relationships/slide" Target="slide4.xml" TargetMode="Internal" /><Relationship Id="rId5" Type="http://schemas.openxmlformats.org/officeDocument/2006/relationships/slide" Target="slide6.xml" TargetMode="Internal" /><Relationship Id="rId6" Type="http://schemas.openxmlformats.org/officeDocument/2006/relationships/slide" Target="slide13.xml" TargetMode="Internal" /><Relationship Id="rId7" Type="http://schemas.openxmlformats.org/officeDocument/2006/relationships/slide" Target="slide15.xml" TargetMode="Internal" /><Relationship Id="rId8" Type="http://schemas.openxmlformats.org/officeDocument/2006/relationships/slide" Target="slide17.xml" TargetMode="Internal" /><Relationship Id="rId9" Type="http://schemas.openxmlformats.org/officeDocument/2006/relationships/slide" Target="slide18.xml" TargetMode="Interna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slide" Target="slide24.xml" TargetMode="Internal" /><Relationship Id="rId11" Type="http://schemas.openxmlformats.org/officeDocument/2006/relationships/slide" Target="slide26.xml" TargetMode="Internal" /><Relationship Id="rId12" Type="http://schemas.openxmlformats.org/officeDocument/2006/relationships/slide" Target="slide28.xml" TargetMode="Internal" /><Relationship Id="rId13" Type="http://schemas.openxmlformats.org/officeDocument/2006/relationships/slide" Target="slide7.xml" TargetMode="Internal" /><Relationship Id="rId14" Type="http://schemas.openxmlformats.org/officeDocument/2006/relationships/slide" Target="slide9.xml" TargetMode="Internal" /><Relationship Id="rId15" Type="http://schemas.openxmlformats.org/officeDocument/2006/relationships/slide" Target="slide11.xml" TargetMode="Internal" /><Relationship Id="rId16" Type="http://schemas.openxmlformats.org/officeDocument/2006/relationships/image" Target="../media/image29.png" /><Relationship Id="rId2" Type="http://schemas.openxmlformats.org/officeDocument/2006/relationships/slide" Target="slide2.xml" TargetMode="Internal" /><Relationship Id="rId3" Type="http://schemas.openxmlformats.org/officeDocument/2006/relationships/slide" Target="slide4.xml" TargetMode="Internal" /><Relationship Id="rId4" Type="http://schemas.openxmlformats.org/officeDocument/2006/relationships/slide" Target="slide6.xml" TargetMode="Internal" /><Relationship Id="rId5" Type="http://schemas.openxmlformats.org/officeDocument/2006/relationships/slide" Target="slide13.xml" TargetMode="Internal" /><Relationship Id="rId6" Type="http://schemas.openxmlformats.org/officeDocument/2006/relationships/slide" Target="slide15.xml" TargetMode="Internal" /><Relationship Id="rId7" Type="http://schemas.openxmlformats.org/officeDocument/2006/relationships/slide" Target="slide17.xml" TargetMode="Internal" /><Relationship Id="rId8" Type="http://schemas.openxmlformats.org/officeDocument/2006/relationships/slide" Target="slide18.xml" TargetMode="Internal" /><Relationship Id="rId9" Type="http://schemas.openxmlformats.org/officeDocument/2006/relationships/slide" Target="slide21.xml" TargetMode="Interna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26165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矩形 15"/>
          <p:cNvSpPr/>
          <p:nvPr/>
        </p:nvSpPr>
        <p:spPr>
          <a:xfrm>
            <a:off x="0" y="979078"/>
            <a:ext cx="12188389" cy="374730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rgbClr val="4F5B6B"/>
              </a:solidFill>
            </a:endParaRPr>
          </a:p>
        </p:txBody>
      </p:sp>
      <p:sp>
        <p:nvSpPr>
          <p:cNvPr id="12" name="矩形 11"/>
          <p:cNvSpPr/>
          <p:nvPr/>
        </p:nvSpPr>
        <p:spPr>
          <a:xfrm>
            <a:off x="1324084" y="-14224"/>
            <a:ext cx="1296144" cy="1355786"/>
          </a:xfrm>
          <a:prstGeom prst="rect">
            <a:avLst/>
          </a:prstGeom>
          <a:solidFill>
            <a:srgbClr val="C0000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1" name="标题 24">
            <a:extLst>
              <a:ext uri="{FF2B5EF4-FFF2-40B4-BE49-F238E27FC236}">
                <a16:creationId xmlns="" xmlns:a16="http://schemas.microsoft.com/office/drawing/2014/main" id="{E9AFFBA8-8A6F-B141-88C0-14A3F8E3BC74}"/>
              </a:ext>
            </a:extLst>
          </p:cNvPr>
          <p:cNvSpPr txBox="1"/>
          <p:nvPr/>
        </p:nvSpPr>
        <p:spPr>
          <a:xfrm>
            <a:off x="1080131" y="2205658"/>
            <a:ext cx="6645775" cy="919238"/>
          </a:xfrm>
          <a:prstGeom prst="rect">
            <a:avLst/>
          </a:prstGeom>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44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lnSpc>
                <a:spcPct val="110000"/>
              </a:lnSpc>
              <a:defRPr/>
            </a:pPr>
            <a:r>
              <a:rPr lang="zh-CN" altLang="zh-CN" sz="6000" b="1" smtClean="0">
                <a:solidFill>
                  <a:prstClr val="black"/>
                </a:solidFill>
                <a:latin typeface="Arial"/>
              </a:rPr>
              <a:t>章末检测试卷</a:t>
            </a:r>
            <a:r>
              <a:rPr lang="en-US" altLang="zh-CN" sz="6000" b="1" smtClean="0">
                <a:solidFill>
                  <a:prstClr val="black"/>
                </a:solidFill>
                <a:latin typeface="Times New Roman" pitchFamily="18" charset="0"/>
                <a:ea typeface="Times New Roman" pitchFamily="18" charset="0"/>
                <a:cs typeface="Times New Roman" panose="02020603050405020304" pitchFamily="18" charset="0"/>
              </a:rPr>
              <a:t>(</a:t>
            </a:r>
            <a:r>
              <a:rPr lang="zh-CN" altLang="zh-CN" sz="6000" b="1">
                <a:solidFill>
                  <a:prstClr val="black"/>
                </a:solidFill>
                <a:latin typeface="Arial"/>
              </a:rPr>
              <a:t>一</a:t>
            </a:r>
            <a:r>
              <a:rPr lang="en-US" altLang="zh-CN" sz="6000" b="1" smtClean="0">
                <a:solidFill>
                  <a:prstClr val="black"/>
                </a:solidFill>
                <a:latin typeface="Times New Roman" pitchFamily="18" charset="0"/>
                <a:ea typeface="Times New Roman" pitchFamily="18" charset="0"/>
                <a:cs typeface="Times New Roman" panose="02020603050405020304" pitchFamily="18" charset="0"/>
              </a:rPr>
              <a:t>)</a:t>
            </a:r>
            <a:endParaRPr lang="zh-CN" altLang="en-US" sz="6000" b="1">
              <a:solidFill>
                <a:prstClr val="black"/>
              </a:solidFill>
              <a:latin typeface="Times New Roman" pitchFamily="18" charset="0"/>
              <a:cs typeface="Times New Roman" panose="02020603050405020304" pitchFamily="18" charset="0"/>
            </a:endParaRPr>
          </a:p>
        </p:txBody>
      </p:sp>
      <p:sp>
        <p:nvSpPr>
          <p:cNvPr id="9" name="文本框 8"/>
          <p:cNvSpPr txBox="1"/>
          <p:nvPr/>
        </p:nvSpPr>
        <p:spPr>
          <a:xfrm>
            <a:off x="1198308" y="787470"/>
            <a:ext cx="1530762" cy="461665"/>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prstClr val="white"/>
                </a:solidFill>
              </a:rPr>
              <a:t>第一章</a:t>
            </a:r>
            <a:endParaRPr lang="en-US" altLang="zh-CN" smtClean="0">
              <a:solidFill>
                <a:prstClr val="white"/>
              </a:solidFill>
            </a:endParaRPr>
          </a:p>
        </p:txBody>
      </p:sp>
      <p:sp>
        <p:nvSpPr>
          <p:cNvPr id="3" name="矩形 2"/>
          <p:cNvSpPr/>
          <p:nvPr/>
        </p:nvSpPr>
        <p:spPr>
          <a:xfrm>
            <a:off x="2620228" y="3258401"/>
            <a:ext cx="2400016"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latin typeface="Times New Roman" pitchFamily="18" charset="0"/>
                <a:ea typeface="楷体_GB2312" panose="02010609030101010101" pitchFamily="49" charset="-122"/>
              </a:rPr>
              <a:t>(</a:t>
            </a:r>
            <a:r>
              <a:rPr lang="zh-CN" altLang="zh-CN" sz="2800" kern="100">
                <a:latin typeface="Times New Roman" pitchFamily="18" charset="0"/>
                <a:ea typeface="楷体_GB2312" panose="02010609030101010101" pitchFamily="49" charset="-122"/>
                <a:cs typeface="Times New Roman" panose="02020603050405020304" pitchFamily="18" charset="0"/>
              </a:rPr>
              <a:t>满分：</a:t>
            </a:r>
            <a:r>
              <a:rPr lang="en-US" altLang="zh-CN" sz="2800" kern="100">
                <a:latin typeface="Times New Roman" pitchFamily="18" charset="0"/>
                <a:ea typeface="楷体_GB2312" panose="02010609030101010101" pitchFamily="49" charset="-122"/>
              </a:rPr>
              <a:t>100</a:t>
            </a:r>
            <a:r>
              <a:rPr lang="zh-CN" altLang="zh-CN" sz="2800" kern="100">
                <a:latin typeface="Times New Roman" pitchFamily="18" charset="0"/>
                <a:ea typeface="楷体_GB2312" panose="02010609030101010101" pitchFamily="49" charset="-122"/>
                <a:cs typeface="Times New Roman" panose="02020603050405020304" pitchFamily="18" charset="0"/>
              </a:rPr>
              <a:t>分</a:t>
            </a:r>
            <a:r>
              <a:rPr lang="en-US" altLang="zh-CN" sz="2800" kern="100">
                <a:latin typeface="Times New Roman" pitchFamily="18" charset="0"/>
                <a:ea typeface="楷体_GB2312" panose="02010609030101010101" pitchFamily="49" charset="-122"/>
              </a:rPr>
              <a:t>)</a:t>
            </a:r>
            <a:endParaRPr lang="zh-CN" altLang="en-US"/>
          </a:p>
        </p:txBody>
      </p:sp>
    </p:spTree>
    <p:extLst>
      <p:ext uri="{BB962C8B-B14F-4D97-AF65-F5344CB8AC3E}">
        <p14:creationId xmlns:p14="http://schemas.microsoft.com/office/powerpoint/2010/main" val="30457335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矩形 24"/>
          <p:cNvSpPr/>
          <p:nvPr/>
        </p:nvSpPr>
        <p:spPr>
          <a:xfrm>
            <a:off x="335206" y="988311"/>
            <a:ext cx="11520000" cy="52497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86373" y="1053530"/>
            <a:ext cx="11217666" cy="482478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600" b="1" kern="100" smtClean="0">
                <a:latin typeface="Times New Roman" pitchFamily="18" charset="0"/>
                <a:ea typeface="方正中等线简体" panose="03000509000000000000" pitchFamily="65" charset="-122"/>
                <a:cs typeface="Times New Roman" panose="02020603050405020304" pitchFamily="18" charset="0"/>
              </a:rPr>
              <a:t>一、选择题</a:t>
            </a:r>
            <a:r>
              <a:rPr lang="en-US" altLang="zh-CN" sz="2600" b="1" kern="100" smtClean="0">
                <a:latin typeface="Times New Roman" pitchFamily="18" charset="0"/>
                <a:ea typeface="方正中等线简体" panose="03000509000000000000" pitchFamily="65" charset="-122"/>
                <a:cs typeface="Courier New" panose="02070309020205020404" pitchFamily="49" charset="0"/>
              </a:rPr>
              <a:t>(</a:t>
            </a:r>
            <a:r>
              <a:rPr lang="zh-CN" altLang="zh-CN" sz="2600" b="1" kern="100" smtClean="0">
                <a:latin typeface="Times New Roman" pitchFamily="18" charset="0"/>
                <a:ea typeface="方正中等线简体" panose="03000509000000000000" pitchFamily="65" charset="-122"/>
                <a:cs typeface="Times New Roman" panose="02020603050405020304" pitchFamily="18" charset="0"/>
              </a:rPr>
              <a:t>本题包括</a:t>
            </a:r>
            <a:r>
              <a:rPr lang="en-US" altLang="zh-CN" sz="2600" b="1" kern="100" smtClean="0">
                <a:latin typeface="Times New Roman" pitchFamily="18" charset="0"/>
                <a:ea typeface="方正中等线简体" panose="03000509000000000000" pitchFamily="65" charset="-122"/>
                <a:cs typeface="Courier New" panose="02070309020205020404" pitchFamily="49" charset="0"/>
              </a:rPr>
              <a:t>16</a:t>
            </a:r>
            <a:r>
              <a:rPr lang="zh-CN" altLang="zh-CN" sz="2600" b="1" kern="100" smtClean="0">
                <a:latin typeface="Times New Roman" pitchFamily="18" charset="0"/>
                <a:ea typeface="方正中等线简体" panose="03000509000000000000" pitchFamily="65" charset="-122"/>
                <a:cs typeface="Times New Roman" panose="02020603050405020304" pitchFamily="18" charset="0"/>
              </a:rPr>
              <a:t>小题，每小题</a:t>
            </a:r>
            <a:r>
              <a:rPr lang="en-US" altLang="zh-CN" sz="2600" b="1" kern="100" smtClean="0">
                <a:latin typeface="Times New Roman" pitchFamily="18" charset="0"/>
                <a:ea typeface="方正中等线简体" panose="03000509000000000000" pitchFamily="65" charset="-122"/>
                <a:cs typeface="Courier New" panose="02070309020205020404" pitchFamily="49" charset="0"/>
              </a:rPr>
              <a:t>3</a:t>
            </a:r>
            <a:r>
              <a:rPr lang="zh-CN" altLang="zh-CN" sz="2600" b="1" kern="100" smtClean="0">
                <a:latin typeface="Times New Roman" pitchFamily="18" charset="0"/>
                <a:ea typeface="方正中等线简体" panose="03000509000000000000" pitchFamily="65" charset="-122"/>
                <a:cs typeface="Times New Roman" panose="02020603050405020304" pitchFamily="18" charset="0"/>
              </a:rPr>
              <a:t>分，共</a:t>
            </a:r>
            <a:r>
              <a:rPr lang="en-US" altLang="zh-CN" sz="2600" b="1" kern="100" smtClean="0">
                <a:latin typeface="Times New Roman" pitchFamily="18" charset="0"/>
                <a:ea typeface="方正中等线简体" panose="03000509000000000000" pitchFamily="65" charset="-122"/>
                <a:cs typeface="Courier New" panose="02070309020205020404" pitchFamily="49" charset="0"/>
              </a:rPr>
              <a:t>48</a:t>
            </a:r>
            <a:r>
              <a:rPr lang="zh-CN" altLang="zh-CN" sz="2600" b="1" kern="100" smtClean="0">
                <a:latin typeface="Times New Roman" pitchFamily="18" charset="0"/>
                <a:ea typeface="方正中等线简体" panose="03000509000000000000" pitchFamily="65" charset="-122"/>
                <a:cs typeface="Times New Roman" panose="02020603050405020304" pitchFamily="18" charset="0"/>
              </a:rPr>
              <a:t>分。每小题只有一个选项符合题意</a:t>
            </a:r>
            <a:r>
              <a:rPr lang="en-US" altLang="zh-CN" sz="2600" b="1" kern="100" smtClean="0">
                <a:latin typeface="Times New Roman" pitchFamily="18" charset="0"/>
                <a:ea typeface="方正中等线简体" panose="03000509000000000000" pitchFamily="65" charset="-122"/>
                <a:cs typeface="Courier New" panose="02070309020205020404" pitchFamily="49" charset="0"/>
              </a:rPr>
              <a:t>)</a:t>
            </a:r>
            <a:endParaRPr lang="zh-CN" altLang="zh-CN" sz="26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smtClean="0">
                <a:latin typeface="Times New Roman" pitchFamily="18" charset="0"/>
                <a:ea typeface="方正中等线简体" panose="03000509000000000000" pitchFamily="65" charset="-122"/>
                <a:cs typeface="Courier New" panose="02070309020205020404" pitchFamily="49" charset="0"/>
              </a:rPr>
              <a:t>1.</a:t>
            </a:r>
            <a:r>
              <a:rPr lang="en-US" altLang="zh-CN" sz="2600" kern="100" smtClean="0">
                <a:latin typeface="Times New Roman" pitchFamily="18" charset="0"/>
                <a:ea typeface="楷体_GB2312" panose="02010609030101010101" pitchFamily="49" charset="-122"/>
                <a:cs typeface="Courier New" panose="02070309020205020404" pitchFamily="49" charset="0"/>
              </a:rPr>
              <a:t>(2022·</a:t>
            </a:r>
            <a:r>
              <a:rPr lang="zh-CN" altLang="zh-CN" sz="2600" kern="100" smtClean="0">
                <a:latin typeface="Times New Roman" pitchFamily="18" charset="0"/>
                <a:ea typeface="楷体_GB2312" panose="02010609030101010101" pitchFamily="49" charset="-122"/>
                <a:cs typeface="Times New Roman" panose="02020603050405020304" pitchFamily="18" charset="0"/>
              </a:rPr>
              <a:t>福建厦门高一检测</a:t>
            </a:r>
            <a:r>
              <a:rPr lang="en-US" altLang="zh-CN" sz="2600" kern="100" smtClean="0">
                <a:latin typeface="Times New Roman" pitchFamily="18" charset="0"/>
                <a:ea typeface="楷体_GB2312" panose="02010609030101010101" pitchFamily="49" charset="-122"/>
                <a:cs typeface="Courier New" panose="02070309020205020404" pitchFamily="49" charset="0"/>
              </a:rPr>
              <a:t>)</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第</a:t>
            </a:r>
            <a:r>
              <a:rPr lang="en-US" altLang="zh-CN" sz="2600" kern="100" smtClean="0">
                <a:latin typeface="Times New Roman" pitchFamily="18" charset="0"/>
                <a:ea typeface="方正中等线简体" panose="03000509000000000000" pitchFamily="65" charset="-122"/>
                <a:cs typeface="Courier New" panose="02070309020205020404" pitchFamily="49" charset="0"/>
              </a:rPr>
              <a:t>24</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届冬季奥林匹克运动会在北京举行，其金牌如图所示。下列说法不正确的是</a:t>
            </a:r>
            <a:endParaRPr lang="zh-CN" altLang="zh-CN" sz="26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smtClean="0">
                <a:latin typeface="Times New Roman" pitchFamily="18" charset="0"/>
                <a:ea typeface="方正中等线简体" panose="03000509000000000000" pitchFamily="65" charset="-122"/>
                <a:cs typeface="Courier New" panose="02070309020205020404" pitchFamily="49" charset="0"/>
              </a:rPr>
              <a:t>A.</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金牌的主要成分属于无机物</a:t>
            </a:r>
            <a:endParaRPr lang="zh-CN" altLang="zh-CN" sz="26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smtClean="0">
                <a:latin typeface="Times New Roman" pitchFamily="18" charset="0"/>
                <a:ea typeface="方正中等线简体" panose="03000509000000000000" pitchFamily="65" charset="-122"/>
                <a:cs typeface="Courier New" panose="02070309020205020404" pitchFamily="49" charset="0"/>
              </a:rPr>
              <a:t>B.</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金牌挂带由桑蚕丝制成，桑蚕丝属于有机物</a:t>
            </a:r>
            <a:endParaRPr lang="zh-CN" altLang="zh-CN" sz="26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smtClean="0">
                <a:latin typeface="Times New Roman" pitchFamily="18" charset="0"/>
                <a:ea typeface="方正中等线简体" panose="03000509000000000000" pitchFamily="65" charset="-122"/>
                <a:cs typeface="Courier New" panose="02070309020205020404" pitchFamily="49" charset="0"/>
              </a:rPr>
              <a:t>C.</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金牌上有祥云花纹，自然界云、雾不属于胶体</a:t>
            </a:r>
            <a:endParaRPr lang="zh-CN" altLang="zh-CN" sz="2600" kern="100" smtClean="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smtClean="0">
                <a:latin typeface="Times New Roman" pitchFamily="18" charset="0"/>
                <a:ea typeface="方正中等线简体" panose="03000509000000000000" pitchFamily="65" charset="-122"/>
                <a:cs typeface="Courier New" panose="02070309020205020404" pitchFamily="49" charset="0"/>
              </a:rPr>
              <a:t>D.</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金牌上有冰、雪图案，冰和雪的主要成分相同</a:t>
            </a:r>
            <a:endParaRPr lang="zh-CN" altLang="zh-CN" sz="2600" kern="100">
              <a:effectLst/>
              <a:latin typeface="宋体" pitchFamily="2" charset="-122"/>
              <a:ea typeface="宋体" pitchFamily="2" charset="-122"/>
              <a:cs typeface="Courier New" panose="02070309020205020404" pitchFamily="49" charset="0"/>
            </a:endParaRPr>
          </a:p>
        </p:txBody>
      </p:sp>
      <p:sp>
        <p:nvSpPr>
          <p:cNvPr id="29" name="Rectangle 21">
            <a:hlinkClick r:id="rId2" action="ppaction://hlinksldjump?num=2"/>
          </p:cNvPr>
          <p:cNvSpPr>
            <a:spLocks noChangeArrowheads="1"/>
          </p:cNvSpPr>
          <p:nvPr/>
        </p:nvSpPr>
        <p:spPr bwMode="auto">
          <a:xfrm>
            <a:off x="164023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a:t>
            </a:r>
          </a:p>
        </p:txBody>
      </p:sp>
      <p:sp>
        <p:nvSpPr>
          <p:cNvPr id="30" name="Rectangle 21"/>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1"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5"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6"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7"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8"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1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0"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3"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4"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1" name="TextBox 9"/>
          <p:cNvSpPr txBox="1"/>
          <p:nvPr/>
        </p:nvSpPr>
        <p:spPr>
          <a:xfrm>
            <a:off x="337141" y="4609045"/>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40"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724994" name="Picture 2" descr="LX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81327" y="2959854"/>
            <a:ext cx="4084394" cy="2126124"/>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20236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 name="Rectangle 21">
            <a:hlinkClick r:id="rId2" action="ppaction://hlinksldjump?num=2"/>
          </p:cNvPr>
          <p:cNvSpPr>
            <a:spLocks noChangeArrowheads="1"/>
          </p:cNvSpPr>
          <p:nvPr/>
        </p:nvSpPr>
        <p:spPr bwMode="auto">
          <a:xfrm>
            <a:off x="164023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a:t>
            </a:r>
          </a:p>
        </p:txBody>
      </p:sp>
      <p:sp>
        <p:nvSpPr>
          <p:cNvPr id="30" name="Rectangle 21"/>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1"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5"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6"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7"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8"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1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0"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3"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4"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0"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pSp>
        <p:nvGrpSpPr>
          <p:cNvPr id="33" name="组合 32"/>
          <p:cNvGrpSpPr/>
          <p:nvPr/>
        </p:nvGrpSpPr>
        <p:grpSpPr>
          <a:xfrm>
            <a:off x="335206" y="981522"/>
            <a:ext cx="11520000" cy="4978798"/>
            <a:chOff x="335206" y="875209"/>
            <a:chExt cx="11520000" cy="4978798"/>
          </a:xfrm>
        </p:grpSpPr>
        <p:sp>
          <p:nvSpPr>
            <p:cNvPr id="41" name="圆角矩形 40">
              <a:extLst>
                <a:ext uri="{FF2B5EF4-FFF2-40B4-BE49-F238E27FC236}">
                  <a16:creationId xmlns="" xmlns:a16="http://schemas.microsoft.com/office/drawing/2014/main" id="{E595429C-FC91-844C-93CF-CDF13B79A00E}"/>
                </a:ext>
              </a:extLst>
            </p:cNvPr>
            <p:cNvSpPr/>
            <p:nvPr/>
          </p:nvSpPr>
          <p:spPr>
            <a:xfrm>
              <a:off x="335206" y="996241"/>
              <a:ext cx="11520000" cy="4857766"/>
            </a:xfrm>
            <a:prstGeom prst="roundRect">
              <a:avLst>
                <a:gd name="adj" fmla="val 3899"/>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2" name="矩形 41">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43" name="文本框 42">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pic>
        <p:nvPicPr>
          <p:cNvPr id="44" name="Picture 2" descr="LX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80026" y="1503684"/>
            <a:ext cx="4084394" cy="2126124"/>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
        <p:nvSpPr>
          <p:cNvPr id="49" name="矩形 48"/>
          <p:cNvSpPr/>
          <p:nvPr/>
        </p:nvSpPr>
        <p:spPr>
          <a:xfrm>
            <a:off x="486373" y="1284109"/>
            <a:ext cx="11217666"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金牌中含有少量金，此外主要成分属于</a:t>
            </a:r>
            <a:r>
              <a:rPr lang="zh-CN" altLang="zh-CN" sz="2800" kern="100" smtClean="0">
                <a:latin typeface="Times New Roman" pitchFamily="18" charset="0"/>
                <a:ea typeface="楷体_GB2312" panose="02010609030101010101" pitchFamily="49" charset="-122"/>
                <a:cs typeface="Times New Roman" panose="02020603050405020304" pitchFamily="18" charset="0"/>
              </a:rPr>
              <a:t>无机</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物</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金牌</a:t>
            </a:r>
            <a:r>
              <a:rPr lang="zh-CN" altLang="zh-CN" sz="2800" kern="100">
                <a:latin typeface="Times New Roman" pitchFamily="18" charset="0"/>
                <a:ea typeface="楷体_GB2312" panose="02010609030101010101" pitchFamily="49" charset="-122"/>
                <a:cs typeface="Times New Roman" panose="02020603050405020304" pitchFamily="18" charset="0"/>
              </a:rPr>
              <a:t>挂带由桑蚕丝制成，桑蚕丝属于天然</a:t>
            </a:r>
            <a:r>
              <a:rPr lang="zh-CN" altLang="zh-CN" sz="2800" kern="100" smtClean="0">
                <a:latin typeface="Times New Roman" pitchFamily="18" charset="0"/>
                <a:ea typeface="楷体_GB2312" panose="02010609030101010101" pitchFamily="49" charset="-122"/>
                <a:cs typeface="Times New Roman" panose="02020603050405020304" pitchFamily="18" charset="0"/>
              </a:rPr>
              <a:t>有</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机</a:t>
            </a:r>
            <a:r>
              <a:rPr lang="zh-CN" altLang="zh-CN" sz="2800" kern="100">
                <a:latin typeface="Times New Roman" pitchFamily="18" charset="0"/>
                <a:ea typeface="楷体_GB2312" panose="02010609030101010101" pitchFamily="49" charset="-122"/>
                <a:cs typeface="Times New Roman" panose="02020603050405020304" pitchFamily="18" charset="0"/>
              </a:rPr>
              <a:t>物，</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分散</a:t>
            </a:r>
            <a:r>
              <a:rPr lang="zh-CN" altLang="zh-CN" sz="2800" kern="100">
                <a:latin typeface="Times New Roman" pitchFamily="18" charset="0"/>
                <a:ea typeface="楷体_GB2312" panose="02010609030101010101" pitchFamily="49" charset="-122"/>
                <a:cs typeface="Times New Roman" panose="02020603050405020304" pitchFamily="18" charset="0"/>
              </a:rPr>
              <a:t>质粒子直径在</a:t>
            </a:r>
            <a:r>
              <a:rPr lang="en-US" altLang="zh-CN" sz="2800" kern="100">
                <a:latin typeface="Times New Roman" pitchFamily="18" charset="0"/>
                <a:ea typeface="楷体_GB2312" panose="02010609030101010101" pitchFamily="49" charset="-122"/>
                <a:cs typeface="Courier New" panose="02070309020205020404" pitchFamily="49" charset="0"/>
              </a:rPr>
              <a:t>1</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100 nm</a:t>
            </a:r>
            <a:r>
              <a:rPr lang="zh-CN" altLang="zh-CN" sz="2800" kern="100">
                <a:latin typeface="Times New Roman" pitchFamily="18" charset="0"/>
                <a:ea typeface="楷体_GB2312" panose="02010609030101010101" pitchFamily="49" charset="-122"/>
                <a:cs typeface="Times New Roman" panose="02020603050405020304" pitchFamily="18" charset="0"/>
              </a:rPr>
              <a:t>的分散系是胶体；自然界云、雾中分散质直径在</a:t>
            </a:r>
            <a:r>
              <a:rPr lang="en-US" altLang="zh-CN" sz="2800" kern="100">
                <a:latin typeface="Times New Roman" pitchFamily="18" charset="0"/>
                <a:ea typeface="楷体_GB2312" panose="02010609030101010101" pitchFamily="49" charset="-122"/>
                <a:cs typeface="Courier New" panose="02070309020205020404" pitchFamily="49" charset="0"/>
              </a:rPr>
              <a:t>1</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100 nm</a:t>
            </a:r>
            <a:r>
              <a:rPr lang="zh-CN" altLang="zh-CN" sz="2800" kern="100">
                <a:latin typeface="Times New Roman" pitchFamily="18" charset="0"/>
                <a:ea typeface="楷体_GB2312" panose="02010609030101010101" pitchFamily="49" charset="-122"/>
                <a:cs typeface="Times New Roman" panose="02020603050405020304" pitchFamily="18" charset="0"/>
              </a:rPr>
              <a:t>，属于胶体，</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冰</a:t>
            </a:r>
            <a:r>
              <a:rPr lang="zh-CN" altLang="zh-CN" sz="2800" kern="100">
                <a:latin typeface="Times New Roman" pitchFamily="18" charset="0"/>
                <a:ea typeface="楷体_GB2312" panose="02010609030101010101" pitchFamily="49" charset="-122"/>
                <a:cs typeface="Times New Roman" panose="02020603050405020304" pitchFamily="18" charset="0"/>
              </a:rPr>
              <a:t>和雪的主要成分都是水，只是状态不同，</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endParaRPr lang="zh-CN" altLang="zh-CN" sz="10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379550298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9">
                                            <p:txEl>
                                              <p:pRg st="0" end="0"/>
                                            </p:txEl>
                                          </p:spTgt>
                                        </p:tgtEl>
                                        <p:attrNameLst>
                                          <p:attrName>style.visibility</p:attrName>
                                        </p:attrNameLst>
                                      </p:cBhvr>
                                      <p:to>
                                        <p:strVal val="visible"/>
                                      </p:to>
                                    </p:set>
                                    <p:animEffect transition="in" filter="blinds(horizontal)">
                                      <p:cBhvr>
                                        <p:cTn id="7" dur="500"/>
                                        <p:tgtEl>
                                          <p:spTgt spid="49">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9">
                                            <p:txEl>
                                              <p:pRg st="1" end="1"/>
                                            </p:txEl>
                                          </p:spTgt>
                                        </p:tgtEl>
                                        <p:attrNameLst>
                                          <p:attrName>style.visibility</p:attrName>
                                        </p:attrNameLst>
                                      </p:cBhvr>
                                      <p:to>
                                        <p:strVal val="visible"/>
                                      </p:to>
                                    </p:set>
                                    <p:animEffect transition="in" filter="blinds(horizontal)">
                                      <p:cBhvr>
                                        <p:cTn id="10" dur="500"/>
                                        <p:tgtEl>
                                          <p:spTgt spid="49">
                                            <p:txEl>
                                              <p:pRg st="1" end="1"/>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44"/>
                                        </p:tgtEl>
                                        <p:attrNameLst>
                                          <p:attrName>style.visibility</p:attrName>
                                        </p:attrNameLst>
                                      </p:cBhvr>
                                      <p:to>
                                        <p:strVal val="visible"/>
                                      </p:to>
                                    </p:set>
                                    <p:animEffect transition="in" filter="blinds(horizontal)">
                                      <p:cBhvr>
                                        <p:cTn id="13" dur="500"/>
                                        <p:tgtEl>
                                          <p:spTgt spid="44"/>
                                        </p:tgtEl>
                                      </p:cBhvr>
                                    </p:animEffect>
                                  </p:childTnLst>
                                </p:cTn>
                              </p:par>
                            </p:childTnLst>
                          </p:cTn>
                        </p:par>
                      </p:childTnLst>
                    </p:cTn>
                  </p:par>
                  <p:par>
                    <p:cTn id="14" fill="hold" nodeType="clickPar">
                      <p:stCondLst>
                        <p:cond delay="indefinite"/>
                        <p:cond evt="onBegin" delay="0">
                          <p:tn val="13"/>
                        </p:cond>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49">
                                            <p:txEl>
                                              <p:pRg st="2" end="2"/>
                                            </p:txEl>
                                          </p:spTgt>
                                        </p:tgtEl>
                                        <p:attrNameLst>
                                          <p:attrName>style.visibility</p:attrName>
                                        </p:attrNameLst>
                                      </p:cBhvr>
                                      <p:to>
                                        <p:strVal val="visible"/>
                                      </p:to>
                                    </p:set>
                                    <p:animEffect transition="in" filter="blinds(horizontal)">
                                      <p:cBhvr>
                                        <p:cTn id="18" dur="500"/>
                                        <p:tgtEl>
                                          <p:spTgt spid="49">
                                            <p:txEl>
                                              <p:pRg st="2" end="2"/>
                                            </p:txEl>
                                          </p:spTgt>
                                        </p:tgtEl>
                                      </p:cBhvr>
                                    </p:animEffect>
                                  </p:childTnLst>
                                </p:cTn>
                              </p:par>
                              <p:par>
                                <p:cTn id="19" presetID="3" presetClass="entr" presetSubtype="10" dur="500" fill="hold" nodeType="withEffect">
                                  <p:stCondLst>
                                    <p:cond delay="0"/>
                                  </p:stCondLst>
                                  <p:childTnLst>
                                    <p:set>
                                      <p:cBhvr>
                                        <p:cTn id="20" dur="1" fill="hold">
                                          <p:stCondLst>
                                            <p:cond delay="0"/>
                                          </p:stCondLst>
                                        </p:cTn>
                                        <p:tgtEl>
                                          <p:spTgt spid="49">
                                            <p:txEl>
                                              <p:pRg st="3" end="3"/>
                                            </p:txEl>
                                          </p:spTgt>
                                        </p:tgtEl>
                                        <p:attrNameLst>
                                          <p:attrName>style.visibility</p:attrName>
                                        </p:attrNameLst>
                                      </p:cBhvr>
                                      <p:to>
                                        <p:strVal val="visible"/>
                                      </p:to>
                                    </p:set>
                                    <p:animEffect transition="in" filter="blinds(horizontal)">
                                      <p:cBhvr>
                                        <p:cTn id="21" dur="500"/>
                                        <p:tgtEl>
                                          <p:spTgt spid="49">
                                            <p:txEl>
                                              <p:pRg st="3" end="3"/>
                                            </p:txEl>
                                          </p:spTgt>
                                        </p:tgtEl>
                                      </p:cBhvr>
                                    </p:animEffect>
                                  </p:childTnLst>
                                </p:cTn>
                              </p:par>
                            </p:childTnLst>
                          </p:cTn>
                        </p:par>
                      </p:childTnLst>
                    </p:cTn>
                  </p:par>
                  <p:par>
                    <p:cTn id="22" fill="hold" nodeType="clickPar">
                      <p:stCondLst>
                        <p:cond delay="indefinite"/>
                        <p:cond evt="onBegin" delay="0">
                          <p:tn val="21"/>
                        </p:cond>
                      </p:stCondLst>
                      <p:childTnLst>
                        <p:par>
                          <p:cTn id="23" fill="hold" nodeType="afterGroup">
                            <p:stCondLst>
                              <p:cond delay="0"/>
                            </p:stCondLst>
                            <p:childTnLst>
                              <p:par>
                                <p:cTn id="24" presetID="3" presetClass="entr" presetSubtype="10" dur="500" fill="hold" nodeType="clickEffect">
                                  <p:stCondLst>
                                    <p:cond delay="0"/>
                                  </p:stCondLst>
                                  <p:childTnLst>
                                    <p:set>
                                      <p:cBhvr>
                                        <p:cTn id="25" dur="1" fill="hold">
                                          <p:stCondLst>
                                            <p:cond delay="0"/>
                                          </p:stCondLst>
                                        </p:cTn>
                                        <p:tgtEl>
                                          <p:spTgt spid="49">
                                            <p:txEl>
                                              <p:pRg st="4" end="4"/>
                                            </p:txEl>
                                          </p:spTgt>
                                        </p:tgtEl>
                                        <p:attrNameLst>
                                          <p:attrName>style.visibility</p:attrName>
                                        </p:attrNameLst>
                                      </p:cBhvr>
                                      <p:to>
                                        <p:strVal val="visible"/>
                                      </p:to>
                                    </p:set>
                                    <p:animEffect transition="in" filter="blinds(horizontal)">
                                      <p:cBhvr>
                                        <p:cTn id="26" dur="500"/>
                                        <p:tgtEl>
                                          <p:spTgt spid="49">
                                            <p:txEl>
                                              <p:pRg st="4" end="4"/>
                                            </p:txEl>
                                          </p:spTgt>
                                        </p:tgtEl>
                                      </p:cBhvr>
                                    </p:animEffect>
                                  </p:childTnLst>
                                </p:cTn>
                              </p:par>
                            </p:childTnLst>
                          </p:cTn>
                        </p:par>
                      </p:childTnLst>
                    </p:cTn>
                  </p:par>
                  <p:par>
                    <p:cTn id="27" fill="hold" nodeType="clickPar">
                      <p:stCondLst>
                        <p:cond delay="indefinite"/>
                        <p:cond evt="onBegin" delay="0">
                          <p:tn val="26"/>
                        </p:cond>
                      </p:stCondLst>
                      <p:childTnLst>
                        <p:par>
                          <p:cTn id="28" fill="hold" nodeType="afterGroup">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49">
                                            <p:txEl>
                                              <p:pRg st="5" end="5"/>
                                            </p:txEl>
                                          </p:spTgt>
                                        </p:tgtEl>
                                        <p:attrNameLst>
                                          <p:attrName>style.visibility</p:attrName>
                                        </p:attrNameLst>
                                      </p:cBhvr>
                                      <p:to>
                                        <p:strVal val="visible"/>
                                      </p:to>
                                    </p:set>
                                    <p:animEffect transition="in" filter="blinds(horizontal)">
                                      <p:cBhvr>
                                        <p:cTn id="31" dur="500"/>
                                        <p:tgtEl>
                                          <p:spTgt spid="4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335206" y="1174686"/>
            <a:ext cx="11520000" cy="37672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4"/>
          </p:cNvPr>
          <p:cNvSpPr>
            <a:spLocks noChangeArrowheads="1"/>
          </p:cNvSpPr>
          <p:nvPr/>
        </p:nvSpPr>
        <p:spPr bwMode="auto">
          <a:xfrm>
            <a:off x="204989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2</a:t>
            </a:r>
          </a:p>
        </p:txBody>
      </p:sp>
      <p:sp>
        <p:nvSpPr>
          <p:cNvPr id="57"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 name="矩形 3"/>
          <p:cNvSpPr/>
          <p:nvPr/>
        </p:nvSpPr>
        <p:spPr>
          <a:xfrm>
            <a:off x="478369" y="1341562"/>
            <a:ext cx="11232086" cy="3249800"/>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楷体_GB2312" panose="02010609030101010101" pitchFamily="49" charset="-122"/>
                <a:cs typeface="Courier New" panose="02070309020205020404" pitchFamily="49" charset="0"/>
              </a:rPr>
              <a:t>(2022·</a:t>
            </a:r>
            <a:r>
              <a:rPr lang="zh-CN" altLang="zh-CN" sz="2800" kern="100">
                <a:latin typeface="Times New Roman" pitchFamily="18" charset="0"/>
                <a:ea typeface="楷体_GB2312" panose="02010609030101010101" pitchFamily="49" charset="-122"/>
                <a:cs typeface="Times New Roman" panose="02020603050405020304" pitchFamily="18" charset="0"/>
              </a:rPr>
              <a:t>安徽舒城中学高一月考</a:t>
            </a:r>
            <a:r>
              <a:rPr lang="en-US" altLang="zh-CN" sz="2800" kern="100">
                <a:latin typeface="Times New Roman" pitchFamily="18" charset="0"/>
                <a:ea typeface="楷体_GB2312" panose="02010609030101010101" pitchFamily="49"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下列关于电解质的说法正确的是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氯化氢、硫酸液态时都不导电，因此它们都是非电解质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硫酸钡水溶液很难导电，但熔融状态下能导电，所以硫酸钡是电解质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二氧化硫溶于水能导电，所以二氧化硫是电解质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氯化钠固体不导电，所以氯化钠不是电解质</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7"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1" name="TextBox 9"/>
          <p:cNvSpPr txBox="1"/>
          <p:nvPr/>
        </p:nvSpPr>
        <p:spPr>
          <a:xfrm>
            <a:off x="294352" y="2697014"/>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9"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Tree>
    <p:extLst>
      <p:ext uri="{BB962C8B-B14F-4D97-AF65-F5344CB8AC3E}">
        <p14:creationId xmlns:p14="http://schemas.microsoft.com/office/powerpoint/2010/main" val="84820896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4"/>
          </p:cNvPr>
          <p:cNvSpPr>
            <a:spLocks noChangeArrowheads="1"/>
          </p:cNvSpPr>
          <p:nvPr/>
        </p:nvSpPr>
        <p:spPr bwMode="auto">
          <a:xfrm>
            <a:off x="204989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2</a:t>
            </a:r>
          </a:p>
        </p:txBody>
      </p:sp>
      <p:sp>
        <p:nvSpPr>
          <p:cNvPr id="57"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grpSp>
        <p:nvGrpSpPr>
          <p:cNvPr id="28" name="组合 27"/>
          <p:cNvGrpSpPr/>
          <p:nvPr/>
        </p:nvGrpSpPr>
        <p:grpSpPr>
          <a:xfrm>
            <a:off x="335206" y="837506"/>
            <a:ext cx="11520000" cy="5328592"/>
            <a:chOff x="335206" y="875209"/>
            <a:chExt cx="11520000" cy="5328592"/>
          </a:xfrm>
        </p:grpSpPr>
        <p:sp>
          <p:nvSpPr>
            <p:cNvPr id="29" name="圆角矩形 28">
              <a:extLst>
                <a:ext uri="{FF2B5EF4-FFF2-40B4-BE49-F238E27FC236}">
                  <a16:creationId xmlns="" xmlns:a16="http://schemas.microsoft.com/office/drawing/2014/main" id="{E595429C-FC91-844C-93CF-CDF13B79A00E}"/>
                </a:ext>
              </a:extLst>
            </p:cNvPr>
            <p:cNvSpPr/>
            <p:nvPr/>
          </p:nvSpPr>
          <p:spPr>
            <a:xfrm>
              <a:off x="335206" y="996241"/>
              <a:ext cx="11520000" cy="5207560"/>
            </a:xfrm>
            <a:prstGeom prst="roundRect">
              <a:avLst>
                <a:gd name="adj" fmla="val 3899"/>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0" name="矩形 29">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1" name="文本框 30">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3"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4"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5"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7"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2"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4" name="矩形 33"/>
          <p:cNvSpPr/>
          <p:nvPr/>
        </p:nvSpPr>
        <p:spPr>
          <a:xfrm>
            <a:off x="486373" y="1197546"/>
            <a:ext cx="11217666" cy="4847224"/>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氯化氢、硫酸液态时都不导电，但它们的水溶液能导电，因此它们都是电解质，</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4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水溶液</a:t>
            </a:r>
            <a:r>
              <a:rPr lang="zh-CN" altLang="zh-CN" sz="2800" kern="100">
                <a:latin typeface="Times New Roman" pitchFamily="18" charset="0"/>
                <a:ea typeface="楷体_GB2312" panose="02010609030101010101" pitchFamily="49" charset="-122"/>
                <a:cs typeface="Times New Roman" panose="02020603050405020304" pitchFamily="18" charset="0"/>
              </a:rPr>
              <a:t>或熔融状态下能导电的化合物是电解质，硫酸钡水溶液很难导电，但熔融状态下能导电，所以硫酸钡是电解质，</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a:latin typeface="宋体" pitchFamily="2" charset="-122"/>
                <a:ea typeface="Times New Roman" pitchFamily="18" charset="0"/>
                <a:cs typeface="Courier New" panose="02070309020205020404" pitchFamily="49" charset="0"/>
              </a:rPr>
              <a:t> </a:t>
            </a:r>
            <a:endParaRPr lang="en-US" altLang="zh-CN" sz="2800" kern="100" smtClean="0">
              <a:latin typeface="宋体" pitchFamily="2" charset="-122"/>
              <a:ea typeface="Times New Roman" pitchFamily="18" charset="0"/>
              <a:cs typeface="Courier New" panose="02070309020205020404" pitchFamily="49" charset="0"/>
            </a:endParaRPr>
          </a:p>
          <a:p>
            <a:pPr algn="just">
              <a:lnSpc>
                <a:spcPct val="14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二氧化硫</a:t>
            </a:r>
            <a:r>
              <a:rPr lang="zh-CN" altLang="zh-CN" sz="2800" kern="100">
                <a:latin typeface="Times New Roman" pitchFamily="18" charset="0"/>
                <a:ea typeface="楷体_GB2312" panose="02010609030101010101" pitchFamily="49" charset="-122"/>
                <a:cs typeface="Times New Roman" panose="02020603050405020304" pitchFamily="18" charset="0"/>
              </a:rPr>
              <a:t>溶于水能导电，但自身不提供自由离子，所以二氧化硫是非电解质，</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a:latin typeface="宋体" pitchFamily="2" charset="-122"/>
                <a:ea typeface="Times New Roman" pitchFamily="18" charset="0"/>
                <a:cs typeface="Courier New" panose="02070309020205020404" pitchFamily="49" charset="0"/>
              </a:rPr>
              <a:t> </a:t>
            </a:r>
            <a:endParaRPr lang="en-US" altLang="zh-CN" sz="2800" kern="100" smtClean="0">
              <a:latin typeface="宋体" pitchFamily="2" charset="-122"/>
              <a:ea typeface="Times New Roman" pitchFamily="18" charset="0"/>
              <a:cs typeface="Courier New" panose="02070309020205020404" pitchFamily="49" charset="0"/>
            </a:endParaRPr>
          </a:p>
          <a:p>
            <a:pPr algn="just">
              <a:lnSpc>
                <a:spcPct val="14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氯化钠</a:t>
            </a:r>
            <a:r>
              <a:rPr lang="zh-CN" altLang="zh-CN" sz="2800" kern="100">
                <a:latin typeface="Times New Roman" pitchFamily="18" charset="0"/>
                <a:ea typeface="楷体_GB2312" panose="02010609030101010101" pitchFamily="49" charset="-122"/>
                <a:cs typeface="Times New Roman" panose="02020603050405020304" pitchFamily="18" charset="0"/>
              </a:rPr>
              <a:t>固体不导电，但在水溶液或熔融状态下能导电，所以氯化钠是电解质，</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endParaRPr lang="zh-CN" altLang="zh-CN" sz="105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280253358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blinds(horizontal)">
                                      <p:cBhvr>
                                        <p:cTn id="7" dur="500"/>
                                        <p:tgtEl>
                                          <p:spTgt spid="34">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4">
                                            <p:txEl>
                                              <p:pRg st="1" end="1"/>
                                            </p:txEl>
                                          </p:spTgt>
                                        </p:tgtEl>
                                        <p:attrNameLst>
                                          <p:attrName>style.visibility</p:attrName>
                                        </p:attrNameLst>
                                      </p:cBhvr>
                                      <p:to>
                                        <p:strVal val="visible"/>
                                      </p:to>
                                    </p:set>
                                    <p:animEffect transition="in" filter="blinds(horizontal)">
                                      <p:cBhvr>
                                        <p:cTn id="12" dur="500"/>
                                        <p:tgtEl>
                                          <p:spTgt spid="34">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4">
                                            <p:txEl>
                                              <p:pRg st="2" end="2"/>
                                            </p:txEl>
                                          </p:spTgt>
                                        </p:tgtEl>
                                        <p:attrNameLst>
                                          <p:attrName>style.visibility</p:attrName>
                                        </p:attrNameLst>
                                      </p:cBhvr>
                                      <p:to>
                                        <p:strVal val="visible"/>
                                      </p:to>
                                    </p:set>
                                    <p:animEffect transition="in" filter="blinds(horizontal)">
                                      <p:cBhvr>
                                        <p:cTn id="17" dur="500"/>
                                        <p:tgtEl>
                                          <p:spTgt spid="34">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34">
                                            <p:txEl>
                                              <p:pRg st="3" end="3"/>
                                            </p:txEl>
                                          </p:spTgt>
                                        </p:tgtEl>
                                        <p:attrNameLst>
                                          <p:attrName>style.visibility</p:attrName>
                                        </p:attrNameLst>
                                      </p:cBhvr>
                                      <p:to>
                                        <p:strVal val="visible"/>
                                      </p:to>
                                    </p:set>
                                    <p:animEffect transition="in" filter="blinds(horizontal)">
                                      <p:cBhvr>
                                        <p:cTn id="22"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335206" y="981522"/>
            <a:ext cx="11520000" cy="50224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45701" y="981522"/>
            <a:ext cx="11299010" cy="63216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en-US" altLang="zh-CN" sz="2800" kern="100">
                <a:latin typeface="Times New Roman" pitchFamily="18" charset="0"/>
                <a:ea typeface="方正中等线简体" panose="03000509000000000000" pitchFamily="65" charset="-122"/>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下列对有关物质的分类不正确的是</a:t>
            </a:r>
            <a:endParaRPr lang="zh-CN" altLang="zh-CN" sz="2600" kern="100">
              <a:effectLst/>
              <a:latin typeface="宋体" pitchFamily="2" charset="-122"/>
              <a:ea typeface="宋体" pitchFamily="2" charset="-122"/>
              <a:cs typeface="Courier New" panose="02070309020205020404" pitchFamily="49" charset="0"/>
            </a:endParaRPr>
          </a:p>
        </p:txBody>
      </p:sp>
      <p:sp>
        <p:nvSpPr>
          <p:cNvPr id="5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57" name="Rectangle 21">
            <a:hlinkClick r:id="rId4" action="ppaction://hlinksldjump?num=6"/>
          </p:cNvPr>
          <p:cNvSpPr>
            <a:spLocks noChangeArrowheads="1"/>
          </p:cNvSpPr>
          <p:nvPr/>
        </p:nvSpPr>
        <p:spPr bwMode="auto">
          <a:xfrm>
            <a:off x="245955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3</a:t>
            </a: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3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4"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5"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5"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表格 1"/>
          <p:cNvGraphicFramePr>
            <a:graphicFrameLocks noGrp="1"/>
          </p:cNvGraphicFramePr>
          <p:nvPr>
            <p:extLst>
              <p:ext uri="{D42A27DB-BD31-4B8C-83A1-F6EECF244321}">
                <p14:modId xmlns:p14="http://schemas.microsoft.com/office/powerpoint/2010/main" val="840593730"/>
              </p:ext>
            </p:extLst>
          </p:nvPr>
        </p:nvGraphicFramePr>
        <p:xfrm>
          <a:off x="550590" y="1773608"/>
          <a:ext cx="10441160" cy="3229515"/>
        </p:xfrm>
        <a:graphic>
          <a:graphicData uri="http://schemas.openxmlformats.org/drawingml/2006/table">
            <a:tbl>
              <a:tblPr/>
              <a:tblGrid>
                <a:gridCol w="1286037"/>
                <a:gridCol w="5295441"/>
                <a:gridCol w="1617001"/>
                <a:gridCol w="2242681"/>
              </a:tblGrid>
              <a:tr h="645903">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选项</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smtClean="0">
                          <a:effectLst/>
                          <a:latin typeface="Times New Roman" pitchFamily="18" charset="0"/>
                          <a:ea typeface="方正中等线简体" panose="03000509000000000000" pitchFamily="65" charset="-122"/>
                          <a:cs typeface="Times New Roman" panose="02020603050405020304" pitchFamily="18" charset="0"/>
                        </a:rPr>
                        <a:t>物质</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分类</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不同类物质</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645903">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A</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干冰、白酒、加碘盐、食醋</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混合物</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干冰</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645903">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B</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CaO</a:t>
                      </a: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H</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2</a:t>
                      </a:r>
                      <a:r>
                        <a:rPr lang="en-US" sz="2800" kern="100">
                          <a:effectLst/>
                          <a:latin typeface="Times New Roman" pitchFamily="18" charset="0"/>
                          <a:ea typeface="方正中等线简体" panose="03000509000000000000" pitchFamily="65" charset="-122"/>
                          <a:cs typeface="Courier New" panose="02070309020205020404" pitchFamily="49" charset="0"/>
                        </a:rPr>
                        <a:t>O</a:t>
                      </a: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P</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2</a:t>
                      </a:r>
                      <a:r>
                        <a:rPr lang="en-US" sz="2800" kern="100">
                          <a:effectLst/>
                          <a:latin typeface="Times New Roman" pitchFamily="18" charset="0"/>
                          <a:ea typeface="方正中等线简体" panose="03000509000000000000" pitchFamily="65" charset="-122"/>
                          <a:cs typeface="Courier New" panose="02070309020205020404" pitchFamily="49" charset="0"/>
                        </a:rPr>
                        <a:t>O</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5</a:t>
                      </a: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K</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2</a:t>
                      </a:r>
                      <a:r>
                        <a:rPr lang="en-US" sz="2800" kern="100">
                          <a:effectLst/>
                          <a:latin typeface="Times New Roman" pitchFamily="18" charset="0"/>
                          <a:ea typeface="方正中等线简体" panose="03000509000000000000" pitchFamily="65" charset="-122"/>
                          <a:cs typeface="Courier New" panose="02070309020205020404" pitchFamily="49" charset="0"/>
                        </a:rPr>
                        <a:t>CO</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3</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氧化物</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K</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2</a:t>
                      </a:r>
                      <a:r>
                        <a:rPr lang="en-US" sz="2800" kern="100">
                          <a:effectLst/>
                          <a:latin typeface="Times New Roman" pitchFamily="18" charset="0"/>
                          <a:ea typeface="方正中等线简体" panose="03000509000000000000" pitchFamily="65" charset="-122"/>
                          <a:cs typeface="Courier New" panose="02070309020205020404" pitchFamily="49" charset="0"/>
                        </a:rPr>
                        <a:t>CO</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3</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645903">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C</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HgO</a:t>
                      </a: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NaOH</a:t>
                      </a: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KCl</a:t>
                      </a:r>
                      <a:r>
                        <a:rPr lang="zh-CN" sz="2800" kern="100">
                          <a:effectLst/>
                          <a:latin typeface="Times New Roman" pitchFamily="18" charset="0"/>
                          <a:ea typeface="方正中等线简体" panose="03000509000000000000" pitchFamily="65" charset="-122"/>
                          <a:cs typeface="Times New Roman" panose="02020603050405020304" pitchFamily="18" charset="0"/>
                        </a:rPr>
                        <a:t>、</a:t>
                      </a:r>
                      <a:r>
                        <a:rPr lang="en-US" sz="2800" kern="100">
                          <a:effectLst/>
                          <a:latin typeface="Times New Roman" pitchFamily="18" charset="0"/>
                          <a:ea typeface="方正中等线简体" panose="03000509000000000000" pitchFamily="65" charset="-122"/>
                          <a:cs typeface="Courier New" panose="02070309020205020404" pitchFamily="49" charset="0"/>
                        </a:rPr>
                        <a:t>P</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4</a:t>
                      </a:r>
                      <a:r>
                        <a:rPr lang="en-US" sz="2800" kern="100">
                          <a:effectLst/>
                          <a:latin typeface="Times New Roman" pitchFamily="18" charset="0"/>
                          <a:ea typeface="方正中等线简体" panose="03000509000000000000" pitchFamily="65" charset="-122"/>
                          <a:cs typeface="Courier New" panose="02070309020205020404" pitchFamily="49" charset="0"/>
                        </a:rPr>
                        <a:t>(</a:t>
                      </a:r>
                      <a:r>
                        <a:rPr lang="zh-CN" sz="2800" kern="100">
                          <a:effectLst/>
                          <a:latin typeface="Times New Roman" pitchFamily="18" charset="0"/>
                          <a:ea typeface="方正中等线简体" panose="03000509000000000000" pitchFamily="65" charset="-122"/>
                          <a:cs typeface="Times New Roman" panose="02020603050405020304" pitchFamily="18" charset="0"/>
                        </a:rPr>
                        <a:t>白磷</a:t>
                      </a:r>
                      <a:r>
                        <a:rPr lang="en-US" sz="2800" kern="100">
                          <a:effectLst/>
                          <a:latin typeface="Times New Roman" pitchFamily="18" charset="0"/>
                          <a:ea typeface="方正中等线简体" panose="03000509000000000000" pitchFamily="65" charset="-122"/>
                          <a:cs typeface="Courier New" panose="02070309020205020404" pitchFamily="49" charset="0"/>
                        </a:rPr>
                        <a:t>)</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化合物</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P</a:t>
                      </a:r>
                      <a:r>
                        <a:rPr lang="en-US" sz="2800" kern="100" baseline="-25000">
                          <a:effectLst/>
                          <a:latin typeface="Times New Roman" pitchFamily="18" charset="0"/>
                          <a:ea typeface="方正中等线简体" panose="03000509000000000000" pitchFamily="65" charset="-122"/>
                          <a:cs typeface="Courier New" panose="02070309020205020404" pitchFamily="49" charset="0"/>
                        </a:rPr>
                        <a:t>4</a:t>
                      </a:r>
                      <a:r>
                        <a:rPr lang="en-US" sz="2800" kern="100">
                          <a:effectLst/>
                          <a:latin typeface="Times New Roman" pitchFamily="18" charset="0"/>
                          <a:ea typeface="方正中等线简体" panose="03000509000000000000" pitchFamily="65" charset="-122"/>
                          <a:cs typeface="Courier New" panose="02070309020205020404" pitchFamily="49" charset="0"/>
                        </a:rPr>
                        <a:t>(</a:t>
                      </a:r>
                      <a:r>
                        <a:rPr lang="zh-CN" sz="2800" kern="100">
                          <a:effectLst/>
                          <a:latin typeface="Times New Roman" pitchFamily="18" charset="0"/>
                          <a:ea typeface="方正中等线简体" panose="03000509000000000000" pitchFamily="65" charset="-122"/>
                          <a:cs typeface="Times New Roman" panose="02020603050405020304" pitchFamily="18" charset="0"/>
                        </a:rPr>
                        <a:t>白磷</a:t>
                      </a:r>
                      <a:r>
                        <a:rPr lang="en-US" sz="2800" kern="100">
                          <a:effectLst/>
                          <a:latin typeface="Times New Roman" pitchFamily="18" charset="0"/>
                          <a:ea typeface="方正中等线简体" panose="03000509000000000000" pitchFamily="65" charset="-122"/>
                          <a:cs typeface="Courier New" panose="02070309020205020404" pitchFamily="49" charset="0"/>
                        </a:rPr>
                        <a:t>)</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r h="645903">
                <a:tc>
                  <a:txBody>
                    <a:bodyPr vert="horz" wrap="square"/>
                    <a:lstStyle/>
                    <a:p>
                      <a:pPr algn="ctr">
                        <a:lnSpc>
                          <a:spcPct val="100000"/>
                        </a:lnSpc>
                        <a:spcAft>
                          <a:spcPct val="0"/>
                        </a:spcAft>
                      </a:pPr>
                      <a:r>
                        <a:rPr lang="en-US" sz="2800" kern="100">
                          <a:effectLst/>
                          <a:latin typeface="Times New Roman" pitchFamily="18" charset="0"/>
                          <a:ea typeface="方正中等线简体" panose="03000509000000000000" pitchFamily="65" charset="-122"/>
                          <a:cs typeface="Courier New" panose="02070309020205020404" pitchFamily="49" charset="0"/>
                        </a:rPr>
                        <a:t>D</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铝、铁、锌、氧气</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还原剂</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p>
                      <a:pPr algn="ctr">
                        <a:lnSpc>
                          <a:spcPct val="100000"/>
                        </a:lnSpc>
                        <a:spcAft>
                          <a:spcPct val="0"/>
                        </a:spcAft>
                      </a:pPr>
                      <a:r>
                        <a:rPr lang="zh-CN" sz="2800" kern="100">
                          <a:effectLst/>
                          <a:latin typeface="Times New Roman" pitchFamily="18" charset="0"/>
                          <a:ea typeface="方正中等线简体" panose="03000509000000000000" pitchFamily="65" charset="-122"/>
                          <a:cs typeface="Times New Roman" panose="02020603050405020304" pitchFamily="18" charset="0"/>
                        </a:rPr>
                        <a:t>锌</a:t>
                      </a:r>
                      <a:endParaRPr lang="zh-CN" sz="28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31092" marR="31092"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21" name="TextBox 9"/>
          <p:cNvSpPr txBox="1"/>
          <p:nvPr/>
        </p:nvSpPr>
        <p:spPr>
          <a:xfrm>
            <a:off x="802702" y="4365898"/>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grpSp>
        <p:nvGrpSpPr>
          <p:cNvPr id="26" name="组合 25"/>
          <p:cNvGrpSpPr/>
          <p:nvPr/>
        </p:nvGrpSpPr>
        <p:grpSpPr>
          <a:xfrm>
            <a:off x="335206" y="5229994"/>
            <a:ext cx="11520000" cy="1189090"/>
            <a:chOff x="335206" y="909514"/>
            <a:chExt cx="11520000" cy="1189090"/>
          </a:xfrm>
        </p:grpSpPr>
        <p:sp>
          <p:nvSpPr>
            <p:cNvPr id="27" name="圆角矩形 26">
              <a:extLst>
                <a:ext uri="{FF2B5EF4-FFF2-40B4-BE49-F238E27FC236}">
                  <a16:creationId xmlns="" xmlns:a16="http://schemas.microsoft.com/office/drawing/2014/main" id="{E595429C-FC91-844C-93CF-CDF13B79A00E}"/>
                </a:ext>
              </a:extLst>
            </p:cNvPr>
            <p:cNvSpPr/>
            <p:nvPr/>
          </p:nvSpPr>
          <p:spPr>
            <a:xfrm>
              <a:off x="335206" y="1024955"/>
              <a:ext cx="11520000" cy="1073649"/>
            </a:xfrm>
            <a:prstGeom prst="roundRect">
              <a:avLst>
                <a:gd name="adj" fmla="val 10216"/>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grpSp>
          <p:nvGrpSpPr>
            <p:cNvPr id="28" name="组合 27"/>
            <p:cNvGrpSpPr/>
            <p:nvPr/>
          </p:nvGrpSpPr>
          <p:grpSpPr>
            <a:xfrm>
              <a:off x="884604" y="909514"/>
              <a:ext cx="787333" cy="243024"/>
              <a:chOff x="884604" y="909514"/>
              <a:chExt cx="787333" cy="243024"/>
            </a:xfrm>
          </p:grpSpPr>
          <p:sp>
            <p:nvSpPr>
              <p:cNvPr id="29" name="矩形 28">
                <a:extLst>
                  <a:ext uri="{FF2B5EF4-FFF2-40B4-BE49-F238E27FC236}">
                    <a16:creationId xmlns="" xmlns:a16="http://schemas.microsoft.com/office/drawing/2014/main" id="{FB65ABD8-6080-B245-B7CB-5CF76B33E96C}"/>
                  </a:ext>
                </a:extLst>
              </p:cNvPr>
              <p:cNvSpPr/>
              <p:nvPr/>
            </p:nvSpPr>
            <p:spPr>
              <a:xfrm>
                <a:off x="920948" y="977983"/>
                <a:ext cx="714645" cy="1745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30" name="文本框 29">
                <a:extLst>
                  <a:ext uri="{FF2B5EF4-FFF2-40B4-BE49-F238E27FC236}">
                    <a16:creationId xmlns="" xmlns:a16="http://schemas.microsoft.com/office/drawing/2014/main" id="{88957DF7-A6C0-3848-B485-D6CCBD5F92BE}"/>
                  </a:ext>
                </a:extLst>
              </p:cNvPr>
              <p:cNvSpPr txBox="1"/>
              <p:nvPr/>
            </p:nvSpPr>
            <p:spPr>
              <a:xfrm>
                <a:off x="884604" y="909514"/>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grpSp>
      <p:sp>
        <p:nvSpPr>
          <p:cNvPr id="36" name="矩形 35"/>
          <p:cNvSpPr/>
          <p:nvPr/>
        </p:nvSpPr>
        <p:spPr>
          <a:xfrm>
            <a:off x="578299" y="5557778"/>
            <a:ext cx="11089231"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项，氧气是氧化剂，铝、铁、锌是还原剂，氧气是不同类物质。</a:t>
            </a:r>
            <a:endParaRPr lang="zh-CN" altLang="zh-CN" sz="105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32504022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blinds(horizontal)">
                                      <p:cBhvr>
                                        <p:cTn id="12" dur="500"/>
                                        <p:tgtEl>
                                          <p:spTgt spid="26"/>
                                        </p:tgtEl>
                                      </p:cBhvr>
                                    </p:animEffect>
                                  </p:childTnLst>
                                </p:cTn>
                              </p:par>
                              <p:par>
                                <p:cTn id="13" presetID="3" presetClass="entr" presetSubtype="10" dur="500" fill="hold" grpId="1" nodeType="with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blinds(horizontal)">
                                      <p:cBhvr>
                                        <p:cTn id="15"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36"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35206" y="909514"/>
            <a:ext cx="11520000" cy="46085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0"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1" name="Rectangle 21">
            <a:hlinkClick r:id="rId5" action="ppaction://hlinksldjump?num=7"/>
          </p:cNvPr>
          <p:cNvSpPr>
            <a:spLocks noChangeArrowheads="1"/>
          </p:cNvSpPr>
          <p:nvPr/>
        </p:nvSpPr>
        <p:spPr bwMode="auto">
          <a:xfrm>
            <a:off x="286920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4</a:t>
            </a:r>
          </a:p>
        </p:txBody>
      </p:sp>
      <p:sp>
        <p:nvSpPr>
          <p:cNvPr id="37"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8"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1"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2"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6"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 name="矩形 3"/>
          <p:cNvSpPr/>
          <p:nvPr/>
        </p:nvSpPr>
        <p:spPr>
          <a:xfrm>
            <a:off x="550590" y="1120676"/>
            <a:ext cx="11089232"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en-US" altLang="zh-CN" sz="2800" kern="100">
                <a:latin typeface="Times New Roman" pitchFamily="18" charset="0"/>
                <a:ea typeface="楷体_GB2312" panose="02010609030101010101" pitchFamily="49" charset="-122"/>
                <a:cs typeface="Courier New" panose="02070309020205020404" pitchFamily="49" charset="0"/>
              </a:rPr>
              <a:t>(2022·</a:t>
            </a:r>
            <a:r>
              <a:rPr lang="zh-CN" altLang="zh-CN" sz="2800" kern="100">
                <a:latin typeface="Times New Roman" pitchFamily="18" charset="0"/>
                <a:ea typeface="楷体_GB2312" panose="02010609030101010101" pitchFamily="49" charset="-122"/>
                <a:cs typeface="Times New Roman" panose="02020603050405020304" pitchFamily="18" charset="0"/>
              </a:rPr>
              <a:t>河南平顶山高一测试</a:t>
            </a:r>
            <a:r>
              <a:rPr lang="en-US" altLang="zh-CN" sz="2800" kern="100">
                <a:latin typeface="Times New Roman" pitchFamily="18" charset="0"/>
                <a:ea typeface="楷体_GB2312" panose="02010609030101010101" pitchFamily="49"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氢氧化铁浊液和氢氧化铁胶体共同具有的性质是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分散质的微粒直径均在</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100 nm</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一定条件下，均能稳定存在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滤纸的孔径较大，均能透过滤纸</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均能与盐酸反应，且产物相同</a:t>
            </a:r>
            <a:endParaRPr lang="zh-CN" altLang="zh-CN" sz="1050" kern="100">
              <a:effectLst/>
              <a:latin typeface="宋体" pitchFamily="2" charset="-122"/>
              <a:ea typeface="宋体" pitchFamily="2" charset="-122"/>
              <a:cs typeface="Courier New" panose="02070309020205020404" pitchFamily="49" charset="0"/>
            </a:endParaRPr>
          </a:p>
        </p:txBody>
      </p:sp>
      <p:sp>
        <p:nvSpPr>
          <p:cNvPr id="36" name="TextBox 9"/>
          <p:cNvSpPr txBox="1"/>
          <p:nvPr/>
        </p:nvSpPr>
        <p:spPr>
          <a:xfrm>
            <a:off x="377572" y="4373156"/>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Tree>
    <p:extLst>
      <p:ext uri="{BB962C8B-B14F-4D97-AF65-F5344CB8AC3E}">
        <p14:creationId xmlns:p14="http://schemas.microsoft.com/office/powerpoint/2010/main" val="133962345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blinds(horizontal)">
                                      <p:cBhvr>
                                        <p:cTn id="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1" name="Rectangle 21">
            <a:hlinkClick r:id="rId5" action="ppaction://hlinksldjump?num=7"/>
          </p:cNvPr>
          <p:cNvSpPr>
            <a:spLocks noChangeArrowheads="1"/>
          </p:cNvSpPr>
          <p:nvPr/>
        </p:nvSpPr>
        <p:spPr bwMode="auto">
          <a:xfrm>
            <a:off x="286920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4</a:t>
            </a:r>
          </a:p>
        </p:txBody>
      </p:sp>
      <p:sp>
        <p:nvSpPr>
          <p:cNvPr id="37"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8"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1"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2"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grpSp>
        <p:nvGrpSpPr>
          <p:cNvPr id="26" name="组合 25"/>
          <p:cNvGrpSpPr/>
          <p:nvPr/>
        </p:nvGrpSpPr>
        <p:grpSpPr>
          <a:xfrm>
            <a:off x="335206" y="1197546"/>
            <a:ext cx="11520000" cy="3960440"/>
            <a:chOff x="335206" y="875209"/>
            <a:chExt cx="11520000" cy="3960440"/>
          </a:xfrm>
        </p:grpSpPr>
        <p:sp>
          <p:nvSpPr>
            <p:cNvPr id="27" name="圆角矩形 26">
              <a:extLst>
                <a:ext uri="{FF2B5EF4-FFF2-40B4-BE49-F238E27FC236}">
                  <a16:creationId xmlns="" xmlns:a16="http://schemas.microsoft.com/office/drawing/2014/main" id="{E595429C-FC91-844C-93CF-CDF13B79A00E}"/>
                </a:ext>
              </a:extLst>
            </p:cNvPr>
            <p:cNvSpPr/>
            <p:nvPr/>
          </p:nvSpPr>
          <p:spPr>
            <a:xfrm>
              <a:off x="335206" y="996241"/>
              <a:ext cx="11520000" cy="3839408"/>
            </a:xfrm>
            <a:prstGeom prst="roundRect">
              <a:avLst>
                <a:gd name="adj" fmla="val 4886"/>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3" name="矩形 42">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44" name="文本框 43">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45" name="矩形 44"/>
          <p:cNvSpPr/>
          <p:nvPr/>
        </p:nvSpPr>
        <p:spPr>
          <a:xfrm>
            <a:off x="605487" y="1711762"/>
            <a:ext cx="10979438"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分散系的分类依据：分散质粒子直径在</a:t>
            </a:r>
            <a:r>
              <a:rPr lang="en-US" altLang="zh-CN" sz="2800" kern="100">
                <a:latin typeface="Times New Roman" pitchFamily="18" charset="0"/>
                <a:ea typeface="楷体_GB2312" panose="02010609030101010101" pitchFamily="49" charset="-122"/>
                <a:cs typeface="Courier New" panose="02070309020205020404" pitchFamily="49" charset="0"/>
              </a:rPr>
              <a:t>1</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100 nm</a:t>
            </a:r>
            <a:r>
              <a:rPr lang="zh-CN" altLang="zh-CN" sz="2800" kern="100">
                <a:latin typeface="Times New Roman" pitchFamily="18" charset="0"/>
                <a:ea typeface="楷体_GB2312" panose="02010609030101010101" pitchFamily="49" charset="-122"/>
                <a:cs typeface="Times New Roman" panose="02020603050405020304" pitchFamily="18" charset="0"/>
              </a:rPr>
              <a:t>的为胶体，分散质粒子直径大于</a:t>
            </a:r>
            <a:r>
              <a:rPr lang="en-US" altLang="zh-CN" sz="2800" kern="100">
                <a:latin typeface="Times New Roman" pitchFamily="18" charset="0"/>
                <a:ea typeface="楷体_GB2312" panose="02010609030101010101" pitchFamily="49" charset="-122"/>
                <a:cs typeface="Courier New" panose="02070309020205020404" pitchFamily="49" charset="0"/>
              </a:rPr>
              <a:t>100 nm</a:t>
            </a:r>
            <a:r>
              <a:rPr lang="zh-CN" altLang="zh-CN" sz="2800" kern="100">
                <a:latin typeface="Times New Roman" pitchFamily="18" charset="0"/>
                <a:ea typeface="楷体_GB2312" panose="02010609030101010101" pitchFamily="49" charset="-122"/>
                <a:cs typeface="Times New Roman" panose="02020603050405020304" pitchFamily="18" charset="0"/>
              </a:rPr>
              <a:t>的为浊液，</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胶体</a:t>
            </a:r>
            <a:r>
              <a:rPr lang="zh-CN" altLang="zh-CN" sz="2800" kern="100">
                <a:latin typeface="Times New Roman" pitchFamily="18" charset="0"/>
                <a:ea typeface="楷体_GB2312" panose="02010609030101010101" pitchFamily="49" charset="-122"/>
                <a:cs typeface="Times New Roman" panose="02020603050405020304" pitchFamily="18" charset="0"/>
              </a:rPr>
              <a:t>是介稳体系，浊液不稳定，</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浊</a:t>
            </a:r>
            <a:r>
              <a:rPr lang="zh-CN" altLang="zh-CN" sz="2800" kern="100">
                <a:latin typeface="Times New Roman" pitchFamily="18" charset="0"/>
                <a:ea typeface="楷体_GB2312" panose="02010609030101010101" pitchFamily="49" charset="-122"/>
                <a:cs typeface="Times New Roman" panose="02020603050405020304" pitchFamily="18" charset="0"/>
              </a:rPr>
              <a:t>液不能透过滤纸，胶体可以透过滤纸，</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均</a:t>
            </a:r>
            <a:r>
              <a:rPr lang="zh-CN" altLang="zh-CN" sz="2800" kern="100">
                <a:latin typeface="Times New Roman" pitchFamily="18" charset="0"/>
                <a:ea typeface="楷体_GB2312" panose="02010609030101010101" pitchFamily="49" charset="-122"/>
                <a:cs typeface="Times New Roman" panose="02020603050405020304" pitchFamily="18" charset="0"/>
              </a:rPr>
              <a:t>能与盐酸反应，且产物相同，均生成氯化铁溶液，</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36"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Tree>
    <p:extLst>
      <p:ext uri="{BB962C8B-B14F-4D97-AF65-F5344CB8AC3E}">
        <p14:creationId xmlns:p14="http://schemas.microsoft.com/office/powerpoint/2010/main" val="87289749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5">
                                            <p:txEl>
                                              <p:pRg st="0" end="0"/>
                                            </p:txEl>
                                          </p:spTgt>
                                        </p:tgtEl>
                                        <p:attrNameLst>
                                          <p:attrName>style.visibility</p:attrName>
                                        </p:attrNameLst>
                                      </p:cBhvr>
                                      <p:to>
                                        <p:strVal val="visible"/>
                                      </p:to>
                                    </p:set>
                                    <p:animEffect transition="in" filter="blinds(horizontal)">
                                      <p:cBhvr>
                                        <p:cTn id="7" dur="500"/>
                                        <p:tgtEl>
                                          <p:spTgt spid="45">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5">
                                            <p:txEl>
                                              <p:pRg st="1" end="1"/>
                                            </p:txEl>
                                          </p:spTgt>
                                        </p:tgtEl>
                                        <p:attrNameLst>
                                          <p:attrName>style.visibility</p:attrName>
                                        </p:attrNameLst>
                                      </p:cBhvr>
                                      <p:to>
                                        <p:strVal val="visible"/>
                                      </p:to>
                                    </p:set>
                                    <p:animEffect transition="in" filter="blinds(horizontal)">
                                      <p:cBhvr>
                                        <p:cTn id="12" dur="500"/>
                                        <p:tgtEl>
                                          <p:spTgt spid="45">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5">
                                            <p:txEl>
                                              <p:pRg st="2" end="2"/>
                                            </p:txEl>
                                          </p:spTgt>
                                        </p:tgtEl>
                                        <p:attrNameLst>
                                          <p:attrName>style.visibility</p:attrName>
                                        </p:attrNameLst>
                                      </p:cBhvr>
                                      <p:to>
                                        <p:strVal val="visible"/>
                                      </p:to>
                                    </p:set>
                                    <p:animEffect transition="in" filter="blinds(horizontal)">
                                      <p:cBhvr>
                                        <p:cTn id="17" dur="500"/>
                                        <p:tgtEl>
                                          <p:spTgt spid="45">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5">
                                            <p:txEl>
                                              <p:pRg st="3" end="3"/>
                                            </p:txEl>
                                          </p:spTgt>
                                        </p:tgtEl>
                                        <p:attrNameLst>
                                          <p:attrName>style.visibility</p:attrName>
                                        </p:attrNameLst>
                                      </p:cBhvr>
                                      <p:to>
                                        <p:strVal val="visible"/>
                                      </p:to>
                                    </p:set>
                                    <p:animEffect transition="in" filter="blinds(horizontal)">
                                      <p:cBhvr>
                                        <p:cTn id="22" dur="500"/>
                                        <p:tgtEl>
                                          <p:spTgt spid="4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35206" y="1301889"/>
            <a:ext cx="11520000" cy="39281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6"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7"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4"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7" name="Rectangle 21">
            <a:hlinkClick r:id="rId6" action="ppaction://hlinksldjump?num=9"/>
          </p:cNvPr>
          <p:cNvSpPr>
            <a:spLocks noChangeArrowheads="1"/>
          </p:cNvSpPr>
          <p:nvPr/>
        </p:nvSpPr>
        <p:spPr bwMode="auto">
          <a:xfrm>
            <a:off x="327886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5</a:t>
            </a:r>
          </a:p>
        </p:txBody>
      </p:sp>
      <p:sp>
        <p:nvSpPr>
          <p:cNvPr id="28"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1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0"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1"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533020" y="1485578"/>
            <a:ext cx="11107817" cy="6644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rPr>
              <a:t>5.</a:t>
            </a:r>
            <a:r>
              <a:rPr lang="en-US" altLang="zh-CN" sz="2800" kern="100">
                <a:latin typeface="Times New Roman" pitchFamily="18" charset="0"/>
                <a:ea typeface="楷体_GB2312" panose="02010609030101010101" pitchFamily="49" charset="-122"/>
              </a:rPr>
              <a:t>(2022·</a:t>
            </a:r>
            <a:r>
              <a:rPr lang="zh-CN" altLang="zh-CN" sz="2800" kern="100">
                <a:latin typeface="Times New Roman" pitchFamily="18" charset="0"/>
                <a:ea typeface="楷体_GB2312" panose="02010609030101010101" pitchFamily="49" charset="-122"/>
                <a:cs typeface="Times New Roman" panose="02020603050405020304" pitchFamily="18" charset="0"/>
              </a:rPr>
              <a:t>重庆第二外国语学校高一质检</a:t>
            </a:r>
            <a:r>
              <a:rPr lang="en-US" altLang="zh-CN" sz="2800" kern="100">
                <a:latin typeface="Times New Roman" pitchFamily="18" charset="0"/>
                <a:ea typeface="楷体_GB2312" panose="02010609030101010101" pitchFamily="49" charset="-122"/>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下列各组离子能大量共存的是</a:t>
            </a:r>
            <a:endParaRPr lang="zh-CN" altLang="zh-CN" sz="1050" kern="100">
              <a:effectLst/>
              <a:latin typeface="宋体" pitchFamily="2" charset="-122"/>
              <a:ea typeface="宋体" pitchFamily="2" charset="-122"/>
              <a:cs typeface="Courier New" panose="02070309020205020404" pitchFamily="49" charset="0"/>
            </a:endParaRPr>
          </a:p>
        </p:txBody>
      </p:sp>
      <p:sp>
        <p:nvSpPr>
          <p:cNvPr id="29"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3756268448"/>
              </p:ext>
            </p:extLst>
          </p:nvPr>
        </p:nvGraphicFramePr>
        <p:xfrm>
          <a:off x="563290" y="2220987"/>
          <a:ext cx="8196262" cy="2720975"/>
        </p:xfrm>
        <a:graphic>
          <a:graphicData uri="http://schemas.openxmlformats.org/presentationml/2006/ole">
            <mc:AlternateContent>
              <mc:Choice xmlns:v="urn:schemas-microsoft-com:vml" Requires="v">
                <p:oleObj spid="_x0000_s1038" name="文档" r:id="rId7" progId="Word.Document.12">
                  <p:embed/>
                </p:oleObj>
              </mc:Choice>
              <mc:Fallback>
                <p:oleObj name="文档" r:id="rId7" progId="Word.Document.12">
                  <p:embed/>
                  <p:pic>
                    <p:nvPicPr>
                      <p:cNvPr id="0" name="OLE substitute image"/>
                      <p:cNvPicPr/>
                      <p:nvPr/>
                    </p:nvPicPr>
                    <p:blipFill>
                      <a:blip r:embed="rId8"/>
                      <a:stretch>
                        <a:fillRect/>
                      </a:stretch>
                    </p:blipFill>
                    <p:spPr>
                      <a:xfrm>
                        <a:off x="563290" y="2220987"/>
                        <a:ext cx="8196262" cy="2720975"/>
                      </a:xfrm>
                      <a:prstGeom prst="rect">
                        <a:avLst/>
                      </a:prstGeom>
                    </p:spPr>
                  </p:pic>
                </p:oleObj>
              </mc:Fallback>
            </mc:AlternateContent>
          </a:graphicData>
        </a:graphic>
      </p:graphicFrame>
      <p:sp>
        <p:nvSpPr>
          <p:cNvPr id="31" name="TextBox 9"/>
          <p:cNvSpPr txBox="1"/>
          <p:nvPr/>
        </p:nvSpPr>
        <p:spPr>
          <a:xfrm>
            <a:off x="334566" y="3298478"/>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Tree>
    <p:extLst>
      <p:ext uri="{BB962C8B-B14F-4D97-AF65-F5344CB8AC3E}">
        <p14:creationId xmlns:p14="http://schemas.microsoft.com/office/powerpoint/2010/main" val="294482541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blinds(horizontal)">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p:cNvGrpSpPr/>
          <p:nvPr/>
        </p:nvGrpSpPr>
        <p:grpSpPr>
          <a:xfrm>
            <a:off x="335206" y="837506"/>
            <a:ext cx="11520000" cy="5137473"/>
            <a:chOff x="335206" y="875209"/>
            <a:chExt cx="11520000" cy="5137473"/>
          </a:xfrm>
        </p:grpSpPr>
        <p:sp>
          <p:nvSpPr>
            <p:cNvPr id="35" name="圆角矩形 34">
              <a:extLst>
                <a:ext uri="{FF2B5EF4-FFF2-40B4-BE49-F238E27FC236}">
                  <a16:creationId xmlns="" xmlns:a16="http://schemas.microsoft.com/office/drawing/2014/main" id="{E595429C-FC91-844C-93CF-CDF13B79A00E}"/>
                </a:ext>
              </a:extLst>
            </p:cNvPr>
            <p:cNvSpPr/>
            <p:nvPr/>
          </p:nvSpPr>
          <p:spPr>
            <a:xfrm>
              <a:off x="335206" y="996240"/>
              <a:ext cx="11520000" cy="5016442"/>
            </a:xfrm>
            <a:prstGeom prst="roundRect">
              <a:avLst>
                <a:gd name="adj" fmla="val 3193"/>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6" name="矩形 35">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7" name="文本框 36">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4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44"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5"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9"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50"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3"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4" name="Rectangle 21">
            <a:hlinkClick r:id="rId6" action="ppaction://hlinksldjump?num=9"/>
          </p:cNvPr>
          <p:cNvSpPr>
            <a:spLocks noChangeArrowheads="1"/>
          </p:cNvSpPr>
          <p:nvPr/>
        </p:nvSpPr>
        <p:spPr bwMode="auto">
          <a:xfrm>
            <a:off x="327886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5</a:t>
            </a:r>
          </a:p>
        </p:txBody>
      </p:sp>
      <p:sp>
        <p:nvSpPr>
          <p:cNvPr id="25"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7"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8" name="矩形 37"/>
          <p:cNvSpPr/>
          <p:nvPr/>
        </p:nvSpPr>
        <p:spPr>
          <a:xfrm>
            <a:off x="489699" y="1269554"/>
            <a:ext cx="11140364" cy="243425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使酚酞变红的溶液显碱性，</a:t>
            </a:r>
            <a:r>
              <a:rPr lang="en-US" altLang="zh-CN" sz="2800" kern="100">
                <a:latin typeface="Times New Roman" pitchFamily="18" charset="0"/>
                <a:ea typeface="楷体_GB2312" panose="02010609030101010101" pitchFamily="49" charset="-122"/>
              </a:rPr>
              <a:t>Fe</a:t>
            </a:r>
            <a:r>
              <a:rPr lang="en-US" altLang="zh-CN" sz="2800" kern="100" baseline="30000">
                <a:latin typeface="Times New Roman" pitchFamily="18" charset="0"/>
                <a:ea typeface="楷体_GB2312" panose="02010609030101010101" pitchFamily="49" charset="-122"/>
              </a:rPr>
              <a:t>3</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rPr>
              <a:t>OH</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反应会生成</a:t>
            </a:r>
            <a:r>
              <a:rPr lang="en-US" altLang="zh-CN" sz="2800" kern="100">
                <a:latin typeface="Times New Roman" pitchFamily="18" charset="0"/>
                <a:ea typeface="楷体_GB2312" panose="02010609030101010101" pitchFamily="49" charset="-122"/>
              </a:rPr>
              <a:t>Fe(OH)</a:t>
            </a:r>
            <a:r>
              <a:rPr lang="en-US" altLang="zh-CN" sz="2800" kern="100" baseline="-25000">
                <a:latin typeface="Times New Roman" pitchFamily="18" charset="0"/>
                <a:ea typeface="楷体_GB2312" panose="02010609030101010101" pitchFamily="49" charset="-122"/>
              </a:rPr>
              <a:t>3</a:t>
            </a:r>
            <a:r>
              <a:rPr lang="zh-CN" altLang="zh-CN" sz="2800" kern="100">
                <a:latin typeface="Times New Roman" pitchFamily="18" charset="0"/>
                <a:ea typeface="楷体_GB2312" panose="02010609030101010101" pitchFamily="49" charset="-122"/>
                <a:cs typeface="Times New Roman" panose="02020603050405020304" pitchFamily="18" charset="0"/>
              </a:rPr>
              <a:t>沉淀，不能大量共存，</a:t>
            </a: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不符合题意</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40000"/>
              </a:lnSpc>
              <a:spcAft>
                <a:spcPct val="0"/>
              </a:spcAft>
            </a:pPr>
            <a:r>
              <a:rPr lang="en-US" altLang="zh-CN" sz="2800" kern="100" smtClean="0">
                <a:latin typeface="Times New Roman" pitchFamily="18" charset="0"/>
                <a:ea typeface="楷体_GB2312" panose="02010609030101010101" pitchFamily="49" charset="-122"/>
              </a:rPr>
              <a:t>pH</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7</a:t>
            </a:r>
            <a:r>
              <a:rPr lang="zh-CN" altLang="zh-CN" sz="2800" kern="100">
                <a:latin typeface="Times New Roman" pitchFamily="18" charset="0"/>
                <a:ea typeface="楷体_GB2312" panose="02010609030101010101" pitchFamily="49" charset="-122"/>
                <a:cs typeface="Times New Roman" panose="02020603050405020304" pitchFamily="18" charset="0"/>
              </a:rPr>
              <a:t>的溶液显酸性，</a:t>
            </a:r>
            <a:r>
              <a:rPr lang="en-US" altLang="zh-CN" sz="2800" kern="100">
                <a:latin typeface="Times New Roman" pitchFamily="18" charset="0"/>
                <a:ea typeface="楷体_GB2312" panose="02010609030101010101" pitchFamily="49" charset="-122"/>
              </a:rPr>
              <a:t>H</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rPr>
              <a:t>CH</a:t>
            </a:r>
            <a:r>
              <a:rPr lang="en-US" altLang="zh-CN" sz="2800" kern="100" baseline="-25000">
                <a:latin typeface="Times New Roman" pitchFamily="18" charset="0"/>
                <a:ea typeface="楷体_GB2312" panose="02010609030101010101" pitchFamily="49" charset="-122"/>
              </a:rPr>
              <a:t>3</a:t>
            </a:r>
            <a:r>
              <a:rPr lang="en-US" altLang="zh-CN" sz="2800" kern="100">
                <a:latin typeface="Times New Roman" pitchFamily="18" charset="0"/>
                <a:ea typeface="楷体_GB2312" panose="02010609030101010101" pitchFamily="49" charset="-122"/>
              </a:rPr>
              <a:t>COO</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会发生反应生成</a:t>
            </a:r>
            <a:r>
              <a:rPr lang="en-US" altLang="zh-CN" sz="2800" kern="100">
                <a:latin typeface="Times New Roman" pitchFamily="18" charset="0"/>
                <a:ea typeface="楷体_GB2312" panose="02010609030101010101" pitchFamily="49" charset="-122"/>
              </a:rPr>
              <a:t>CH</a:t>
            </a:r>
            <a:r>
              <a:rPr lang="en-US" altLang="zh-CN" sz="2800" kern="100" baseline="-25000">
                <a:latin typeface="Times New Roman" pitchFamily="18" charset="0"/>
                <a:ea typeface="楷体_GB2312" panose="02010609030101010101" pitchFamily="49" charset="-122"/>
              </a:rPr>
              <a:t>3</a:t>
            </a:r>
            <a:r>
              <a:rPr lang="en-US" altLang="zh-CN" sz="2800" kern="100">
                <a:latin typeface="Times New Roman" pitchFamily="18" charset="0"/>
                <a:ea typeface="楷体_GB2312" panose="02010609030101010101" pitchFamily="49" charset="-122"/>
              </a:rPr>
              <a:t>COOH</a:t>
            </a:r>
            <a:r>
              <a:rPr lang="zh-CN" altLang="zh-CN" sz="2800" kern="100">
                <a:latin typeface="Times New Roman" pitchFamily="18" charset="0"/>
                <a:ea typeface="楷体_GB2312" panose="02010609030101010101" pitchFamily="49" charset="-122"/>
                <a:cs typeface="Times New Roman" panose="02020603050405020304" pitchFamily="18" charset="0"/>
              </a:rPr>
              <a:t>，不能大量共存，</a:t>
            </a:r>
            <a:r>
              <a:rPr lang="en-US" altLang="zh-CN" sz="2800" kern="10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不符合题意；</a:t>
            </a:r>
            <a:endParaRPr lang="zh-CN" altLang="zh-CN" sz="1050" kern="100">
              <a:latin typeface="宋体" pitchFamily="2" charset="-122"/>
              <a:ea typeface="宋体" pitchFamily="2" charset="-122"/>
              <a:cs typeface="Courier New" panose="02070309020205020404" pitchFamily="49" charset="0"/>
            </a:endParaRPr>
          </a:p>
        </p:txBody>
      </p:sp>
      <p:sp>
        <p:nvSpPr>
          <p:cNvPr id="29"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3144024343"/>
              </p:ext>
            </p:extLst>
          </p:nvPr>
        </p:nvGraphicFramePr>
        <p:xfrm>
          <a:off x="622300" y="3771900"/>
          <a:ext cx="10909300" cy="1384300"/>
        </p:xfrm>
        <a:graphic>
          <a:graphicData uri="http://schemas.openxmlformats.org/presentationml/2006/ole">
            <mc:AlternateContent>
              <mc:Choice xmlns:v="urn:schemas-microsoft-com:vml" Requires="v">
                <p:oleObj spid="_x0000_s1039" name="文档" r:id="rId7" progId="Word.Document.12">
                  <p:embed/>
                </p:oleObj>
              </mc:Choice>
              <mc:Fallback>
                <p:oleObj name="文档" r:id="rId7" progId="Word.Document.12">
                  <p:embed/>
                  <p:pic>
                    <p:nvPicPr>
                      <p:cNvPr id="0" name="OLE substitute image"/>
                      <p:cNvPicPr/>
                      <p:nvPr/>
                    </p:nvPicPr>
                    <p:blipFill>
                      <a:blip r:embed="rId8"/>
                      <a:stretch>
                        <a:fillRect/>
                      </a:stretch>
                    </p:blipFill>
                    <p:spPr>
                      <a:xfrm>
                        <a:off x="622300" y="3771900"/>
                        <a:ext cx="10909300" cy="1384300"/>
                      </a:xfrm>
                      <a:prstGeom prst="rect">
                        <a:avLst/>
                      </a:prstGeom>
                    </p:spPr>
                  </p:pic>
                </p:oleObj>
              </mc:Fallback>
            </mc:AlternateContent>
          </a:graphicData>
        </a:graphic>
      </p:graphicFrame>
      <p:graphicFrame>
        <p:nvGraphicFramePr>
          <p:cNvPr id="30" name="对象 29"/>
          <p:cNvGraphicFramePr>
            <a:graphicFrameLocks noChangeAspect="1"/>
          </p:cNvGraphicFramePr>
          <p:nvPr>
            <p:extLst>
              <p:ext uri="{D42A27DB-BD31-4B8C-83A1-F6EECF244321}">
                <p14:modId xmlns:p14="http://schemas.microsoft.com/office/powerpoint/2010/main" val="4254032041"/>
              </p:ext>
            </p:extLst>
          </p:nvPr>
        </p:nvGraphicFramePr>
        <p:xfrm>
          <a:off x="622300" y="5085978"/>
          <a:ext cx="11099800" cy="889000"/>
        </p:xfrm>
        <a:graphic>
          <a:graphicData uri="http://schemas.openxmlformats.org/presentationml/2006/ole">
            <mc:AlternateContent>
              <mc:Choice xmlns:v="urn:schemas-microsoft-com:vml" Requires="v">
                <p:oleObj spid="_x0000_s1040" name="文档" r:id="rId9" progId="Word.Document.12">
                  <p:embed/>
                </p:oleObj>
              </mc:Choice>
              <mc:Fallback>
                <p:oleObj name="文档" r:id="rId9" progId="Word.Document.12">
                  <p:embed/>
                  <p:pic>
                    <p:nvPicPr>
                      <p:cNvPr id="0" name="OLE substitute image"/>
                      <p:cNvPicPr/>
                      <p:nvPr/>
                    </p:nvPicPr>
                    <p:blipFill>
                      <a:blip r:embed="rId10"/>
                      <a:stretch>
                        <a:fillRect/>
                      </a:stretch>
                    </p:blipFill>
                    <p:spPr>
                      <a:xfrm>
                        <a:off x="622300" y="5085978"/>
                        <a:ext cx="11099800" cy="889000"/>
                      </a:xfrm>
                      <a:prstGeom prst="rect">
                        <a:avLst/>
                      </a:prstGeom>
                    </p:spPr>
                  </p:pic>
                </p:oleObj>
              </mc:Fallback>
            </mc:AlternateContent>
          </a:graphicData>
        </a:graphic>
      </p:graphicFrame>
    </p:spTree>
    <p:extLst>
      <p:ext uri="{BB962C8B-B14F-4D97-AF65-F5344CB8AC3E}">
        <p14:creationId xmlns:p14="http://schemas.microsoft.com/office/powerpoint/2010/main" val="400090388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Effect transition="in" filter="blinds(horizontal)">
                                      <p:cBhvr>
                                        <p:cTn id="7" dur="500"/>
                                        <p:tgtEl>
                                          <p:spTgt spid="38">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8">
                                            <p:txEl>
                                              <p:pRg st="1" end="1"/>
                                            </p:txEl>
                                          </p:spTgt>
                                        </p:tgtEl>
                                        <p:attrNameLst>
                                          <p:attrName>style.visibility</p:attrName>
                                        </p:attrNameLst>
                                      </p:cBhvr>
                                      <p:to>
                                        <p:strVal val="visible"/>
                                      </p:to>
                                    </p:set>
                                    <p:animEffect transition="in" filter="blinds(horizontal)">
                                      <p:cBhvr>
                                        <p:cTn id="12" dur="500"/>
                                        <p:tgtEl>
                                          <p:spTgt spid="38">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linds(horizontal)">
                                      <p:cBhvr>
                                        <p:cTn id="17" dur="500"/>
                                        <p:tgtEl>
                                          <p:spTgt spid="2"/>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blinds(horizontal)">
                                      <p:cBhvr>
                                        <p:cTn id="22"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矩形 29"/>
          <p:cNvSpPr/>
          <p:nvPr/>
        </p:nvSpPr>
        <p:spPr>
          <a:xfrm>
            <a:off x="335206" y="837506"/>
            <a:ext cx="11520000" cy="54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4" name="矩形 23"/>
          <p:cNvSpPr/>
          <p:nvPr/>
        </p:nvSpPr>
        <p:spPr>
          <a:xfrm>
            <a:off x="553957" y="903119"/>
            <a:ext cx="11082498"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6.</a:t>
            </a:r>
            <a:r>
              <a:rPr lang="zh-CN" altLang="zh-CN" sz="2800" kern="100">
                <a:latin typeface="Times New Roman" pitchFamily="18" charset="0"/>
                <a:ea typeface="方正中等线简体" panose="03000509000000000000" pitchFamily="65" charset="-122"/>
                <a:cs typeface="Times New Roman" panose="02020603050405020304" pitchFamily="18" charset="0"/>
              </a:rPr>
              <a:t>中国传统文化对人类文明贡献巨大，古代文献中充分记载了古代化学研究成果。我国晋代《抱朴子》中描述了大量的化学反应，其中有：</a:t>
            </a: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丹砂</a:t>
            </a:r>
            <a:r>
              <a:rPr lang="en-US" altLang="zh-CN" sz="2800" kern="100">
                <a:latin typeface="Times New Roman" pitchFamily="18" charset="0"/>
                <a:ea typeface="方正中等线简体" panose="03000509000000000000" pitchFamily="65" charset="-122"/>
                <a:cs typeface="Courier New" panose="02070309020205020404" pitchFamily="49" charset="0"/>
              </a:rPr>
              <a:t>(HgS)</a:t>
            </a:r>
            <a:r>
              <a:rPr lang="zh-CN" altLang="zh-CN" sz="2800" kern="100">
                <a:latin typeface="Times New Roman" pitchFamily="18" charset="0"/>
                <a:ea typeface="方正中等线简体" panose="03000509000000000000" pitchFamily="65" charset="-122"/>
                <a:cs typeface="Times New Roman" panose="02020603050405020304" pitchFamily="18" charset="0"/>
              </a:rPr>
              <a:t>烧之成水银，积变又还成丹砂</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以曾青涂铁，铁赤色如铜</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。下列有关叙述正确的是</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中水银</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积变又还成丹砂</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说明水银发生了还原反应</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中反应的离子方程式为</a:t>
            </a:r>
            <a:r>
              <a:rPr lang="en-US" altLang="zh-CN" sz="2800" kern="100">
                <a:latin typeface="Times New Roman" pitchFamily="18" charset="0"/>
                <a:ea typeface="方正中等线简体" panose="03000509000000000000" pitchFamily="65" charset="-122"/>
                <a:cs typeface="Courier New" panose="02070309020205020404" pitchFamily="49" charset="0"/>
              </a:rPr>
              <a:t>2Fe</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3Cu</a:t>
            </a:r>
            <a:r>
              <a:rPr lang="en-US" altLang="zh-CN" sz="2800" kern="100" baseline="30000">
                <a:latin typeface="Times New Roman" pitchFamily="18" charset="0"/>
                <a:ea typeface="方正中等线简体" panose="03000509000000000000" pitchFamily="65" charset="-122"/>
                <a:cs typeface="Courier New" panose="02070309020205020404" pitchFamily="49" charset="0"/>
              </a:rPr>
              <a:t>2</a:t>
            </a:r>
            <a:r>
              <a:rPr lang="zh-CN" altLang="zh-CN" sz="2800" kern="100" baseline="3000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80">
                <a:latin typeface="Times New Roman" pitchFamily="18" charset="0"/>
                <a:ea typeface="方正中等线简体" panose="03000509000000000000" pitchFamily="65" charset="-122"/>
                <a:cs typeface="Courier New" panose="02070309020205020404" pitchFamily="49"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=2Fe</a:t>
            </a:r>
            <a:r>
              <a:rPr lang="en-US" altLang="zh-CN" sz="2800" kern="100" baseline="30000">
                <a:latin typeface="Times New Roman" pitchFamily="18" charset="0"/>
                <a:ea typeface="方正中等线简体" panose="03000509000000000000" pitchFamily="65" charset="-122"/>
                <a:cs typeface="Courier New" panose="02070309020205020404" pitchFamily="49" charset="0"/>
              </a:rPr>
              <a:t>3</a:t>
            </a:r>
            <a:r>
              <a:rPr lang="zh-CN" altLang="zh-CN" sz="28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3Cu</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根据</a:t>
            </a: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可知温度计打破后可以用硫粉覆盖水银，防止中毒</a:t>
            </a:r>
            <a:endParaRPr lang="zh-CN" altLang="zh-CN" sz="10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水银能跟曾青发生置换反应生成单质铜</a:t>
            </a:r>
            <a:endParaRPr lang="zh-CN" altLang="zh-CN" sz="1000" kern="100">
              <a:effectLst/>
              <a:latin typeface="宋体" pitchFamily="2" charset="-122"/>
              <a:ea typeface="宋体" pitchFamily="2" charset="-122"/>
              <a:cs typeface="Courier New" panose="02070309020205020404" pitchFamily="49" charset="0"/>
            </a:endParaRPr>
          </a:p>
        </p:txBody>
      </p:sp>
      <p:sp>
        <p:nvSpPr>
          <p:cNvPr id="20"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3"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1"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2"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3"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4"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5"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6"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40"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1" name="Rectangle 21">
            <a:hlinkClick r:id="rId6"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2" name="Rectangle 21">
            <a:hlinkClick r:id="rId7" action="ppaction://hlinksldjump?num=11"/>
          </p:cNvPr>
          <p:cNvSpPr>
            <a:spLocks noChangeArrowheads="1"/>
          </p:cNvSpPr>
          <p:nvPr/>
        </p:nvSpPr>
        <p:spPr bwMode="auto">
          <a:xfrm>
            <a:off x="368852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6</a:t>
            </a:r>
          </a:p>
        </p:txBody>
      </p:sp>
      <p:sp>
        <p:nvSpPr>
          <p:cNvPr id="27"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7"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8"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9"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3"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6" name="TextBox 9"/>
          <p:cNvSpPr txBox="1"/>
          <p:nvPr/>
        </p:nvSpPr>
        <p:spPr>
          <a:xfrm>
            <a:off x="396054" y="4738638"/>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46"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Tree>
    <p:extLst>
      <p:ext uri="{BB962C8B-B14F-4D97-AF65-F5344CB8AC3E}">
        <p14:creationId xmlns:p14="http://schemas.microsoft.com/office/powerpoint/2010/main" val="193040978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blinds(horizontal)">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 name="组合 45"/>
          <p:cNvGrpSpPr/>
          <p:nvPr/>
        </p:nvGrpSpPr>
        <p:grpSpPr>
          <a:xfrm>
            <a:off x="335206" y="1088594"/>
            <a:ext cx="11520000" cy="5077504"/>
            <a:chOff x="335206" y="875209"/>
            <a:chExt cx="11520000" cy="5077504"/>
          </a:xfrm>
        </p:grpSpPr>
        <p:sp>
          <p:nvSpPr>
            <p:cNvPr id="49" name="圆角矩形 48">
              <a:extLst>
                <a:ext uri="{FF2B5EF4-FFF2-40B4-BE49-F238E27FC236}">
                  <a16:creationId xmlns="" xmlns:a16="http://schemas.microsoft.com/office/drawing/2014/main" id="{E595429C-FC91-844C-93CF-CDF13B79A00E}"/>
                </a:ext>
              </a:extLst>
            </p:cNvPr>
            <p:cNvSpPr/>
            <p:nvPr/>
          </p:nvSpPr>
          <p:spPr>
            <a:xfrm>
              <a:off x="335206" y="996240"/>
              <a:ext cx="11520000" cy="4956473"/>
            </a:xfrm>
            <a:prstGeom prst="roundRect">
              <a:avLst>
                <a:gd name="adj" fmla="val 2655"/>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50" name="矩形 49">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51" name="文本框 50">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7"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8"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9"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4"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a:hlinkClick r:id="rId5"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a:hlinkClick r:id="rId6"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a:hlinkClick r:id="rId7" action="ppaction://hlinksldjump?num=11"/>
          </p:cNvPr>
          <p:cNvSpPr>
            <a:spLocks noChangeArrowheads="1"/>
          </p:cNvSpPr>
          <p:nvPr/>
        </p:nvSpPr>
        <p:spPr bwMode="auto">
          <a:xfrm>
            <a:off x="368852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6</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2"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3"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4"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534193" y="1413570"/>
            <a:ext cx="11122027"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水银是汞，属于金属，</a:t>
            </a:r>
            <a:r>
              <a:rPr lang="en-US" altLang="zh-CN" sz="2800" kern="100">
                <a:latin typeface="Times New Roman" pitchFamily="18" charset="0"/>
                <a:ea typeface="楷体_GB2312" panose="02010609030101010101" pitchFamily="49" charset="-122"/>
                <a:cs typeface="Courier New" panose="02070309020205020404" pitchFamily="49" charset="0"/>
              </a:rPr>
              <a:t>Hg</a:t>
            </a:r>
            <a:r>
              <a:rPr lang="en-US" altLang="zh-CN" sz="2800" kern="100" spc="-6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err="1">
                <a:latin typeface="Times New Roman" pitchFamily="18" charset="0"/>
                <a:ea typeface="楷体_GB2312" panose="02010609030101010101" pitchFamily="49" charset="-122"/>
                <a:cs typeface="Courier New" panose="02070309020205020404" pitchFamily="49" charset="0"/>
              </a:rPr>
              <a:t>HgS</a:t>
            </a:r>
            <a:r>
              <a:rPr lang="zh-CN" altLang="zh-CN" sz="2800" kern="100">
                <a:latin typeface="Times New Roman" pitchFamily="18" charset="0"/>
                <a:ea typeface="楷体_GB2312" panose="02010609030101010101" pitchFamily="49" charset="-122"/>
                <a:cs typeface="Times New Roman" panose="02020603050405020304" pitchFamily="18" charset="0"/>
              </a:rPr>
              <a:t>应是水银发生了氧化反应，故</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铁</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cs typeface="Courier New" panose="02070309020205020404" pitchFamily="49" charset="0"/>
              </a:rPr>
              <a:t>Cu</a:t>
            </a:r>
            <a:r>
              <a:rPr lang="en-US" altLang="zh-CN" sz="2800" kern="100" baseline="30000">
                <a:latin typeface="Times New Roman" pitchFamily="18" charset="0"/>
                <a:ea typeface="楷体_GB2312" panose="02010609030101010101" pitchFamily="49" charset="-122"/>
                <a:cs typeface="Courier New" panose="02070309020205020404" pitchFamily="49" charset="0"/>
              </a:rPr>
              <a:t>2</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发生置换反应生成</a:t>
            </a:r>
            <a:r>
              <a:rPr lang="en-US" altLang="zh-CN" sz="2800" kern="100">
                <a:latin typeface="Times New Roman" pitchFamily="18" charset="0"/>
                <a:ea typeface="楷体_GB2312" panose="02010609030101010101" pitchFamily="49" charset="-122"/>
                <a:cs typeface="Courier New" panose="02070309020205020404" pitchFamily="49" charset="0"/>
              </a:rPr>
              <a:t>Fe</a:t>
            </a:r>
            <a:r>
              <a:rPr lang="en-US" altLang="zh-CN" sz="2800" kern="100" baseline="30000">
                <a:latin typeface="Times New Roman" pitchFamily="18" charset="0"/>
                <a:ea typeface="楷体_GB2312" panose="02010609030101010101" pitchFamily="49" charset="-122"/>
                <a:cs typeface="Courier New" panose="02070309020205020404" pitchFamily="49" charset="0"/>
              </a:rPr>
              <a:t>2</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，正确的离子方程式应是</a:t>
            </a:r>
            <a:r>
              <a:rPr lang="en-US" altLang="zh-CN" sz="2800" kern="100">
                <a:latin typeface="Times New Roman" pitchFamily="18" charset="0"/>
                <a:ea typeface="楷体_GB2312" panose="02010609030101010101" pitchFamily="49" charset="-122"/>
                <a:cs typeface="Courier New" panose="02070309020205020404" pitchFamily="49" charset="0"/>
              </a:rPr>
              <a:t>Fe</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Cu</a:t>
            </a:r>
            <a:r>
              <a:rPr lang="en-US" altLang="zh-CN" sz="2800" kern="100" baseline="30000">
                <a:latin typeface="Times New Roman" pitchFamily="18" charset="0"/>
                <a:ea typeface="楷体_GB2312" panose="02010609030101010101" pitchFamily="49" charset="-122"/>
                <a:cs typeface="Courier New" panose="02070309020205020404" pitchFamily="49" charset="0"/>
              </a:rPr>
              <a:t>2</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en-US" altLang="zh-CN" sz="2800" kern="100" spc="-80">
                <a:latin typeface="Times New Roman" pitchFamily="18" charset="0"/>
                <a:ea typeface="楷体_GB2312" panose="02010609030101010101" pitchFamily="49" charset="-122"/>
                <a:cs typeface="Courier New" panose="02070309020205020404" pitchFamily="49"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=Fe</a:t>
            </a:r>
            <a:r>
              <a:rPr lang="en-US" altLang="zh-CN" sz="2800" kern="100" baseline="30000">
                <a:latin typeface="Times New Roman" pitchFamily="18" charset="0"/>
                <a:ea typeface="楷体_GB2312" panose="02010609030101010101" pitchFamily="49" charset="-122"/>
                <a:cs typeface="Courier New" panose="02070309020205020404" pitchFamily="49" charset="0"/>
              </a:rPr>
              <a:t>2</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Cu</a:t>
            </a:r>
            <a:r>
              <a:rPr lang="zh-CN" altLang="zh-CN" sz="2800" kern="100">
                <a:latin typeface="Times New Roman" pitchFamily="18" charset="0"/>
                <a:ea typeface="楷体_GB2312" panose="02010609030101010101" pitchFamily="49" charset="-122"/>
                <a:cs typeface="Times New Roman" panose="02020603050405020304" pitchFamily="18" charset="0"/>
              </a:rPr>
              <a:t>，故</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S</a:t>
            </a:r>
            <a:r>
              <a:rPr lang="zh-CN" altLang="zh-CN" sz="2800" kern="100">
                <a:latin typeface="Times New Roman" pitchFamily="18" charset="0"/>
                <a:ea typeface="楷体_GB2312" panose="02010609030101010101" pitchFamily="49" charset="-122"/>
                <a:cs typeface="Times New Roman" panose="02020603050405020304" pitchFamily="18" charset="0"/>
              </a:rPr>
              <a:t>和</a:t>
            </a:r>
            <a:r>
              <a:rPr lang="en-US" altLang="zh-CN" sz="2800" kern="100">
                <a:latin typeface="Times New Roman" pitchFamily="18" charset="0"/>
                <a:ea typeface="楷体_GB2312" panose="02010609030101010101" pitchFamily="49" charset="-122"/>
                <a:cs typeface="Courier New" panose="02070309020205020404" pitchFamily="49" charset="0"/>
              </a:rPr>
              <a:t>Hg</a:t>
            </a:r>
            <a:r>
              <a:rPr lang="zh-CN" altLang="zh-CN" sz="2800" kern="100">
                <a:latin typeface="Times New Roman" pitchFamily="18" charset="0"/>
                <a:ea typeface="楷体_GB2312" panose="02010609030101010101" pitchFamily="49" charset="-122"/>
                <a:cs typeface="Times New Roman" panose="02020603050405020304" pitchFamily="18" charset="0"/>
              </a:rPr>
              <a:t>反应生成</a:t>
            </a:r>
            <a:r>
              <a:rPr lang="en-US" altLang="zh-CN" sz="2800" kern="100" err="1">
                <a:latin typeface="Times New Roman" pitchFamily="18" charset="0"/>
                <a:ea typeface="楷体_GB2312" panose="02010609030101010101" pitchFamily="49" charset="-122"/>
                <a:cs typeface="Courier New" panose="02070309020205020404" pitchFamily="49" charset="0"/>
              </a:rPr>
              <a:t>HgS</a:t>
            </a:r>
            <a:r>
              <a:rPr lang="zh-CN" altLang="zh-CN" sz="2800" kern="100">
                <a:latin typeface="Times New Roman" pitchFamily="18" charset="0"/>
                <a:ea typeface="楷体_GB2312" panose="02010609030101010101" pitchFamily="49" charset="-122"/>
                <a:cs typeface="Times New Roman" panose="02020603050405020304" pitchFamily="18" charset="0"/>
              </a:rPr>
              <a:t>，因此用硫粉覆盖温度计打破后流出的水银，可以防止中毒，故</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根据</a:t>
            </a:r>
            <a:r>
              <a:rPr lang="zh-CN" altLang="zh-CN" sz="2800" kern="100">
                <a:latin typeface="Times New Roman" pitchFamily="18" charset="0"/>
                <a:ea typeface="楷体_GB2312" panose="02010609030101010101" pitchFamily="49" charset="-122"/>
                <a:cs typeface="Times New Roman" panose="02020603050405020304" pitchFamily="18" charset="0"/>
              </a:rPr>
              <a:t>金属活动性顺序，</a:t>
            </a:r>
            <a:r>
              <a:rPr lang="en-US" altLang="zh-CN" sz="2800" kern="100">
                <a:latin typeface="Times New Roman" pitchFamily="18" charset="0"/>
                <a:ea typeface="楷体_GB2312" panose="02010609030101010101" pitchFamily="49" charset="-122"/>
                <a:cs typeface="Courier New" panose="02070309020205020404" pitchFamily="49" charset="0"/>
              </a:rPr>
              <a:t>Cu</a:t>
            </a:r>
            <a:r>
              <a:rPr lang="zh-CN" altLang="zh-CN" sz="2800" kern="100">
                <a:latin typeface="Times New Roman" pitchFamily="18" charset="0"/>
                <a:ea typeface="楷体_GB2312" panose="02010609030101010101" pitchFamily="49" charset="-122"/>
                <a:cs typeface="Times New Roman" panose="02020603050405020304" pitchFamily="18" charset="0"/>
              </a:rPr>
              <a:t>排在</a:t>
            </a:r>
            <a:r>
              <a:rPr lang="en-US" altLang="zh-CN" sz="2800" kern="100">
                <a:latin typeface="Times New Roman" pitchFamily="18" charset="0"/>
                <a:ea typeface="楷体_GB2312" panose="02010609030101010101" pitchFamily="49" charset="-122"/>
                <a:cs typeface="Courier New" panose="02070309020205020404" pitchFamily="49" charset="0"/>
              </a:rPr>
              <a:t>Hg</a:t>
            </a:r>
            <a:r>
              <a:rPr lang="zh-CN" altLang="zh-CN" sz="2800" kern="100">
                <a:latin typeface="Times New Roman" pitchFamily="18" charset="0"/>
                <a:ea typeface="楷体_GB2312" panose="02010609030101010101" pitchFamily="49" charset="-122"/>
                <a:cs typeface="Times New Roman" panose="02020603050405020304" pitchFamily="18" charset="0"/>
              </a:rPr>
              <a:t>的前面，因此</a:t>
            </a:r>
            <a:r>
              <a:rPr lang="en-US" altLang="zh-CN" sz="2800" kern="100">
                <a:latin typeface="Times New Roman" pitchFamily="18" charset="0"/>
                <a:ea typeface="楷体_GB2312" panose="02010609030101010101" pitchFamily="49" charset="-122"/>
                <a:cs typeface="Courier New" panose="02070309020205020404" pitchFamily="49" charset="0"/>
              </a:rPr>
              <a:t>Hg</a:t>
            </a:r>
            <a:r>
              <a:rPr lang="zh-CN" altLang="zh-CN" sz="2800" kern="100">
                <a:latin typeface="Times New Roman" pitchFamily="18" charset="0"/>
                <a:ea typeface="楷体_GB2312" panose="02010609030101010101" pitchFamily="49" charset="-122"/>
                <a:cs typeface="Times New Roman" panose="02020603050405020304" pitchFamily="18" charset="0"/>
              </a:rPr>
              <a:t>不能置换出</a:t>
            </a:r>
            <a:r>
              <a:rPr lang="en-US" altLang="zh-CN" sz="2800" kern="100">
                <a:latin typeface="Times New Roman" pitchFamily="18" charset="0"/>
                <a:ea typeface="楷体_GB2312" panose="02010609030101010101" pitchFamily="49" charset="-122"/>
                <a:cs typeface="Courier New" panose="02070309020205020404" pitchFamily="49" charset="0"/>
              </a:rPr>
              <a:t>Cu</a:t>
            </a:r>
            <a:r>
              <a:rPr lang="zh-CN" altLang="zh-CN" sz="2800" kern="100">
                <a:latin typeface="Times New Roman" pitchFamily="18" charset="0"/>
                <a:ea typeface="楷体_GB2312" panose="02010609030101010101" pitchFamily="49" charset="-122"/>
                <a:cs typeface="Times New Roman" panose="02020603050405020304" pitchFamily="18" charset="0"/>
              </a:rPr>
              <a:t>，故</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endParaRPr lang="zh-CN" altLang="zh-CN" sz="1050" kern="100">
              <a:effectLst/>
              <a:latin typeface="宋体" pitchFamily="2" charset="-122"/>
              <a:ea typeface="宋体" pitchFamily="2" charset="-122"/>
              <a:cs typeface="Courier New" panose="02070309020205020404" pitchFamily="49" charset="0"/>
            </a:endParaRPr>
          </a:p>
        </p:txBody>
      </p:sp>
      <p:sp>
        <p:nvSpPr>
          <p:cNvPr id="31"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Tree>
    <p:extLst>
      <p:ext uri="{BB962C8B-B14F-4D97-AF65-F5344CB8AC3E}">
        <p14:creationId xmlns:p14="http://schemas.microsoft.com/office/powerpoint/2010/main" val="25830635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linds(horizontal)">
                                      <p:cBhvr>
                                        <p:cTn id="17" dur="500"/>
                                        <p:tgtEl>
                                          <p:spTgt spid="4">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linds(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40"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1"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5" name="Rectangle 21">
            <a:hlinkClick r:id="rId5" action="ppaction://hlinksldjump?num=13"/>
          </p:cNvPr>
          <p:cNvSpPr>
            <a:spLocks noChangeArrowheads="1"/>
          </p:cNvSpPr>
          <p:nvPr/>
        </p:nvSpPr>
        <p:spPr bwMode="auto">
          <a:xfrm>
            <a:off x="409818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7</a:t>
            </a:r>
          </a:p>
        </p:txBody>
      </p:sp>
      <p:sp>
        <p:nvSpPr>
          <p:cNvPr id="46"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7"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8"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9"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0"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1"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2"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4" name="矩形 33"/>
          <p:cNvSpPr/>
          <p:nvPr/>
        </p:nvSpPr>
        <p:spPr>
          <a:xfrm>
            <a:off x="335206" y="837506"/>
            <a:ext cx="11520000" cy="52320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7" name="Rectangle 21">
            <a:hlinkClick r:id="rId6"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8" name="Rectangle 21">
            <a:hlinkClick r:id="rId7"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9" name="Rectangle 21">
            <a:hlinkClick r:id="rId8"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1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0"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1"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3"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478582" y="966858"/>
            <a:ext cx="11089232" cy="6644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rPr>
              <a:t>7.</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下列离子组加入相应试剂后，发生反应的离子方程式正确的是</a:t>
            </a:r>
            <a:endParaRPr lang="zh-CN" altLang="zh-CN" sz="1050" kern="100">
              <a:effectLst/>
              <a:latin typeface="宋体" pitchFamily="2" charset="-122"/>
              <a:ea typeface="宋体" pitchFamily="2" charset="-122"/>
              <a:cs typeface="Courier New" panose="02070309020205020404" pitchFamily="49" charset="0"/>
            </a:endParaRPr>
          </a:p>
        </p:txBody>
      </p:sp>
      <p:sp>
        <p:nvSpPr>
          <p:cNvPr id="26"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5" name="表格 4"/>
          <p:cNvGraphicFramePr>
            <a:graphicFrameLocks noGrp="1"/>
          </p:cNvGraphicFramePr>
          <p:nvPr>
            <p:extLst>
              <p:ext uri="{D42A27DB-BD31-4B8C-83A1-F6EECF244321}">
                <p14:modId xmlns:p14="http://schemas.microsoft.com/office/powerpoint/2010/main" val="2398277397"/>
              </p:ext>
            </p:extLst>
          </p:nvPr>
        </p:nvGraphicFramePr>
        <p:xfrm>
          <a:off x="550593" y="1701602"/>
          <a:ext cx="11017221" cy="4104456"/>
        </p:xfrm>
        <a:graphic>
          <a:graphicData uri="http://schemas.openxmlformats.org/drawingml/2006/table">
            <a:tbl>
              <a:tblPr/>
              <a:tblGrid>
                <a:gridCol w="675134"/>
                <a:gridCol w="1845143"/>
                <a:gridCol w="2016224"/>
                <a:gridCol w="6480720"/>
              </a:tblGrid>
              <a:tr h="703688">
                <a:tc>
                  <a:txBody>
                    <a:bodyPr vert="horz" wrap="square"/>
                    <a:lstStyle/>
                    <a:p>
                      <a:pPr algn="ctr">
                        <a:lnSpc>
                          <a:spcPct val="15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 </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noFill/>
                  </a:tcPr>
                </a:tc>
                <a:tc>
                  <a:txBody>
                    <a:bodyPr vert="horz" wrap="square"/>
                    <a:lstStyle/>
                    <a:p>
                      <a:pPr algn="ctr">
                        <a:lnSpc>
                          <a:spcPct val="150000"/>
                        </a:lnSpc>
                        <a:spcAft>
                          <a:spcPct val="0"/>
                        </a:spcAft>
                      </a:pPr>
                      <a:r>
                        <a:rPr lang="zh-CN" sz="2600" kern="100">
                          <a:effectLst/>
                          <a:latin typeface="Times New Roman" pitchFamily="18" charset="0"/>
                          <a:ea typeface="方正中等线简体" panose="03000509000000000000" pitchFamily="65" charset="-122"/>
                          <a:cs typeface="Times New Roman" panose="02020603050405020304" pitchFamily="18" charset="0"/>
                        </a:rPr>
                        <a:t>离子组</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ct val="0"/>
                        </a:spcAft>
                      </a:pPr>
                      <a:r>
                        <a:rPr lang="zh-CN" sz="2600" kern="100">
                          <a:effectLst/>
                          <a:latin typeface="Times New Roman" pitchFamily="18" charset="0"/>
                          <a:ea typeface="方正中等线简体" panose="03000509000000000000" pitchFamily="65" charset="-122"/>
                          <a:cs typeface="Times New Roman" panose="02020603050405020304" pitchFamily="18" charset="0"/>
                        </a:rPr>
                        <a:t>加入试剂</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ct val="0"/>
                        </a:spcAft>
                      </a:pPr>
                      <a:r>
                        <a:rPr lang="zh-CN" sz="2600" kern="100">
                          <a:effectLst/>
                          <a:latin typeface="Times New Roman" pitchFamily="18" charset="0"/>
                          <a:ea typeface="方正中等线简体" panose="03000509000000000000" pitchFamily="65" charset="-122"/>
                          <a:cs typeface="Times New Roman" panose="02020603050405020304" pitchFamily="18" charset="0"/>
                        </a:rPr>
                        <a:t>离子方程式</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289704">
                <a:tc>
                  <a:txBody>
                    <a:bodyPr vert="horz" wrap="square"/>
                    <a:lstStyle/>
                    <a:p>
                      <a:pPr algn="ctr">
                        <a:lnSpc>
                          <a:spcPct val="15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A</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ct val="0"/>
                        </a:spcAft>
                      </a:pP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Ba(OH)</a:t>
                      </a:r>
                      <a:r>
                        <a:rPr lang="en-US" sz="2600" kern="100" baseline="-25000">
                          <a:effectLst/>
                          <a:latin typeface="Times New Roman" pitchFamily="18" charset="0"/>
                          <a:ea typeface="方正中等线简体" panose="03000509000000000000" pitchFamily="65" charset="-122"/>
                          <a:cs typeface="Courier New" panose="02070309020205020404" pitchFamily="49" charset="0"/>
                        </a:rPr>
                        <a:t>2</a:t>
                      </a:r>
                      <a:r>
                        <a:rPr lang="zh-CN" sz="2600" kern="100">
                          <a:effectLst/>
                          <a:latin typeface="Times New Roman" pitchFamily="18" charset="0"/>
                          <a:ea typeface="方正中等线简体" panose="03000509000000000000" pitchFamily="65" charset="-122"/>
                          <a:cs typeface="Times New Roman" panose="02020603050405020304" pitchFamily="18" charset="0"/>
                        </a:rPr>
                        <a:t>溶液</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50000"/>
                        </a:lnSpc>
                        <a:spcAft>
                          <a:spcPct val="0"/>
                        </a:spcAft>
                      </a:pPr>
                      <a:endParaRPr lang="en-US" sz="2600" kern="100">
                        <a:effectLst/>
                        <a:latin typeface="Times New Roman" pitchFamily="18" charset="0"/>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3688">
                <a:tc>
                  <a:txBody>
                    <a:bodyPr vert="horz" wrap="square"/>
                    <a:lstStyle/>
                    <a:p>
                      <a:pPr algn="ctr">
                        <a:lnSpc>
                          <a:spcPct val="10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B</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H</a:t>
                      </a:r>
                      <a:r>
                        <a:rPr lang="zh-CN" sz="2600" kern="100" baseline="30000">
                          <a:effectLst/>
                          <a:latin typeface="Times New Roman" pitchFamily="18" charset="0"/>
                          <a:ea typeface="方正中等线简体" panose="03000509000000000000" pitchFamily="65" charset="-122"/>
                          <a:cs typeface="Times New Roman" panose="02020603050405020304" pitchFamily="18" charset="0"/>
                        </a:rPr>
                        <a:t>＋</a:t>
                      </a:r>
                      <a:r>
                        <a:rPr lang="zh-CN" sz="2600" kern="100">
                          <a:effectLst/>
                          <a:latin typeface="Times New Roman" pitchFamily="18" charset="0"/>
                          <a:ea typeface="方正中等线简体" panose="03000509000000000000" pitchFamily="65" charset="-122"/>
                          <a:cs typeface="Times New Roman" panose="02020603050405020304" pitchFamily="18" charset="0"/>
                        </a:rPr>
                        <a:t>、</a:t>
                      </a:r>
                      <a:r>
                        <a:rPr lang="en-US" sz="2600" kern="100" err="1">
                          <a:effectLst/>
                          <a:latin typeface="Times New Roman" pitchFamily="18" charset="0"/>
                          <a:ea typeface="方正中等线简体" panose="03000509000000000000" pitchFamily="65" charset="-122"/>
                          <a:cs typeface="Courier New" panose="02070309020205020404" pitchFamily="49" charset="0"/>
                        </a:rPr>
                        <a:t>Cl</a:t>
                      </a:r>
                      <a:r>
                        <a:rPr lang="zh-CN" sz="2600" kern="100" baseline="30000">
                          <a:effectLst/>
                          <a:latin typeface="Times New Roman" pitchFamily="18" charset="0"/>
                          <a:ea typeface="方正中等线简体" panose="03000509000000000000" pitchFamily="65" charset="-122"/>
                          <a:cs typeface="Times New Roman" panose="02020603050405020304" pitchFamily="18" charset="0"/>
                        </a:rPr>
                        <a:t>－</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r>
                        <a:rPr lang="zh-CN" sz="2600" kern="100">
                          <a:effectLst/>
                          <a:latin typeface="Times New Roman" pitchFamily="18" charset="0"/>
                          <a:ea typeface="方正中等线简体" panose="03000509000000000000" pitchFamily="65" charset="-122"/>
                          <a:cs typeface="Times New Roman" panose="02020603050405020304" pitchFamily="18" charset="0"/>
                        </a:rPr>
                        <a:t>足量石灰乳</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2H</a:t>
                      </a:r>
                      <a:r>
                        <a:rPr lang="zh-CN" sz="2600" kern="100" baseline="30000">
                          <a:effectLst/>
                          <a:latin typeface="Times New Roman" pitchFamily="18" charset="0"/>
                          <a:ea typeface="方正中等线简体" panose="03000509000000000000" pitchFamily="65" charset="-122"/>
                          <a:cs typeface="Times New Roman" panose="02020603050405020304" pitchFamily="18" charset="0"/>
                        </a:rPr>
                        <a:t>＋</a:t>
                      </a:r>
                      <a:r>
                        <a:rPr lang="zh-CN" sz="2600" kern="100">
                          <a:effectLst/>
                          <a:latin typeface="Times New Roman" pitchFamily="18" charset="0"/>
                          <a:ea typeface="方正中等线简体" panose="03000509000000000000" pitchFamily="65" charset="-122"/>
                          <a:cs typeface="Times New Roman" panose="02020603050405020304" pitchFamily="18" charset="0"/>
                        </a:rPr>
                        <a:t>＋</a:t>
                      </a:r>
                      <a:r>
                        <a:rPr lang="en-US" sz="2600" kern="100">
                          <a:effectLst/>
                          <a:latin typeface="Times New Roman" pitchFamily="18" charset="0"/>
                          <a:ea typeface="方正中等线简体" panose="03000509000000000000" pitchFamily="65" charset="-122"/>
                          <a:cs typeface="Courier New" panose="02070309020205020404" pitchFamily="49" charset="0"/>
                        </a:rPr>
                        <a:t>2OH</a:t>
                      </a:r>
                      <a:r>
                        <a:rPr lang="zh-CN" sz="2600" kern="100" baseline="30000">
                          <a:effectLst/>
                          <a:latin typeface="Times New Roman" pitchFamily="18" charset="0"/>
                          <a:ea typeface="方正中等线简体" panose="03000509000000000000" pitchFamily="65" charset="-122"/>
                          <a:cs typeface="Times New Roman" panose="02020603050405020304" pitchFamily="18" charset="0"/>
                        </a:rPr>
                        <a:t>－</a:t>
                      </a:r>
                      <a:r>
                        <a:rPr lang="en-US" sz="2600" kern="100" spc="-80">
                          <a:effectLst/>
                          <a:latin typeface="Times New Roman" pitchFamily="18" charset="0"/>
                          <a:ea typeface="方正中等线简体" panose="03000509000000000000" pitchFamily="65" charset="-122"/>
                          <a:cs typeface="Courier New" panose="02070309020205020404" pitchFamily="49" charset="0"/>
                        </a:rPr>
                        <a:t>==</a:t>
                      </a:r>
                      <a:r>
                        <a:rPr lang="en-US" sz="2600" kern="100">
                          <a:effectLst/>
                          <a:latin typeface="Times New Roman" pitchFamily="18" charset="0"/>
                          <a:ea typeface="方正中等线简体" panose="03000509000000000000" pitchFamily="65" charset="-122"/>
                          <a:cs typeface="Courier New" panose="02070309020205020404" pitchFamily="49" charset="0"/>
                        </a:rPr>
                        <a:t>=2H</a:t>
                      </a:r>
                      <a:r>
                        <a:rPr lang="en-US" sz="2600" kern="100" baseline="-25000">
                          <a:effectLst/>
                          <a:latin typeface="Times New Roman" pitchFamily="18" charset="0"/>
                          <a:ea typeface="方正中等线简体" panose="03000509000000000000" pitchFamily="65" charset="-122"/>
                          <a:cs typeface="Courier New" panose="02070309020205020404" pitchFamily="49" charset="0"/>
                        </a:rPr>
                        <a:t>2</a:t>
                      </a:r>
                      <a:r>
                        <a:rPr lang="en-US" sz="2600" kern="100">
                          <a:effectLst/>
                          <a:latin typeface="Times New Roman" pitchFamily="18" charset="0"/>
                          <a:ea typeface="方正中等线简体" panose="03000509000000000000" pitchFamily="65" charset="-122"/>
                          <a:cs typeface="Courier New" panose="02070309020205020404" pitchFamily="49" charset="0"/>
                        </a:rPr>
                        <a:t>O</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3688">
                <a:tc>
                  <a:txBody>
                    <a:bodyPr vert="horz" wrap="square"/>
                    <a:lstStyle/>
                    <a:p>
                      <a:pPr algn="ctr">
                        <a:lnSpc>
                          <a:spcPct val="10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C</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NaHSO</a:t>
                      </a:r>
                      <a:r>
                        <a:rPr lang="en-US" sz="2600" kern="100" baseline="-25000">
                          <a:effectLst/>
                          <a:latin typeface="Times New Roman" pitchFamily="18" charset="0"/>
                          <a:ea typeface="方正中等线简体" panose="03000509000000000000" pitchFamily="65" charset="-122"/>
                          <a:cs typeface="Courier New" panose="02070309020205020404" pitchFamily="49" charset="0"/>
                        </a:rPr>
                        <a:t>4</a:t>
                      </a:r>
                      <a:r>
                        <a:rPr lang="zh-CN" sz="2600" kern="100">
                          <a:effectLst/>
                          <a:latin typeface="Times New Roman" pitchFamily="18" charset="0"/>
                          <a:ea typeface="方正中等线简体" panose="03000509000000000000" pitchFamily="65" charset="-122"/>
                          <a:cs typeface="Times New Roman" panose="02020603050405020304" pitchFamily="18" charset="0"/>
                        </a:rPr>
                        <a:t>溶液</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3688">
                <a:tc>
                  <a:txBody>
                    <a:bodyPr vert="horz" wrap="square"/>
                    <a:lstStyle/>
                    <a:p>
                      <a:pPr algn="ctr">
                        <a:lnSpc>
                          <a:spcPct val="100000"/>
                        </a:lnSpc>
                        <a:spcAft>
                          <a:spcPct val="0"/>
                        </a:spcAft>
                      </a:pPr>
                      <a:r>
                        <a:rPr lang="en-US" sz="2600" kern="100">
                          <a:effectLst/>
                          <a:latin typeface="Times New Roman" pitchFamily="18" charset="0"/>
                          <a:ea typeface="方正中等线简体" panose="03000509000000000000" pitchFamily="65" charset="-122"/>
                          <a:cs typeface="Courier New" panose="02070309020205020404" pitchFamily="49" charset="0"/>
                        </a:rPr>
                        <a:t>D</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r>
                        <a:rPr lang="zh-CN" sz="2600" kern="100">
                          <a:effectLst/>
                          <a:latin typeface="Times New Roman" pitchFamily="18" charset="0"/>
                          <a:ea typeface="方正中等线简体" panose="03000509000000000000" pitchFamily="65" charset="-122"/>
                          <a:cs typeface="Times New Roman" panose="02020603050405020304" pitchFamily="18" charset="0"/>
                        </a:rPr>
                        <a:t>少量盐酸</a:t>
                      </a: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00000"/>
                        </a:lnSpc>
                        <a:spcAft>
                          <a:spcPct val="0"/>
                        </a:spcAft>
                      </a:pPr>
                      <a:endParaRPr lang="zh-CN" sz="2600" kern="100">
                        <a:effectLst/>
                        <a:latin typeface="方正中等线简体" panose="03000509000000000000" pitchFamily="65" charset="-122"/>
                        <a:ea typeface="方正中等线简体" panose="03000509000000000000" pitchFamily="65" charset="-122"/>
                        <a:cs typeface="Courier New" panose="02070309020205020404" pitchFamily="49" charset="0"/>
                      </a:endParaRPr>
                    </a:p>
                  </a:txBody>
                  <a:tcPr marL="29149" marR="29149"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graphicFrame>
        <p:nvGraphicFramePr>
          <p:cNvPr id="6" name="对象 5"/>
          <p:cNvGraphicFramePr>
            <a:graphicFrameLocks noChangeAspect="1"/>
          </p:cNvGraphicFramePr>
          <p:nvPr>
            <p:extLst>
              <p:ext uri="{D42A27DB-BD31-4B8C-83A1-F6EECF244321}">
                <p14:modId xmlns:p14="http://schemas.microsoft.com/office/powerpoint/2010/main" val="2708695566"/>
              </p:ext>
            </p:extLst>
          </p:nvPr>
        </p:nvGraphicFramePr>
        <p:xfrm>
          <a:off x="1308770" y="2790110"/>
          <a:ext cx="2505075" cy="839788"/>
        </p:xfrm>
        <a:graphic>
          <a:graphicData uri="http://schemas.openxmlformats.org/presentationml/2006/ole">
            <mc:AlternateContent>
              <mc:Choice xmlns:v="urn:schemas-microsoft-com:vml" Requires="v">
                <p:oleObj spid="_x0000_s1041" name="文档" r:id="rId9" progId="Word.Document.12">
                  <p:embed/>
                </p:oleObj>
              </mc:Choice>
              <mc:Fallback>
                <p:oleObj name="文档" r:id="rId9" progId="Word.Document.12">
                  <p:embed/>
                  <p:pic>
                    <p:nvPicPr>
                      <p:cNvPr id="0" name="OLE substitute image"/>
                      <p:cNvPicPr/>
                      <p:nvPr/>
                    </p:nvPicPr>
                    <p:blipFill>
                      <a:blip r:embed="rId10"/>
                      <a:stretch>
                        <a:fillRect/>
                      </a:stretch>
                    </p:blipFill>
                    <p:spPr>
                      <a:xfrm>
                        <a:off x="1308770" y="2790110"/>
                        <a:ext cx="2505075" cy="839788"/>
                      </a:xfrm>
                      <a:prstGeom prst="rect">
                        <a:avLst/>
                      </a:prstGeom>
                    </p:spPr>
                  </p:pic>
                </p:oleObj>
              </mc:Fallback>
            </mc:AlternateContent>
          </a:graphicData>
        </a:graphic>
      </p:graphicFrame>
      <p:graphicFrame>
        <p:nvGraphicFramePr>
          <p:cNvPr id="7" name="对象 6"/>
          <p:cNvGraphicFramePr>
            <a:graphicFrameLocks noChangeAspect="1"/>
          </p:cNvGraphicFramePr>
          <p:nvPr>
            <p:extLst>
              <p:ext uri="{D42A27DB-BD31-4B8C-83A1-F6EECF244321}">
                <p14:modId xmlns:p14="http://schemas.microsoft.com/office/powerpoint/2010/main" val="1920606048"/>
              </p:ext>
            </p:extLst>
          </p:nvPr>
        </p:nvGraphicFramePr>
        <p:xfrm>
          <a:off x="5339857" y="2473734"/>
          <a:ext cx="6719888" cy="1208088"/>
        </p:xfrm>
        <a:graphic>
          <a:graphicData uri="http://schemas.openxmlformats.org/presentationml/2006/ole">
            <mc:AlternateContent>
              <mc:Choice xmlns:v="urn:schemas-microsoft-com:vml" Requires="v">
                <p:oleObj spid="_x0000_s1042" name="文档" r:id="rId11" progId="Word.Document.12">
                  <p:embed/>
                </p:oleObj>
              </mc:Choice>
              <mc:Fallback>
                <p:oleObj name="文档" r:id="rId11" progId="Word.Document.12">
                  <p:embed/>
                  <p:pic>
                    <p:nvPicPr>
                      <p:cNvPr id="0" name="OLE substitute image"/>
                      <p:cNvPicPr/>
                      <p:nvPr/>
                    </p:nvPicPr>
                    <p:blipFill>
                      <a:blip r:embed="rId12"/>
                      <a:stretch>
                        <a:fillRect/>
                      </a:stretch>
                    </p:blipFill>
                    <p:spPr>
                      <a:xfrm>
                        <a:off x="5339857" y="2473734"/>
                        <a:ext cx="6719888" cy="1208088"/>
                      </a:xfrm>
                      <a:prstGeom prst="rect">
                        <a:avLst/>
                      </a:prstGeom>
                    </p:spPr>
                  </p:pic>
                </p:oleObj>
              </mc:Fallback>
            </mc:AlternateContent>
          </a:graphicData>
        </a:graphic>
      </p:graphicFrame>
      <p:graphicFrame>
        <p:nvGraphicFramePr>
          <p:cNvPr id="8" name="对象 7"/>
          <p:cNvGraphicFramePr>
            <a:graphicFrameLocks noChangeAspect="1"/>
          </p:cNvGraphicFramePr>
          <p:nvPr>
            <p:extLst>
              <p:ext uri="{D42A27DB-BD31-4B8C-83A1-F6EECF244321}">
                <p14:modId xmlns:p14="http://schemas.microsoft.com/office/powerpoint/2010/main" val="1114353731"/>
              </p:ext>
            </p:extLst>
          </p:nvPr>
        </p:nvGraphicFramePr>
        <p:xfrm>
          <a:off x="1291307" y="4464030"/>
          <a:ext cx="2463800" cy="750888"/>
        </p:xfrm>
        <a:graphic>
          <a:graphicData uri="http://schemas.openxmlformats.org/presentationml/2006/ole">
            <mc:AlternateContent>
              <mc:Choice xmlns:v="urn:schemas-microsoft-com:vml" Requires="v">
                <p:oleObj spid="_x0000_s1043" name="文档" r:id="rId13" progId="Word.Document.12">
                  <p:embed/>
                </p:oleObj>
              </mc:Choice>
              <mc:Fallback>
                <p:oleObj name="文档" r:id="rId13" progId="Word.Document.12">
                  <p:embed/>
                  <p:pic>
                    <p:nvPicPr>
                      <p:cNvPr id="0" name="OLE substitute image"/>
                      <p:cNvPicPr/>
                      <p:nvPr/>
                    </p:nvPicPr>
                    <p:blipFill>
                      <a:blip r:embed="rId14"/>
                      <a:stretch>
                        <a:fillRect/>
                      </a:stretch>
                    </p:blipFill>
                    <p:spPr>
                      <a:xfrm>
                        <a:off x="1291307" y="4464030"/>
                        <a:ext cx="2463800" cy="750888"/>
                      </a:xfrm>
                      <a:prstGeom prst="rect">
                        <a:avLst/>
                      </a:prstGeom>
                    </p:spPr>
                  </p:pic>
                </p:oleObj>
              </mc:Fallback>
            </mc:AlternateContent>
          </a:graphicData>
        </a:graphic>
      </p:graphicFrame>
      <p:graphicFrame>
        <p:nvGraphicFramePr>
          <p:cNvPr id="9" name="对象 8"/>
          <p:cNvGraphicFramePr>
            <a:graphicFrameLocks noChangeAspect="1"/>
          </p:cNvGraphicFramePr>
          <p:nvPr>
            <p:extLst>
              <p:ext uri="{D42A27DB-BD31-4B8C-83A1-F6EECF244321}">
                <p14:modId xmlns:p14="http://schemas.microsoft.com/office/powerpoint/2010/main" val="1159560453"/>
              </p:ext>
            </p:extLst>
          </p:nvPr>
        </p:nvGraphicFramePr>
        <p:xfrm>
          <a:off x="6290473" y="4524221"/>
          <a:ext cx="5173662" cy="903288"/>
        </p:xfrm>
        <a:graphic>
          <a:graphicData uri="http://schemas.openxmlformats.org/presentationml/2006/ole">
            <mc:AlternateContent>
              <mc:Choice xmlns:v="urn:schemas-microsoft-com:vml" Requires="v">
                <p:oleObj spid="_x0000_s1044" name="文档" r:id="rId15" progId="Word.Document.12">
                  <p:embed/>
                </p:oleObj>
              </mc:Choice>
              <mc:Fallback>
                <p:oleObj name="文档" r:id="rId15" progId="Word.Document.12">
                  <p:embed/>
                  <p:pic>
                    <p:nvPicPr>
                      <p:cNvPr id="0" name="OLE substitute image"/>
                      <p:cNvPicPr/>
                      <p:nvPr/>
                    </p:nvPicPr>
                    <p:blipFill>
                      <a:blip r:embed="rId16"/>
                      <a:stretch>
                        <a:fillRect/>
                      </a:stretch>
                    </p:blipFill>
                    <p:spPr>
                      <a:xfrm>
                        <a:off x="6290473" y="4524221"/>
                        <a:ext cx="5173662" cy="903288"/>
                      </a:xfrm>
                      <a:prstGeom prst="rect">
                        <a:avLst/>
                      </a:prstGeom>
                    </p:spPr>
                  </p:pic>
                </p:oleObj>
              </mc:Fallback>
            </mc:AlternateContent>
          </a:graphicData>
        </a:graphic>
      </p:graphicFrame>
      <p:graphicFrame>
        <p:nvGraphicFramePr>
          <p:cNvPr id="10" name="对象 9"/>
          <p:cNvGraphicFramePr>
            <a:graphicFrameLocks noChangeAspect="1"/>
          </p:cNvGraphicFramePr>
          <p:nvPr>
            <p:extLst>
              <p:ext uri="{D42A27DB-BD31-4B8C-83A1-F6EECF244321}">
                <p14:modId xmlns:p14="http://schemas.microsoft.com/office/powerpoint/2010/main" val="3632208022"/>
              </p:ext>
            </p:extLst>
          </p:nvPr>
        </p:nvGraphicFramePr>
        <p:xfrm>
          <a:off x="1329978" y="5153610"/>
          <a:ext cx="2520950" cy="915988"/>
        </p:xfrm>
        <a:graphic>
          <a:graphicData uri="http://schemas.openxmlformats.org/presentationml/2006/ole">
            <mc:AlternateContent>
              <mc:Choice xmlns:v="urn:schemas-microsoft-com:vml" Requires="v">
                <p:oleObj spid="_x0000_s1045" name="文档" r:id="rId17" progId="Word.Document.12">
                  <p:embed/>
                </p:oleObj>
              </mc:Choice>
              <mc:Fallback>
                <p:oleObj name="文档" r:id="rId17" progId="Word.Document.12">
                  <p:embed/>
                  <p:pic>
                    <p:nvPicPr>
                      <p:cNvPr id="0" name="OLE substitute image"/>
                      <p:cNvPicPr/>
                      <p:nvPr/>
                    </p:nvPicPr>
                    <p:blipFill>
                      <a:blip r:embed="rId18"/>
                      <a:stretch>
                        <a:fillRect/>
                      </a:stretch>
                    </p:blipFill>
                    <p:spPr>
                      <a:xfrm>
                        <a:off x="1329978" y="5153610"/>
                        <a:ext cx="2520950" cy="915988"/>
                      </a:xfrm>
                      <a:prstGeom prst="rect">
                        <a:avLst/>
                      </a:prstGeom>
                    </p:spPr>
                  </p:pic>
                </p:oleObj>
              </mc:Fallback>
            </mc:AlternateContent>
          </a:graphicData>
        </a:graphic>
      </p:graphicFrame>
      <p:graphicFrame>
        <p:nvGraphicFramePr>
          <p:cNvPr id="11" name="对象 10"/>
          <p:cNvGraphicFramePr>
            <a:graphicFrameLocks noChangeAspect="1"/>
          </p:cNvGraphicFramePr>
          <p:nvPr>
            <p:extLst>
              <p:ext uri="{D42A27DB-BD31-4B8C-83A1-F6EECF244321}">
                <p14:modId xmlns:p14="http://schemas.microsoft.com/office/powerpoint/2010/main" val="1067002372"/>
              </p:ext>
            </p:extLst>
          </p:nvPr>
        </p:nvGraphicFramePr>
        <p:xfrm>
          <a:off x="5215440" y="5153610"/>
          <a:ext cx="7015162" cy="812800"/>
        </p:xfrm>
        <a:graphic>
          <a:graphicData uri="http://schemas.openxmlformats.org/presentationml/2006/ole">
            <mc:AlternateContent>
              <mc:Choice xmlns:v="urn:schemas-microsoft-com:vml" Requires="v">
                <p:oleObj spid="_x0000_s1046" name="文档" r:id="rId19" progId="Word.Document.12">
                  <p:embed/>
                </p:oleObj>
              </mc:Choice>
              <mc:Fallback>
                <p:oleObj name="文档" r:id="rId19" progId="Word.Document.12">
                  <p:embed/>
                  <p:pic>
                    <p:nvPicPr>
                      <p:cNvPr id="0" name="OLE substitute image"/>
                      <p:cNvPicPr/>
                      <p:nvPr/>
                    </p:nvPicPr>
                    <p:blipFill>
                      <a:blip r:embed="rId20"/>
                      <a:stretch>
                        <a:fillRect/>
                      </a:stretch>
                    </p:blipFill>
                    <p:spPr>
                      <a:xfrm>
                        <a:off x="5215440" y="5153610"/>
                        <a:ext cx="7015162" cy="812800"/>
                      </a:xfrm>
                      <a:prstGeom prst="rect">
                        <a:avLst/>
                      </a:prstGeom>
                    </p:spPr>
                  </p:pic>
                </p:oleObj>
              </mc:Fallback>
            </mc:AlternateContent>
          </a:graphicData>
        </a:graphic>
      </p:graphicFrame>
      <p:sp>
        <p:nvSpPr>
          <p:cNvPr id="30" name="TextBox 9"/>
          <p:cNvSpPr txBox="1"/>
          <p:nvPr/>
        </p:nvSpPr>
        <p:spPr>
          <a:xfrm>
            <a:off x="514670" y="4378598"/>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Tree>
    <p:extLst>
      <p:ext uri="{BB962C8B-B14F-4D97-AF65-F5344CB8AC3E}">
        <p14:creationId xmlns:p14="http://schemas.microsoft.com/office/powerpoint/2010/main" val="381138866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linds(horizontal)">
                                      <p:cBhvr>
                                        <p:cTn id="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40"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1"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5" name="Rectangle 21">
            <a:hlinkClick r:id="rId5" action="ppaction://hlinksldjump?num=13"/>
          </p:cNvPr>
          <p:cNvSpPr>
            <a:spLocks noChangeArrowheads="1"/>
          </p:cNvSpPr>
          <p:nvPr/>
        </p:nvSpPr>
        <p:spPr bwMode="auto">
          <a:xfrm>
            <a:off x="409818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7</a:t>
            </a:r>
          </a:p>
        </p:txBody>
      </p:sp>
      <p:sp>
        <p:nvSpPr>
          <p:cNvPr id="46"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7"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8"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9"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0"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1"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2"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grpSp>
        <p:nvGrpSpPr>
          <p:cNvPr id="35" name="组合 34"/>
          <p:cNvGrpSpPr/>
          <p:nvPr/>
        </p:nvGrpSpPr>
        <p:grpSpPr>
          <a:xfrm>
            <a:off x="335206" y="909514"/>
            <a:ext cx="11520000" cy="2880320"/>
            <a:chOff x="335206" y="875209"/>
            <a:chExt cx="11520000" cy="2880320"/>
          </a:xfrm>
        </p:grpSpPr>
        <p:sp>
          <p:nvSpPr>
            <p:cNvPr id="36" name="圆角矩形 35">
              <a:extLst>
                <a:ext uri="{FF2B5EF4-FFF2-40B4-BE49-F238E27FC236}">
                  <a16:creationId xmlns="" xmlns:a16="http://schemas.microsoft.com/office/drawing/2014/main" id="{E595429C-FC91-844C-93CF-CDF13B79A00E}"/>
                </a:ext>
              </a:extLst>
            </p:cNvPr>
            <p:cNvSpPr/>
            <p:nvPr/>
          </p:nvSpPr>
          <p:spPr>
            <a:xfrm>
              <a:off x="335206" y="996241"/>
              <a:ext cx="11520000" cy="2759288"/>
            </a:xfrm>
            <a:prstGeom prst="roundRect">
              <a:avLst>
                <a:gd name="adj" fmla="val 2986"/>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7" name="矩形 36">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8" name="文本框 37">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7" name="Rectangle 21">
            <a:hlinkClick r:id="rId6"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8" name="Rectangle 21">
            <a:hlinkClick r:id="rId7"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9" name="Rectangle 21">
            <a:hlinkClick r:id="rId8"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3"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4"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2"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185865493"/>
              </p:ext>
            </p:extLst>
          </p:nvPr>
        </p:nvGraphicFramePr>
        <p:xfrm>
          <a:off x="645359" y="1488640"/>
          <a:ext cx="8247062" cy="990600"/>
        </p:xfrm>
        <a:graphic>
          <a:graphicData uri="http://schemas.openxmlformats.org/presentationml/2006/ole">
            <mc:AlternateContent>
              <mc:Choice xmlns:v="urn:schemas-microsoft-com:vml" Requires="v">
                <p:oleObj spid="_x0000_s1047" name="文档" r:id="rId9" progId="Word.Document.12">
                  <p:embed/>
                </p:oleObj>
              </mc:Choice>
              <mc:Fallback>
                <p:oleObj name="文档" r:id="rId9" progId="Word.Document.12">
                  <p:embed/>
                  <p:pic>
                    <p:nvPicPr>
                      <p:cNvPr id="0" name="OLE substitute image"/>
                      <p:cNvPicPr/>
                      <p:nvPr/>
                    </p:nvPicPr>
                    <p:blipFill>
                      <a:blip r:embed="rId10"/>
                      <a:stretch>
                        <a:fillRect/>
                      </a:stretch>
                    </p:blipFill>
                    <p:spPr>
                      <a:xfrm>
                        <a:off x="645359" y="1488640"/>
                        <a:ext cx="8247062" cy="990600"/>
                      </a:xfrm>
                      <a:prstGeom prst="rect">
                        <a:avLst/>
                      </a:prstGeom>
                    </p:spPr>
                  </p:pic>
                </p:oleObj>
              </mc:Fallback>
            </mc:AlternateContent>
          </a:graphicData>
        </a:graphic>
      </p:graphicFrame>
      <p:sp>
        <p:nvSpPr>
          <p:cNvPr id="4" name="矩形 3"/>
          <p:cNvSpPr/>
          <p:nvPr/>
        </p:nvSpPr>
        <p:spPr>
          <a:xfrm>
            <a:off x="550590" y="2116807"/>
            <a:ext cx="9819114" cy="138499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项，石灰乳应保留化学式，不能拆成离子形式，错误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项，应该是</a:t>
            </a:r>
            <a:r>
              <a:rPr lang="en-US" altLang="zh-CN" sz="2800" kern="100">
                <a:latin typeface="Times New Roman" pitchFamily="18" charset="0"/>
                <a:ea typeface="楷体_GB2312" panose="02010609030101010101" pitchFamily="49" charset="-122"/>
                <a:cs typeface="Courier New" panose="02070309020205020404" pitchFamily="49" charset="0"/>
              </a:rPr>
              <a:t>Ag</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err="1">
                <a:latin typeface="Times New Roman" pitchFamily="18" charset="0"/>
                <a:ea typeface="楷体_GB2312" panose="02010609030101010101" pitchFamily="49" charset="-122"/>
                <a:cs typeface="Courier New" panose="02070309020205020404" pitchFamily="49" charset="0"/>
              </a:rPr>
              <a:t>Cl</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en-US" altLang="zh-CN" sz="2800" kern="100" spc="-80">
                <a:latin typeface="Times New Roman" pitchFamily="18" charset="0"/>
                <a:ea typeface="楷体_GB2312" panose="02010609030101010101" pitchFamily="49" charset="-122"/>
                <a:cs typeface="Courier New" panose="02070309020205020404" pitchFamily="49"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=AgCl</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endParaRPr lang="zh-CN" altLang="zh-CN" sz="105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406692138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blinds(horizontal)">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矩形 25"/>
          <p:cNvSpPr/>
          <p:nvPr/>
        </p:nvSpPr>
        <p:spPr>
          <a:xfrm>
            <a:off x="335206" y="974528"/>
            <a:ext cx="11520000" cy="44714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3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3"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8"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9" name="Rectangle 21">
            <a:hlinkClick r:id="rId6" action="ppaction://hlinksldjump?num=15"/>
          </p:cNvPr>
          <p:cNvSpPr>
            <a:spLocks noChangeArrowheads="1"/>
          </p:cNvSpPr>
          <p:nvPr/>
        </p:nvSpPr>
        <p:spPr bwMode="auto">
          <a:xfrm>
            <a:off x="450784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8</a:t>
            </a:r>
          </a:p>
        </p:txBody>
      </p:sp>
      <p:sp>
        <p:nvSpPr>
          <p:cNvPr id="4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0" name="Rectangle 21">
            <a:hlinkClick r:id="rId7"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2" name="Rectangle 21">
            <a:hlinkClick r:id="rId8"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3" name="Rectangle 21">
            <a:hlinkClick r:id="rId9"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4"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7"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564572" y="1269554"/>
            <a:ext cx="11147258"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8.</a:t>
            </a:r>
            <a:r>
              <a:rPr lang="zh-CN" altLang="zh-CN" sz="2800" kern="100">
                <a:latin typeface="Times New Roman" pitchFamily="18" charset="0"/>
                <a:ea typeface="方正中等线简体" panose="03000509000000000000" pitchFamily="65" charset="-122"/>
                <a:cs typeface="Times New Roman" panose="02020603050405020304" pitchFamily="18" charset="0"/>
              </a:rPr>
              <a:t>硫酸亚铁煅烧反应为</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2FeSO</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4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SO</a:t>
            </a:r>
            <a:r>
              <a:rPr lang="en-US" altLang="zh-CN" sz="2800" kern="10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Fe</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该分解反应过程中氧元素的化合价降低</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B.FeSO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中铁元素被还原</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是氧化产物</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该反应中</a:t>
            </a:r>
            <a:r>
              <a:rPr lang="en-US" altLang="zh-CN" sz="2800" kern="100">
                <a:latin typeface="Times New Roman" pitchFamily="18" charset="0"/>
                <a:ea typeface="方正中等线简体" panose="03000509000000000000" pitchFamily="65" charset="-122"/>
                <a:cs typeface="Courier New" panose="02070309020205020404" pitchFamily="49" charset="0"/>
              </a:rPr>
              <a:t>FeSO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既做氧化剂，又做还原剂</a:t>
            </a:r>
            <a:endParaRPr lang="zh-CN" altLang="zh-CN" sz="1050" kern="100">
              <a:effectLst/>
              <a:latin typeface="宋体" pitchFamily="2" charset="-122"/>
              <a:ea typeface="宋体" pitchFamily="2" charset="-122"/>
              <a:cs typeface="Courier New" panose="02070309020205020404" pitchFamily="49" charset="0"/>
            </a:endParaRPr>
          </a:p>
        </p:txBody>
      </p:sp>
      <p:sp>
        <p:nvSpPr>
          <p:cNvPr id="30" name="TextBox 9"/>
          <p:cNvSpPr txBox="1"/>
          <p:nvPr/>
        </p:nvSpPr>
        <p:spPr>
          <a:xfrm>
            <a:off x="393874" y="4517172"/>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9"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1634707551"/>
              </p:ext>
            </p:extLst>
          </p:nvPr>
        </p:nvGraphicFramePr>
        <p:xfrm>
          <a:off x="5290418" y="1218754"/>
          <a:ext cx="1746250" cy="914400"/>
        </p:xfrm>
        <a:graphic>
          <a:graphicData uri="http://schemas.openxmlformats.org/presentationml/2006/ole">
            <mc:AlternateContent>
              <mc:Choice xmlns:v="urn:schemas-microsoft-com:vml" Requires="v">
                <p:oleObj spid="_x0000_s1048" name="文档" r:id="rId10" progId="Word.Document.12">
                  <p:embed/>
                </p:oleObj>
              </mc:Choice>
              <mc:Fallback>
                <p:oleObj name="文档" r:id="rId10" progId="Word.Document.12">
                  <p:embed/>
                  <p:pic>
                    <p:nvPicPr>
                      <p:cNvPr id="0" name="OLE substitute image"/>
                      <p:cNvPicPr/>
                      <p:nvPr/>
                    </p:nvPicPr>
                    <p:blipFill>
                      <a:blip r:embed="rId11"/>
                      <a:stretch>
                        <a:fillRect/>
                      </a:stretch>
                    </p:blipFill>
                    <p:spPr>
                      <a:xfrm>
                        <a:off x="5290418" y="1218754"/>
                        <a:ext cx="1746250" cy="914400"/>
                      </a:xfrm>
                      <a:prstGeom prst="rect">
                        <a:avLst/>
                      </a:prstGeom>
                    </p:spPr>
                  </p:pic>
                </p:oleObj>
              </mc:Fallback>
            </mc:AlternateContent>
          </a:graphicData>
        </a:graphic>
      </p:graphicFrame>
    </p:spTree>
    <p:extLst>
      <p:ext uri="{BB962C8B-B14F-4D97-AF65-F5344CB8AC3E}">
        <p14:creationId xmlns:p14="http://schemas.microsoft.com/office/powerpoint/2010/main" val="201628334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linds(horizontal)">
                                      <p:cBhvr>
                                        <p:cTn id="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3"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8"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9" name="Rectangle 21">
            <a:hlinkClick r:id="rId6" action="ppaction://hlinksldjump?num=15"/>
          </p:cNvPr>
          <p:cNvSpPr>
            <a:spLocks noChangeArrowheads="1"/>
          </p:cNvSpPr>
          <p:nvPr/>
        </p:nvSpPr>
        <p:spPr bwMode="auto">
          <a:xfrm>
            <a:off x="450784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8</a:t>
            </a:r>
          </a:p>
        </p:txBody>
      </p:sp>
      <p:sp>
        <p:nvSpPr>
          <p:cNvPr id="4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grpSp>
        <p:nvGrpSpPr>
          <p:cNvPr id="27" name="组合 26"/>
          <p:cNvGrpSpPr/>
          <p:nvPr/>
        </p:nvGrpSpPr>
        <p:grpSpPr>
          <a:xfrm>
            <a:off x="335206" y="981521"/>
            <a:ext cx="11520000" cy="4032449"/>
            <a:chOff x="335206" y="875209"/>
            <a:chExt cx="11520000" cy="4032449"/>
          </a:xfrm>
        </p:grpSpPr>
        <p:sp>
          <p:nvSpPr>
            <p:cNvPr id="48" name="圆角矩形 47">
              <a:extLst>
                <a:ext uri="{FF2B5EF4-FFF2-40B4-BE49-F238E27FC236}">
                  <a16:creationId xmlns="" xmlns:a16="http://schemas.microsoft.com/office/drawing/2014/main" id="{E595429C-FC91-844C-93CF-CDF13B79A00E}"/>
                </a:ext>
              </a:extLst>
            </p:cNvPr>
            <p:cNvSpPr/>
            <p:nvPr/>
          </p:nvSpPr>
          <p:spPr>
            <a:xfrm>
              <a:off x="335206" y="996242"/>
              <a:ext cx="11520000" cy="3911416"/>
            </a:xfrm>
            <a:prstGeom prst="roundRect">
              <a:avLst>
                <a:gd name="adj" fmla="val 2737"/>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9" name="矩形 48">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51" name="文本框 50">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2" name="Rectangle 21">
            <a:hlinkClick r:id="rId7"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3" name="Rectangle 21">
            <a:hlinkClick r:id="rId8"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4" name="Rectangle 21">
            <a:hlinkClick r:id="rId9"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6" name="矩形 45"/>
          <p:cNvSpPr/>
          <p:nvPr/>
        </p:nvSpPr>
        <p:spPr>
          <a:xfrm>
            <a:off x="524762" y="1473958"/>
            <a:ext cx="11078826"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氧元素的化合价未变化，故</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FeSO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4</a:t>
            </a:r>
            <a:r>
              <a:rPr lang="zh-CN" altLang="zh-CN" sz="2800" kern="100">
                <a:latin typeface="Times New Roman" pitchFamily="18" charset="0"/>
                <a:ea typeface="楷体_GB2312" panose="02010609030101010101" pitchFamily="49" charset="-122"/>
                <a:cs typeface="Times New Roman" panose="02020603050405020304" pitchFamily="18" charset="0"/>
              </a:rPr>
              <a:t>中铁元素化合价由＋</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升高为＋</a:t>
            </a:r>
            <a:r>
              <a:rPr lang="en-US" altLang="zh-CN" sz="2800" kern="1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，铁元素被氧化，故</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FeSO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4</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SO</a:t>
            </a:r>
            <a:r>
              <a:rPr lang="en-US" altLang="zh-CN" sz="2800" kern="100" baseline="-250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S</a:t>
            </a:r>
            <a:r>
              <a:rPr lang="zh-CN" altLang="zh-CN" sz="2800" kern="100">
                <a:latin typeface="Times New Roman" pitchFamily="18" charset="0"/>
                <a:ea typeface="楷体_GB2312" panose="02010609030101010101" pitchFamily="49" charset="-122"/>
                <a:cs typeface="Times New Roman" panose="02020603050405020304" pitchFamily="18" charset="0"/>
              </a:rPr>
              <a:t>元素化合价不变，故</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en-US" altLang="zh-CN" sz="2800" kern="100" smtClean="0">
                <a:latin typeface="Times New Roman" pitchFamily="18" charset="0"/>
                <a:ea typeface="楷体_GB2312" panose="02010609030101010101" pitchFamily="49" charset="-122"/>
                <a:cs typeface="Courier New" panose="02070309020205020404" pitchFamily="49" charset="0"/>
              </a:rPr>
              <a:t>FeSO</a:t>
            </a:r>
            <a:r>
              <a:rPr lang="en-US" altLang="zh-CN" sz="2800" kern="100" baseline="-25000" smtClean="0">
                <a:latin typeface="Times New Roman" pitchFamily="18" charset="0"/>
                <a:ea typeface="楷体_GB2312" panose="02010609030101010101" pitchFamily="49" charset="-122"/>
                <a:cs typeface="Courier New" panose="02070309020205020404" pitchFamily="49" charset="0"/>
              </a:rPr>
              <a:t>4</a:t>
            </a:r>
            <a:r>
              <a:rPr lang="zh-CN" altLang="zh-CN" sz="2800" kern="100">
                <a:latin typeface="Times New Roman" pitchFamily="18" charset="0"/>
                <a:ea typeface="楷体_GB2312" panose="02010609030101010101" pitchFamily="49" charset="-122"/>
                <a:cs typeface="Times New Roman" panose="02020603050405020304" pitchFamily="18" charset="0"/>
              </a:rPr>
              <a:t>中铁元素化合价由＋</a:t>
            </a:r>
            <a:r>
              <a:rPr lang="en-US" altLang="zh-CN" sz="2800" kern="1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升高为＋</a:t>
            </a:r>
            <a:r>
              <a:rPr lang="en-US" altLang="zh-CN" sz="2800" kern="1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S</a:t>
            </a:r>
            <a:r>
              <a:rPr lang="zh-CN" altLang="zh-CN" sz="2800" kern="100">
                <a:latin typeface="Times New Roman" pitchFamily="18" charset="0"/>
                <a:ea typeface="楷体_GB2312" panose="02010609030101010101" pitchFamily="49" charset="-122"/>
                <a:cs typeface="Times New Roman" panose="02020603050405020304" pitchFamily="18" charset="0"/>
              </a:rPr>
              <a:t>元素化合价由＋</a:t>
            </a:r>
            <a:r>
              <a:rPr lang="en-US" altLang="zh-CN" sz="2800" kern="100">
                <a:latin typeface="Times New Roman" pitchFamily="18" charset="0"/>
                <a:ea typeface="楷体_GB2312" panose="02010609030101010101" pitchFamily="49" charset="-122"/>
                <a:cs typeface="Courier New" panose="02070309020205020404" pitchFamily="49" charset="0"/>
              </a:rPr>
              <a:t>6</a:t>
            </a:r>
            <a:r>
              <a:rPr lang="zh-CN" altLang="zh-CN" sz="2800" kern="100">
                <a:latin typeface="Times New Roman" pitchFamily="18" charset="0"/>
                <a:ea typeface="楷体_GB2312" panose="02010609030101010101" pitchFamily="49" charset="-122"/>
                <a:cs typeface="Times New Roman" panose="02020603050405020304" pitchFamily="18" charset="0"/>
              </a:rPr>
              <a:t>降低为＋</a:t>
            </a:r>
            <a:r>
              <a:rPr lang="en-US" altLang="zh-CN" sz="2800" kern="100">
                <a:latin typeface="Times New Roman" pitchFamily="18" charset="0"/>
                <a:ea typeface="楷体_GB2312" panose="02010609030101010101" pitchFamily="49" charset="-122"/>
                <a:cs typeface="Courier New" panose="02070309020205020404" pitchFamily="49" charset="0"/>
              </a:rPr>
              <a:t>4</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FeSO</a:t>
            </a:r>
            <a:r>
              <a:rPr lang="en-US" altLang="zh-CN" sz="2800" kern="100" baseline="-25000">
                <a:latin typeface="Times New Roman" pitchFamily="18" charset="0"/>
                <a:ea typeface="楷体_GB2312" panose="02010609030101010101" pitchFamily="49" charset="-122"/>
                <a:cs typeface="Courier New" panose="02070309020205020404" pitchFamily="49" charset="0"/>
              </a:rPr>
              <a:t>4</a:t>
            </a:r>
            <a:r>
              <a:rPr lang="zh-CN" altLang="zh-CN" sz="2800" kern="100">
                <a:latin typeface="Times New Roman" pitchFamily="18" charset="0"/>
                <a:ea typeface="楷体_GB2312" panose="02010609030101010101" pitchFamily="49" charset="-122"/>
                <a:cs typeface="Times New Roman" panose="02020603050405020304" pitchFamily="18" charset="0"/>
              </a:rPr>
              <a:t>既做氧化剂，又做还原剂，故</a:t>
            </a:r>
            <a:r>
              <a:rPr lang="en-US" altLang="zh-CN" sz="2800" kern="100">
                <a:latin typeface="Times New Roman" pitchFamily="18" charset="0"/>
                <a:ea typeface="楷体_GB2312" panose="02010609030101010101" pitchFamily="49" charset="-122"/>
                <a:cs typeface="Courier New" panose="02070309020205020404" pitchFamily="49" charset="0"/>
              </a:rPr>
              <a:t>D</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endParaRPr lang="zh-CN" altLang="zh-CN" sz="1050" kern="100">
              <a:effectLst/>
              <a:latin typeface="宋体" pitchFamily="2" charset="-122"/>
              <a:ea typeface="宋体" pitchFamily="2" charset="-122"/>
              <a:cs typeface="Courier New" panose="02070309020205020404" pitchFamily="49" charset="0"/>
            </a:endParaRPr>
          </a:p>
        </p:txBody>
      </p:sp>
      <p:sp>
        <p:nvSpPr>
          <p:cNvPr id="31"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Tree>
    <p:extLst>
      <p:ext uri="{BB962C8B-B14F-4D97-AF65-F5344CB8AC3E}">
        <p14:creationId xmlns:p14="http://schemas.microsoft.com/office/powerpoint/2010/main" val="29570876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6">
                                            <p:txEl>
                                              <p:pRg st="0" end="0"/>
                                            </p:txEl>
                                          </p:spTgt>
                                        </p:tgtEl>
                                        <p:attrNameLst>
                                          <p:attrName>style.visibility</p:attrName>
                                        </p:attrNameLst>
                                      </p:cBhvr>
                                      <p:to>
                                        <p:strVal val="visible"/>
                                      </p:to>
                                    </p:set>
                                    <p:animEffect transition="in" filter="blinds(horizontal)">
                                      <p:cBhvr>
                                        <p:cTn id="7" dur="500"/>
                                        <p:tgtEl>
                                          <p:spTgt spid="46">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6">
                                            <p:txEl>
                                              <p:pRg st="1" end="1"/>
                                            </p:txEl>
                                          </p:spTgt>
                                        </p:tgtEl>
                                        <p:attrNameLst>
                                          <p:attrName>style.visibility</p:attrName>
                                        </p:attrNameLst>
                                      </p:cBhvr>
                                      <p:to>
                                        <p:strVal val="visible"/>
                                      </p:to>
                                    </p:set>
                                    <p:animEffect transition="in" filter="blinds(horizontal)">
                                      <p:cBhvr>
                                        <p:cTn id="12" dur="500"/>
                                        <p:tgtEl>
                                          <p:spTgt spid="46">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6">
                                            <p:txEl>
                                              <p:pRg st="2" end="2"/>
                                            </p:txEl>
                                          </p:spTgt>
                                        </p:tgtEl>
                                        <p:attrNameLst>
                                          <p:attrName>style.visibility</p:attrName>
                                        </p:attrNameLst>
                                      </p:cBhvr>
                                      <p:to>
                                        <p:strVal val="visible"/>
                                      </p:to>
                                    </p:set>
                                    <p:animEffect transition="in" filter="blinds(horizontal)">
                                      <p:cBhvr>
                                        <p:cTn id="17" dur="500"/>
                                        <p:tgtEl>
                                          <p:spTgt spid="46">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6">
                                            <p:txEl>
                                              <p:pRg st="3" end="3"/>
                                            </p:txEl>
                                          </p:spTgt>
                                        </p:tgtEl>
                                        <p:attrNameLst>
                                          <p:attrName>style.visibility</p:attrName>
                                        </p:attrNameLst>
                                      </p:cBhvr>
                                      <p:to>
                                        <p:strVal val="visible"/>
                                      </p:to>
                                    </p:set>
                                    <p:animEffect transition="in" filter="blinds(horizontal)">
                                      <p:cBhvr>
                                        <p:cTn id="22" dur="500"/>
                                        <p:tgtEl>
                                          <p:spTgt spid="4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矩形 23"/>
          <p:cNvSpPr/>
          <p:nvPr/>
        </p:nvSpPr>
        <p:spPr>
          <a:xfrm>
            <a:off x="335206" y="1099554"/>
            <a:ext cx="11520000" cy="39518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2"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3"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0"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4"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5"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6" name="Rectangle 21">
            <a:hlinkClick r:id="rId7" action="ppaction://hlinksldjump?num=17"/>
          </p:cNvPr>
          <p:cNvSpPr>
            <a:spLocks noChangeArrowheads="1"/>
          </p:cNvSpPr>
          <p:nvPr/>
        </p:nvSpPr>
        <p:spPr bwMode="auto">
          <a:xfrm>
            <a:off x="491749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9</a:t>
            </a:r>
          </a:p>
        </p:txBody>
      </p:sp>
      <p:sp>
        <p:nvSpPr>
          <p:cNvPr id="47"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8"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9"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0"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7" name="Rectangle 21">
            <a:hlinkClick r:id="rId8"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8" name="Rectangle 21">
            <a:hlinkClick r:id="rId9"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9" name="Rectangle 21">
            <a:hlinkClick r:id="rId10"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5"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4"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0"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1290194119"/>
              </p:ext>
            </p:extLst>
          </p:nvPr>
        </p:nvGraphicFramePr>
        <p:xfrm>
          <a:off x="660400" y="1283601"/>
          <a:ext cx="10869612" cy="2687637"/>
        </p:xfrm>
        <a:graphic>
          <a:graphicData uri="http://schemas.openxmlformats.org/presentationml/2006/ole">
            <mc:AlternateContent>
              <mc:Choice xmlns:v="urn:schemas-microsoft-com:vml" Requires="v">
                <p:oleObj spid="_x0000_s1049" name="文档" r:id="rId11" progId="Word.Document.12">
                  <p:embed/>
                </p:oleObj>
              </mc:Choice>
              <mc:Fallback>
                <p:oleObj name="文档" r:id="rId11" progId="Word.Document.12">
                  <p:embed/>
                  <p:pic>
                    <p:nvPicPr>
                      <p:cNvPr id="0" name="OLE substitute image"/>
                      <p:cNvPicPr/>
                      <p:nvPr/>
                    </p:nvPicPr>
                    <p:blipFill>
                      <a:blip r:embed="rId12"/>
                      <a:stretch>
                        <a:fillRect/>
                      </a:stretch>
                    </p:blipFill>
                    <p:spPr>
                      <a:xfrm>
                        <a:off x="660400" y="1283601"/>
                        <a:ext cx="10869612" cy="2687637"/>
                      </a:xfrm>
                      <a:prstGeom prst="rect">
                        <a:avLst/>
                      </a:prstGeom>
                    </p:spPr>
                  </p:pic>
                </p:oleObj>
              </mc:Fallback>
            </mc:AlternateContent>
          </a:graphicData>
        </a:graphic>
      </p:graphicFrame>
      <p:sp>
        <p:nvSpPr>
          <p:cNvPr id="21" name="TextBox 9"/>
          <p:cNvSpPr txBox="1"/>
          <p:nvPr/>
        </p:nvSpPr>
        <p:spPr>
          <a:xfrm>
            <a:off x="2804609" y="2999214"/>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grpSp>
        <p:nvGrpSpPr>
          <p:cNvPr id="35" name="组合 34"/>
          <p:cNvGrpSpPr/>
          <p:nvPr/>
        </p:nvGrpSpPr>
        <p:grpSpPr>
          <a:xfrm>
            <a:off x="335206" y="4043246"/>
            <a:ext cx="11520000" cy="1669448"/>
            <a:chOff x="335206" y="909514"/>
            <a:chExt cx="11520000" cy="1669448"/>
          </a:xfrm>
        </p:grpSpPr>
        <p:sp>
          <p:nvSpPr>
            <p:cNvPr id="36" name="圆角矩形 35">
              <a:extLst>
                <a:ext uri="{FF2B5EF4-FFF2-40B4-BE49-F238E27FC236}">
                  <a16:creationId xmlns="" xmlns:a16="http://schemas.microsoft.com/office/drawing/2014/main" id="{E595429C-FC91-844C-93CF-CDF13B79A00E}"/>
                </a:ext>
              </a:extLst>
            </p:cNvPr>
            <p:cNvSpPr/>
            <p:nvPr/>
          </p:nvSpPr>
          <p:spPr>
            <a:xfrm>
              <a:off x="335206" y="1024956"/>
              <a:ext cx="11520000" cy="1554006"/>
            </a:xfrm>
            <a:prstGeom prst="roundRect">
              <a:avLst>
                <a:gd name="adj" fmla="val 10216"/>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grpSp>
          <p:nvGrpSpPr>
            <p:cNvPr id="37" name="组合 36"/>
            <p:cNvGrpSpPr/>
            <p:nvPr/>
          </p:nvGrpSpPr>
          <p:grpSpPr>
            <a:xfrm>
              <a:off x="884604" y="909514"/>
              <a:ext cx="787333" cy="243024"/>
              <a:chOff x="884604" y="909514"/>
              <a:chExt cx="787333" cy="243024"/>
            </a:xfrm>
          </p:grpSpPr>
          <p:sp>
            <p:nvSpPr>
              <p:cNvPr id="38" name="矩形 37">
                <a:extLst>
                  <a:ext uri="{FF2B5EF4-FFF2-40B4-BE49-F238E27FC236}">
                    <a16:creationId xmlns="" xmlns:a16="http://schemas.microsoft.com/office/drawing/2014/main" id="{FB65ABD8-6080-B245-B7CB-5CF76B33E96C}"/>
                  </a:ext>
                </a:extLst>
              </p:cNvPr>
              <p:cNvSpPr/>
              <p:nvPr/>
            </p:nvSpPr>
            <p:spPr>
              <a:xfrm>
                <a:off x="920948" y="977983"/>
                <a:ext cx="714645" cy="1745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39" name="文本框 38">
                <a:extLst>
                  <a:ext uri="{FF2B5EF4-FFF2-40B4-BE49-F238E27FC236}">
                    <a16:creationId xmlns="" xmlns:a16="http://schemas.microsoft.com/office/drawing/2014/main" id="{88957DF7-A6C0-3848-B485-D6CCBD5F92BE}"/>
                  </a:ext>
                </a:extLst>
              </p:cNvPr>
              <p:cNvSpPr txBox="1"/>
              <p:nvPr/>
            </p:nvSpPr>
            <p:spPr>
              <a:xfrm>
                <a:off x="884604" y="909514"/>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grpSp>
      <p:graphicFrame>
        <p:nvGraphicFramePr>
          <p:cNvPr id="3" name="对象 2"/>
          <p:cNvGraphicFramePr>
            <a:graphicFrameLocks noChangeAspect="1"/>
          </p:cNvGraphicFramePr>
          <p:nvPr>
            <p:extLst>
              <p:ext uri="{D42A27DB-BD31-4B8C-83A1-F6EECF244321}">
                <p14:modId xmlns:p14="http://schemas.microsoft.com/office/powerpoint/2010/main" val="1050593280"/>
              </p:ext>
            </p:extLst>
          </p:nvPr>
        </p:nvGraphicFramePr>
        <p:xfrm>
          <a:off x="545559" y="4344541"/>
          <a:ext cx="10958512" cy="1533525"/>
        </p:xfrm>
        <a:graphic>
          <a:graphicData uri="http://schemas.openxmlformats.org/presentationml/2006/ole">
            <mc:AlternateContent>
              <mc:Choice xmlns:v="urn:schemas-microsoft-com:vml" Requires="v">
                <p:oleObj spid="_x0000_s1050" name="文档" r:id="rId13" progId="Word.Document.12">
                  <p:embed/>
                </p:oleObj>
              </mc:Choice>
              <mc:Fallback>
                <p:oleObj name="文档" r:id="rId13" progId="Word.Document.12">
                  <p:embed/>
                  <p:pic>
                    <p:nvPicPr>
                      <p:cNvPr id="0" name="OLE substitute image"/>
                      <p:cNvPicPr/>
                      <p:nvPr/>
                    </p:nvPicPr>
                    <p:blipFill>
                      <a:blip r:embed="rId14"/>
                      <a:stretch>
                        <a:fillRect/>
                      </a:stretch>
                    </p:blipFill>
                    <p:spPr>
                      <a:xfrm>
                        <a:off x="545559" y="4344541"/>
                        <a:ext cx="10958512" cy="1533525"/>
                      </a:xfrm>
                      <a:prstGeom prst="rect">
                        <a:avLst/>
                      </a:prstGeom>
                    </p:spPr>
                  </p:pic>
                </p:oleObj>
              </mc:Fallback>
            </mc:AlternateContent>
          </a:graphicData>
        </a:graphic>
      </p:graphicFrame>
    </p:spTree>
    <p:extLst>
      <p:ext uri="{BB962C8B-B14F-4D97-AF65-F5344CB8AC3E}">
        <p14:creationId xmlns:p14="http://schemas.microsoft.com/office/powerpoint/2010/main" val="30160688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blinds(horizontal)">
                                      <p:cBhvr>
                                        <p:cTn id="12" dur="500"/>
                                        <p:tgtEl>
                                          <p:spTgt spid="35"/>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linds(horizontal)">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矩形 23"/>
          <p:cNvSpPr/>
          <p:nvPr/>
        </p:nvSpPr>
        <p:spPr>
          <a:xfrm>
            <a:off x="335206" y="883768"/>
            <a:ext cx="11520000" cy="53874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9"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0"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4"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5"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6"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7" name="Rectangle 21">
            <a:hlinkClick r:id="rId8" action="ppaction://hlinksldjump?num=18"/>
          </p:cNvPr>
          <p:cNvSpPr>
            <a:spLocks noChangeArrowheads="1"/>
          </p:cNvSpPr>
          <p:nvPr/>
        </p:nvSpPr>
        <p:spPr bwMode="auto">
          <a:xfrm>
            <a:off x="532715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10</a:t>
            </a:r>
          </a:p>
        </p:txBody>
      </p:sp>
      <p:sp>
        <p:nvSpPr>
          <p:cNvPr id="48"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9"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0"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a:hlinkClick r:id="rId9"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5" name="Rectangle 21">
            <a:hlinkClick r:id="rId10"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6" name="Rectangle 21">
            <a:hlinkClick r:id="rId11"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8"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1"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7" name="矩形 26"/>
          <p:cNvSpPr/>
          <p:nvPr/>
        </p:nvSpPr>
        <p:spPr>
          <a:xfrm>
            <a:off x="501637" y="981522"/>
            <a:ext cx="11187139" cy="13108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10.</a:t>
            </a:r>
            <a:r>
              <a:rPr lang="zh-CN" altLang="zh-CN" sz="2800" kern="100">
                <a:latin typeface="Times New Roman" pitchFamily="18" charset="0"/>
                <a:ea typeface="方正中等线简体" panose="03000509000000000000" pitchFamily="65" charset="-122"/>
                <a:cs typeface="Times New Roman" panose="02020603050405020304" pitchFamily="18" charset="0"/>
              </a:rPr>
              <a:t>准确书写离子方程式是学好化学的基本素养之一，下列离子方程式的书写正确的是</a:t>
            </a:r>
            <a:endParaRPr lang="zh-CN" altLang="zh-CN" sz="1050" kern="100">
              <a:effectLst/>
              <a:latin typeface="宋体" pitchFamily="2" charset="-122"/>
              <a:ea typeface="宋体" pitchFamily="2" charset="-122"/>
              <a:cs typeface="Courier New" panose="02070309020205020404" pitchFamily="49" charset="0"/>
            </a:endParaRPr>
          </a:p>
        </p:txBody>
      </p:sp>
      <p:sp>
        <p:nvSpPr>
          <p:cNvPr id="34"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3" name="对象 2"/>
          <p:cNvGraphicFramePr>
            <a:graphicFrameLocks noChangeAspect="1"/>
          </p:cNvGraphicFramePr>
          <p:nvPr>
            <p:extLst>
              <p:ext uri="{D42A27DB-BD31-4B8C-83A1-F6EECF244321}">
                <p14:modId xmlns:p14="http://schemas.microsoft.com/office/powerpoint/2010/main" val="2463077509"/>
              </p:ext>
            </p:extLst>
          </p:nvPr>
        </p:nvGraphicFramePr>
        <p:xfrm>
          <a:off x="622300" y="2349674"/>
          <a:ext cx="10858500" cy="4076700"/>
        </p:xfrm>
        <a:graphic>
          <a:graphicData uri="http://schemas.openxmlformats.org/presentationml/2006/ole">
            <mc:AlternateContent>
              <mc:Choice xmlns:v="urn:schemas-microsoft-com:vml" Requires="v">
                <p:oleObj spid="_x0000_s1051" name="文档" r:id="rId12" progId="Word.Document.12">
                  <p:embed/>
                </p:oleObj>
              </mc:Choice>
              <mc:Fallback>
                <p:oleObj name="文档" r:id="rId12" progId="Word.Document.12">
                  <p:embed/>
                  <p:pic>
                    <p:nvPicPr>
                      <p:cNvPr id="0" name="OLE substitute image"/>
                      <p:cNvPicPr/>
                      <p:nvPr/>
                    </p:nvPicPr>
                    <p:blipFill>
                      <a:blip r:embed="rId13"/>
                      <a:stretch>
                        <a:fillRect/>
                      </a:stretch>
                    </p:blipFill>
                    <p:spPr>
                      <a:xfrm>
                        <a:off x="622300" y="2349674"/>
                        <a:ext cx="10858500" cy="4076700"/>
                      </a:xfrm>
                      <a:prstGeom prst="rect">
                        <a:avLst/>
                      </a:prstGeom>
                    </p:spPr>
                  </p:pic>
                </p:oleObj>
              </mc:Fallback>
            </mc:AlternateContent>
          </a:graphicData>
        </a:graphic>
      </p:graphicFrame>
      <p:sp>
        <p:nvSpPr>
          <p:cNvPr id="33" name="TextBox 9"/>
          <p:cNvSpPr txBox="1"/>
          <p:nvPr/>
        </p:nvSpPr>
        <p:spPr>
          <a:xfrm>
            <a:off x="398066" y="424309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Tree>
    <p:extLst>
      <p:ext uri="{BB962C8B-B14F-4D97-AF65-F5344CB8AC3E}">
        <p14:creationId xmlns:p14="http://schemas.microsoft.com/office/powerpoint/2010/main" val="182883433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blinds(horizontal)">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9"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0"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4"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5"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6"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7" name="Rectangle 21">
            <a:hlinkClick r:id="rId8" action="ppaction://hlinksldjump?num=18"/>
          </p:cNvPr>
          <p:cNvSpPr>
            <a:spLocks noChangeArrowheads="1"/>
          </p:cNvSpPr>
          <p:nvPr/>
        </p:nvSpPr>
        <p:spPr bwMode="auto">
          <a:xfrm>
            <a:off x="532715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10</a:t>
            </a:r>
          </a:p>
        </p:txBody>
      </p:sp>
      <p:sp>
        <p:nvSpPr>
          <p:cNvPr id="48"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9"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0"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a:hlinkClick r:id="rId9"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5" name="Rectangle 21">
            <a:hlinkClick r:id="rId10"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6" name="Rectangle 21">
            <a:hlinkClick r:id="rId11"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8"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1"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grpSp>
        <p:nvGrpSpPr>
          <p:cNvPr id="34" name="组合 33"/>
          <p:cNvGrpSpPr/>
          <p:nvPr/>
        </p:nvGrpSpPr>
        <p:grpSpPr>
          <a:xfrm>
            <a:off x="335206" y="995215"/>
            <a:ext cx="11520000" cy="4824536"/>
            <a:chOff x="335206" y="875209"/>
            <a:chExt cx="11520000" cy="5808767"/>
          </a:xfrm>
        </p:grpSpPr>
        <p:sp>
          <p:nvSpPr>
            <p:cNvPr id="35" name="圆角矩形 34">
              <a:extLst>
                <a:ext uri="{FF2B5EF4-FFF2-40B4-BE49-F238E27FC236}">
                  <a16:creationId xmlns="" xmlns:a16="http://schemas.microsoft.com/office/drawing/2014/main" id="{E595429C-FC91-844C-93CF-CDF13B79A00E}"/>
                </a:ext>
              </a:extLst>
            </p:cNvPr>
            <p:cNvSpPr/>
            <p:nvPr/>
          </p:nvSpPr>
          <p:spPr>
            <a:xfrm>
              <a:off x="335206" y="996242"/>
              <a:ext cx="11520000" cy="5687734"/>
            </a:xfrm>
            <a:prstGeom prst="roundRect">
              <a:avLst>
                <a:gd name="adj" fmla="val 2584"/>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6" name="矩形 35">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7" name="文本框 36">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43" name="矩形 42"/>
          <p:cNvSpPr/>
          <p:nvPr/>
        </p:nvSpPr>
        <p:spPr>
          <a:xfrm>
            <a:off x="622598" y="1499270"/>
            <a:ext cx="11014244" cy="13031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氢氧化镁难溶于水，保留化学式，氢氧化镁与稀硫酸反应的离子方程式：</a:t>
            </a:r>
            <a:r>
              <a:rPr lang="en-US" altLang="zh-CN" sz="2800" kern="100">
                <a:latin typeface="Times New Roman" pitchFamily="18" charset="0"/>
                <a:ea typeface="楷体_GB2312" panose="02010609030101010101" pitchFamily="49" charset="-122"/>
              </a:rPr>
              <a:t>2H</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Mg(OH)</a:t>
            </a:r>
            <a:r>
              <a:rPr lang="en-US" altLang="zh-CN" sz="2800" kern="100" baseline="-25000">
                <a:latin typeface="Times New Roman" pitchFamily="18" charset="0"/>
                <a:ea typeface="楷体_GB2312" panose="02010609030101010101" pitchFamily="49" charset="-122"/>
              </a:rPr>
              <a:t>2</a:t>
            </a:r>
            <a:r>
              <a:rPr lang="en-US" altLang="zh-CN" sz="2800" kern="100" spc="-80">
                <a:latin typeface="Times New Roman" pitchFamily="18" charset="0"/>
                <a:ea typeface="楷体_GB2312" panose="02010609030101010101" pitchFamily="49" charset="-122"/>
              </a:rPr>
              <a:t>==</a:t>
            </a:r>
            <a:r>
              <a:rPr lang="en-US" altLang="zh-CN" sz="2800" kern="100">
                <a:latin typeface="Times New Roman" pitchFamily="18" charset="0"/>
                <a:ea typeface="楷体_GB2312" panose="02010609030101010101" pitchFamily="49" charset="-122"/>
              </a:rPr>
              <a:t>=Mg</a:t>
            </a:r>
            <a:r>
              <a:rPr lang="en-US" altLang="zh-CN" sz="2800" kern="100" baseline="30000">
                <a:latin typeface="Times New Roman" pitchFamily="18" charset="0"/>
                <a:ea typeface="楷体_GB2312" panose="02010609030101010101" pitchFamily="49" charset="-122"/>
              </a:rPr>
              <a:t>2</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2H</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O</a:t>
            </a:r>
            <a:r>
              <a:rPr lang="zh-CN" altLang="zh-CN" sz="2800" kern="100">
                <a:latin typeface="Times New Roman" pitchFamily="18" charset="0"/>
                <a:ea typeface="楷体_GB2312" panose="02010609030101010101" pitchFamily="49" charset="-122"/>
                <a:cs typeface="Times New Roman" panose="02020603050405020304" pitchFamily="18" charset="0"/>
              </a:rPr>
              <a:t>，故</a:t>
            </a: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endParaRPr lang="zh-CN" altLang="zh-CN" sz="1050" kern="100">
              <a:effectLst/>
              <a:latin typeface="宋体" pitchFamily="2" charset="-122"/>
              <a:ea typeface="宋体" pitchFamily="2" charset="-122"/>
              <a:cs typeface="Courier New" panose="02070309020205020404" pitchFamily="49" charset="0"/>
            </a:endParaRPr>
          </a:p>
        </p:txBody>
      </p:sp>
      <p:sp>
        <p:nvSpPr>
          <p:cNvPr id="33"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1109960651"/>
              </p:ext>
            </p:extLst>
          </p:nvPr>
        </p:nvGraphicFramePr>
        <p:xfrm>
          <a:off x="711200" y="3011016"/>
          <a:ext cx="10972800" cy="1727200"/>
        </p:xfrm>
        <a:graphic>
          <a:graphicData uri="http://schemas.openxmlformats.org/presentationml/2006/ole">
            <mc:AlternateContent>
              <mc:Choice xmlns:v="urn:schemas-microsoft-com:vml" Requires="v">
                <p:oleObj spid="_x0000_s1052" name="文档" r:id="rId12" progId="Word.Document.12">
                  <p:embed/>
                </p:oleObj>
              </mc:Choice>
              <mc:Fallback>
                <p:oleObj name="文档" r:id="rId12" progId="Word.Document.12">
                  <p:embed/>
                  <p:pic>
                    <p:nvPicPr>
                      <p:cNvPr id="0" name="OLE substitute image"/>
                      <p:cNvPicPr/>
                      <p:nvPr/>
                    </p:nvPicPr>
                    <p:blipFill>
                      <a:blip r:embed="rId13"/>
                      <a:stretch>
                        <a:fillRect/>
                      </a:stretch>
                    </p:blipFill>
                    <p:spPr>
                      <a:xfrm>
                        <a:off x="711200" y="3011016"/>
                        <a:ext cx="10972800" cy="1727200"/>
                      </a:xfrm>
                      <a:prstGeom prst="rect">
                        <a:avLst/>
                      </a:prstGeom>
                    </p:spPr>
                  </p:pic>
                </p:oleObj>
              </mc:Fallback>
            </mc:AlternateContent>
          </a:graphicData>
        </a:graphic>
      </p:graphicFrame>
      <p:graphicFrame>
        <p:nvGraphicFramePr>
          <p:cNvPr id="38" name="对象 37"/>
          <p:cNvGraphicFramePr>
            <a:graphicFrameLocks noChangeAspect="1"/>
          </p:cNvGraphicFramePr>
          <p:nvPr>
            <p:extLst>
              <p:ext uri="{D42A27DB-BD31-4B8C-83A1-F6EECF244321}">
                <p14:modId xmlns:p14="http://schemas.microsoft.com/office/powerpoint/2010/main" val="2033163574"/>
              </p:ext>
            </p:extLst>
          </p:nvPr>
        </p:nvGraphicFramePr>
        <p:xfrm>
          <a:off x="711200" y="4307582"/>
          <a:ext cx="10972800" cy="1714500"/>
        </p:xfrm>
        <a:graphic>
          <a:graphicData uri="http://schemas.openxmlformats.org/presentationml/2006/ole">
            <mc:AlternateContent>
              <mc:Choice xmlns:v="urn:schemas-microsoft-com:vml" Requires="v">
                <p:oleObj spid="_x0000_s1053" name="文档" r:id="rId14" progId="Word.Document.12">
                  <p:embed/>
                </p:oleObj>
              </mc:Choice>
              <mc:Fallback>
                <p:oleObj name="文档" r:id="rId14" progId="Word.Document.12">
                  <p:embed/>
                  <p:pic>
                    <p:nvPicPr>
                      <p:cNvPr id="0" name="OLE substitute image"/>
                      <p:cNvPicPr/>
                      <p:nvPr/>
                    </p:nvPicPr>
                    <p:blipFill>
                      <a:blip r:embed="rId15"/>
                      <a:stretch>
                        <a:fillRect/>
                      </a:stretch>
                    </p:blipFill>
                    <p:spPr>
                      <a:xfrm>
                        <a:off x="711200" y="4307582"/>
                        <a:ext cx="10972800" cy="1714500"/>
                      </a:xfrm>
                      <a:prstGeom prst="rect">
                        <a:avLst/>
                      </a:prstGeom>
                    </p:spPr>
                  </p:pic>
                </p:oleObj>
              </mc:Fallback>
            </mc:AlternateContent>
          </a:graphicData>
        </a:graphic>
      </p:graphicFrame>
    </p:spTree>
    <p:extLst>
      <p:ext uri="{BB962C8B-B14F-4D97-AF65-F5344CB8AC3E}">
        <p14:creationId xmlns:p14="http://schemas.microsoft.com/office/powerpoint/2010/main" val="301125107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3">
                                            <p:txEl>
                                              <p:pRg st="0" end="0"/>
                                            </p:txEl>
                                          </p:spTgt>
                                        </p:tgtEl>
                                        <p:attrNameLst>
                                          <p:attrName>style.visibility</p:attrName>
                                        </p:attrNameLst>
                                      </p:cBhvr>
                                      <p:to>
                                        <p:strVal val="visible"/>
                                      </p:to>
                                    </p:set>
                                    <p:animEffect transition="in" filter="blinds(horizontal)">
                                      <p:cBhvr>
                                        <p:cTn id="7" dur="500"/>
                                        <p:tgtEl>
                                          <p:spTgt spid="43">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blinds(horizontal)">
                                      <p:cBhvr>
                                        <p:cTn id="17"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9"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40"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4"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5"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6"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7" name="Rectangle 21">
            <a:hlinkClick r:id="rId8" action="ppaction://hlinksldjump?num=18"/>
          </p:cNvPr>
          <p:cNvSpPr>
            <a:spLocks noChangeArrowheads="1"/>
          </p:cNvSpPr>
          <p:nvPr/>
        </p:nvSpPr>
        <p:spPr bwMode="auto">
          <a:xfrm>
            <a:off x="5327157"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10</a:t>
            </a:r>
          </a:p>
        </p:txBody>
      </p:sp>
      <p:sp>
        <p:nvSpPr>
          <p:cNvPr id="48"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9"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0"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2" name="Rectangle 21">
            <a:hlinkClick r:id="rId9"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5" name="Rectangle 21">
            <a:hlinkClick r:id="rId10"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6" name="Rectangle 21">
            <a:hlinkClick r:id="rId11"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8"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1"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grpSp>
        <p:nvGrpSpPr>
          <p:cNvPr id="34" name="组合 33"/>
          <p:cNvGrpSpPr/>
          <p:nvPr/>
        </p:nvGrpSpPr>
        <p:grpSpPr>
          <a:xfrm>
            <a:off x="335206" y="1125538"/>
            <a:ext cx="11520000" cy="2808312"/>
            <a:chOff x="335206" y="875209"/>
            <a:chExt cx="11520000" cy="2808312"/>
          </a:xfrm>
        </p:grpSpPr>
        <p:sp>
          <p:nvSpPr>
            <p:cNvPr id="35" name="圆角矩形 34">
              <a:extLst>
                <a:ext uri="{FF2B5EF4-FFF2-40B4-BE49-F238E27FC236}">
                  <a16:creationId xmlns="" xmlns:a16="http://schemas.microsoft.com/office/drawing/2014/main" id="{E595429C-FC91-844C-93CF-CDF13B79A00E}"/>
                </a:ext>
              </a:extLst>
            </p:cNvPr>
            <p:cNvSpPr/>
            <p:nvPr/>
          </p:nvSpPr>
          <p:spPr>
            <a:xfrm>
              <a:off x="335206" y="996242"/>
              <a:ext cx="11520000" cy="2687279"/>
            </a:xfrm>
            <a:prstGeom prst="roundRect">
              <a:avLst>
                <a:gd name="adj" fmla="val 2584"/>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6" name="矩形 35">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7" name="文本框 36">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33"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52" name="对象 51"/>
          <p:cNvGraphicFramePr>
            <a:graphicFrameLocks noChangeAspect="1"/>
          </p:cNvGraphicFramePr>
          <p:nvPr>
            <p:extLst>
              <p:ext uri="{D42A27DB-BD31-4B8C-83A1-F6EECF244321}">
                <p14:modId xmlns:p14="http://schemas.microsoft.com/office/powerpoint/2010/main" val="3209290815"/>
              </p:ext>
            </p:extLst>
          </p:nvPr>
        </p:nvGraphicFramePr>
        <p:xfrm>
          <a:off x="711200" y="1626518"/>
          <a:ext cx="10972800" cy="2019300"/>
        </p:xfrm>
        <a:graphic>
          <a:graphicData uri="http://schemas.openxmlformats.org/presentationml/2006/ole">
            <mc:AlternateContent>
              <mc:Choice xmlns:v="urn:schemas-microsoft-com:vml" Requires="v">
                <p:oleObj spid="_x0000_s1054" name="文档" r:id="rId12" progId="Word.Document.12">
                  <p:embed/>
                </p:oleObj>
              </mc:Choice>
              <mc:Fallback>
                <p:oleObj name="文档" r:id="rId12" progId="Word.Document.12">
                  <p:embed/>
                  <p:pic>
                    <p:nvPicPr>
                      <p:cNvPr id="0" name="OLE substitute image"/>
                      <p:cNvPicPr/>
                      <p:nvPr/>
                    </p:nvPicPr>
                    <p:blipFill>
                      <a:blip r:embed="rId13"/>
                      <a:stretch>
                        <a:fillRect/>
                      </a:stretch>
                    </p:blipFill>
                    <p:spPr>
                      <a:xfrm>
                        <a:off x="711200" y="1626518"/>
                        <a:ext cx="10972800" cy="2019300"/>
                      </a:xfrm>
                      <a:prstGeom prst="rect">
                        <a:avLst/>
                      </a:prstGeom>
                    </p:spPr>
                  </p:pic>
                </p:oleObj>
              </mc:Fallback>
            </mc:AlternateContent>
          </a:graphicData>
        </a:graphic>
      </p:graphicFrame>
    </p:spTree>
    <p:extLst>
      <p:ext uri="{BB962C8B-B14F-4D97-AF65-F5344CB8AC3E}">
        <p14:creationId xmlns:p14="http://schemas.microsoft.com/office/powerpoint/2010/main" val="30187336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blinds(horizontal)">
                                      <p:cBhvr>
                                        <p:cTn id="7"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35206" y="1022058"/>
            <a:ext cx="11520000" cy="5216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1"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a:hlinkClick r:id="rId9" action="ppaction://hlinksldjump?num=21"/>
          </p:cNvPr>
          <p:cNvSpPr>
            <a:spLocks noChangeArrowheads="1"/>
          </p:cNvSpPr>
          <p:nvPr/>
        </p:nvSpPr>
        <p:spPr bwMode="auto">
          <a:xfrm>
            <a:off x="573681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43" name="Rectangle 21">
            <a:hlinkClick r:id="rId10"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4" name="Rectangle 21">
            <a:hlinkClick r:id="rId11"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5" name="Rectangle 21">
            <a:hlinkClick r:id="rId12"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18"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1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6"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7" name="矩形 36"/>
          <p:cNvSpPr/>
          <p:nvPr/>
        </p:nvSpPr>
        <p:spPr>
          <a:xfrm>
            <a:off x="444902" y="1197546"/>
            <a:ext cx="11139224" cy="489364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11.</a:t>
            </a:r>
            <a:r>
              <a:rPr lang="en-US" altLang="zh-CN" sz="2600" kern="100">
                <a:latin typeface="Times New Roman" pitchFamily="18" charset="0"/>
                <a:ea typeface="楷体_GB2312" panose="02010609030101010101" pitchFamily="49" charset="-122"/>
                <a:cs typeface="Courier New" panose="02070309020205020404" pitchFamily="49" charset="0"/>
              </a:rPr>
              <a:t>(2022·</a:t>
            </a:r>
            <a:r>
              <a:rPr lang="zh-CN" altLang="zh-CN" sz="2600" kern="100">
                <a:latin typeface="Times New Roman" pitchFamily="18" charset="0"/>
                <a:ea typeface="楷体_GB2312" panose="02010609030101010101" pitchFamily="49" charset="-122"/>
                <a:cs typeface="Times New Roman" panose="02020603050405020304" pitchFamily="18" charset="0"/>
              </a:rPr>
              <a:t>广东揭西高一期末</a:t>
            </a:r>
            <a:r>
              <a:rPr lang="en-US" altLang="zh-CN" sz="2600" kern="100">
                <a:latin typeface="Times New Roman" pitchFamily="18" charset="0"/>
                <a:ea typeface="楷体_GB2312" panose="02010609030101010101" pitchFamily="49" charset="-122"/>
                <a:cs typeface="Courier New" panose="02070309020205020404" pitchFamily="49"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某班同学分组进行向一定体积的</a:t>
            </a:r>
            <a:r>
              <a:rPr lang="en-US" altLang="zh-CN" sz="2600" kern="100">
                <a:latin typeface="Times New Roman" pitchFamily="18" charset="0"/>
                <a:ea typeface="方正中等线简体" panose="03000509000000000000" pitchFamily="65" charset="-122"/>
                <a:cs typeface="Courier New" panose="02070309020205020404" pitchFamily="49" charset="0"/>
              </a:rPr>
              <a:t>Ba(OH)</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600" kern="100">
                <a:latin typeface="Times New Roman" pitchFamily="18" charset="0"/>
                <a:ea typeface="方正中等线简体" panose="03000509000000000000" pitchFamily="65" charset="-122"/>
                <a:cs typeface="Times New Roman" panose="02020603050405020304" pitchFamily="18" charset="0"/>
              </a:rPr>
              <a:t>溶液中逐滴滴加稀硫酸的实验，并通过数字传感器测得混合溶液的导电能力随时间变化的曲线如图所示。下列有关说法正确的是</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A.</a:t>
            </a:r>
            <a:r>
              <a:rPr lang="zh-CN" altLang="zh-CN" sz="2600" kern="100">
                <a:latin typeface="Times New Roman" pitchFamily="18" charset="0"/>
                <a:ea typeface="方正中等线简体" panose="03000509000000000000" pitchFamily="65" charset="-122"/>
                <a:cs typeface="Times New Roman" panose="02020603050405020304" pitchFamily="18" charset="0"/>
              </a:rPr>
              <a:t>实验时用</a:t>
            </a:r>
            <a:r>
              <a:rPr lang="en-US" altLang="zh-CN" sz="2600" kern="100" err="1">
                <a:latin typeface="Times New Roman" pitchFamily="18" charset="0"/>
                <a:ea typeface="方正中等线简体" panose="03000509000000000000" pitchFamily="65" charset="-122"/>
                <a:cs typeface="Courier New" panose="02070309020205020404" pitchFamily="49" charset="0"/>
              </a:rPr>
              <a:t>NaOH</a:t>
            </a:r>
            <a:r>
              <a:rPr lang="zh-CN" altLang="zh-CN" sz="2600" kern="100">
                <a:latin typeface="Times New Roman" pitchFamily="18" charset="0"/>
                <a:ea typeface="方正中等线简体" panose="03000509000000000000" pitchFamily="65" charset="-122"/>
                <a:cs typeface="Times New Roman" panose="02020603050405020304" pitchFamily="18" charset="0"/>
              </a:rPr>
              <a:t>代替</a:t>
            </a:r>
            <a:r>
              <a:rPr lang="en-US" altLang="zh-CN" sz="2600" kern="100">
                <a:latin typeface="Times New Roman" pitchFamily="18" charset="0"/>
                <a:ea typeface="方正中等线简体" panose="03000509000000000000" pitchFamily="65" charset="-122"/>
                <a:cs typeface="Courier New" panose="02070309020205020404" pitchFamily="49" charset="0"/>
              </a:rPr>
              <a:t>Ba(OH)</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600" kern="100">
                <a:latin typeface="Times New Roman" pitchFamily="18" charset="0"/>
                <a:ea typeface="方正中等线简体" panose="03000509000000000000" pitchFamily="65" charset="-122"/>
                <a:cs typeface="Times New Roman" panose="02020603050405020304" pitchFamily="18" charset="0"/>
              </a:rPr>
              <a:t>也能得到该曲线</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B.</a:t>
            </a:r>
            <a:r>
              <a:rPr lang="zh-CN" altLang="zh-CN" sz="2600" kern="100">
                <a:latin typeface="Times New Roman" pitchFamily="18" charset="0"/>
                <a:ea typeface="方正中等线简体" panose="03000509000000000000" pitchFamily="65" charset="-122"/>
                <a:cs typeface="Times New Roman" panose="02020603050405020304" pitchFamily="18" charset="0"/>
              </a:rPr>
              <a:t>该反应发生的离子方程式为</a:t>
            </a:r>
            <a:r>
              <a:rPr lang="en-US" altLang="zh-CN" sz="2600" kern="100">
                <a:latin typeface="Times New Roman" pitchFamily="18" charset="0"/>
                <a:ea typeface="方正中等线简体" panose="03000509000000000000" pitchFamily="65" charset="-122"/>
                <a:cs typeface="Courier New" panose="02070309020205020404" pitchFamily="49" charset="0"/>
              </a:rPr>
              <a:t>H</a:t>
            </a:r>
            <a:r>
              <a:rPr lang="zh-CN" altLang="zh-CN" sz="2600" kern="100" baseline="30000" smtClean="0">
                <a:latin typeface="Times New Roman" pitchFamily="18" charset="0"/>
                <a:ea typeface="方正中等线简体" panose="03000509000000000000" pitchFamily="65" charset="-122"/>
                <a:cs typeface="Times New Roman" panose="02020603050405020304" pitchFamily="18" charset="0"/>
              </a:rPr>
              <a:t>＋</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600" kern="100" smtClean="0">
                <a:latin typeface="Times New Roman" pitchFamily="18" charset="0"/>
                <a:ea typeface="方正中等线简体" panose="03000509000000000000" pitchFamily="65" charset="-122"/>
                <a:cs typeface="Courier New" panose="02070309020205020404" pitchFamily="49" charset="0"/>
              </a:rPr>
              <a:t>        </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Ba</a:t>
            </a:r>
            <a:r>
              <a:rPr lang="en-US" altLang="zh-CN" sz="2600" kern="100" baseline="30000">
                <a:latin typeface="Times New Roman" pitchFamily="18" charset="0"/>
                <a:ea typeface="方正中等线简体" panose="03000509000000000000" pitchFamily="65" charset="-122"/>
                <a:cs typeface="Courier New" panose="02070309020205020404" pitchFamily="49" charset="0"/>
              </a:rPr>
              <a:t>2</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OH</a:t>
            </a:r>
            <a:r>
              <a:rPr lang="zh-CN" altLang="zh-CN" sz="2600" kern="100" baseline="30000" smtClean="0">
                <a:latin typeface="Times New Roman" pitchFamily="18" charset="0"/>
                <a:ea typeface="方正中等线简体" panose="03000509000000000000" pitchFamily="65" charset="-122"/>
                <a:cs typeface="Times New Roman" panose="02020603050405020304" pitchFamily="18" charset="0"/>
              </a:rPr>
              <a:t>－</a:t>
            </a:r>
            <a:endParaRPr lang="en-US" altLang="zh-CN" sz="2600" kern="100" baseline="300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600" kern="100" spc="-80" baseline="30000">
                <a:latin typeface="Times New Roman" pitchFamily="18" charset="0"/>
                <a:ea typeface="方正中等线简体" panose="03000509000000000000" pitchFamily="65" charset="-122"/>
                <a:cs typeface="Times New Roman" panose="02020603050405020304" pitchFamily="18" charset="0"/>
              </a:rPr>
              <a:t> </a:t>
            </a:r>
            <a:r>
              <a:rPr lang="en-US" altLang="zh-CN" sz="2600" kern="100" spc="-80" baseline="30000" smtClean="0">
                <a:latin typeface="Times New Roman" pitchFamily="18" charset="0"/>
                <a:ea typeface="方正中等线简体" panose="03000509000000000000" pitchFamily="65" charset="-122"/>
                <a:cs typeface="Times New Roman" panose="02020603050405020304" pitchFamily="18" charset="0"/>
              </a:rPr>
              <a:t>       </a:t>
            </a:r>
            <a:r>
              <a:rPr lang="en-US" altLang="zh-CN" sz="2600" kern="100" spc="-80" smtClean="0">
                <a:latin typeface="Times New Roman" pitchFamily="18" charset="0"/>
                <a:ea typeface="方正中等线简体" panose="03000509000000000000" pitchFamily="65" charset="-122"/>
                <a:cs typeface="Courier New" panose="02070309020205020404" pitchFamily="49" charset="0"/>
              </a:rPr>
              <a:t>==</a:t>
            </a:r>
            <a:r>
              <a:rPr lang="en-US" altLang="zh-CN" sz="2600" kern="100" smtClean="0">
                <a:latin typeface="Times New Roman" pitchFamily="18" charset="0"/>
                <a:ea typeface="方正中等线简体" panose="03000509000000000000" pitchFamily="65" charset="-122"/>
                <a:cs typeface="Courier New" panose="02070309020205020404" pitchFamily="49"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BaSO</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4</a:t>
            </a:r>
            <a:r>
              <a:rPr lang="en-US" altLang="zh-CN" sz="2600" kern="100">
                <a:latin typeface="宋体" pitchFamily="2" charset="-122"/>
                <a:ea typeface="方正中等线简体" panose="03000509000000000000" pitchFamily="65" charset="-122"/>
                <a:cs typeface="Times New Roman" panose="02020603050405020304" pitchFamily="18"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H</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600" kern="100">
                <a:latin typeface="Times New Roman" pitchFamily="18" charset="0"/>
                <a:ea typeface="方正中等线简体" panose="03000509000000000000" pitchFamily="65" charset="-122"/>
                <a:cs typeface="Courier New" panose="02070309020205020404" pitchFamily="49" charset="0"/>
              </a:rPr>
              <a:t>O</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err="1">
                <a:latin typeface="Times New Roman" pitchFamily="18" charset="0"/>
                <a:ea typeface="方正中等线简体" panose="03000509000000000000" pitchFamily="65" charset="-122"/>
                <a:cs typeface="Courier New" panose="02070309020205020404" pitchFamily="49" charset="0"/>
              </a:rPr>
              <a:t>C.</a:t>
            </a:r>
            <a:r>
              <a:rPr lang="en-US" altLang="zh-CN" sz="2600" i="1" kern="100" err="1">
                <a:latin typeface="Times New Roman" pitchFamily="18" charset="0"/>
                <a:ea typeface="方正中等线简体" panose="03000509000000000000" pitchFamily="65" charset="-122"/>
                <a:cs typeface="Courier New" panose="02070309020205020404" pitchFamily="49" charset="0"/>
              </a:rPr>
              <a:t>a</a:t>
            </a:r>
            <a:r>
              <a:rPr lang="zh-CN" altLang="zh-CN" sz="2600" kern="100">
                <a:latin typeface="Times New Roman" pitchFamily="18" charset="0"/>
                <a:ea typeface="方正中等线简体" panose="03000509000000000000" pitchFamily="65" charset="-122"/>
                <a:cs typeface="Times New Roman" panose="02020603050405020304" pitchFamily="18" charset="0"/>
              </a:rPr>
              <a:t>时刻溶液的导电能力接近为</a:t>
            </a:r>
            <a:r>
              <a:rPr lang="en-US" altLang="zh-CN" sz="2600" kern="100">
                <a:latin typeface="Times New Roman" pitchFamily="18" charset="0"/>
                <a:ea typeface="方正中等线简体" panose="03000509000000000000" pitchFamily="65" charset="-122"/>
                <a:cs typeface="Courier New" panose="02070309020205020404" pitchFamily="49" charset="0"/>
              </a:rPr>
              <a:t>0</a:t>
            </a:r>
            <a:r>
              <a:rPr lang="zh-CN" altLang="zh-CN" sz="2600" kern="100">
                <a:latin typeface="Times New Roman" pitchFamily="18" charset="0"/>
                <a:ea typeface="方正中等线简体" panose="03000509000000000000" pitchFamily="65" charset="-122"/>
                <a:cs typeface="Times New Roman" panose="02020603050405020304" pitchFamily="18" charset="0"/>
              </a:rPr>
              <a:t>，所以</a:t>
            </a:r>
            <a:r>
              <a:rPr lang="en-US" altLang="zh-CN" sz="2600" kern="100">
                <a:latin typeface="Times New Roman" pitchFamily="18" charset="0"/>
                <a:ea typeface="方正中等线简体" panose="03000509000000000000" pitchFamily="65" charset="-122"/>
                <a:cs typeface="Courier New" panose="02070309020205020404" pitchFamily="49" charset="0"/>
              </a:rPr>
              <a:t>BaSO</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4</a:t>
            </a:r>
            <a:r>
              <a:rPr lang="zh-CN" altLang="zh-CN" sz="2600" kern="100">
                <a:latin typeface="Times New Roman" pitchFamily="18" charset="0"/>
                <a:ea typeface="方正中等线简体" panose="03000509000000000000" pitchFamily="65" charset="-122"/>
                <a:cs typeface="Times New Roman" panose="02020603050405020304" pitchFamily="18" charset="0"/>
              </a:rPr>
              <a:t>是非电解质</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D.YZ</a:t>
            </a:r>
            <a:r>
              <a:rPr lang="zh-CN" altLang="zh-CN" sz="2600" kern="100">
                <a:latin typeface="Times New Roman" pitchFamily="18" charset="0"/>
                <a:ea typeface="方正中等线简体" panose="03000509000000000000" pitchFamily="65" charset="-122"/>
                <a:cs typeface="Times New Roman" panose="02020603050405020304" pitchFamily="18" charset="0"/>
              </a:rPr>
              <a:t>段溶液的导电能力不断增大，主要是由于稀硫酸过量的原因</a:t>
            </a:r>
            <a:endParaRPr lang="zh-CN" altLang="zh-CN" sz="2600" kern="100">
              <a:effectLst/>
              <a:latin typeface="宋体" pitchFamily="2" charset="-122"/>
              <a:ea typeface="宋体" pitchFamily="2" charset="-122"/>
              <a:cs typeface="Courier New" panose="02070309020205020404" pitchFamily="49" charset="0"/>
            </a:endParaRPr>
          </a:p>
        </p:txBody>
      </p:sp>
      <p:sp>
        <p:nvSpPr>
          <p:cNvPr id="36" name="TextBox 9"/>
          <p:cNvSpPr txBox="1"/>
          <p:nvPr/>
        </p:nvSpPr>
        <p:spPr>
          <a:xfrm>
            <a:off x="260147" y="5397398"/>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27"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735234" name="Picture 2" descr="LX10"/>
          <p:cNvPicPr>
            <a:picLocks noChangeAspect="1" noChangeArrowheads="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547354" y="2506823"/>
            <a:ext cx="3083070" cy="224935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graphicFrame>
        <p:nvGraphicFramePr>
          <p:cNvPr id="2" name="对象 1"/>
          <p:cNvGraphicFramePr>
            <a:graphicFrameLocks noChangeAspect="1"/>
          </p:cNvGraphicFramePr>
          <p:nvPr>
            <p:extLst>
              <p:ext uri="{D42A27DB-BD31-4B8C-83A1-F6EECF244321}">
                <p14:modId xmlns:p14="http://schemas.microsoft.com/office/powerpoint/2010/main" val="842525250"/>
              </p:ext>
            </p:extLst>
          </p:nvPr>
        </p:nvGraphicFramePr>
        <p:xfrm>
          <a:off x="5640557" y="3660691"/>
          <a:ext cx="1263650" cy="763588"/>
        </p:xfrm>
        <a:graphic>
          <a:graphicData uri="http://schemas.openxmlformats.org/presentationml/2006/ole">
            <mc:AlternateContent>
              <mc:Choice xmlns:v="urn:schemas-microsoft-com:vml" Requires="v">
                <p:oleObj spid="_x0000_s1055" name="文档" r:id="rId14" progId="Word.Document.12">
                  <p:embed/>
                </p:oleObj>
              </mc:Choice>
              <mc:Fallback>
                <p:oleObj name="文档" r:id="rId14" progId="Word.Document.12">
                  <p:embed/>
                  <p:pic>
                    <p:nvPicPr>
                      <p:cNvPr id="0" name="OLE substitute image"/>
                      <p:cNvPicPr/>
                      <p:nvPr/>
                    </p:nvPicPr>
                    <p:blipFill>
                      <a:blip r:embed="rId15"/>
                      <a:stretch>
                        <a:fillRect/>
                      </a:stretch>
                    </p:blipFill>
                    <p:spPr>
                      <a:xfrm>
                        <a:off x="5640557" y="3660691"/>
                        <a:ext cx="1263650" cy="763588"/>
                      </a:xfrm>
                      <a:prstGeom prst="rect">
                        <a:avLst/>
                      </a:prstGeom>
                    </p:spPr>
                  </p:pic>
                </p:oleObj>
              </mc:Fallback>
            </mc:AlternateContent>
          </a:graphicData>
        </a:graphic>
      </p:graphicFrame>
    </p:spTree>
    <p:extLst>
      <p:ext uri="{BB962C8B-B14F-4D97-AF65-F5344CB8AC3E}">
        <p14:creationId xmlns:p14="http://schemas.microsoft.com/office/powerpoint/2010/main" val="39792215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blinds(horizontal)">
                                      <p:cBhvr>
                                        <p:cTn id="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a:hlinkClick r:id="rId9" action="ppaction://hlinksldjump?num=21"/>
          </p:cNvPr>
          <p:cNvSpPr>
            <a:spLocks noChangeArrowheads="1"/>
          </p:cNvSpPr>
          <p:nvPr/>
        </p:nvSpPr>
        <p:spPr bwMode="auto">
          <a:xfrm>
            <a:off x="573681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43" name="Rectangle 21">
            <a:hlinkClick r:id="rId10"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4" name="Rectangle 21">
            <a:hlinkClick r:id="rId11"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5" name="Rectangle 21">
            <a:hlinkClick r:id="rId12"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grpSp>
        <p:nvGrpSpPr>
          <p:cNvPr id="26" name="组合 25"/>
          <p:cNvGrpSpPr/>
          <p:nvPr/>
        </p:nvGrpSpPr>
        <p:grpSpPr>
          <a:xfrm>
            <a:off x="335206" y="916761"/>
            <a:ext cx="11520000" cy="4787980"/>
            <a:chOff x="335206" y="875209"/>
            <a:chExt cx="11520000" cy="4787980"/>
          </a:xfrm>
        </p:grpSpPr>
        <p:sp>
          <p:nvSpPr>
            <p:cNvPr id="27" name="圆角矩形 26">
              <a:extLst>
                <a:ext uri="{FF2B5EF4-FFF2-40B4-BE49-F238E27FC236}">
                  <a16:creationId xmlns="" xmlns:a16="http://schemas.microsoft.com/office/drawing/2014/main" id="{E595429C-FC91-844C-93CF-CDF13B79A00E}"/>
                </a:ext>
              </a:extLst>
            </p:cNvPr>
            <p:cNvSpPr/>
            <p:nvPr/>
          </p:nvSpPr>
          <p:spPr>
            <a:xfrm>
              <a:off x="335206" y="996243"/>
              <a:ext cx="11520000" cy="4666946"/>
            </a:xfrm>
            <a:prstGeom prst="roundRect">
              <a:avLst>
                <a:gd name="adj" fmla="val 4381"/>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6" name="矩形 35">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7" name="文本框 36">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3"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9"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0"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1"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448565" y="1228026"/>
            <a:ext cx="8034197" cy="138499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err="1">
                <a:latin typeface="Times New Roman" pitchFamily="18" charset="0"/>
                <a:ea typeface="楷体_GB2312" panose="02010609030101010101" pitchFamily="49" charset="-122"/>
              </a:rPr>
              <a:t>NaOH</a:t>
            </a:r>
            <a:r>
              <a:rPr lang="zh-CN" altLang="zh-CN" sz="2800" kern="100">
                <a:latin typeface="Times New Roman" pitchFamily="18" charset="0"/>
                <a:ea typeface="楷体_GB2312" panose="02010609030101010101" pitchFamily="49" charset="-122"/>
                <a:cs typeface="Times New Roman" panose="02020603050405020304" pitchFamily="18" charset="0"/>
              </a:rPr>
              <a:t>与稀硫酸反应生成</a:t>
            </a:r>
            <a:r>
              <a:rPr lang="en-US" altLang="zh-CN" sz="2800" kern="100">
                <a:latin typeface="Times New Roman" pitchFamily="18" charset="0"/>
                <a:ea typeface="楷体_GB2312" panose="02010609030101010101" pitchFamily="49" charset="-122"/>
              </a:rPr>
              <a:t>Na</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SO</a:t>
            </a:r>
            <a:r>
              <a:rPr lang="en-US" altLang="zh-CN" sz="2800" kern="100" baseline="-250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Na</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SO</a:t>
            </a:r>
            <a:r>
              <a:rPr lang="en-US" altLang="zh-CN" sz="2800" kern="100" baseline="-250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溶于水完全电离，故不会出现导电能力为零的点，</a:t>
            </a: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zh-CN" altLang="zh-CN" sz="2600" kern="100">
              <a:effectLst/>
              <a:latin typeface="宋体" pitchFamily="2" charset="-122"/>
              <a:ea typeface="宋体" pitchFamily="2" charset="-122"/>
              <a:cs typeface="Courier New" panose="02070309020205020404" pitchFamily="49" charset="0"/>
            </a:endParaRPr>
          </a:p>
        </p:txBody>
      </p:sp>
      <p:sp>
        <p:nvSpPr>
          <p:cNvPr id="38"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42" name="Picture 2" descr="LX10"/>
          <p:cNvPicPr>
            <a:picLocks noChangeAspect="1" noChangeArrowheads="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628760" y="1245464"/>
            <a:ext cx="3083070" cy="224935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graphicFrame>
        <p:nvGraphicFramePr>
          <p:cNvPr id="2" name="对象 1"/>
          <p:cNvGraphicFramePr>
            <a:graphicFrameLocks noChangeAspect="1"/>
          </p:cNvGraphicFramePr>
          <p:nvPr>
            <p:extLst>
              <p:ext uri="{D42A27DB-BD31-4B8C-83A1-F6EECF244321}">
                <p14:modId xmlns:p14="http://schemas.microsoft.com/office/powerpoint/2010/main" val="811192317"/>
              </p:ext>
            </p:extLst>
          </p:nvPr>
        </p:nvGraphicFramePr>
        <p:xfrm>
          <a:off x="549622" y="2633241"/>
          <a:ext cx="10298112" cy="1444625"/>
        </p:xfrm>
        <a:graphic>
          <a:graphicData uri="http://schemas.openxmlformats.org/presentationml/2006/ole">
            <mc:AlternateContent>
              <mc:Choice xmlns:v="urn:schemas-microsoft-com:vml" Requires="v">
                <p:oleObj spid="_x0000_s1056" name="文档" r:id="rId14" progId="Word.Document.12">
                  <p:embed/>
                </p:oleObj>
              </mc:Choice>
              <mc:Fallback>
                <p:oleObj name="文档" r:id="rId14" progId="Word.Document.12">
                  <p:embed/>
                  <p:pic>
                    <p:nvPicPr>
                      <p:cNvPr id="0" name="OLE substitute image"/>
                      <p:cNvPicPr/>
                      <p:nvPr/>
                    </p:nvPicPr>
                    <p:blipFill>
                      <a:blip r:embed="rId15"/>
                      <a:stretch>
                        <a:fillRect/>
                      </a:stretch>
                    </p:blipFill>
                    <p:spPr>
                      <a:xfrm>
                        <a:off x="549622" y="2633241"/>
                        <a:ext cx="10298112" cy="1444625"/>
                      </a:xfrm>
                      <a:prstGeom prst="rect">
                        <a:avLst/>
                      </a:prstGeom>
                    </p:spPr>
                  </p:pic>
                </p:oleObj>
              </mc:Fallback>
            </mc:AlternateContent>
          </a:graphicData>
        </a:graphic>
      </p:graphicFrame>
      <p:graphicFrame>
        <p:nvGraphicFramePr>
          <p:cNvPr id="3" name="对象 2"/>
          <p:cNvGraphicFramePr>
            <a:graphicFrameLocks noChangeAspect="1"/>
          </p:cNvGraphicFramePr>
          <p:nvPr>
            <p:extLst>
              <p:ext uri="{D42A27DB-BD31-4B8C-83A1-F6EECF244321}">
                <p14:modId xmlns:p14="http://schemas.microsoft.com/office/powerpoint/2010/main" val="1202570411"/>
              </p:ext>
            </p:extLst>
          </p:nvPr>
        </p:nvGraphicFramePr>
        <p:xfrm>
          <a:off x="549622" y="3887465"/>
          <a:ext cx="10882312" cy="2206625"/>
        </p:xfrm>
        <a:graphic>
          <a:graphicData uri="http://schemas.openxmlformats.org/presentationml/2006/ole">
            <mc:AlternateContent>
              <mc:Choice xmlns:v="urn:schemas-microsoft-com:vml" Requires="v">
                <p:oleObj spid="_x0000_s1057" name="文档" r:id="rId16" progId="Word.Document.12">
                  <p:embed/>
                </p:oleObj>
              </mc:Choice>
              <mc:Fallback>
                <p:oleObj name="文档" r:id="rId16" progId="Word.Document.12">
                  <p:embed/>
                  <p:pic>
                    <p:nvPicPr>
                      <p:cNvPr id="0" name="OLE substitute image"/>
                      <p:cNvPicPr/>
                      <p:nvPr/>
                    </p:nvPicPr>
                    <p:blipFill>
                      <a:blip r:embed="rId17"/>
                      <a:stretch>
                        <a:fillRect/>
                      </a:stretch>
                    </p:blipFill>
                    <p:spPr>
                      <a:xfrm>
                        <a:off x="549622" y="3887465"/>
                        <a:ext cx="10882312" cy="2206625"/>
                      </a:xfrm>
                      <a:prstGeom prst="rect">
                        <a:avLst/>
                      </a:prstGeom>
                    </p:spPr>
                  </p:pic>
                </p:oleObj>
              </mc:Fallback>
            </mc:AlternateContent>
          </a:graphicData>
        </a:graphic>
      </p:graphicFrame>
    </p:spTree>
    <p:extLst>
      <p:ext uri="{BB962C8B-B14F-4D97-AF65-F5344CB8AC3E}">
        <p14:creationId xmlns:p14="http://schemas.microsoft.com/office/powerpoint/2010/main" val="125655820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blinds(horizontal)">
                                      <p:cBhvr>
                                        <p:cTn id="10" dur="500"/>
                                        <p:tgtEl>
                                          <p:spTgt spid="42"/>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linds(horizontal)">
                                      <p:cBhvr>
                                        <p:cTn id="15" dur="500"/>
                                        <p:tgtEl>
                                          <p:spTgt spid="2"/>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linds(horizontal)">
                                      <p:cBhvr>
                                        <p:cTn id="2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a:hlinkClick r:id="rId9" action="ppaction://hlinksldjump?num=21"/>
          </p:cNvPr>
          <p:cNvSpPr>
            <a:spLocks noChangeArrowheads="1"/>
          </p:cNvSpPr>
          <p:nvPr/>
        </p:nvSpPr>
        <p:spPr bwMode="auto">
          <a:xfrm>
            <a:off x="573681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43" name="Rectangle 21">
            <a:hlinkClick r:id="rId10"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4" name="Rectangle 21">
            <a:hlinkClick r:id="rId11"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5" name="Rectangle 21">
            <a:hlinkClick r:id="rId12"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grpSp>
        <p:nvGrpSpPr>
          <p:cNvPr id="26" name="组合 25"/>
          <p:cNvGrpSpPr/>
          <p:nvPr/>
        </p:nvGrpSpPr>
        <p:grpSpPr>
          <a:xfrm>
            <a:off x="335206" y="916761"/>
            <a:ext cx="11520000" cy="2945081"/>
            <a:chOff x="335206" y="875209"/>
            <a:chExt cx="11520000" cy="2945081"/>
          </a:xfrm>
        </p:grpSpPr>
        <p:sp>
          <p:nvSpPr>
            <p:cNvPr id="27" name="圆角矩形 26">
              <a:extLst>
                <a:ext uri="{FF2B5EF4-FFF2-40B4-BE49-F238E27FC236}">
                  <a16:creationId xmlns="" xmlns:a16="http://schemas.microsoft.com/office/drawing/2014/main" id="{E595429C-FC91-844C-93CF-CDF13B79A00E}"/>
                </a:ext>
              </a:extLst>
            </p:cNvPr>
            <p:cNvSpPr/>
            <p:nvPr/>
          </p:nvSpPr>
          <p:spPr>
            <a:xfrm>
              <a:off x="335206" y="996243"/>
              <a:ext cx="11520000" cy="2824047"/>
            </a:xfrm>
            <a:prstGeom prst="roundRect">
              <a:avLst>
                <a:gd name="adj" fmla="val 4381"/>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36" name="矩形 35">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37" name="文本框 36">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3"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9"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0"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1"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448565" y="1480286"/>
            <a:ext cx="8034197" cy="19495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楷体_GB2312" panose="02010609030101010101" pitchFamily="49" charset="-122"/>
              </a:rPr>
              <a:t>YZ</a:t>
            </a:r>
            <a:r>
              <a:rPr lang="zh-CN" altLang="zh-CN" sz="2800" kern="100">
                <a:latin typeface="Times New Roman" pitchFamily="18" charset="0"/>
                <a:ea typeface="楷体_GB2312" panose="02010609030101010101" pitchFamily="49" charset="-122"/>
                <a:cs typeface="Times New Roman" panose="02020603050405020304" pitchFamily="18" charset="0"/>
              </a:rPr>
              <a:t>段溶液的导电能力不断增大，表明随着稀硫酸的不断加入，溶液中离子浓度不断增大，主要原因是过量</a:t>
            </a:r>
            <a:r>
              <a:rPr lang="en-US" altLang="zh-CN" sz="2800" kern="100">
                <a:latin typeface="Times New Roman" pitchFamily="18" charset="0"/>
                <a:ea typeface="楷体_GB2312" panose="02010609030101010101" pitchFamily="49" charset="-122"/>
              </a:rPr>
              <a:t>H</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SO</a:t>
            </a:r>
            <a:r>
              <a:rPr lang="en-US" altLang="zh-CN" sz="2800" kern="100" baseline="-250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电离引起的，</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endParaRPr lang="zh-CN" altLang="zh-CN" sz="2600" kern="100">
              <a:effectLst/>
              <a:latin typeface="宋体" pitchFamily="2" charset="-122"/>
              <a:ea typeface="宋体" pitchFamily="2" charset="-122"/>
              <a:cs typeface="Courier New" panose="02070309020205020404" pitchFamily="49" charset="0"/>
            </a:endParaRPr>
          </a:p>
        </p:txBody>
      </p:sp>
      <p:sp>
        <p:nvSpPr>
          <p:cNvPr id="38"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42" name="Picture 2" descr="LX10"/>
          <p:cNvPicPr>
            <a:picLocks noChangeAspect="1" noChangeArrowheads="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8628760" y="1245464"/>
            <a:ext cx="3083070" cy="224935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51666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blinds(horizontal)">
                                      <p:cBhvr>
                                        <p:cTn id="10"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矩形 24"/>
          <p:cNvSpPr/>
          <p:nvPr/>
        </p:nvSpPr>
        <p:spPr>
          <a:xfrm>
            <a:off x="335206" y="1053530"/>
            <a:ext cx="11520000" cy="44644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56319" y="1162668"/>
            <a:ext cx="11255511" cy="38961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12.</a:t>
            </a:r>
            <a:r>
              <a:rPr lang="zh-CN" altLang="zh-CN" sz="2800" kern="100">
                <a:latin typeface="Times New Roman" pitchFamily="18" charset="0"/>
                <a:ea typeface="方正中等线简体" panose="03000509000000000000" pitchFamily="65" charset="-122"/>
                <a:cs typeface="Times New Roman" panose="02020603050405020304" pitchFamily="18" charset="0"/>
              </a:rPr>
              <a:t>把碎纸片</a:t>
            </a: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补充到</a:t>
            </a: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中，可得到一个完整的离子方程式</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未配平</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反应物微粒为</a:t>
            </a:r>
            <a:r>
              <a:rPr lang="en-US" altLang="zh-CN" sz="2800" kern="100">
                <a:latin typeface="Times New Roman" pitchFamily="18" charset="0"/>
                <a:ea typeface="方正中等线简体" panose="03000509000000000000" pitchFamily="65" charset="-122"/>
                <a:cs typeface="Courier New" panose="02070309020205020404" pitchFamily="49" charset="0"/>
              </a:rPr>
              <a:t>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Mn</a:t>
            </a:r>
            <a:r>
              <a:rPr lang="en-US" altLang="zh-CN" sz="2800" kern="100" baseline="30000">
                <a:latin typeface="Times New Roman" pitchFamily="18" charset="0"/>
                <a:ea typeface="方正中等线简体" panose="03000509000000000000" pitchFamily="65" charset="-122"/>
                <a:cs typeface="Courier New" panose="02070309020205020404" pitchFamily="49" charset="0"/>
              </a:rPr>
              <a:t>2</a:t>
            </a:r>
            <a:r>
              <a:rPr lang="zh-CN" altLang="zh-CN" sz="28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zh-CN" altLang="zh-CN" sz="2800" kern="100" baseline="3000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该反应发生后溶液酸性增强</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氧化剂和还原剂的化学计量数之比为</a:t>
            </a:r>
            <a:r>
              <a:rPr lang="en-US" altLang="zh-CN" sz="2800" kern="100">
                <a:latin typeface="Times New Roman" pitchFamily="18" charset="0"/>
                <a:ea typeface="方正中等线简体" panose="03000509000000000000" pitchFamily="65" charset="-122"/>
                <a:cs typeface="Courier New" panose="02070309020205020404" pitchFamily="49" charset="0"/>
              </a:rPr>
              <a:t>5</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配平后</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zh-CN" altLang="zh-CN" sz="28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的化学计量数为</a:t>
            </a:r>
            <a:r>
              <a:rPr lang="en-US" altLang="zh-CN" sz="2800" kern="100">
                <a:latin typeface="Times New Roman" pitchFamily="18" charset="0"/>
                <a:ea typeface="方正中等线简体" panose="03000509000000000000" pitchFamily="65" charset="-122"/>
                <a:cs typeface="Courier New" panose="02070309020205020404" pitchFamily="49" charset="0"/>
              </a:rPr>
              <a:t>8</a:t>
            </a:r>
            <a:endParaRPr lang="zh-CN" altLang="zh-CN" sz="1050" kern="100">
              <a:effectLst/>
              <a:latin typeface="宋体" pitchFamily="2" charset="-122"/>
              <a:ea typeface="宋体" pitchFamily="2" charset="-122"/>
              <a:cs typeface="Courier New" panose="02070309020205020404" pitchFamily="49" charset="0"/>
            </a:endParaRPr>
          </a:p>
        </p:txBody>
      </p:sp>
      <p:sp>
        <p:nvSpPr>
          <p:cNvPr id="2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4"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7"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42"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3"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44"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5"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6" name="Rectangle 21">
            <a:hlinkClick r:id="rId9" action="ppaction://hlinksldjump?num=21"/>
          </p:cNvPr>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7" name="Rectangle 21">
            <a:hlinkClick r:id="rId10" action="ppaction://hlinksldjump?num=24"/>
          </p:cNvPr>
          <p:cNvSpPr>
            <a:spLocks noChangeArrowheads="1"/>
          </p:cNvSpPr>
          <p:nvPr/>
        </p:nvSpPr>
        <p:spPr bwMode="auto">
          <a:xfrm>
            <a:off x="614647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12</a:t>
            </a:r>
          </a:p>
        </p:txBody>
      </p:sp>
      <p:sp>
        <p:nvSpPr>
          <p:cNvPr id="48"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9"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1" name="Rectangle 21">
            <a:hlinkClick r:id="rId11"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2" name="Rectangle 21">
            <a:hlinkClick r:id="rId12"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1" name="Rectangle 21">
            <a:hlinkClick r:id="rId13"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19"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0"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6" name="TextBox 9"/>
          <p:cNvSpPr txBox="1"/>
          <p:nvPr/>
        </p:nvSpPr>
        <p:spPr>
          <a:xfrm>
            <a:off x="294422" y="314176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33"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737282" name="Picture 2" descr="X61"/>
          <p:cNvPicPr>
            <a:picLocks noChangeAspect="1" noChangeArrowheads="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463358" y="2111271"/>
            <a:ext cx="4302092" cy="1894587"/>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673116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blinds(horizontal)">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1" name="组合 40"/>
          <p:cNvGrpSpPr/>
          <p:nvPr/>
        </p:nvGrpSpPr>
        <p:grpSpPr>
          <a:xfrm>
            <a:off x="335206" y="728554"/>
            <a:ext cx="11520000" cy="5581560"/>
            <a:chOff x="335206" y="875209"/>
            <a:chExt cx="11520000" cy="5581560"/>
          </a:xfrm>
        </p:grpSpPr>
        <p:sp>
          <p:nvSpPr>
            <p:cNvPr id="42" name="圆角矩形 41">
              <a:extLst>
                <a:ext uri="{FF2B5EF4-FFF2-40B4-BE49-F238E27FC236}">
                  <a16:creationId xmlns="" xmlns:a16="http://schemas.microsoft.com/office/drawing/2014/main" id="{E595429C-FC91-844C-93CF-CDF13B79A00E}"/>
                </a:ext>
              </a:extLst>
            </p:cNvPr>
            <p:cNvSpPr/>
            <p:nvPr/>
          </p:nvSpPr>
          <p:spPr>
            <a:xfrm>
              <a:off x="335206" y="996241"/>
              <a:ext cx="11520000" cy="5460528"/>
            </a:xfrm>
            <a:prstGeom prst="roundRect">
              <a:avLst>
                <a:gd name="adj" fmla="val 3098"/>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3" name="矩形 42">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44" name="文本框 43">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15"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16"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17"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1"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3"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24"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25"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27" name="Rectangle 21">
            <a:hlinkClick r:id="rId9" action="ppaction://hlinksldjump?num=21"/>
          </p:cNvPr>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28" name="Rectangle 21">
            <a:hlinkClick r:id="rId10" action="ppaction://hlinksldjump?num=24"/>
          </p:cNvPr>
          <p:cNvSpPr>
            <a:spLocks noChangeArrowheads="1"/>
          </p:cNvSpPr>
          <p:nvPr/>
        </p:nvSpPr>
        <p:spPr bwMode="auto">
          <a:xfrm>
            <a:off x="614647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12</a:t>
            </a:r>
          </a:p>
        </p:txBody>
      </p:sp>
      <p:sp>
        <p:nvSpPr>
          <p:cNvPr id="2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2" name="Rectangle 21">
            <a:hlinkClick r:id="rId11"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35" name="Rectangle 21">
            <a:hlinkClick r:id="rId12"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6" name="Rectangle 21">
            <a:hlinkClick r:id="rId13"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6"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1"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4"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7"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9" name="矩形 38"/>
          <p:cNvSpPr/>
          <p:nvPr/>
        </p:nvSpPr>
        <p:spPr>
          <a:xfrm>
            <a:off x="512758" y="4137174"/>
            <a:ext cx="11127064"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反应后生成了</a:t>
            </a:r>
            <a:r>
              <a:rPr lang="en-US" altLang="zh-CN" sz="2800" kern="100">
                <a:latin typeface="Times New Roman" pitchFamily="18" charset="0"/>
                <a:ea typeface="楷体_GB2312" panose="02010609030101010101" pitchFamily="49" charset="-122"/>
              </a:rPr>
              <a:t>H</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，溶液酸性增强，</a:t>
            </a:r>
            <a:r>
              <a:rPr lang="en-US" altLang="zh-CN" sz="2800" kern="10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endParaRPr lang="zh-CN" altLang="zh-CN" sz="1050" kern="100">
              <a:latin typeface="宋体" pitchFamily="2" charset="-122"/>
              <a:ea typeface="宋体" pitchFamily="2" charset="-122"/>
              <a:cs typeface="Courier New" panose="02070309020205020404" pitchFamily="49" charset="0"/>
            </a:endParaRPr>
          </a:p>
        </p:txBody>
      </p:sp>
      <p:sp>
        <p:nvSpPr>
          <p:cNvPr id="45"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46" name="Picture 2" descr="X61"/>
          <p:cNvPicPr>
            <a:picLocks noChangeAspect="1" noChangeArrowheads="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375447" y="1307251"/>
            <a:ext cx="4302092" cy="1894587"/>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graphicFrame>
        <p:nvGraphicFramePr>
          <p:cNvPr id="2" name="对象 1"/>
          <p:cNvGraphicFramePr>
            <a:graphicFrameLocks noChangeAspect="1"/>
          </p:cNvGraphicFramePr>
          <p:nvPr>
            <p:extLst>
              <p:ext uri="{D42A27DB-BD31-4B8C-83A1-F6EECF244321}">
                <p14:modId xmlns:p14="http://schemas.microsoft.com/office/powerpoint/2010/main" val="101194654"/>
              </p:ext>
            </p:extLst>
          </p:nvPr>
        </p:nvGraphicFramePr>
        <p:xfrm>
          <a:off x="647700" y="1193800"/>
          <a:ext cx="6375400" cy="3276600"/>
        </p:xfrm>
        <a:graphic>
          <a:graphicData uri="http://schemas.openxmlformats.org/presentationml/2006/ole">
            <mc:AlternateContent>
              <mc:Choice xmlns:v="urn:schemas-microsoft-com:vml" Requires="v">
                <p:oleObj spid="_x0000_s1058" name="文档" r:id="rId15" progId="Word.Document.12">
                  <p:embed/>
                </p:oleObj>
              </mc:Choice>
              <mc:Fallback>
                <p:oleObj name="文档" r:id="rId15" progId="Word.Document.12">
                  <p:embed/>
                  <p:pic>
                    <p:nvPicPr>
                      <p:cNvPr id="0" name="OLE substitute image"/>
                      <p:cNvPicPr/>
                      <p:nvPr/>
                    </p:nvPicPr>
                    <p:blipFill>
                      <a:blip r:embed="rId16"/>
                      <a:stretch>
                        <a:fillRect/>
                      </a:stretch>
                    </p:blipFill>
                    <p:spPr>
                      <a:xfrm>
                        <a:off x="647700" y="1193800"/>
                        <a:ext cx="6375400" cy="3276600"/>
                      </a:xfrm>
                      <a:prstGeom prst="rect">
                        <a:avLst/>
                      </a:prstGeom>
                    </p:spPr>
                  </p:pic>
                </p:oleObj>
              </mc:Fallback>
            </mc:AlternateContent>
          </a:graphicData>
        </a:graphic>
      </p:graphicFrame>
      <p:graphicFrame>
        <p:nvGraphicFramePr>
          <p:cNvPr id="3" name="对象 2"/>
          <p:cNvGraphicFramePr>
            <a:graphicFrameLocks noChangeAspect="1"/>
          </p:cNvGraphicFramePr>
          <p:nvPr>
            <p:extLst>
              <p:ext uri="{D42A27DB-BD31-4B8C-83A1-F6EECF244321}">
                <p14:modId xmlns:p14="http://schemas.microsoft.com/office/powerpoint/2010/main" val="1308014228"/>
              </p:ext>
            </p:extLst>
          </p:nvPr>
        </p:nvGraphicFramePr>
        <p:xfrm>
          <a:off x="647700" y="4912866"/>
          <a:ext cx="10985500" cy="914400"/>
        </p:xfrm>
        <a:graphic>
          <a:graphicData uri="http://schemas.openxmlformats.org/presentationml/2006/ole">
            <mc:AlternateContent>
              <mc:Choice xmlns:v="urn:schemas-microsoft-com:vml" Requires="v">
                <p:oleObj spid="_x0000_s1059" name="文档" r:id="rId17" progId="Word.Document.12">
                  <p:embed/>
                </p:oleObj>
              </mc:Choice>
              <mc:Fallback>
                <p:oleObj name="文档" r:id="rId17" progId="Word.Document.12">
                  <p:embed/>
                  <p:pic>
                    <p:nvPicPr>
                      <p:cNvPr id="0" name="OLE substitute image"/>
                      <p:cNvPicPr/>
                      <p:nvPr/>
                    </p:nvPicPr>
                    <p:blipFill>
                      <a:blip r:embed="rId18"/>
                      <a:stretch>
                        <a:fillRect/>
                      </a:stretch>
                    </p:blipFill>
                    <p:spPr>
                      <a:xfrm>
                        <a:off x="647700" y="4912866"/>
                        <a:ext cx="10985500" cy="914400"/>
                      </a:xfrm>
                      <a:prstGeom prst="rect">
                        <a:avLst/>
                      </a:prstGeom>
                    </p:spPr>
                  </p:pic>
                </p:oleObj>
              </mc:Fallback>
            </mc:AlternateContent>
          </a:graphicData>
        </a:graphic>
      </p:graphicFrame>
      <p:sp>
        <p:nvSpPr>
          <p:cNvPr id="47" name="矩形 46"/>
          <p:cNvSpPr/>
          <p:nvPr/>
        </p:nvSpPr>
        <p:spPr>
          <a:xfrm>
            <a:off x="512758" y="5544641"/>
            <a:ext cx="11127064"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配平后，</a:t>
            </a:r>
            <a:r>
              <a:rPr lang="en-US" altLang="zh-CN" sz="2800" kern="100">
                <a:latin typeface="Times New Roman" pitchFamily="18" charset="0"/>
                <a:ea typeface="楷体_GB2312" panose="02010609030101010101" pitchFamily="49" charset="-122"/>
              </a:rPr>
              <a:t>H</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的化学计量数为</a:t>
            </a:r>
            <a:r>
              <a:rPr lang="en-US" altLang="zh-CN" sz="2800" kern="100">
                <a:latin typeface="Times New Roman" pitchFamily="18" charset="0"/>
                <a:ea typeface="楷体_GB2312" panose="02010609030101010101" pitchFamily="49" charset="-122"/>
              </a:rPr>
              <a:t>4</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endParaRPr lang="zh-CN" altLang="zh-CN" sz="1050" kern="100">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332746745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linds(horizontal)">
                                      <p:cBhvr>
                                        <p:cTn id="7" dur="500"/>
                                        <p:tgtEl>
                                          <p:spTgt spid="46"/>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par>
                    <p:cTn id="11" fill="hold" nodeType="clickPar">
                      <p:stCondLst>
                        <p:cond delay="indefinite"/>
                        <p:cond evt="onBegin" delay="0">
                          <p:tn val="10"/>
                        </p:cond>
                      </p:stCondLst>
                      <p:childTnLst>
                        <p:par>
                          <p:cTn id="12" fill="hold" nodeType="afterGroup">
                            <p:stCondLst>
                              <p:cond delay="0"/>
                            </p:stCondLst>
                            <p:childTnLst>
                              <p:par>
                                <p:cTn id="13" presetID="3" presetClass="entr" presetSubtype="10" dur="500" fill="hold" nodeType="clickEffect">
                                  <p:stCondLst>
                                    <p:cond delay="0"/>
                                  </p:stCondLst>
                                  <p:childTnLst>
                                    <p:set>
                                      <p:cBhvr>
                                        <p:cTn id="14" dur="1" fill="hold">
                                          <p:stCondLst>
                                            <p:cond delay="0"/>
                                          </p:stCondLst>
                                        </p:cTn>
                                        <p:tgtEl>
                                          <p:spTgt spid="39">
                                            <p:txEl>
                                              <p:pRg st="0" end="0"/>
                                            </p:txEl>
                                          </p:spTgt>
                                        </p:tgtEl>
                                        <p:attrNameLst>
                                          <p:attrName>style.visibility</p:attrName>
                                        </p:attrNameLst>
                                      </p:cBhvr>
                                      <p:to>
                                        <p:strVal val="visible"/>
                                      </p:to>
                                    </p:set>
                                    <p:animEffect transition="in" filter="blinds(horizontal)">
                                      <p:cBhvr>
                                        <p:cTn id="15" dur="500"/>
                                        <p:tgtEl>
                                          <p:spTgt spid="39">
                                            <p:txEl>
                                              <p:pRg st="0" end="0"/>
                                            </p:txEl>
                                          </p:spTgt>
                                        </p:tgtEl>
                                      </p:cBhvr>
                                    </p:animEffect>
                                  </p:childTnLst>
                                </p:cTn>
                              </p:par>
                            </p:childTnLst>
                          </p:cTn>
                        </p:par>
                      </p:childTnLst>
                    </p:cTn>
                  </p:par>
                  <p:par>
                    <p:cTn id="16" fill="hold" nodeType="clickPar">
                      <p:stCondLst>
                        <p:cond delay="indefinite"/>
                        <p:cond evt="onBegin" delay="0">
                          <p:tn val="15"/>
                        </p:cond>
                      </p:stCondLst>
                      <p:childTnLst>
                        <p:par>
                          <p:cTn id="17" fill="hold" nodeType="afterGroup">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blinds(horizontal)">
                                      <p:cBhvr>
                                        <p:cTn id="20" dur="500"/>
                                        <p:tgtEl>
                                          <p:spTgt spid="3"/>
                                        </p:tgtEl>
                                      </p:cBhvr>
                                    </p:animEffect>
                                  </p:childTnLst>
                                </p:cTn>
                              </p:par>
                            </p:childTnLst>
                          </p:cTn>
                        </p:par>
                      </p:childTnLst>
                    </p:cTn>
                  </p:par>
                  <p:par>
                    <p:cTn id="21" fill="hold" nodeType="clickPar">
                      <p:stCondLst>
                        <p:cond delay="indefinite"/>
                        <p:cond evt="onBegin" delay="0">
                          <p:tn val="20"/>
                        </p:cond>
                      </p:stCondLst>
                      <p:childTnLst>
                        <p:par>
                          <p:cTn id="22" fill="hold" nodeType="afterGroup">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47">
                                            <p:txEl>
                                              <p:pRg st="0" end="0"/>
                                            </p:txEl>
                                          </p:spTgt>
                                        </p:tgtEl>
                                        <p:attrNameLst>
                                          <p:attrName>style.visibility</p:attrName>
                                        </p:attrNameLst>
                                      </p:cBhvr>
                                      <p:to>
                                        <p:strVal val="visible"/>
                                      </p:to>
                                    </p:set>
                                    <p:animEffect transition="in" filter="blinds(horizontal)">
                                      <p:cBhvr>
                                        <p:cTn id="25" dur="500"/>
                                        <p:tgtEl>
                                          <p:spTgt spid="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矩形 24"/>
          <p:cNvSpPr/>
          <p:nvPr/>
        </p:nvSpPr>
        <p:spPr>
          <a:xfrm>
            <a:off x="335206" y="940882"/>
            <a:ext cx="11520000" cy="5544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3"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6"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8"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3"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4"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5"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6" name="Rectangle 21">
            <a:hlinkClick r:id="rId9" action="ppaction://hlinksldjump?num=21"/>
          </p:cNvPr>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7" name="Rectangle 21">
            <a:hlinkClick r:id="rId10" action="ppaction://hlinksldjump?num=24"/>
          </p:cNvPr>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8" name="Rectangle 21">
            <a:hlinkClick r:id="rId11" action="ppaction://hlinksldjump?num=26"/>
          </p:cNvPr>
          <p:cNvSpPr>
            <a:spLocks noChangeArrowheads="1"/>
          </p:cNvSpPr>
          <p:nvPr/>
        </p:nvSpPr>
        <p:spPr bwMode="auto">
          <a:xfrm>
            <a:off x="655613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13</a:t>
            </a:r>
          </a:p>
        </p:txBody>
      </p:sp>
      <p:sp>
        <p:nvSpPr>
          <p:cNvPr id="39"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7" name="Rectangle 21">
            <a:hlinkClick r:id="rId12"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1" name="Rectangle 21">
            <a:hlinkClick r:id="rId13"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2" name="Rectangle 21">
            <a:hlinkClick r:id="rId14"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0"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4"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4" name="矩形 3"/>
          <p:cNvSpPr/>
          <p:nvPr/>
        </p:nvSpPr>
        <p:spPr>
          <a:xfrm>
            <a:off x="531508" y="981522"/>
            <a:ext cx="11127396" cy="42246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13.</a:t>
            </a:r>
            <a:r>
              <a:rPr lang="zh-CN" altLang="zh-CN" sz="2600" kern="100">
                <a:latin typeface="Times New Roman" pitchFamily="18" charset="0"/>
                <a:ea typeface="方正中等线简体" panose="03000509000000000000" pitchFamily="65" charset="-122"/>
                <a:cs typeface="Times New Roman" panose="02020603050405020304" pitchFamily="18" charset="0"/>
              </a:rPr>
              <a:t>为确定某溶液中的离子组成，进行如下实验：</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宋体" pitchFamily="2" charset="-122"/>
                <a:ea typeface="方正中等线简体" panose="03000509000000000000" pitchFamily="65" charset="-122"/>
                <a:cs typeface="Times New Roman" panose="02020603050405020304" pitchFamily="18" charset="0"/>
              </a:rPr>
              <a:t>①</a:t>
            </a:r>
            <a:r>
              <a:rPr lang="zh-CN" altLang="zh-CN" sz="2600" kern="100">
                <a:latin typeface="Times New Roman" pitchFamily="18" charset="0"/>
                <a:ea typeface="方正中等线简体" panose="03000509000000000000" pitchFamily="65" charset="-122"/>
                <a:cs typeface="Times New Roman" panose="02020603050405020304" pitchFamily="18" charset="0"/>
              </a:rPr>
              <a:t>取少量溶液加入稀盐酸至溶液呈酸性，产生使澄清石灰水变浑浊的无色无味气体</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宋体" pitchFamily="2" charset="-122"/>
                <a:ea typeface="方正中等线简体" panose="03000509000000000000" pitchFamily="65" charset="-122"/>
                <a:cs typeface="Times New Roman" panose="02020603050405020304" pitchFamily="18" charset="0"/>
              </a:rPr>
              <a:t>②</a:t>
            </a:r>
            <a:r>
              <a:rPr lang="zh-CN" altLang="zh-CN" sz="2600" kern="100">
                <a:latin typeface="Times New Roman" pitchFamily="18" charset="0"/>
                <a:ea typeface="方正中等线简体" panose="03000509000000000000" pitchFamily="65" charset="-122"/>
                <a:cs typeface="Times New Roman" panose="02020603050405020304" pitchFamily="18" charset="0"/>
              </a:rPr>
              <a:t>在</a:t>
            </a:r>
            <a:r>
              <a:rPr lang="en-US" altLang="zh-CN" sz="2600" kern="100">
                <a:latin typeface="宋体" pitchFamily="2" charset="-122"/>
                <a:ea typeface="方正中等线简体" panose="03000509000000000000" pitchFamily="65" charset="-122"/>
                <a:cs typeface="Times New Roman" panose="02020603050405020304" pitchFamily="18" charset="0"/>
              </a:rPr>
              <a:t>①</a:t>
            </a:r>
            <a:r>
              <a:rPr lang="zh-CN" altLang="zh-CN" sz="2600" kern="100">
                <a:latin typeface="Times New Roman" pitchFamily="18" charset="0"/>
                <a:ea typeface="方正中等线简体" panose="03000509000000000000" pitchFamily="65" charset="-122"/>
                <a:cs typeface="Times New Roman" panose="02020603050405020304" pitchFamily="18" charset="0"/>
              </a:rPr>
              <a:t>溶液中再滴加</a:t>
            </a:r>
            <a:r>
              <a:rPr lang="en-US" altLang="zh-CN" sz="2600" kern="100">
                <a:latin typeface="Times New Roman" pitchFamily="18" charset="0"/>
                <a:ea typeface="方正中等线简体" panose="03000509000000000000" pitchFamily="65" charset="-122"/>
                <a:cs typeface="Courier New" panose="02070309020205020404" pitchFamily="49" charset="0"/>
              </a:rPr>
              <a:t>Ba(NO</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600" kern="100">
                <a:latin typeface="Times New Roman" pitchFamily="18" charset="0"/>
                <a:ea typeface="方正中等线简体" panose="03000509000000000000" pitchFamily="65" charset="-122"/>
                <a:cs typeface="Courier New" panose="02070309020205020404" pitchFamily="49" charset="0"/>
              </a:rPr>
              <a:t>)</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600" kern="100">
                <a:latin typeface="Times New Roman" pitchFamily="18" charset="0"/>
                <a:ea typeface="方正中等线简体" panose="03000509000000000000" pitchFamily="65" charset="-122"/>
                <a:cs typeface="Times New Roman" panose="02020603050405020304" pitchFamily="18" charset="0"/>
              </a:rPr>
              <a:t>溶液，产生白色沉淀</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宋体" pitchFamily="2" charset="-122"/>
                <a:ea typeface="方正中等线简体" panose="03000509000000000000" pitchFamily="65" charset="-122"/>
                <a:cs typeface="Times New Roman" panose="02020603050405020304" pitchFamily="18" charset="0"/>
              </a:rPr>
              <a:t>③</a:t>
            </a:r>
            <a:r>
              <a:rPr lang="zh-CN" altLang="zh-CN" sz="2600" kern="100">
                <a:latin typeface="Times New Roman" pitchFamily="18" charset="0"/>
                <a:ea typeface="方正中等线简体" panose="03000509000000000000" pitchFamily="65" charset="-122"/>
                <a:cs typeface="Times New Roman" panose="02020603050405020304" pitchFamily="18" charset="0"/>
              </a:rPr>
              <a:t>取</a:t>
            </a:r>
            <a:r>
              <a:rPr lang="en-US" altLang="zh-CN" sz="2600" kern="100">
                <a:latin typeface="宋体" pitchFamily="2" charset="-122"/>
                <a:ea typeface="方正中等线简体" panose="03000509000000000000" pitchFamily="65" charset="-122"/>
                <a:cs typeface="Times New Roman" panose="02020603050405020304" pitchFamily="18" charset="0"/>
              </a:rPr>
              <a:t>②</a:t>
            </a:r>
            <a:r>
              <a:rPr lang="zh-CN" altLang="zh-CN" sz="2600" kern="100">
                <a:latin typeface="Times New Roman" pitchFamily="18" charset="0"/>
                <a:ea typeface="方正中等线简体" panose="03000509000000000000" pitchFamily="65" charset="-122"/>
                <a:cs typeface="Times New Roman" panose="02020603050405020304" pitchFamily="18" charset="0"/>
              </a:rPr>
              <a:t>上层清液继续滴加</a:t>
            </a:r>
            <a:r>
              <a:rPr lang="en-US" altLang="zh-CN" sz="2600" kern="100">
                <a:latin typeface="Times New Roman" pitchFamily="18" charset="0"/>
                <a:ea typeface="方正中等线简体" panose="03000509000000000000" pitchFamily="65" charset="-122"/>
                <a:cs typeface="Courier New" panose="02070309020205020404" pitchFamily="49" charset="0"/>
              </a:rPr>
              <a:t>Ba(NO</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3</a:t>
            </a:r>
            <a:r>
              <a:rPr lang="en-US" altLang="zh-CN" sz="2600" kern="100">
                <a:latin typeface="Times New Roman" pitchFamily="18" charset="0"/>
                <a:ea typeface="方正中等线简体" panose="03000509000000000000" pitchFamily="65" charset="-122"/>
                <a:cs typeface="Courier New" panose="02070309020205020404" pitchFamily="49" charset="0"/>
              </a:rPr>
              <a:t>)</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600" kern="100">
                <a:latin typeface="Times New Roman" pitchFamily="18" charset="0"/>
                <a:ea typeface="方正中等线简体" panose="03000509000000000000" pitchFamily="65" charset="-122"/>
                <a:cs typeface="Times New Roman" panose="02020603050405020304" pitchFamily="18" charset="0"/>
              </a:rPr>
              <a:t>溶液至无沉淀时，再滴加</a:t>
            </a:r>
            <a:r>
              <a:rPr lang="en-US" altLang="zh-CN" sz="2600" kern="100">
                <a:latin typeface="Times New Roman" pitchFamily="18" charset="0"/>
                <a:ea typeface="方正中等线简体" panose="03000509000000000000" pitchFamily="65" charset="-122"/>
                <a:cs typeface="Courier New" panose="02070309020205020404" pitchFamily="49" charset="0"/>
              </a:rPr>
              <a:t>AgNO</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600" kern="100">
                <a:latin typeface="Times New Roman" pitchFamily="18" charset="0"/>
                <a:ea typeface="方正中等线简体" panose="03000509000000000000" pitchFamily="65" charset="-122"/>
                <a:cs typeface="Times New Roman" panose="02020603050405020304" pitchFamily="18" charset="0"/>
              </a:rPr>
              <a:t>溶液，产生白色沉淀</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zh-CN" altLang="zh-CN" sz="2600" kern="100">
                <a:latin typeface="Times New Roman" pitchFamily="18" charset="0"/>
                <a:ea typeface="方正中等线简体" panose="03000509000000000000" pitchFamily="65" charset="-122"/>
                <a:cs typeface="Times New Roman" panose="02020603050405020304" pitchFamily="18" charset="0"/>
              </a:rPr>
              <a:t>根据实验现象，下列推断正确的是</a:t>
            </a:r>
            <a:endParaRPr lang="zh-CN" altLang="zh-CN" sz="2600" kern="100">
              <a:effectLst/>
              <a:latin typeface="宋体" pitchFamily="2" charset="-122"/>
              <a:ea typeface="宋体" pitchFamily="2" charset="-122"/>
              <a:cs typeface="Courier New" panose="02070309020205020404" pitchFamily="49" charset="0"/>
            </a:endParaRPr>
          </a:p>
        </p:txBody>
      </p:sp>
      <p:sp>
        <p:nvSpPr>
          <p:cNvPr id="43"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2077479418"/>
              </p:ext>
            </p:extLst>
          </p:nvPr>
        </p:nvGraphicFramePr>
        <p:xfrm>
          <a:off x="622598" y="5233466"/>
          <a:ext cx="8129588" cy="1487488"/>
        </p:xfrm>
        <a:graphic>
          <a:graphicData uri="http://schemas.openxmlformats.org/presentationml/2006/ole">
            <mc:AlternateContent>
              <mc:Choice xmlns:v="urn:schemas-microsoft-com:vml" Requires="v">
                <p:oleObj spid="_x0000_s1060" name="文档" r:id="rId15" progId="Word.Document.12">
                  <p:embed/>
                </p:oleObj>
              </mc:Choice>
              <mc:Fallback>
                <p:oleObj name="文档" r:id="rId15" progId="Word.Document.12">
                  <p:embed/>
                  <p:pic>
                    <p:nvPicPr>
                      <p:cNvPr id="0" name="OLE substitute image"/>
                      <p:cNvPicPr/>
                      <p:nvPr/>
                    </p:nvPicPr>
                    <p:blipFill>
                      <a:blip r:embed="rId16"/>
                      <a:stretch>
                        <a:fillRect/>
                      </a:stretch>
                    </p:blipFill>
                    <p:spPr>
                      <a:xfrm>
                        <a:off x="622598" y="5233466"/>
                        <a:ext cx="8129588" cy="1487488"/>
                      </a:xfrm>
                      <a:prstGeom prst="rect">
                        <a:avLst/>
                      </a:prstGeom>
                    </p:spPr>
                  </p:pic>
                </p:oleObj>
              </mc:Fallback>
            </mc:AlternateContent>
          </a:graphicData>
        </a:graphic>
      </p:graphicFrame>
      <p:sp>
        <p:nvSpPr>
          <p:cNvPr id="31" name="TextBox 9"/>
          <p:cNvSpPr txBox="1"/>
          <p:nvPr/>
        </p:nvSpPr>
        <p:spPr>
          <a:xfrm>
            <a:off x="345254" y="5723530"/>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Tree>
    <p:extLst>
      <p:ext uri="{BB962C8B-B14F-4D97-AF65-F5344CB8AC3E}">
        <p14:creationId xmlns:p14="http://schemas.microsoft.com/office/powerpoint/2010/main" val="81521670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blinds(horizontal)">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2" name="组合 41"/>
          <p:cNvGrpSpPr/>
          <p:nvPr/>
        </p:nvGrpSpPr>
        <p:grpSpPr>
          <a:xfrm>
            <a:off x="335206" y="909514"/>
            <a:ext cx="11520000" cy="3672408"/>
            <a:chOff x="335206" y="875209"/>
            <a:chExt cx="11520000" cy="3672408"/>
          </a:xfrm>
        </p:grpSpPr>
        <p:sp>
          <p:nvSpPr>
            <p:cNvPr id="43" name="圆角矩形 42">
              <a:extLst>
                <a:ext uri="{FF2B5EF4-FFF2-40B4-BE49-F238E27FC236}">
                  <a16:creationId xmlns="" xmlns:a16="http://schemas.microsoft.com/office/drawing/2014/main" id="{E595429C-FC91-844C-93CF-CDF13B79A00E}"/>
                </a:ext>
              </a:extLst>
            </p:cNvPr>
            <p:cNvSpPr/>
            <p:nvPr/>
          </p:nvSpPr>
          <p:spPr>
            <a:xfrm>
              <a:off x="335206" y="996240"/>
              <a:ext cx="11520000" cy="3551377"/>
            </a:xfrm>
            <a:prstGeom prst="roundRect">
              <a:avLst>
                <a:gd name="adj" fmla="val 3001"/>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4" name="矩形 43">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45" name="文本框 44">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16"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17"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18"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2"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3"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25"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26"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28" name="Rectangle 21">
            <a:hlinkClick r:id="rId9" action="ppaction://hlinksldjump?num=21"/>
          </p:cNvPr>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29" name="Rectangle 21">
            <a:hlinkClick r:id="rId10" action="ppaction://hlinksldjump?num=24"/>
          </p:cNvPr>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0" name="Rectangle 21">
            <a:hlinkClick r:id="rId11" action="ppaction://hlinksldjump?num=26"/>
          </p:cNvPr>
          <p:cNvSpPr>
            <a:spLocks noChangeArrowheads="1"/>
          </p:cNvSpPr>
          <p:nvPr/>
        </p:nvSpPr>
        <p:spPr bwMode="auto">
          <a:xfrm>
            <a:off x="655613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13</a:t>
            </a:r>
          </a:p>
        </p:txBody>
      </p:sp>
      <p:sp>
        <p:nvSpPr>
          <p:cNvPr id="31"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36" name="Rectangle 21">
            <a:hlinkClick r:id="rId12"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37" name="Rectangle 21">
            <a:hlinkClick r:id="rId13"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8" name="Rectangle 21">
            <a:hlinkClick r:id="rId14"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1"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4"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7"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3"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5" name="矩形 34"/>
          <p:cNvSpPr/>
          <p:nvPr/>
        </p:nvSpPr>
        <p:spPr>
          <a:xfrm>
            <a:off x="578298" y="2937876"/>
            <a:ext cx="11022335" cy="128400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根据</a:t>
            </a:r>
            <a:r>
              <a:rPr lang="en-US" altLang="zh-CN" sz="2800" kern="100">
                <a:latin typeface="宋体" pitchFamily="2" charset="-122"/>
                <a:ea typeface="楷体_GB2312" panose="02010609030101010101" pitchFamily="49" charset="-122"/>
                <a:cs typeface="Times New Roman" panose="02020603050405020304" pitchFamily="18" charset="0"/>
              </a:rPr>
              <a:t>③</a:t>
            </a:r>
            <a:r>
              <a:rPr lang="zh-CN" altLang="zh-CN" sz="2800" kern="100">
                <a:latin typeface="Times New Roman" pitchFamily="18" charset="0"/>
                <a:ea typeface="楷体_GB2312" panose="02010609030101010101" pitchFamily="49" charset="-122"/>
                <a:cs typeface="Times New Roman" panose="02020603050405020304" pitchFamily="18" charset="0"/>
              </a:rPr>
              <a:t>，无法确定是否含有</a:t>
            </a:r>
            <a:r>
              <a:rPr lang="en-US" altLang="zh-CN" sz="2800" kern="100" err="1">
                <a:latin typeface="Times New Roman" pitchFamily="18" charset="0"/>
                <a:ea typeface="楷体_GB2312" panose="02010609030101010101" pitchFamily="49" charset="-122"/>
                <a:cs typeface="Courier New" panose="02070309020205020404" pitchFamily="49" charset="0"/>
              </a:rPr>
              <a:t>Cl</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，因为</a:t>
            </a:r>
            <a:r>
              <a:rPr lang="en-US" altLang="zh-CN" sz="2800" kern="100">
                <a:latin typeface="宋体" pitchFamily="2" charset="-122"/>
                <a:ea typeface="楷体_GB2312" panose="02010609030101010101" pitchFamily="49" charset="-122"/>
                <a:cs typeface="Times New Roman" panose="02020603050405020304" pitchFamily="18" charset="0"/>
              </a:rPr>
              <a:t>①</a:t>
            </a:r>
            <a:r>
              <a:rPr lang="zh-CN" altLang="zh-CN" sz="2800" kern="100">
                <a:latin typeface="Times New Roman" pitchFamily="18" charset="0"/>
                <a:ea typeface="楷体_GB2312" panose="02010609030101010101" pitchFamily="49" charset="-122"/>
                <a:cs typeface="Times New Roman" panose="02020603050405020304" pitchFamily="18" charset="0"/>
              </a:rPr>
              <a:t>中加入盐酸时引入了</a:t>
            </a:r>
            <a:r>
              <a:rPr lang="en-US" altLang="zh-CN" sz="2800" kern="100" err="1">
                <a:latin typeface="Times New Roman" pitchFamily="18" charset="0"/>
                <a:ea typeface="楷体_GB2312" panose="02010609030101010101" pitchFamily="49" charset="-122"/>
                <a:cs typeface="Courier New" panose="02070309020205020404" pitchFamily="49" charset="0"/>
              </a:rPr>
              <a:t>Cl</a:t>
            </a:r>
            <a:r>
              <a:rPr lang="zh-CN" altLang="zh-CN" sz="2800" kern="100" baseline="30000">
                <a:latin typeface="Times New Roman" pitchFamily="18" charset="0"/>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正确。</a:t>
            </a:r>
            <a:endParaRPr lang="zh-CN" altLang="zh-CN" sz="1050" kern="100">
              <a:effectLst/>
              <a:latin typeface="宋体" pitchFamily="2" charset="-122"/>
              <a:ea typeface="宋体" pitchFamily="2" charset="-122"/>
              <a:cs typeface="Courier New" panose="02070309020205020404" pitchFamily="49" charset="0"/>
            </a:endParaRPr>
          </a:p>
        </p:txBody>
      </p:sp>
      <p:sp>
        <p:nvSpPr>
          <p:cNvPr id="39"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graphicFrame>
        <p:nvGraphicFramePr>
          <p:cNvPr id="4" name="对象 3"/>
          <p:cNvGraphicFramePr>
            <a:graphicFrameLocks noChangeAspect="1"/>
          </p:cNvGraphicFramePr>
          <p:nvPr>
            <p:extLst>
              <p:ext uri="{D42A27DB-BD31-4B8C-83A1-F6EECF244321}">
                <p14:modId xmlns:p14="http://schemas.microsoft.com/office/powerpoint/2010/main" val="2926484829"/>
              </p:ext>
            </p:extLst>
          </p:nvPr>
        </p:nvGraphicFramePr>
        <p:xfrm>
          <a:off x="703101" y="1485578"/>
          <a:ext cx="9536112" cy="1127125"/>
        </p:xfrm>
        <a:graphic>
          <a:graphicData uri="http://schemas.openxmlformats.org/presentationml/2006/ole">
            <mc:AlternateContent>
              <mc:Choice xmlns:v="urn:schemas-microsoft-com:vml" Requires="v">
                <p:oleObj spid="_x0000_s1061" name="文档" r:id="rId15" progId="Word.Document.12">
                  <p:embed/>
                </p:oleObj>
              </mc:Choice>
              <mc:Fallback>
                <p:oleObj name="文档" r:id="rId15" progId="Word.Document.12">
                  <p:embed/>
                  <p:pic>
                    <p:nvPicPr>
                      <p:cNvPr id="0" name="OLE substitute image"/>
                      <p:cNvPicPr/>
                      <p:nvPr/>
                    </p:nvPicPr>
                    <p:blipFill>
                      <a:blip r:embed="rId16"/>
                      <a:stretch>
                        <a:fillRect/>
                      </a:stretch>
                    </p:blipFill>
                    <p:spPr>
                      <a:xfrm>
                        <a:off x="703101" y="1485578"/>
                        <a:ext cx="9536112" cy="1127125"/>
                      </a:xfrm>
                      <a:prstGeom prst="rect">
                        <a:avLst/>
                      </a:prstGeom>
                    </p:spPr>
                  </p:pic>
                </p:oleObj>
              </mc:Fallback>
            </mc:AlternateContent>
          </a:graphicData>
        </a:graphic>
      </p:graphicFrame>
      <p:graphicFrame>
        <p:nvGraphicFramePr>
          <p:cNvPr id="40" name="对象 39"/>
          <p:cNvGraphicFramePr>
            <a:graphicFrameLocks noChangeAspect="1"/>
          </p:cNvGraphicFramePr>
          <p:nvPr>
            <p:extLst>
              <p:ext uri="{D42A27DB-BD31-4B8C-83A1-F6EECF244321}">
                <p14:modId xmlns:p14="http://schemas.microsoft.com/office/powerpoint/2010/main" val="1150877784"/>
              </p:ext>
            </p:extLst>
          </p:nvPr>
        </p:nvGraphicFramePr>
        <p:xfrm>
          <a:off x="703101" y="2226419"/>
          <a:ext cx="9536112" cy="1127125"/>
        </p:xfrm>
        <a:graphic>
          <a:graphicData uri="http://schemas.openxmlformats.org/presentationml/2006/ole">
            <mc:AlternateContent>
              <mc:Choice xmlns:v="urn:schemas-microsoft-com:vml" Requires="v">
                <p:oleObj spid="_x0000_s1062" name="文档" r:id="rId17" progId="Word.Document.12">
                  <p:embed/>
                </p:oleObj>
              </mc:Choice>
              <mc:Fallback>
                <p:oleObj name="文档" r:id="rId17" progId="Word.Document.12">
                  <p:embed/>
                  <p:pic>
                    <p:nvPicPr>
                      <p:cNvPr id="0" name="OLE substitute image"/>
                      <p:cNvPicPr/>
                      <p:nvPr/>
                    </p:nvPicPr>
                    <p:blipFill>
                      <a:blip r:embed="rId18"/>
                      <a:stretch>
                        <a:fillRect/>
                      </a:stretch>
                    </p:blipFill>
                    <p:spPr>
                      <a:xfrm>
                        <a:off x="703101" y="2226419"/>
                        <a:ext cx="9536112" cy="1127125"/>
                      </a:xfrm>
                      <a:prstGeom prst="rect">
                        <a:avLst/>
                      </a:prstGeom>
                    </p:spPr>
                  </p:pic>
                </p:oleObj>
              </mc:Fallback>
            </mc:AlternateContent>
          </a:graphicData>
        </a:graphic>
      </p:graphicFrame>
    </p:spTree>
    <p:extLst>
      <p:ext uri="{BB962C8B-B14F-4D97-AF65-F5344CB8AC3E}">
        <p14:creationId xmlns:p14="http://schemas.microsoft.com/office/powerpoint/2010/main" val="249122833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blinds(horizontal)">
                                      <p:cBhvr>
                                        <p:cTn id="12" dur="500"/>
                                        <p:tgtEl>
                                          <p:spTgt spid="40"/>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5">
                                            <p:txEl>
                                              <p:pRg st="0" end="0"/>
                                            </p:txEl>
                                          </p:spTgt>
                                        </p:tgtEl>
                                        <p:attrNameLst>
                                          <p:attrName>style.visibility</p:attrName>
                                        </p:attrNameLst>
                                      </p:cBhvr>
                                      <p:to>
                                        <p:strVal val="visible"/>
                                      </p:to>
                                    </p:set>
                                    <p:animEffect transition="in" filter="blinds(horizontal)">
                                      <p:cBhvr>
                                        <p:cTn id="17" dur="500"/>
                                        <p:tgtEl>
                                          <p:spTgt spid="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矩形 21"/>
          <p:cNvSpPr/>
          <p:nvPr/>
        </p:nvSpPr>
        <p:spPr>
          <a:xfrm>
            <a:off x="335206" y="918566"/>
            <a:ext cx="11520000" cy="49804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4" name="矩形 3"/>
          <p:cNvSpPr/>
          <p:nvPr/>
        </p:nvSpPr>
        <p:spPr>
          <a:xfrm>
            <a:off x="597447" y="1005376"/>
            <a:ext cx="10995518" cy="489364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14.</a:t>
            </a:r>
            <a:r>
              <a:rPr lang="en-US" altLang="zh-CN" sz="2600" kern="100">
                <a:latin typeface="Times New Roman" pitchFamily="18" charset="0"/>
                <a:ea typeface="楷体_GB2312" panose="02010609030101010101" pitchFamily="49" charset="-122"/>
                <a:cs typeface="Courier New" panose="02070309020205020404" pitchFamily="49" charset="0"/>
              </a:rPr>
              <a:t>(2022·</a:t>
            </a:r>
            <a:r>
              <a:rPr lang="zh-CN" altLang="zh-CN" sz="2600" kern="100">
                <a:latin typeface="Times New Roman" pitchFamily="18" charset="0"/>
                <a:ea typeface="楷体_GB2312" panose="02010609030101010101" pitchFamily="49" charset="-122"/>
                <a:cs typeface="Times New Roman" panose="02020603050405020304" pitchFamily="18" charset="0"/>
              </a:rPr>
              <a:t>重庆高一质检</a:t>
            </a:r>
            <a:r>
              <a:rPr lang="en-US" altLang="zh-CN" sz="2600" kern="100">
                <a:latin typeface="Times New Roman" pitchFamily="18" charset="0"/>
                <a:ea typeface="楷体_GB2312" panose="02010609030101010101" pitchFamily="49" charset="-122"/>
                <a:cs typeface="Courier New" panose="02070309020205020404" pitchFamily="49"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硫化氢</a:t>
            </a:r>
            <a:r>
              <a:rPr lang="en-US" altLang="zh-CN" sz="2600" kern="100">
                <a:latin typeface="Times New Roman" pitchFamily="18" charset="0"/>
                <a:ea typeface="方正中等线简体" panose="03000509000000000000" pitchFamily="65" charset="-122"/>
                <a:cs typeface="Courier New" panose="02070309020205020404" pitchFamily="49" charset="0"/>
              </a:rPr>
              <a:t>(H</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600" kern="100">
                <a:latin typeface="Times New Roman" pitchFamily="18" charset="0"/>
                <a:ea typeface="方正中等线简体" panose="03000509000000000000" pitchFamily="65" charset="-122"/>
                <a:cs typeface="Courier New" panose="02070309020205020404" pitchFamily="49" charset="0"/>
              </a:rPr>
              <a:t>S)</a:t>
            </a:r>
            <a:r>
              <a:rPr lang="zh-CN" altLang="zh-CN" sz="2600" kern="100">
                <a:latin typeface="Times New Roman" pitchFamily="18" charset="0"/>
                <a:ea typeface="方正中等线简体" panose="03000509000000000000" pitchFamily="65" charset="-122"/>
                <a:cs typeface="Times New Roman" panose="02020603050405020304" pitchFamily="18" charset="0"/>
              </a:rPr>
              <a:t>是一种有毒、有害的不良气体。处理某废气中的</a:t>
            </a:r>
            <a:r>
              <a:rPr lang="en-US" altLang="zh-CN" sz="2600" kern="100">
                <a:latin typeface="Times New Roman" pitchFamily="18" charset="0"/>
                <a:ea typeface="方正中等线简体" panose="03000509000000000000" pitchFamily="65" charset="-122"/>
                <a:cs typeface="Courier New" panose="02070309020205020404" pitchFamily="49" charset="0"/>
              </a:rPr>
              <a:t>H</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en-US" altLang="zh-CN" sz="2600" kern="100">
                <a:latin typeface="Times New Roman" pitchFamily="18" charset="0"/>
                <a:ea typeface="方正中等线简体" panose="03000509000000000000" pitchFamily="65" charset="-122"/>
                <a:cs typeface="Courier New" panose="02070309020205020404" pitchFamily="49" charset="0"/>
              </a:rPr>
              <a:t>S</a:t>
            </a:r>
            <a:r>
              <a:rPr lang="zh-CN" altLang="zh-CN" sz="2600" kern="100">
                <a:latin typeface="Times New Roman" pitchFamily="18" charset="0"/>
                <a:ea typeface="方正中等线简体" panose="03000509000000000000" pitchFamily="65" charset="-122"/>
                <a:cs typeface="Times New Roman" panose="02020603050405020304" pitchFamily="18" charset="0"/>
              </a:rPr>
              <a:t>，是将废气与空气混合通入</a:t>
            </a:r>
            <a:r>
              <a:rPr lang="en-US" altLang="zh-CN" sz="2600" kern="100">
                <a:latin typeface="Times New Roman" pitchFamily="18" charset="0"/>
                <a:ea typeface="方正中等线简体" panose="03000509000000000000" pitchFamily="65" charset="-122"/>
                <a:cs typeface="Courier New" panose="02070309020205020404" pitchFamily="49" charset="0"/>
              </a:rPr>
              <a:t>FeCl</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CuCl</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FeCl</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600" kern="100">
                <a:latin typeface="Times New Roman" pitchFamily="18" charset="0"/>
                <a:ea typeface="方正中等线简体" panose="03000509000000000000" pitchFamily="65" charset="-122"/>
                <a:cs typeface="Times New Roman" panose="02020603050405020304" pitchFamily="18" charset="0"/>
              </a:rPr>
              <a:t>的混合液中，其转化的流程如图所示。下列说法正确的是</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A.</a:t>
            </a:r>
            <a:r>
              <a:rPr lang="zh-CN" altLang="zh-CN" sz="2600" kern="100">
                <a:latin typeface="Times New Roman" pitchFamily="18" charset="0"/>
                <a:ea typeface="方正中等线简体" panose="03000509000000000000" pitchFamily="65" charset="-122"/>
                <a:cs typeface="Times New Roman" panose="02020603050405020304" pitchFamily="18" charset="0"/>
              </a:rPr>
              <a:t>转化过程中参与循环的离子只有</a:t>
            </a:r>
            <a:r>
              <a:rPr lang="en-US" altLang="zh-CN" sz="2600" kern="100">
                <a:latin typeface="Times New Roman" pitchFamily="18" charset="0"/>
                <a:ea typeface="方正中等线简体" panose="03000509000000000000" pitchFamily="65" charset="-122"/>
                <a:cs typeface="Courier New" panose="02070309020205020404" pitchFamily="49" charset="0"/>
              </a:rPr>
              <a:t>Cu</a:t>
            </a:r>
            <a:r>
              <a:rPr lang="en-US" altLang="zh-CN" sz="2600" kern="100" baseline="30000">
                <a:latin typeface="Times New Roman" pitchFamily="18" charset="0"/>
                <a:ea typeface="方正中等线简体" panose="03000509000000000000" pitchFamily="65" charset="-122"/>
                <a:cs typeface="Courier New" panose="02070309020205020404" pitchFamily="49" charset="0"/>
              </a:rPr>
              <a:t>2</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Fe</a:t>
            </a:r>
            <a:r>
              <a:rPr lang="en-US" altLang="zh-CN" sz="2600" kern="100" baseline="30000">
                <a:latin typeface="Times New Roman" pitchFamily="18" charset="0"/>
                <a:ea typeface="方正中等线简体" panose="03000509000000000000" pitchFamily="65" charset="-122"/>
                <a:cs typeface="Courier New" panose="02070309020205020404" pitchFamily="49" charset="0"/>
              </a:rPr>
              <a:t>3</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B.</a:t>
            </a:r>
            <a:r>
              <a:rPr lang="zh-CN" altLang="zh-CN" sz="2600" kern="100">
                <a:latin typeface="Times New Roman" pitchFamily="18" charset="0"/>
                <a:ea typeface="方正中等线简体" panose="03000509000000000000" pitchFamily="65" charset="-122"/>
                <a:cs typeface="Times New Roman" panose="02020603050405020304" pitchFamily="18" charset="0"/>
              </a:rPr>
              <a:t>转化过程有四种元素的化合价发生了变化</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C.</a:t>
            </a:r>
            <a:r>
              <a:rPr lang="zh-CN" altLang="zh-CN" sz="2600" kern="100">
                <a:latin typeface="Times New Roman" pitchFamily="18" charset="0"/>
                <a:ea typeface="方正中等线简体" panose="03000509000000000000" pitchFamily="65" charset="-122"/>
                <a:cs typeface="Times New Roman" panose="02020603050405020304" pitchFamily="18" charset="0"/>
              </a:rPr>
              <a:t>氧化性由强到弱的顺序：</a:t>
            </a:r>
            <a:r>
              <a:rPr lang="en-US" altLang="zh-CN" sz="2600" kern="100">
                <a:latin typeface="Times New Roman" pitchFamily="18" charset="0"/>
                <a:ea typeface="方正中等线简体" panose="03000509000000000000" pitchFamily="65" charset="-122"/>
                <a:cs typeface="Courier New" panose="02070309020205020404" pitchFamily="49" charset="0"/>
              </a:rPr>
              <a:t>S</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Fe</a:t>
            </a:r>
            <a:r>
              <a:rPr lang="en-US" altLang="zh-CN" sz="2600" kern="100" baseline="30000">
                <a:latin typeface="Times New Roman" pitchFamily="18" charset="0"/>
                <a:ea typeface="方正中等线简体" panose="03000509000000000000" pitchFamily="65" charset="-122"/>
                <a:cs typeface="Courier New" panose="02070309020205020404" pitchFamily="49" charset="0"/>
              </a:rPr>
              <a:t>3</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O</a:t>
            </a:r>
            <a:r>
              <a:rPr lang="en-US" altLang="zh-CN" sz="2600" kern="100" baseline="-25000">
                <a:latin typeface="Times New Roman" pitchFamily="18" charset="0"/>
                <a:ea typeface="方正中等线简体" panose="03000509000000000000" pitchFamily="65" charset="-122"/>
                <a:cs typeface="Courier New" panose="02070309020205020404" pitchFamily="49" charset="0"/>
              </a:rPr>
              <a:t>2</a:t>
            </a:r>
            <a:endParaRPr lang="zh-CN" altLang="zh-CN" sz="2600" kern="100">
              <a:latin typeface="宋体" pitchFamily="2" charset="-122"/>
              <a:ea typeface="宋体" pitchFamily="2" charset="-122"/>
              <a:cs typeface="Courier New" panose="02070309020205020404" pitchFamily="49"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Courier New" panose="02070309020205020404" pitchFamily="49" charset="0"/>
              </a:rPr>
              <a:t>D.</a:t>
            </a:r>
            <a:r>
              <a:rPr lang="zh-CN" altLang="zh-CN" sz="2600" kern="100">
                <a:latin typeface="Times New Roman" pitchFamily="18" charset="0"/>
                <a:ea typeface="方正中等线简体" panose="03000509000000000000" pitchFamily="65" charset="-122"/>
                <a:cs typeface="Times New Roman" panose="02020603050405020304" pitchFamily="18" charset="0"/>
              </a:rPr>
              <a:t>过程</a:t>
            </a:r>
            <a:r>
              <a:rPr lang="en-US" altLang="zh-CN" sz="2600" kern="100">
                <a:latin typeface="宋体" pitchFamily="2" charset="-122"/>
                <a:ea typeface="方正中等线简体" panose="03000509000000000000" pitchFamily="65" charset="-122"/>
                <a:cs typeface="Times New Roman" panose="02020603050405020304" pitchFamily="18" charset="0"/>
              </a:rPr>
              <a:t>Ⅲ</a:t>
            </a:r>
            <a:r>
              <a:rPr lang="zh-CN" altLang="zh-CN" sz="2600" kern="100">
                <a:latin typeface="Times New Roman" pitchFamily="18" charset="0"/>
                <a:ea typeface="方正中等线简体" panose="03000509000000000000" pitchFamily="65" charset="-122"/>
                <a:cs typeface="Times New Roman" panose="02020603050405020304" pitchFamily="18" charset="0"/>
              </a:rPr>
              <a:t>中发生的反应为</a:t>
            </a:r>
            <a:r>
              <a:rPr lang="en-US" altLang="zh-CN" sz="2600" kern="100" err="1">
                <a:latin typeface="Times New Roman" pitchFamily="18" charset="0"/>
                <a:ea typeface="方正中等线简体" panose="03000509000000000000" pitchFamily="65" charset="-122"/>
                <a:cs typeface="Courier New" panose="02070309020205020404" pitchFamily="49" charset="0"/>
              </a:rPr>
              <a:t>CuS</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2Fe</a:t>
            </a:r>
            <a:r>
              <a:rPr lang="en-US" altLang="zh-CN" sz="2600" kern="100" baseline="30000">
                <a:latin typeface="Times New Roman" pitchFamily="18" charset="0"/>
                <a:ea typeface="方正中等线简体" panose="03000509000000000000" pitchFamily="65" charset="-122"/>
                <a:cs typeface="Courier New" panose="02070309020205020404" pitchFamily="49" charset="0"/>
              </a:rPr>
              <a:t>3</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r>
              <a:rPr lang="en-US" altLang="zh-CN" sz="2600" kern="100" spc="-80">
                <a:latin typeface="Times New Roman" pitchFamily="18" charset="0"/>
                <a:ea typeface="方正中等线简体" panose="03000509000000000000" pitchFamily="65" charset="-122"/>
                <a:cs typeface="Courier New" panose="02070309020205020404" pitchFamily="49"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=S</a:t>
            </a:r>
            <a:r>
              <a:rPr lang="zh-CN" altLang="zh-CN" sz="2600" kern="100" smtClean="0">
                <a:latin typeface="Times New Roman" pitchFamily="18" charset="0"/>
                <a:ea typeface="方正中等线简体" panose="03000509000000000000" pitchFamily="65" charset="-122"/>
                <a:cs typeface="Times New Roman" panose="02020603050405020304" pitchFamily="18" charset="0"/>
              </a:rPr>
              <a:t>＋</a:t>
            </a:r>
            <a:endParaRPr lang="en-US" altLang="zh-CN" sz="26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pPr>
            <a:r>
              <a:rPr lang="en-US" altLang="zh-CN" sz="2600" kern="100">
                <a:latin typeface="Times New Roman" pitchFamily="18" charset="0"/>
                <a:ea typeface="方正中等线简体" panose="03000509000000000000" pitchFamily="65" charset="-122"/>
                <a:cs typeface="Times New Roman" panose="02020603050405020304" pitchFamily="18" charset="0"/>
              </a:rPr>
              <a:t> </a:t>
            </a:r>
            <a:r>
              <a:rPr lang="en-US" altLang="zh-CN" sz="2600" kern="100" smtClean="0">
                <a:latin typeface="Times New Roman" pitchFamily="18" charset="0"/>
                <a:ea typeface="方正中等线简体" panose="03000509000000000000" pitchFamily="65" charset="-122"/>
                <a:cs typeface="Times New Roman" panose="02020603050405020304" pitchFamily="18" charset="0"/>
              </a:rPr>
              <a:t>   </a:t>
            </a:r>
            <a:r>
              <a:rPr lang="en-US" altLang="zh-CN" sz="2600" kern="100" smtClean="0">
                <a:latin typeface="Times New Roman" pitchFamily="18" charset="0"/>
                <a:ea typeface="方正中等线简体" panose="03000509000000000000" pitchFamily="65" charset="-122"/>
                <a:cs typeface="Courier New" panose="02070309020205020404" pitchFamily="49" charset="0"/>
              </a:rPr>
              <a:t>2Fe</a:t>
            </a:r>
            <a:r>
              <a:rPr lang="en-US" altLang="zh-CN" sz="2600" kern="100" baseline="30000" smtClean="0">
                <a:latin typeface="Times New Roman" pitchFamily="18" charset="0"/>
                <a:ea typeface="方正中等线简体" panose="03000509000000000000" pitchFamily="65" charset="-122"/>
                <a:cs typeface="Courier New" panose="02070309020205020404" pitchFamily="49" charset="0"/>
              </a:rPr>
              <a:t>2</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cs typeface="Courier New" panose="02070309020205020404" pitchFamily="49" charset="0"/>
              </a:rPr>
              <a:t>Cu</a:t>
            </a:r>
            <a:r>
              <a:rPr lang="en-US" altLang="zh-CN" sz="2600" kern="100" baseline="30000">
                <a:latin typeface="Times New Roman" pitchFamily="18" charset="0"/>
                <a:ea typeface="方正中等线简体" panose="03000509000000000000" pitchFamily="65" charset="-122"/>
                <a:cs typeface="Courier New" panose="02070309020205020404" pitchFamily="49" charset="0"/>
              </a:rPr>
              <a:t>2</a:t>
            </a:r>
            <a:r>
              <a:rPr lang="zh-CN" altLang="zh-CN" sz="2600" kern="100" baseline="30000">
                <a:latin typeface="Times New Roman" pitchFamily="18" charset="0"/>
                <a:ea typeface="方正中等线简体" panose="03000509000000000000" pitchFamily="65" charset="-122"/>
                <a:cs typeface="Times New Roman" panose="02020603050405020304" pitchFamily="18" charset="0"/>
              </a:rPr>
              <a:t>＋</a:t>
            </a:r>
            <a:endParaRPr lang="zh-CN" altLang="zh-CN" sz="2600" kern="100">
              <a:effectLst/>
              <a:latin typeface="宋体" pitchFamily="2" charset="-122"/>
              <a:ea typeface="宋体" pitchFamily="2" charset="-122"/>
              <a:cs typeface="Courier New" panose="02070309020205020404" pitchFamily="49" charset="0"/>
            </a:endParaRPr>
          </a:p>
        </p:txBody>
      </p:sp>
      <p:sp>
        <p:nvSpPr>
          <p:cNvPr id="25" name="Rectangle 21">
            <a:hlinkClick r:id="rId3"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6" name="Rectangle 21">
            <a:hlinkClick r:id="rId4"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7" name="Rectangle 21">
            <a:hlinkClick r:id="rId5"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1" name="Rectangle 21">
            <a:hlinkClick r:id="rId6"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2" name="Rectangle 21">
            <a:hlinkClick r:id="rId7"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6" name="Rectangle 21">
            <a:hlinkClick r:id="rId8"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7" name="Rectangle 21">
            <a:hlinkClick r:id="rId9"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8" name="Rectangle 21">
            <a:hlinkClick r:id="rId10" action="ppaction://hlinksldjump?num=21"/>
          </p:cNvPr>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9" name="Rectangle 21">
            <a:hlinkClick r:id="rId11" action="ppaction://hlinksldjump?num=24"/>
          </p:cNvPr>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0" name="Rectangle 21">
            <a:hlinkClick r:id="rId12" action="ppaction://hlinksldjump?num=26"/>
          </p:cNvPr>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1" name="Rectangle 21">
            <a:hlinkClick r:id="rId13" action="ppaction://hlinksldjump?num=28"/>
          </p:cNvPr>
          <p:cNvSpPr>
            <a:spLocks noChangeArrowheads="1"/>
          </p:cNvSpPr>
          <p:nvPr/>
        </p:nvSpPr>
        <p:spPr bwMode="auto">
          <a:xfrm>
            <a:off x="696578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14</a:t>
            </a:r>
          </a:p>
        </p:txBody>
      </p:sp>
      <p:sp>
        <p:nvSpPr>
          <p:cNvPr id="23" name="Rectangle 21">
            <a:hlinkClick r:id="rId14"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4" name="Rectangle 21">
            <a:hlinkClick r:id="rId15"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3" name="Rectangle 21">
            <a:hlinkClick r:id="rId16"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8"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4"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5"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21" name="TextBox 9"/>
          <p:cNvSpPr txBox="1"/>
          <p:nvPr/>
        </p:nvSpPr>
        <p:spPr>
          <a:xfrm>
            <a:off x="417262" y="4581922"/>
            <a:ext cx="756000" cy="75600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itchFamily="2" charset="-122"/>
                <a:ea typeface="华文细黑" pitchFamily="2" charset="-122"/>
              </a:rPr>
              <a:t>√</a:t>
            </a:r>
          </a:p>
        </p:txBody>
      </p:sp>
      <p:sp>
        <p:nvSpPr>
          <p:cNvPr id="43"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739330" name="Picture 2" descr="LX11"/>
          <p:cNvPicPr>
            <a:picLocks noChangeAspect="1" noChangeArrowheads="1"/>
          </p:cNvPicPr>
          <p:nvPr/>
        </p:nvPicPr>
        <p:blipFill>
          <a:blip r:embed="rId1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573510" y="2474192"/>
            <a:ext cx="3869152" cy="2946954"/>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757908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9" name="组合 48"/>
          <p:cNvGrpSpPr/>
          <p:nvPr/>
        </p:nvGrpSpPr>
        <p:grpSpPr>
          <a:xfrm>
            <a:off x="335206" y="837506"/>
            <a:ext cx="11520000" cy="5256584"/>
            <a:chOff x="335206" y="875209"/>
            <a:chExt cx="11520000" cy="5256584"/>
          </a:xfrm>
        </p:grpSpPr>
        <p:sp>
          <p:nvSpPr>
            <p:cNvPr id="51" name="圆角矩形 50">
              <a:extLst>
                <a:ext uri="{FF2B5EF4-FFF2-40B4-BE49-F238E27FC236}">
                  <a16:creationId xmlns="" xmlns:a16="http://schemas.microsoft.com/office/drawing/2014/main" id="{E595429C-FC91-844C-93CF-CDF13B79A00E}"/>
                </a:ext>
              </a:extLst>
            </p:cNvPr>
            <p:cNvSpPr/>
            <p:nvPr/>
          </p:nvSpPr>
          <p:spPr>
            <a:xfrm>
              <a:off x="335206" y="996241"/>
              <a:ext cx="11520000" cy="5135552"/>
            </a:xfrm>
            <a:prstGeom prst="roundRect">
              <a:avLst>
                <a:gd name="adj" fmla="val 3539"/>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52" name="矩形 51">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53" name="文本框 52">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31" name="Rectangle 21">
            <a:hlinkClick r:id="rId2" action="ppaction://hlinksldjump?num=2"/>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2" name="Rectangle 21">
            <a:hlinkClick r:id="rId3" action="ppaction://hlinksldjump?num=4"/>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3" name="Rectangle 21">
            <a:hlinkClick r:id="rId4" action="ppaction://hlinksldjump?num=6"/>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7" name="Rectangle 21">
            <a:hlinkClick r:id="rId5" action="ppaction://hlinksldjump?num=13"/>
          </p:cNvPr>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8" name="Rectangle 21">
            <a:hlinkClick r:id="rId6" action="ppaction://hlinksldjump?num=15"/>
          </p:cNvPr>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9" name="Rectangle 21">
            <a:hlinkClick r:id="rId7" action="ppaction://hlinksldjump?num=17"/>
          </p:cNvPr>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40" name="Rectangle 21">
            <a:hlinkClick r:id="rId8" action="ppaction://hlinksldjump?num=18"/>
          </p:cNvPr>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1" name="Rectangle 21">
            <a:hlinkClick r:id="rId9" action="ppaction://hlinksldjump?num=21"/>
          </p:cNvPr>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42" name="Rectangle 21">
            <a:hlinkClick r:id="rId10" action="ppaction://hlinksldjump?num=24"/>
          </p:cNvPr>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43" name="Rectangle 21">
            <a:hlinkClick r:id="rId11" action="ppaction://hlinksldjump?num=26"/>
          </p:cNvPr>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44" name="Rectangle 21">
            <a:hlinkClick r:id="rId12" action="ppaction://hlinksldjump?num=28"/>
          </p:cNvPr>
          <p:cNvSpPr>
            <a:spLocks noChangeArrowheads="1"/>
          </p:cNvSpPr>
          <p:nvPr/>
        </p:nvSpPr>
        <p:spPr bwMode="auto">
          <a:xfrm>
            <a:off x="696578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14</a:t>
            </a:r>
          </a:p>
        </p:txBody>
      </p:sp>
      <p:sp>
        <p:nvSpPr>
          <p:cNvPr id="23" name="Rectangle 21">
            <a:hlinkClick r:id="rId13" action="ppaction://hlinksldjump?num=7"/>
          </p:cNvPr>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24" name="Rectangle 21">
            <a:hlinkClick r:id="rId14" action="ppaction://hlinksldjump?num=9"/>
          </p:cNvPr>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6" name="Rectangle 21">
            <a:hlinkClick r:id="rId15" action="ppaction://hlinksldjump?num=11"/>
          </p:cNvPr>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2" name="Rectangle 21"/>
          <p:cNvSpPr>
            <a:spLocks noChangeArrowheads="1"/>
          </p:cNvSpPr>
          <p:nvPr/>
        </p:nvSpPr>
        <p:spPr bwMode="auto">
          <a:xfrm>
            <a:off x="737544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15</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7" name="Rectangle 21"/>
          <p:cNvSpPr>
            <a:spLocks noChangeArrowheads="1"/>
          </p:cNvSpPr>
          <p:nvPr/>
        </p:nvSpPr>
        <p:spPr bwMode="auto">
          <a:xfrm>
            <a:off x="778510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16</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8" name="Rectangle 21"/>
          <p:cNvSpPr>
            <a:spLocks noChangeArrowheads="1"/>
          </p:cNvSpPr>
          <p:nvPr/>
        </p:nvSpPr>
        <p:spPr bwMode="auto">
          <a:xfrm>
            <a:off x="819476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17</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9" name="Rectangle 21"/>
          <p:cNvSpPr>
            <a:spLocks noChangeArrowheads="1"/>
          </p:cNvSpPr>
          <p:nvPr/>
        </p:nvSpPr>
        <p:spPr bwMode="auto">
          <a:xfrm>
            <a:off x="860442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18</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0" name="Rectangle 21"/>
          <p:cNvSpPr>
            <a:spLocks noChangeArrowheads="1"/>
          </p:cNvSpPr>
          <p:nvPr/>
        </p:nvSpPr>
        <p:spPr bwMode="auto">
          <a:xfrm>
            <a:off x="901407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19</a:t>
            </a:r>
          </a:p>
        </p:txBody>
      </p:sp>
      <p:sp>
        <p:nvSpPr>
          <p:cNvPr id="35" name="矩形 34"/>
          <p:cNvSpPr/>
          <p:nvPr/>
        </p:nvSpPr>
        <p:spPr>
          <a:xfrm>
            <a:off x="531581" y="1197546"/>
            <a:ext cx="11108241"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pitchFamily="18" charset="0"/>
                <a:ea typeface="楷体_GB2312" panose="02010609030101010101" pitchFamily="49" charset="-122"/>
                <a:cs typeface="Times New Roman" panose="02020603050405020304" pitchFamily="18" charset="0"/>
              </a:rPr>
              <a:t>由图可知，</a:t>
            </a:r>
            <a:r>
              <a:rPr lang="zh-CN" altLang="zh-CN" sz="2800" kern="100" smtClean="0">
                <a:latin typeface="Times New Roman" pitchFamily="18" charset="0"/>
                <a:ea typeface="楷体_GB2312" panose="02010609030101010101" pitchFamily="49" charset="-122"/>
                <a:cs typeface="Times New Roman" panose="02020603050405020304" pitchFamily="18" charset="0"/>
              </a:rPr>
              <a:t>过程</a:t>
            </a:r>
            <a:r>
              <a:rPr lang="en-US" altLang="zh-CN" sz="2800" kern="100" smtClean="0">
                <a:latin typeface="宋体" pitchFamily="2" charset="-122"/>
                <a:ea typeface="楷体_GB2312" panose="02010609030101010101" pitchFamily="49" charset="-122"/>
                <a:cs typeface="Times New Roman" panose="02020603050405020304" pitchFamily="18" charset="0"/>
              </a:rPr>
              <a:t>Ⅰ</a:t>
            </a:r>
            <a:r>
              <a:rPr lang="zh-CN" altLang="zh-CN" sz="2800" kern="100" smtClean="0">
                <a:latin typeface="Times New Roman" pitchFamily="18" charset="0"/>
                <a:ea typeface="楷体_GB2312" panose="02010609030101010101" pitchFamily="49" charset="-122"/>
                <a:cs typeface="Times New Roman" panose="02020603050405020304" pitchFamily="18" charset="0"/>
              </a:rPr>
              <a:t>中</a:t>
            </a:r>
            <a:r>
              <a:rPr lang="zh-CN" altLang="zh-CN" sz="2800" kern="100">
                <a:latin typeface="Times New Roman" pitchFamily="18" charset="0"/>
                <a:ea typeface="楷体_GB2312" panose="02010609030101010101" pitchFamily="49" charset="-122"/>
                <a:cs typeface="Times New Roman" panose="02020603050405020304" pitchFamily="18" charset="0"/>
              </a:rPr>
              <a:t>亚铁离子被氧气氧化为</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铁</a:t>
            </a:r>
            <a:r>
              <a:rPr lang="zh-CN" altLang="zh-CN" sz="2800" kern="100">
                <a:latin typeface="Times New Roman" pitchFamily="18" charset="0"/>
                <a:ea typeface="楷体_GB2312" panose="02010609030101010101" pitchFamily="49" charset="-122"/>
                <a:cs typeface="Times New Roman" panose="02020603050405020304" pitchFamily="18" charset="0"/>
              </a:rPr>
              <a:t>离子，过程</a:t>
            </a:r>
            <a:r>
              <a:rPr lang="zh-CN" altLang="zh-CN" sz="2800" kern="100">
                <a:latin typeface="宋体" pitchFamily="2" charset="-122"/>
                <a:ea typeface="Times New Roman" pitchFamily="18" charset="0"/>
                <a:cs typeface="Courier New" panose="02070309020205020404" pitchFamily="49" charset="0"/>
              </a:rPr>
              <a:t> </a:t>
            </a:r>
            <a:r>
              <a:rPr lang="en-US" altLang="zh-CN" sz="2800" kern="100">
                <a:latin typeface="宋体" pitchFamily="2" charset="-122"/>
                <a:ea typeface="楷体_GB2312" panose="02010609030101010101" pitchFamily="49" charset="-122"/>
                <a:cs typeface="Times New Roman" panose="02020603050405020304" pitchFamily="18" charset="0"/>
              </a:rPr>
              <a:t>Ⅲ</a:t>
            </a:r>
            <a:r>
              <a:rPr lang="en-US" altLang="zh-CN" sz="2800" kern="100">
                <a:latin typeface="Times New Roman" pitchFamily="18" charset="0"/>
                <a:ea typeface="楷体_GB2312" panose="02010609030101010101" pitchFamily="49" charset="-122"/>
                <a:cs typeface="Courier New" panose="02070309020205020404" pitchFamily="49" charset="0"/>
              </a:rPr>
              <a:t> </a:t>
            </a:r>
            <a:r>
              <a:rPr lang="zh-CN" altLang="zh-CN" sz="2800" kern="100">
                <a:latin typeface="Times New Roman" pitchFamily="18" charset="0"/>
                <a:ea typeface="楷体_GB2312" panose="02010609030101010101" pitchFamily="49" charset="-122"/>
                <a:cs typeface="Times New Roman" panose="02020603050405020304" pitchFamily="18" charset="0"/>
              </a:rPr>
              <a:t>中铁离子又被硫化铜还原</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为</a:t>
            </a:r>
            <a:r>
              <a:rPr lang="zh-CN" altLang="zh-CN" sz="2800" kern="100">
                <a:latin typeface="Times New Roman" pitchFamily="18" charset="0"/>
                <a:ea typeface="楷体_GB2312" panose="02010609030101010101" pitchFamily="49" charset="-122"/>
                <a:cs typeface="Times New Roman" panose="02020603050405020304" pitchFamily="18" charset="0"/>
              </a:rPr>
              <a:t>亚铁离子，</a:t>
            </a:r>
            <a:r>
              <a:rPr lang="zh-CN" altLang="zh-CN" sz="2800" kern="100" smtClean="0">
                <a:latin typeface="Times New Roman" pitchFamily="18" charset="0"/>
                <a:ea typeface="楷体_GB2312" panose="02010609030101010101" pitchFamily="49" charset="-122"/>
                <a:cs typeface="Times New Roman" panose="02020603050405020304" pitchFamily="18" charset="0"/>
              </a:rPr>
              <a:t>过程</a:t>
            </a:r>
            <a:r>
              <a:rPr lang="en-US" altLang="zh-CN" sz="2800" kern="100" smtClean="0">
                <a:latin typeface="宋体" pitchFamily="2" charset="-122"/>
                <a:ea typeface="楷体_GB2312" panose="02010609030101010101" pitchFamily="49" charset="-122"/>
                <a:cs typeface="Times New Roman" panose="02020603050405020304" pitchFamily="18" charset="0"/>
              </a:rPr>
              <a:t>Ⅱ</a:t>
            </a:r>
            <a:r>
              <a:rPr lang="zh-CN" altLang="zh-CN" sz="2800" kern="100" smtClean="0">
                <a:latin typeface="Times New Roman" pitchFamily="18" charset="0"/>
                <a:ea typeface="楷体_GB2312" panose="02010609030101010101" pitchFamily="49" charset="-122"/>
                <a:cs typeface="Times New Roman" panose="02020603050405020304" pitchFamily="18" charset="0"/>
              </a:rPr>
              <a:t>中</a:t>
            </a:r>
            <a:r>
              <a:rPr lang="zh-CN" altLang="zh-CN" sz="2800" kern="100">
                <a:latin typeface="Times New Roman" pitchFamily="18" charset="0"/>
                <a:ea typeface="楷体_GB2312" panose="02010609030101010101" pitchFamily="49" charset="-122"/>
                <a:cs typeface="Times New Roman" panose="02020603050405020304" pitchFamily="18" charset="0"/>
              </a:rPr>
              <a:t>铜离子转化为硫化铜，</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过程</a:t>
            </a:r>
            <a:r>
              <a:rPr lang="zh-CN" altLang="zh-CN" sz="2800" kern="100" smtClean="0">
                <a:latin typeface="宋体" pitchFamily="2" charset="-122"/>
                <a:ea typeface="Times New Roman" pitchFamily="18" charset="0"/>
                <a:cs typeface="Courier New" panose="02070309020205020404" pitchFamily="49" charset="0"/>
              </a:rPr>
              <a:t> </a:t>
            </a:r>
            <a:r>
              <a:rPr lang="en-US" altLang="zh-CN" sz="2800" kern="100" smtClean="0">
                <a:latin typeface="宋体" pitchFamily="2" charset="-122"/>
                <a:ea typeface="楷体_GB2312" panose="02010609030101010101" pitchFamily="49" charset="-122"/>
                <a:cs typeface="Times New Roman" panose="02020603050405020304" pitchFamily="18" charset="0"/>
              </a:rPr>
              <a:t>Ⅲ</a:t>
            </a:r>
            <a:r>
              <a:rPr lang="en-US" altLang="zh-CN" sz="2800" kern="100" smtClean="0">
                <a:latin typeface="Times New Roman" pitchFamily="18" charset="0"/>
                <a:ea typeface="楷体_GB2312" panose="02010609030101010101" pitchFamily="49" charset="-122"/>
                <a:cs typeface="Courier New" panose="02070309020205020404" pitchFamily="49" charset="0"/>
              </a:rPr>
              <a:t> </a:t>
            </a:r>
            <a:r>
              <a:rPr lang="zh-CN" altLang="zh-CN" sz="2800" kern="100">
                <a:latin typeface="Times New Roman" pitchFamily="18" charset="0"/>
                <a:ea typeface="楷体_GB2312" panose="02010609030101010101" pitchFamily="49" charset="-122"/>
                <a:cs typeface="Times New Roman" panose="02020603050405020304" pitchFamily="18" charset="0"/>
              </a:rPr>
              <a:t>中又生成铜离子，则铜</a:t>
            </a:r>
            <a:r>
              <a:rPr lang="zh-CN" altLang="zh-CN" sz="2800" kern="100" smtClean="0">
                <a:latin typeface="Times New Roman" pitchFamily="18" charset="0"/>
                <a:ea typeface="楷体_GB2312" panose="02010609030101010101" pitchFamily="49" charset="-122"/>
                <a:cs typeface="Times New Roman" panose="02020603050405020304" pitchFamily="18" charset="0"/>
              </a:rPr>
              <a:t>离子</a:t>
            </a:r>
            <a:r>
              <a:rPr lang="zh-CN" altLang="zh-CN" sz="2800" kern="100">
                <a:latin typeface="Times New Roman" pitchFamily="18" charset="0"/>
                <a:ea typeface="楷体_GB2312" panose="02010609030101010101" pitchFamily="49" charset="-122"/>
                <a:cs typeface="Times New Roman" panose="02020603050405020304" pitchFamily="18" charset="0"/>
              </a:rPr>
              <a:t>、铁离</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子</a:t>
            </a:r>
            <a:r>
              <a:rPr lang="zh-CN" altLang="zh-CN" sz="2800" kern="100">
                <a:latin typeface="Times New Roman" pitchFamily="18" charset="0"/>
                <a:ea typeface="楷体_GB2312" panose="02010609030101010101" pitchFamily="49" charset="-122"/>
                <a:cs typeface="Times New Roman" panose="02020603050405020304" pitchFamily="18" charset="0"/>
              </a:rPr>
              <a:t>、亚铁离子均参与循环，</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pPr>
            <a:r>
              <a:rPr lang="zh-CN" altLang="zh-CN" sz="2800" kern="100" smtClean="0">
                <a:latin typeface="Times New Roman" pitchFamily="18" charset="0"/>
                <a:ea typeface="楷体_GB2312" panose="02010609030101010101" pitchFamily="49" charset="-122"/>
                <a:cs typeface="Times New Roman" panose="02020603050405020304" pitchFamily="18" charset="0"/>
              </a:rPr>
              <a:t>在</a:t>
            </a:r>
            <a:r>
              <a:rPr lang="zh-CN" altLang="zh-CN" sz="2800" kern="100">
                <a:latin typeface="Times New Roman" pitchFamily="18" charset="0"/>
                <a:ea typeface="楷体_GB2312" panose="02010609030101010101" pitchFamily="49" charset="-122"/>
                <a:cs typeface="Times New Roman" panose="02020603050405020304" pitchFamily="18" charset="0"/>
              </a:rPr>
              <a:t>图示转化过程中，化合价改变的元素有</a:t>
            </a:r>
            <a:r>
              <a:rPr lang="en-US" altLang="zh-CN" sz="2800" kern="100">
                <a:latin typeface="Times New Roman" pitchFamily="18" charset="0"/>
                <a:ea typeface="楷体_GB2312" panose="02010609030101010101" pitchFamily="49" charset="-122"/>
                <a:cs typeface="Courier New" panose="02070309020205020404" pitchFamily="49" charset="0"/>
              </a:rPr>
              <a:t>O</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Fe</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S</a:t>
            </a:r>
            <a:r>
              <a:rPr lang="zh-CN" altLang="zh-CN" sz="2800" kern="100">
                <a:latin typeface="Times New Roman" pitchFamily="18" charset="0"/>
                <a:ea typeface="楷体_GB2312" panose="02010609030101010101" pitchFamily="49" charset="-122"/>
                <a:cs typeface="Times New Roman" panose="02020603050405020304" pitchFamily="18" charset="0"/>
              </a:rPr>
              <a:t>，共三种元素的化合价发生变化，</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p:txBody>
      </p:sp>
      <p:sp>
        <p:nvSpPr>
          <p:cNvPr id="36" name="Rectangle 21"/>
          <p:cNvSpPr>
            <a:spLocks noChangeArrowheads="1"/>
          </p:cNvSpPr>
          <p:nvPr/>
        </p:nvSpPr>
        <p:spPr bwMode="auto">
          <a:xfrm>
            <a:off x="9423732"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20</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pic>
        <p:nvPicPr>
          <p:cNvPr id="46" name="Picture 2" descr="LX11"/>
          <p:cNvPicPr>
            <a:picLocks noChangeAspect="1" noChangeArrowheads="1"/>
          </p:cNvPicPr>
          <p:nvPr/>
        </p:nvPicPr>
        <p:blipFill>
          <a:blip r:embed="rId1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785105" y="1341562"/>
            <a:ext cx="3869152" cy="2946954"/>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27054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Effect transition="in" filter="blinds(horizontal)">
                                      <p:cBhvr>
                                        <p:cTn id="7" dur="500"/>
                                        <p:tgtEl>
                                          <p:spTgt spid="35">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5">
                                            <p:txEl>
                                              <p:pRg st="1" end="1"/>
                                            </p:txEl>
                                          </p:spTgt>
                                        </p:tgtEl>
                                        <p:attrNameLst>
                                          <p:attrName>style.visibility</p:attrName>
                                        </p:attrNameLst>
                                      </p:cBhvr>
                                      <p:to>
                                        <p:strVal val="visible"/>
                                      </p:to>
                                    </p:set>
                                    <p:animEffect transition="in" filter="blinds(horizontal)">
                                      <p:cBhvr>
                                        <p:cTn id="10" dur="500"/>
                                        <p:tgtEl>
                                          <p:spTgt spid="35">
                                            <p:txEl>
                                              <p:pRg st="1" end="1"/>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35">
                                            <p:txEl>
                                              <p:pRg st="2" end="2"/>
                                            </p:txEl>
                                          </p:spTgt>
                                        </p:tgtEl>
                                        <p:attrNameLst>
                                          <p:attrName>style.visibility</p:attrName>
                                        </p:attrNameLst>
                                      </p:cBhvr>
                                      <p:to>
                                        <p:strVal val="visible"/>
                                      </p:to>
                                    </p:set>
                                    <p:animEffect transition="in" filter="blinds(horizontal)">
                                      <p:cBhvr>
                                        <p:cTn id="13" dur="500"/>
                                        <p:tgtEl>
                                          <p:spTgt spid="35">
                                            <p:txEl>
                                              <p:pRg st="2" end="2"/>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35">
                                            <p:txEl>
                                              <p:pRg st="3" end="3"/>
                                            </p:txEl>
                                          </p:spTgt>
                                        </p:tgtEl>
                                        <p:attrNameLst>
                                          <p:attrName>style.visibility</p:attrName>
                                        </p:attrNameLst>
                                      </p:cBhvr>
                                      <p:to>
                                        <p:strVal val="visible"/>
                                      </p:to>
                                    </p:set>
                                    <p:animEffect transition="in" filter="blinds(horizontal)">
                                      <p:cBhvr>
                                        <p:cTn id="16" dur="500"/>
                                        <p:tgtEl>
                                          <p:spTgt spid="35">
                                            <p:txEl>
                                              <p:pRg st="3" end="3"/>
                                            </p:txEl>
                                          </p:spTgt>
                                        </p:tgtEl>
                                      </p:cBhvr>
                                    </p:animEffect>
                                  </p:childTnLst>
                                </p:cTn>
                              </p:par>
                              <p:par>
                                <p:cTn id="17" presetID="3" presetClass="entr" presetSubtype="10" dur="500" fill="hold" nodeType="withEffect">
                                  <p:stCondLst>
                                    <p:cond delay="0"/>
                                  </p:stCondLst>
                                  <p:childTnLst>
                                    <p:set>
                                      <p:cBhvr>
                                        <p:cTn id="18" dur="1" fill="hold">
                                          <p:stCondLst>
                                            <p:cond delay="0"/>
                                          </p:stCondLst>
                                        </p:cTn>
                                        <p:tgtEl>
                                          <p:spTgt spid="46"/>
                                        </p:tgtEl>
                                        <p:attrNameLst>
                                          <p:attrName>style.visibility</p:attrName>
                                        </p:attrNameLst>
                                      </p:cBhvr>
                                      <p:to>
                                        <p:strVal val="visible"/>
                                      </p:to>
                                    </p:set>
                                    <p:animEffect transition="in" filter="blinds(horizontal)">
                                      <p:cBhvr>
                                        <p:cTn id="19" dur="500"/>
                                        <p:tgtEl>
                                          <p:spTgt spid="46"/>
                                        </p:tgtEl>
                                      </p:cBhvr>
                                    </p:animEffect>
                                  </p:childTnLst>
                                </p:cTn>
                              </p:par>
                              <p:par>
                                <p:cTn id="20" presetID="3" presetClass="entr" presetSubtype="10" dur="500" fill="hold" nodeType="withEffect">
                                  <p:stCondLst>
                                    <p:cond delay="0"/>
                                  </p:stCondLst>
                                  <p:childTnLst>
                                    <p:set>
                                      <p:cBhvr>
                                        <p:cTn id="21" dur="1" fill="hold">
                                          <p:stCondLst>
                                            <p:cond delay="0"/>
                                          </p:stCondLst>
                                        </p:cTn>
                                        <p:tgtEl>
                                          <p:spTgt spid="35">
                                            <p:txEl>
                                              <p:pRg st="4" end="4"/>
                                            </p:txEl>
                                          </p:spTgt>
                                        </p:tgtEl>
                                        <p:attrNameLst>
                                          <p:attrName>style.visibility</p:attrName>
                                        </p:attrNameLst>
                                      </p:cBhvr>
                                      <p:to>
                                        <p:strVal val="visible"/>
                                      </p:to>
                                    </p:set>
                                    <p:animEffect transition="in" filter="blinds(horizontal)">
                                      <p:cBhvr>
                                        <p:cTn id="22" dur="500"/>
                                        <p:tgtEl>
                                          <p:spTgt spid="35">
                                            <p:txEl>
                                              <p:pRg st="4" end="4"/>
                                            </p:txEl>
                                          </p:spTgt>
                                        </p:tgtEl>
                                      </p:cBhvr>
                                    </p:animEffect>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35">
                                            <p:txEl>
                                              <p:pRg st="5" end="5"/>
                                            </p:txEl>
                                          </p:spTgt>
                                        </p:tgtEl>
                                        <p:attrNameLst>
                                          <p:attrName>style.visibility</p:attrName>
                                        </p:attrNameLst>
                                      </p:cBhvr>
                                      <p:to>
                                        <p:strVal val="visible"/>
                                      </p:to>
                                    </p:set>
                                    <p:animEffect transition="in" filter="blinds(horizontal)">
                                      <p:cBhvr>
                                        <p:cTn id="27" dur="500"/>
                                        <p:tgtEl>
                                          <p:spTgt spid="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https://d.book118.com/467126165162006051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669</Paragraphs>
  <Slides>30</Slides>
  <Notes>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30</vt:i4>
      </vt:variant>
    </vt:vector>
  </HeadingPairs>
  <TitlesOfParts>
    <vt:vector baseType="lpstr" size="44">
      <vt:lpstr>Arial</vt:lpstr>
      <vt:lpstr>Calibri</vt:lpstr>
      <vt:lpstr>Arial Black</vt:lpstr>
      <vt:lpstr>微软雅黑</vt:lpstr>
      <vt:lpstr>黑体</vt:lpstr>
      <vt:lpstr>Times New Roman</vt:lpstr>
      <vt:lpstr>楷体_GB2312</vt:lpstr>
      <vt:lpstr>方正中等线简体</vt:lpstr>
      <vt:lpstr>Courier New</vt:lpstr>
      <vt:lpstr>宋体</vt:lpstr>
      <vt:lpstr>楷体</vt:lpstr>
      <vt:lpstr>华文细黑</vt:lpstr>
      <vt:lpstr>DOUYU Font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2024-09-25T05:24:26.832</cp:lastPrinted>
  <dcterms:created xsi:type="dcterms:W3CDTF">2024-09-24T21:24:26Z</dcterms:created>
  <dcterms:modified xsi:type="dcterms:W3CDTF">2024-09-24T21:24:29Z</dcterms:modified>
</cp:coreProperties>
</file>