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DIWPW+MS-UIGothic"/>
      <p:regular r:id="rId15"/>
    </p:embeddedFont>
    <p:embeddedFont>
      <p:font typeface="CGDGWI+JUTVWH+MicrosoftYaHei-Bold"/>
      <p:regular r:id="rId16"/>
    </p:embeddedFont>
    <p:embeddedFont>
      <p:font typeface="UJHOFK+WWWAHE+ArialMT"/>
      <p:regular r:id="rId17"/>
    </p:embeddedFont>
    <p:embeddedFont>
      <p:font typeface="SQETQJ+QNBGWS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7F93E-7107-4603-B4DE-CEA798E99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BAFE2-C8DC-4B78-A3A9-BBABF62FF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5D2FE-666A-4AE3-B98A-1ADEE2B35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FF3F8-CB8A-4F31-90C7-89CC27760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0119C1-A1DA-4257-AF67-70D30AA33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63BF2D-A249-474E-93A4-4A3984CA8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21BDFA-2A8B-490A-AF2F-9D6FCB74D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F5AD5-F244-4789-8EFD-EC93CE776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A07DE-654C-4608-A98D-D628308F1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3241D-E2A0-46D1-A5CE-77DFEBC9A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F70B1-3C01-476D-8D05-A791E0AE6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300401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7075392" cy="2882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20">
                <a:solidFill>
                  <a:srgbClr val="083800"/>
                </a:solidFill>
                <a:latin typeface="EDIWPW+MS-UIGothic"/>
                <a:cs typeface="EDIWPW+MS-UIGothic"/>
              </a:rPr>
              <a:t>引用文献</a:t>
            </a:r>
            <a:r>
              <a:rPr sz="5750" spc="18">
                <a:solidFill>
                  <a:srgbClr val="083800"/>
                </a:solidFill>
                <a:latin typeface="CGDGWI+JUTVWH+MicrosoftYaHei-Bold"/>
                <a:cs typeface="CGDGWI+JUTVWH+MicrosoftYaHei-Bold"/>
              </a:rPr>
              <a:t>APA</a:t>
            </a:r>
            <a:r>
              <a:rPr sz="5750" spc="23">
                <a:solidFill>
                  <a:srgbClr val="083800"/>
                </a:solidFill>
                <a:latin typeface="EDIWPW+MS-UIGothic"/>
                <a:cs typeface="EDIWPW+MS-UIGothic"/>
              </a:rPr>
              <a:t>格式</a:t>
            </a:r>
          </a:p>
          <a:p>
            <a:pPr marL="0" marR="0">
              <a:lnSpc>
                <a:spcPts val="5750"/>
              </a:lnSpc>
              <a:spcBef>
                <a:spcPts val="252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课</a:t>
            </a:r>
            <a:r>
              <a:rPr sz="5750">
                <a:solidFill>
                  <a:srgbClr val="083800"/>
                </a:solidFill>
                <a:latin typeface="EDIWPW+MS-UIGothic"/>
                <a:cs typeface="EDIWP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453650" cy="133231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UJHOFK+WWWAHE+ArialMT"/>
                <a:cs typeface="UJHOFK+WWWAHE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CGDGWI+JUTVWH+MicrosoftYaHei-Bold"/>
                <a:cs typeface="CGDGWI+JUTVWH+MicrosoftYaHei-Bold"/>
              </a:rPr>
              <a:t>APA</a:t>
            </a:r>
            <a:r>
              <a:rPr sz="2400">
                <a:solidFill>
                  <a:srgbClr val="59AE93"/>
                </a:solidFill>
                <a:latin typeface="EDIWPW+MS-UIGothic"/>
                <a:cs typeface="EDIWPW+MS-UIGothic"/>
              </a:rPr>
              <a:t>格式的基本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规则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UJHOFK+WWWAHE+ArialMT"/>
                <a:cs typeface="UJHOFK+WWWAHE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EDIWPW+MS-UIGothic"/>
                <a:cs typeface="EDIWPW+MS-UIGothic"/>
              </a:rPr>
              <a:t>引用文献的格式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3148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UJHOFK+WWWAHE+ArialMT"/>
                <a:cs typeface="UJHOFK+WWWAHE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EDIWPW+MS-UIGothic"/>
                <a:cs typeface="EDIWPW+MS-UIGothic"/>
              </a:rPr>
              <a:t>参考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书</a:t>
            </a:r>
            <a:r>
              <a:rPr sz="2400">
                <a:solidFill>
                  <a:srgbClr val="59AE93"/>
                </a:solidFill>
                <a:latin typeface="EDIWPW+MS-UIGothic"/>
                <a:cs typeface="EDIWPW+MS-UIGothic"/>
              </a:rPr>
              <a:t>目格式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863530"/>
            <a:ext cx="4496295" cy="1332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UJHOFK+WWWAHE+ArialMT"/>
                <a:cs typeface="UJHOFK+WWWAHE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EDIWPW+MS-UIGothic"/>
                <a:cs typeface="EDIWPW+MS-UIGothic"/>
              </a:rPr>
              <a:t>引用文献的注意事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UJHOFK+WWWAHE+ArialMT"/>
                <a:cs typeface="UJHOFK+WWWAHE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CGDGWI+JUTVWH+MicrosoftYaHei-Bold"/>
                <a:cs typeface="CGDGWI+JUTVWH+MicrosoftYaHei-Bold"/>
              </a:rPr>
              <a:t>APA</a:t>
            </a:r>
            <a:r>
              <a:rPr sz="2400">
                <a:solidFill>
                  <a:srgbClr val="59AE93"/>
                </a:solidFill>
                <a:latin typeface="EDIWPW+MS-UIGothic"/>
                <a:cs typeface="EDIWPW+MS-UIGothic"/>
              </a:rPr>
              <a:t>格式的常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59AE93"/>
                </a:solidFill>
                <a:latin typeface="EDIWPW+MS-UIGothic"/>
                <a:cs typeface="EDIWPW+MS-UIGothic"/>
              </a:rPr>
              <a:t>及解答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EDIWPW+MS-UIGothic"/>
                <a:cs typeface="EDIWPW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9BDAC5"/>
                </a:solidFill>
                <a:latin typeface="CGDGWI+JUTVWH+MicrosoftYaHei-Bold"/>
                <a:cs typeface="CGDGWI+JUTVWH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CGDGWI+JUTVWH+MicrosoftYaHei-Bold"/>
                <a:cs typeface="CGDGWI+JUTVW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610857" cy="13673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376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SQETQJ+QNBGWS+MicrosoftYaHei"/>
                <a:cs typeface="SQETQJ+QNBGWS+MicrosoftYaHei"/>
              </a:rPr>
              <a:t>APA</a:t>
            </a:r>
            <a:r>
              <a:rPr sz="4200">
                <a:solidFill>
                  <a:srgbClr val="F6FFF4"/>
                </a:solidFill>
                <a:latin typeface="EDIWPW+MS-UIGothic"/>
                <a:cs typeface="EDIWPW+MS-UIGothic"/>
              </a:rPr>
              <a:t>格式的基本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规则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标题页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QETQJ+QNBGWS+MicrosoftYaHei"/>
                <a:cs typeface="SQETQJ+QNBGWS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QETQJ+QNBGWS+MicrosoftYaHei"/>
                <a:cs typeface="SQETQJ+QNBGWS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QETQJ+QNBGWS+MicrosoftYaHei"/>
                <a:cs typeface="SQETQJ+QNBGWS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QETQJ+QNBGWS+MicrosoftYaHei"/>
                <a:cs typeface="SQETQJ+QNBGWS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标题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EDIWPW+MS-UIGothic"/>
                <a:cs typeface="EDIWPW+MS-UIGothic"/>
              </a:rPr>
              <a:t>作者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EDIWPW+MS-UIGothic"/>
                <a:cs typeface="EDIWPW+MS-UIGothic"/>
              </a:rPr>
              <a:t>授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课</a:t>
            </a:r>
            <a:r>
              <a:rPr sz="1550" spc="25">
                <a:solidFill>
                  <a:srgbClr val="59AE93"/>
                </a:solidFill>
                <a:latin typeface="EDIWPW+MS-UIGothic"/>
                <a:cs typeface="EDIWPW+MS-UIGothic"/>
              </a:rPr>
              <a:t>教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师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3457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EDIWPW+MS-UIGothic"/>
                <a:cs typeface="EDIWPW+MS-UIGothic"/>
              </a:rPr>
              <a:t>日期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36446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000000"/>
                </a:solidFill>
                <a:latin typeface="EDIWPW+MS-UIGothic"/>
                <a:cs typeface="EDIWPW+MS-UIGothic"/>
              </a:rPr>
              <a:t>短、明确，概括全文主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000"/>
                </a:solidFill>
                <a:latin typeface="EDIWPW+MS-UIGothic"/>
                <a:cs typeface="EDIWPW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30705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IWPW+MS-UIGothic"/>
                <a:cs typeface="EDIWPW+MS-UIGothic"/>
              </a:rPr>
              <a:t>列出所有作者，姓在前，名在</a:t>
            </a:r>
          </a:p>
          <a:p>
            <a:pPr marL="9429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IWPW+MS-UIGothic"/>
                <a:cs typeface="EDIWPW+MS-UIGothic"/>
              </a:rPr>
              <a:t>后。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624319" y="5274162"/>
            <a:ext cx="19140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IWPW+MS-UIGothic"/>
                <a:cs typeface="EDIWPW+MS-UIGothic"/>
              </a:rPr>
              <a:t>提供指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EDIWPW+MS-UIGothic"/>
                <a:cs typeface="EDIWPW+MS-UIGothic"/>
              </a:rPr>
              <a:t>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EDIWPW+MS-UIGothic"/>
                <a:cs typeface="EDIWPW+MS-UIGothic"/>
              </a:rPr>
              <a:t>的姓名。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731375" y="5274162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IWPW+MS-UIGothic"/>
                <a:cs typeface="EDIWPW+MS-UIGothic"/>
              </a:rPr>
              <a:t>提交日期。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DIWPW+MS-UIGothic"/>
                <a:cs typeface="EDIWPW+MS-UIGothic"/>
              </a:rPr>
              <a:t>摘要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简</a:t>
            </a:r>
            <a:r>
              <a:rPr sz="2000" spc="25">
                <a:solidFill>
                  <a:srgbClr val="FFFDFD"/>
                </a:solidFill>
                <a:latin typeface="EDIWPW+MS-UIGothic"/>
                <a:cs typeface="EDIWPW+MS-UIGothic"/>
              </a:rPr>
              <a:t>明扼要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DIWPW+MS-UIGothic"/>
                <a:cs typeface="EDIWPW+MS-UIGothic"/>
              </a:rPr>
              <a:t>不含引用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795642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DIWPW+MS-UIGothic"/>
                <a:cs typeface="EDIWPW+MS-UIGothic"/>
              </a:rPr>
              <a:t>摘要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应简洁</a:t>
            </a:r>
            <a:r>
              <a:rPr sz="1500">
                <a:solidFill>
                  <a:srgbClr val="FFFDFD"/>
                </a:solidFill>
                <a:latin typeface="EDIWPW+MS-UIGothic"/>
                <a:cs typeface="EDIWPW+MS-UIGothic"/>
              </a:rPr>
              <a:t>明了，概括全文主要内容。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795642"/>
            <a:ext cx="36506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DIWPW+MS-UIGothic"/>
                <a:cs typeface="EDIWPW+MS-UIGothic"/>
              </a:rPr>
              <a:t>摘要中不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EDIWPW+MS-UIGothic"/>
                <a:cs typeface="EDIWPW+MS-UIGothic"/>
              </a:rPr>
              <a:t>包含任何引用或特定格式。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2000" spc="25">
                <a:solidFill>
                  <a:srgbClr val="FFFDFD"/>
                </a:solidFill>
                <a:latin typeface="EDIWPW+MS-UIGothic"/>
                <a:cs typeface="EDIWPW+MS-UIGothic"/>
              </a:rPr>
              <a:t>构清晰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DIWPW+MS-UIGothic"/>
                <a:cs typeface="EDIWPW+MS-UIGothic"/>
              </a:rPr>
              <a:t>使用段落和句子来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EDIWPW+MS-UIGothic"/>
                <a:cs typeface="EDIWPW+MS-UIGothic"/>
              </a:rPr>
              <a:t>摘要，使其易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511148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DIWPW+MS-UIGothic"/>
                <a:cs typeface="EDIWPW+MS-UIGothic"/>
              </a:rPr>
              <a:t>于理解。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DIWPW+MS-UIGothic"/>
                <a:cs typeface="EDIWPW+MS-UIGothic"/>
              </a:rPr>
              <a:t>段落和句子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59AE93"/>
                </a:solidFill>
                <a:latin typeface="EDIWPW+MS-UIGothic"/>
                <a:cs typeface="EDIWPW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GDGWI+JUTVWH+MicrosoftYaHei-Bold"/>
                <a:cs typeface="CGDGWI+JUTVW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GDGWI+JUTVWH+MicrosoftYaHei-Bold"/>
                <a:cs typeface="CGDGWI+JUTVW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GDGWI+JUTVWH+MicrosoftYaHei-Bold"/>
                <a:cs typeface="CGDGWI+JUTVW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EDIWPW+MS-UIGothic"/>
                <a:cs typeface="EDIWPW+MS-UIGothic"/>
              </a:rPr>
              <a:t>句子完整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EDIWPW+MS-UIGothic"/>
                <a:cs typeface="EDIWPW+MS-UIGothic"/>
              </a:rPr>
              <a:t>段落分明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59AE93"/>
                </a:solidFill>
                <a:latin typeface="EDIWPW+MS-UIGothic"/>
                <a:cs typeface="EDIWPW+MS-UIGothic"/>
              </a:rPr>
              <a:t>点符号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每个句子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表达完整的意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思，避免冗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和复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的句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子。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段落之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间应</a:t>
            </a: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有明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的分隔，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以增加可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262633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正确使用逗号、句号、分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号等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点符号。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DIWPW+MS-UIGothic"/>
                <a:cs typeface="EDIWPW+MS-UIGothic"/>
              </a:rPr>
              <a:t>引用和参考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书</a:t>
            </a:r>
            <a:r>
              <a:rPr sz="3000">
                <a:solidFill>
                  <a:srgbClr val="59AE93"/>
                </a:solidFill>
                <a:latin typeface="EDIWPW+MS-UIGothic"/>
                <a:cs typeface="EDIWPW+MS-UIGothic"/>
              </a:rPr>
              <a:t>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间</a:t>
            </a:r>
            <a:r>
              <a:rPr sz="2300" spc="25">
                <a:solidFill>
                  <a:srgbClr val="59AE93"/>
                </a:solidFill>
                <a:latin typeface="EDIWPW+MS-UIGothic"/>
                <a:cs typeface="EDIWPW+MS-UIGothic"/>
              </a:rPr>
              <a:t>接引用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接引用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注明作者和年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EDIWPW+MS-UIGothic"/>
                <a:cs typeface="EDIWPW+MS-UIGothic"/>
              </a:rPr>
              <a:t>直接引用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14894" y="235431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使用直接引用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注明引用的</a:t>
            </a:r>
          </a:p>
          <a:p>
            <a:pPr marL="1905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具体内容。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书</a:t>
            </a:r>
            <a:r>
              <a:rPr sz="2300" spc="25">
                <a:solidFill>
                  <a:srgbClr val="59AE93"/>
                </a:solidFill>
                <a:latin typeface="EDIWPW+MS-UIGothic"/>
                <a:cs typeface="EDIWPW+MS-UIGothic"/>
              </a:rPr>
              <a:t>目格式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90296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参考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按照</a:t>
            </a:r>
            <a:r>
              <a:rPr sz="1500">
                <a:solidFill>
                  <a:srgbClr val="000000"/>
                </a:solidFill>
                <a:latin typeface="SQETQJ+QNBGWS+MicrosoftYaHei"/>
                <a:cs typeface="SQETQJ+QNBGWS+MicrosoftYaHei"/>
              </a:rPr>
              <a:t>APA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定的格式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00000"/>
                </a:solidFill>
                <a:latin typeface="EDIWPW+MS-UIGothic"/>
                <a:cs typeface="EDIWPW+MS-UIGothic"/>
              </a:rPr>
              <a:t>排。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CGDGWI+JUTVWH+MicrosoftYaHei-Bold"/>
                <a:cs typeface="CGDGWI+JUTVW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EDIWPW+MS-UIGothic"/>
                <a:cs typeface="EDIWPW+MS-UIGothic"/>
              </a:rPr>
              <a:t>引用文献的格式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书</a:t>
            </a:r>
            <a:r>
              <a:rPr sz="3000">
                <a:solidFill>
                  <a:srgbClr val="59AE93"/>
                </a:solidFill>
                <a:latin typeface="EDIWPW+MS-UIGothic"/>
                <a:cs typeface="EDIWPW+MS-UIGothic"/>
              </a:rPr>
              <a:t>籍引用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41389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FFFFFF"/>
                </a:solidFill>
                <a:latin typeface="EDIWPW+MS-UIGothic"/>
                <a:cs typeface="EDIWPW+MS-UIGothic"/>
              </a:rPr>
              <a:t>籍引用的格式包括作者、出版年份、引用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页码</a:t>
            </a:r>
            <a:r>
              <a:rPr sz="1350">
                <a:solidFill>
                  <a:srgbClr val="FFFFFF"/>
                </a:solidFill>
                <a:latin typeface="EDIWPW+MS-UIGothic"/>
                <a:cs typeface="EDIWPW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33641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DIWPW+MS-UIGothic"/>
                <a:cs typeface="EDIWPW+MS-UIGothic"/>
              </a:rPr>
              <a:t>在</a:t>
            </a:r>
            <a:r>
              <a:rPr sz="1350">
                <a:solidFill>
                  <a:srgbClr val="FFFFFF"/>
                </a:solidFill>
                <a:latin typeface="SQETQJ+QNBGWS+MicrosoftYaHei"/>
                <a:cs typeface="SQETQJ+QNBGWS+MicrosoftYaHei"/>
              </a:rPr>
              <a:t>APA</a:t>
            </a:r>
            <a:r>
              <a:rPr sz="1350">
                <a:solidFill>
                  <a:srgbClr val="FFFFFF"/>
                </a:solidFill>
                <a:latin typeface="EDIWPW+MS-UIGothic"/>
                <a:cs typeface="EDIWPW+MS-UIGothic"/>
              </a:rPr>
              <a:t>格式中，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FFFFFF"/>
                </a:solidFill>
                <a:latin typeface="EDIWPW+MS-UIGothic"/>
                <a:cs typeface="EDIWPW+MS-UIGothic"/>
              </a:rPr>
              <a:t>籍引用需要提供作者姓名、出版年份以及引用的具体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页码</a:t>
            </a:r>
            <a:r>
              <a:rPr sz="1350">
                <a:solidFill>
                  <a:srgbClr val="FFFFFF"/>
                </a:solidFill>
                <a:latin typeface="EDIWPW+MS-UIGothic"/>
                <a:cs typeface="EDIWPW+MS-UIGothic"/>
              </a:rPr>
              <a:t>。例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DIWPW+MS-UIGothic"/>
                <a:cs typeface="EDIWPW+MS-UIGothic"/>
              </a:rPr>
              <a:t>如，如果你要引用</a:t>
            </a:r>
            <a:r>
              <a:rPr sz="1350">
                <a:solidFill>
                  <a:srgbClr val="FFFFFF"/>
                </a:solidFill>
                <a:latin typeface="SQETQJ+QNBGWS+MicrosoftYaHei"/>
                <a:cs typeface="SQETQJ+QNBGWS+MicrosoftYaHei"/>
              </a:rPr>
              <a:t>Smith</a:t>
            </a:r>
            <a:r>
              <a:rPr sz="1350">
                <a:solidFill>
                  <a:srgbClr val="FFFFFF"/>
                </a:solidFill>
                <a:latin typeface="EDIWPW+MS-UIGothic"/>
                <a:cs typeface="EDIWPW+MS-UIGothic"/>
              </a:rPr>
              <a:t>所著的《</a:t>
            </a:r>
            <a:r>
              <a:rPr sz="1350">
                <a:solidFill>
                  <a:srgbClr val="FFFFFF"/>
                </a:solidFill>
                <a:latin typeface="SQETQJ+QNBGWS+MicrosoftYaHei"/>
                <a:cs typeface="SQETQJ+QNBGWS+MicrosoftYaHei"/>
              </a:rPr>
              <a:t>Introduction to Psychology</a:t>
            </a:r>
            <a:r>
              <a:rPr sz="1350">
                <a:solidFill>
                  <a:srgbClr val="FFFFFF"/>
                </a:solidFill>
                <a:latin typeface="EDIWPW+MS-UIGothic"/>
                <a:cs typeface="EDIWPW+MS-UIGothic"/>
              </a:rPr>
              <a:t>》一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FFFFFF"/>
                </a:solidFill>
                <a:latin typeface="EDIWPW+MS-UIGothic"/>
                <a:cs typeface="EDIWPW+MS-UIGothic"/>
              </a:rPr>
              <a:t>中的第</a:t>
            </a:r>
            <a:r>
              <a:rPr sz="1350">
                <a:solidFill>
                  <a:srgbClr val="FFFFFF"/>
                </a:solidFill>
                <a:latin typeface="SQETQJ+QNBGWS+MicrosoftYaHei"/>
                <a:cs typeface="SQETQJ+QNBGWS+MicrosoftYaHei"/>
              </a:rPr>
              <a:t>3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页</a:t>
            </a:r>
            <a:r>
              <a:rPr sz="1350">
                <a:solidFill>
                  <a:srgbClr val="FFFFFF"/>
                </a:solidFill>
                <a:latin typeface="EDIWPW+MS-UIGothic"/>
                <a:cs typeface="EDIWPW+MS-UIGothic"/>
              </a:rPr>
              <a:t>，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DIWPW+MS-UIGothic"/>
                <a:cs typeface="EDIWPW+MS-UIGothic"/>
              </a:rPr>
              <a:t>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应该这样</a:t>
            </a:r>
            <a:r>
              <a:rPr sz="1350">
                <a:solidFill>
                  <a:srgbClr val="FFFFFF"/>
                </a:solidFill>
                <a:latin typeface="EDIWPW+MS-UIGothic"/>
                <a:cs typeface="EDIWPW+MS-UIGothic"/>
              </a:rPr>
              <a:t>写：</a:t>
            </a:r>
            <a:r>
              <a:rPr sz="1350">
                <a:solidFill>
                  <a:srgbClr val="FFFFFF"/>
                </a:solidFill>
                <a:latin typeface="SQETQJ+QNBGWS+MicrosoftYaHei"/>
                <a:cs typeface="SQETQJ+QNBGWS+MicrosoftYaHei"/>
              </a:rPr>
              <a:t>“Smith, (2018), p. 3”</a:t>
            </a:r>
            <a:r>
              <a:rPr sz="1350">
                <a:solidFill>
                  <a:srgbClr val="FFFFFF"/>
                </a:solidFill>
                <a:latin typeface="EDIWPW+MS-UIGothic"/>
                <a:cs typeface="EDIWP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DIWPW+MS-UIGothic"/>
                <a:cs typeface="EDIWPW+MS-UIGothic"/>
              </a:rPr>
              <a:t>期刊文章引用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61753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DIWPW+MS-UIGothic"/>
                <a:cs typeface="EDIWPW+MS-UIGothic"/>
              </a:rPr>
              <a:t>期刊文章引用的格式包括作者、文章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标题</a:t>
            </a:r>
            <a:r>
              <a:rPr sz="1350">
                <a:solidFill>
                  <a:srgbClr val="FFFFFF"/>
                </a:solidFill>
                <a:latin typeface="EDIWPW+MS-UIGothic"/>
                <a:cs typeface="EDIWPW+MS-UIGothic"/>
              </a:rPr>
              <a:t>、期刊名称、卷号、期号和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页码</a:t>
            </a:r>
            <a:r>
              <a:rPr sz="1350">
                <a:solidFill>
                  <a:srgbClr val="FFFFFF"/>
                </a:solidFill>
                <a:latin typeface="EDIWPW+MS-UIGothic"/>
                <a:cs typeface="EDIWPW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528689" cy="13653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9AE93"/>
                </a:solidFill>
                <a:latin typeface="EDIWPW+MS-UIGothic"/>
                <a:cs typeface="EDIWPW+MS-UIGothic"/>
              </a:rPr>
              <a:t>在</a:t>
            </a:r>
            <a:r>
              <a:rPr sz="1350">
                <a:solidFill>
                  <a:srgbClr val="59AE93"/>
                </a:solidFill>
                <a:latin typeface="SQETQJ+QNBGWS+MicrosoftYaHei"/>
                <a:cs typeface="SQETQJ+QNBGWS+MicrosoftYaHei"/>
              </a:rPr>
              <a:t>APA</a:t>
            </a:r>
            <a:r>
              <a:rPr sz="1350">
                <a:solidFill>
                  <a:srgbClr val="59AE93"/>
                </a:solidFill>
                <a:latin typeface="EDIWPW+MS-UIGothic"/>
                <a:cs typeface="EDIWPW+MS-UIGothic"/>
              </a:rPr>
              <a:t>格式中，期刊文章引用需要提供作者姓名、文章</a:t>
            </a:r>
            <a:r>
              <a:rPr sz="1350">
                <a:solidFill>
                  <a:srgbClr val="59AE93"/>
                </a:solidFill>
                <a:latin typeface="SimSun"/>
                <a:cs typeface="SimSun"/>
              </a:rPr>
              <a:t>标题</a:t>
            </a:r>
            <a:r>
              <a:rPr sz="1350">
                <a:solidFill>
                  <a:srgbClr val="59AE93"/>
                </a:solidFill>
                <a:latin typeface="EDIWPW+MS-UIGothic"/>
                <a:cs typeface="EDIWPW+MS-UIGothic"/>
              </a:rPr>
              <a:t>、期刊名称、卷号、期号以及引用的具体</a:t>
            </a:r>
            <a:r>
              <a:rPr sz="1350">
                <a:solidFill>
                  <a:srgbClr val="59AE93"/>
                </a:solidFill>
                <a:latin typeface="SimSun"/>
                <a:cs typeface="SimSun"/>
              </a:rPr>
              <a:t>页码</a:t>
            </a:r>
            <a:r>
              <a:rPr sz="1350">
                <a:solidFill>
                  <a:srgbClr val="59AE93"/>
                </a:solidFill>
                <a:latin typeface="EDIWPW+MS-UIGothic"/>
                <a:cs typeface="EDIWPW+MS-UIGothic"/>
              </a:rPr>
              <a:t>。例如，如果你要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59AE93"/>
                </a:solidFill>
                <a:latin typeface="EDIWPW+MS-UIGothic"/>
                <a:cs typeface="EDIWPW+MS-UIGothic"/>
              </a:rPr>
              <a:t>引用</a:t>
            </a:r>
            <a:r>
              <a:rPr sz="1350">
                <a:solidFill>
                  <a:srgbClr val="59AE93"/>
                </a:solidFill>
                <a:latin typeface="SQETQJ+QNBGWS+MicrosoftYaHei"/>
                <a:cs typeface="SQETQJ+QNBGWS+MicrosoftYaHei"/>
              </a:rPr>
              <a:t>John Doe</a:t>
            </a:r>
            <a:r>
              <a:rPr sz="1350">
                <a:solidFill>
                  <a:srgbClr val="59AE93"/>
                </a:solidFill>
                <a:latin typeface="EDIWPW+MS-UIGothic"/>
                <a:cs typeface="EDIWPW+MS-UIGothic"/>
              </a:rPr>
              <a:t>所写的</a:t>
            </a:r>
            <a:r>
              <a:rPr sz="1350">
                <a:solidFill>
                  <a:srgbClr val="59AE93"/>
                </a:solidFill>
                <a:latin typeface="SQETQJ+QNBGWS+MicrosoftYaHei"/>
                <a:cs typeface="SQETQJ+QNBGWS+MicrosoftYaHei"/>
              </a:rPr>
              <a:t>“The Role of Emotion in Decision Making”</a:t>
            </a:r>
            <a:r>
              <a:rPr sz="1350">
                <a:solidFill>
                  <a:srgbClr val="59AE93"/>
                </a:solidFill>
                <a:latin typeface="EDIWPW+MS-UIGothic"/>
                <a:cs typeface="EDIWPW+MS-UIGothic"/>
              </a:rPr>
              <a:t>一文，</a:t>
            </a:r>
            <a:r>
              <a:rPr sz="135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59AE93"/>
                </a:solidFill>
                <a:latin typeface="EDIWPW+MS-UIGothic"/>
                <a:cs typeface="EDIWPW+MS-UIGothic"/>
              </a:rPr>
              <a:t>表在《</a:t>
            </a:r>
            <a:r>
              <a:rPr sz="1350">
                <a:solidFill>
                  <a:srgbClr val="59AE93"/>
                </a:solidFill>
                <a:latin typeface="SQETQJ+QNBGWS+MicrosoftYaHei"/>
                <a:cs typeface="SQETQJ+QNBGWS+MicrosoftYaHei"/>
              </a:rPr>
              <a:t>Journal of Psychology</a:t>
            </a:r>
            <a:r>
              <a:rPr sz="1350">
                <a:solidFill>
                  <a:srgbClr val="59AE93"/>
                </a:solidFill>
                <a:latin typeface="EDIWPW+MS-UIGothic"/>
                <a:cs typeface="EDIWPW+MS-UIGothic"/>
              </a:rPr>
              <a:t>》第</a:t>
            </a:r>
            <a:r>
              <a:rPr sz="1350">
                <a:solidFill>
                  <a:srgbClr val="59AE93"/>
                </a:solidFill>
                <a:latin typeface="SQETQJ+QNBGWS+MicrosoftYaHei"/>
                <a:cs typeface="SQETQJ+QNBGWS+MicrosoftYaHei"/>
              </a:rPr>
              <a:t>57</a:t>
            </a:r>
            <a:r>
              <a:rPr sz="1350">
                <a:solidFill>
                  <a:srgbClr val="59AE93"/>
                </a:solidFill>
                <a:latin typeface="EDIWPW+MS-UIGothic"/>
                <a:cs typeface="EDIWPW+MS-UIGothic"/>
              </a:rPr>
              <a:t>卷第</a:t>
            </a:r>
            <a:r>
              <a:rPr sz="1350">
                <a:solidFill>
                  <a:srgbClr val="59AE93"/>
                </a:solidFill>
                <a:latin typeface="SQETQJ+QNBGWS+MicrosoftYaHei"/>
                <a:cs typeface="SQETQJ+QNBGWS+MicrosoftYaHei"/>
              </a:rPr>
              <a:t>3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59AE93"/>
                </a:solidFill>
                <a:latin typeface="EDIWPW+MS-UIGothic"/>
                <a:cs typeface="EDIWPW+MS-UIGothic"/>
              </a:rPr>
              <a:t>期，第</a:t>
            </a:r>
            <a:r>
              <a:rPr sz="1350">
                <a:solidFill>
                  <a:srgbClr val="59AE93"/>
                </a:solidFill>
                <a:latin typeface="SQETQJ+QNBGWS+MicrosoftYaHei"/>
                <a:cs typeface="SQETQJ+QNBGWS+MicrosoftYaHei"/>
              </a:rPr>
              <a:t>15</a:t>
            </a:r>
            <a:r>
              <a:rPr sz="1350">
                <a:solidFill>
                  <a:srgbClr val="59AE93"/>
                </a:solidFill>
                <a:latin typeface="SimSun"/>
                <a:cs typeface="SimSun"/>
              </a:rPr>
              <a:t>页</a:t>
            </a:r>
            <a:r>
              <a:rPr sz="1350">
                <a:solidFill>
                  <a:srgbClr val="59AE93"/>
                </a:solidFill>
                <a:latin typeface="EDIWPW+MS-UIGothic"/>
                <a:cs typeface="EDIWPW+MS-UIGothic"/>
              </a:rPr>
              <a:t>，你</a:t>
            </a:r>
            <a:r>
              <a:rPr sz="1350">
                <a:solidFill>
                  <a:srgbClr val="59AE93"/>
                </a:solidFill>
                <a:latin typeface="SimSun"/>
                <a:cs typeface="SimSun"/>
              </a:rPr>
              <a:t>应该这样</a:t>
            </a:r>
            <a:r>
              <a:rPr sz="1350">
                <a:solidFill>
                  <a:srgbClr val="59AE93"/>
                </a:solidFill>
                <a:latin typeface="EDIWPW+MS-UIGothic"/>
                <a:cs typeface="EDIWPW+MS-UIGothic"/>
              </a:rPr>
              <a:t>写：</a:t>
            </a:r>
            <a:r>
              <a:rPr sz="1350">
                <a:solidFill>
                  <a:srgbClr val="59AE93"/>
                </a:solidFill>
                <a:latin typeface="SQETQJ+QNBGWS+MicrosoftYaHei"/>
                <a:cs typeface="SQETQJ+QNBGWS+MicrosoftYaHei"/>
              </a:rPr>
              <a:t>“Doe, J. (2018). The Role of Emotion in Decision Making. Journal of Psychology, 57(3),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59AE93"/>
                </a:solidFill>
                <a:latin typeface="SQETQJ+QNBGWS+MicrosoftYaHei"/>
                <a:cs typeface="SQETQJ+QNBGWS+MicrosoftYaHei"/>
              </a:rPr>
              <a:t>15.”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https://d.book118.com/467130040101006053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EDIWPW+MS-UIGothic</vt:lpstr>
      <vt:lpstr>CGDGWI+JUTVWH+MicrosoftYaHei-Bold</vt:lpstr>
      <vt:lpstr>SimSun</vt:lpstr>
      <vt:lpstr>UJHOFK+WWWAHE+ArialMT</vt:lpstr>
      <vt:lpstr>Times New Roman</vt:lpstr>
      <vt:lpstr>SQETQJ+QNBGWS+MicrosoftYaHei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2024-09-27T08:20:10.290</cp:lastPrinted>
  <dcterms:created xsi:type="dcterms:W3CDTF">2024-09-27T00:20:10Z</dcterms:created>
  <dcterms:modified xsi:type="dcterms:W3CDTF">2024-09-27T00:20:12Z</dcterms:modified>
</cp:coreProperties>
</file>