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53D1356-6638-4D34-A8AA-29A27DA8CB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E31712-F415-439E-B092-D99ACAF946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FA4F10C-3076-4489-BF11-1C5DE299D2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5596A55-0568-44C0-9DB2-A5D0301E9C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565DCEB-AB97-4529-B1DA-4282F6500A0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3EAB56A-0A25-40BB-9357-5892C0A5B63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B61547B-A5FB-420C-AEC1-FB2E145C93B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E47A11-A1AA-483C-958D-46DEC21EA3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CE7571-5E5A-455A-B643-4FBA4C2C55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55E9D2-EB3A-4337-8E24-0E3523AA07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D5601B-EC8F-4ABF-ACFC-BED5DB0005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7140062064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2024-01-21</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安全生产管理制度的信息化建设</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引言</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安全生产管理制度概述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信息化技术在安全生产管理中的应用</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安全生产管理制度的信息化实践</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信息化对安全生产管理制度的影响及挑战</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引言</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提高生产效率</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通过信息化手段对生产过程中的各项数据进行实时采集、传输和处理，提高生产流程的自动化程度，减少人为干预，从而提高生产效率。</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保障生产安全</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通过信息化手段对生产过程中的安全隐患进行实时监测和预警，及时发现和处理潜在的安全问题，保障生产安全。</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促进企业可持续发展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安全生产管理制度的信息化建设有助于企业实现生产过程的透明化和可追溯性，提高企业的社会责任感和公信力，促进企业可持续发展。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通过信息化手段对安全生产管理制度进行完善和优化，实现管理流程的标准化和规范化，提高企业管理水平。</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提升管理水平</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通过信息化手段对生产过程中的安全数据进行实时监测和分析，为监管部门提供准确、全面的数据支持，加强监管力度。</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加强监管力度</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安全生产管理制度的信息化建设有助于推动相关产业的技术升级和转型，提高整个行业的安全生产水平。</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推动产业升级</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通过信息化手段建立应急响应机制，实现对应急事件的快速响应和有效处置，提高企业的应急响应能力。</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提高应急响应能力</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信息化建设的意义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安全生产管理制度概述</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255" r="30255"/>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安全生产管理制度的定义</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它涵盖了安全生产的各个方面，包括安全责任、安全培训、安全检查、事故处理等。</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安全生产管理制度是企业为保障员工人身安全、确保生产顺利进行而制定的一系列规章制度。</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通过明确的安全规定和操作规程，减少工伤事故和职业病的发生。</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保障员工人身安全</a:t>
            </a:r>
          </a:p>
        </p:txBody>
      </p:sp>
      <p:pic>
        <p:nvPicPr>
          <p:cNvPr id="5" name="Picture 5"/>
          <p:cNvPicPr>
            <a:picLocks noChangeAspect="1"/>
          </p:cNvPicPr>
          <p:nvPr/>
        </p:nvPicPr>
        <p:blipFill>
          <a:blip r:embed="rId2"/>
          <a:srcRect l="16792" r="16792"/>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预防设备故障和生产事故，保障生产的连续性和稳定性。</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确保生产顺利进行</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减少事故损失和赔偿费用，降低生产成本，提高企业竞争力。</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提高企业经济效益</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安全生产管理制度的重要性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5802313" y="3635375"/>
            <a:ext cx="0" cy="0"/>
          </a:xfrm>
          <a:prstGeom prst="line">
            <a:avLst/>
          </a:prstGeom>
          <a:ln w="635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grpSp>
        <p:nvGrpSpPr>
          <p:cNvPr id="3" name="Group 3"/>
          <p:cNvGrpSpPr/>
          <p:nvPr/>
        </p:nvGrpSpPr>
        <p:grpSpPr>
          <a:xfrm>
            <a:off x="411194" y="2085975"/>
            <a:ext cx="2876550" cy="900113"/>
            <a:chOff x="411194" y="2085975"/>
            <a:chExt cx="2876550" cy="900113"/>
          </a:xfrm>
        </p:grpSpPr>
        <p:sp>
          <p:nvSpPr>
            <p:cNvPr id="4" name="AutoShape 4"/>
            <p:cNvSpPr/>
            <p:nvPr/>
          </p:nvSpPr>
          <p:spPr>
            <a:xfrm>
              <a:off x="2954369" y="2085975"/>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1</a:t>
              </a:r>
              <a:endParaRPr lang="en-US" sz="1100"/>
            </a:p>
          </p:txBody>
        </p:sp>
        <p:sp>
          <p:nvSpPr>
            <p:cNvPr id="5" name="AutoShape 5"/>
            <p:cNvSpPr/>
            <p:nvPr/>
          </p:nvSpPr>
          <p:spPr>
            <a:xfrm>
              <a:off x="411194" y="2400300"/>
              <a:ext cx="2500313" cy="58578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3332131" y="4551331"/>
            <a:ext cx="333375" cy="333375"/>
            <a:chOff x="3332131" y="4551331"/>
            <a:chExt cx="333375" cy="333375"/>
          </a:xfrm>
        </p:grpSpPr>
        <p:sp>
          <p:nvSpPr>
            <p:cNvPr id="7" name="AutoShape 7"/>
            <p:cNvSpPr/>
            <p:nvPr/>
          </p:nvSpPr>
          <p:spPr>
            <a:xfrm>
              <a:off x="3332131" y="4551331"/>
              <a:ext cx="333375" cy="333375"/>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4</a:t>
              </a:r>
              <a:endParaRPr lang="en-US" sz="1100"/>
            </a:p>
          </p:txBody>
        </p:sp>
      </p:grpSp>
      <p:grpSp>
        <p:nvGrpSpPr>
          <p:cNvPr id="8" name="Group 8"/>
          <p:cNvGrpSpPr/>
          <p:nvPr/>
        </p:nvGrpSpPr>
        <p:grpSpPr>
          <a:xfrm>
            <a:off x="8688419" y="1750981"/>
            <a:ext cx="333375" cy="334994"/>
            <a:chOff x="8688419" y="1750981"/>
            <a:chExt cx="333375" cy="334994"/>
          </a:xfrm>
        </p:grpSpPr>
        <p:sp>
          <p:nvSpPr>
            <p:cNvPr id="9" name="AutoShape 9"/>
            <p:cNvSpPr/>
            <p:nvPr/>
          </p:nvSpPr>
          <p:spPr>
            <a:xfrm>
              <a:off x="8688419" y="1750981"/>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2</a:t>
              </a:r>
              <a:endParaRPr lang="en-US" sz="1100"/>
            </a:p>
          </p:txBody>
        </p:sp>
      </p:grpSp>
      <p:grpSp>
        <p:nvGrpSpPr>
          <p:cNvPr id="10" name="Group 10"/>
          <p:cNvGrpSpPr/>
          <p:nvPr/>
        </p:nvGrpSpPr>
        <p:grpSpPr>
          <a:xfrm>
            <a:off x="8915400" y="4337018"/>
            <a:ext cx="333375" cy="334994"/>
            <a:chOff x="8915400" y="4337018"/>
            <a:chExt cx="333375" cy="334994"/>
          </a:xfrm>
        </p:grpSpPr>
        <p:sp>
          <p:nvSpPr>
            <p:cNvPr id="11" name="AutoShape 11"/>
            <p:cNvSpPr/>
            <p:nvPr/>
          </p:nvSpPr>
          <p:spPr>
            <a:xfrm>
              <a:off x="8915400" y="4337018"/>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3</a:t>
              </a:r>
              <a:endParaRPr lang="en-US" sz="1100"/>
            </a:p>
          </p:txBody>
        </p:sp>
      </p:gr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安全生产管理制度的体系结构</a:t>
              </a:r>
            </a:p>
          </p:txBody>
        </p:sp>
      </p:grpSp>
      <p:sp>
        <p:nvSpPr>
          <p:cNvPr id="34" name="Freeform 34"/>
          <p:cNvSpPr/>
          <p:nvPr/>
        </p:nvSpPr>
        <p:spPr>
          <a:xfrm>
            <a:off x="5286375" y="2619375"/>
            <a:ext cx="1619250" cy="1619250"/>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5" name="Group 35"/>
          <p:cNvGrpSpPr/>
          <p:nvPr/>
        </p:nvGrpSpPr>
        <p:grpSpPr>
          <a:xfrm>
            <a:off x="358979" y="1463569"/>
            <a:ext cx="2426717" cy="490334"/>
            <a:chOff x="358979" y="1463569"/>
            <a:chExt cx="2426717" cy="490334"/>
          </a:xfrm>
        </p:grpSpPr>
        <p:sp>
          <p:nvSpPr>
            <p:cNvPr id="36" name="TextBox 36"/>
            <p:cNvSpPr txBox="1"/>
            <p:nvPr/>
          </p:nvSpPr>
          <p:spPr>
            <a:xfrm>
              <a:off x="358979" y="1463569"/>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安全责任制度</a:t>
              </a:r>
            </a:p>
          </p:txBody>
        </p:sp>
      </p:grpSp>
      <p:grpSp>
        <p:nvGrpSpPr>
          <p:cNvPr id="37" name="Group 37"/>
          <p:cNvGrpSpPr/>
          <p:nvPr/>
        </p:nvGrpSpPr>
        <p:grpSpPr>
          <a:xfrm>
            <a:off x="438456" y="1876743"/>
            <a:ext cx="2267763" cy="1552257"/>
            <a:chOff x="438456" y="1876743"/>
            <a:chExt cx="2267763" cy="1552257"/>
          </a:xfrm>
        </p:grpSpPr>
        <p:sp>
          <p:nvSpPr>
            <p:cNvPr id="38" name="TextBox 38"/>
            <p:cNvSpPr txBox="1"/>
            <p:nvPr/>
          </p:nvSpPr>
          <p:spPr>
            <a:xfrm>
              <a:off x="438456" y="18767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明确各级管理人员和员工的安全职责，形成全员参与的安全管理格局。</a:t>
              </a:r>
            </a:p>
          </p:txBody>
        </p:sp>
      </p:grpSp>
      <p:grpSp>
        <p:nvGrpSpPr>
          <p:cNvPr id="39" name="Group 39"/>
          <p:cNvGrpSpPr/>
          <p:nvPr/>
        </p:nvGrpSpPr>
        <p:grpSpPr>
          <a:xfrm>
            <a:off x="9248775" y="1020657"/>
            <a:ext cx="2426717" cy="490334"/>
            <a:chOff x="9248775" y="1020657"/>
            <a:chExt cx="2426717" cy="490334"/>
          </a:xfrm>
        </p:grpSpPr>
        <p:sp>
          <p:nvSpPr>
            <p:cNvPr id="40" name="TextBox 40"/>
            <p:cNvSpPr txBox="1"/>
            <p:nvPr/>
          </p:nvSpPr>
          <p:spPr>
            <a:xfrm>
              <a:off x="9248775" y="1020657"/>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安全培训制度</a:t>
              </a:r>
            </a:p>
          </p:txBody>
        </p:sp>
      </p:grpSp>
      <p:grpSp>
        <p:nvGrpSpPr>
          <p:cNvPr id="41" name="Group 41"/>
          <p:cNvGrpSpPr/>
          <p:nvPr/>
        </p:nvGrpSpPr>
        <p:grpSpPr>
          <a:xfrm>
            <a:off x="9328252" y="1433831"/>
            <a:ext cx="2267763" cy="1552257"/>
            <a:chOff x="9328252" y="1433831"/>
            <a:chExt cx="2267763" cy="1552257"/>
          </a:xfrm>
        </p:grpSpPr>
        <p:sp>
          <p:nvSpPr>
            <p:cNvPr id="42" name="TextBox 42"/>
            <p:cNvSpPr txBox="1"/>
            <p:nvPr/>
          </p:nvSpPr>
          <p:spPr>
            <a:xfrm>
              <a:off x="9328252" y="14338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定期对员工进行安全知识和技能的培训，提高员工的安全意识和操作技能。</a:t>
              </a:r>
            </a:p>
          </p:txBody>
        </p:sp>
      </p:grpSp>
      <p:grpSp>
        <p:nvGrpSpPr>
          <p:cNvPr id="43" name="Group 43"/>
          <p:cNvGrpSpPr/>
          <p:nvPr/>
        </p:nvGrpSpPr>
        <p:grpSpPr>
          <a:xfrm>
            <a:off x="9328252" y="3735303"/>
            <a:ext cx="2426717" cy="490334"/>
            <a:chOff x="9328252" y="3735303"/>
            <a:chExt cx="2426717" cy="490334"/>
          </a:xfrm>
        </p:grpSpPr>
        <p:sp>
          <p:nvSpPr>
            <p:cNvPr id="44" name="TextBox 44"/>
            <p:cNvSpPr txBox="1"/>
            <p:nvPr/>
          </p:nvSpPr>
          <p:spPr>
            <a:xfrm>
              <a:off x="9328252" y="3735303"/>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安全检查制度</a:t>
              </a:r>
            </a:p>
          </p:txBody>
        </p:sp>
      </p:grpSp>
      <p:grpSp>
        <p:nvGrpSpPr>
          <p:cNvPr id="45" name="Group 45"/>
          <p:cNvGrpSpPr/>
          <p:nvPr/>
        </p:nvGrpSpPr>
        <p:grpSpPr>
          <a:xfrm>
            <a:off x="9407729" y="4148477"/>
            <a:ext cx="2267763" cy="1552257"/>
            <a:chOff x="9407729" y="4148477"/>
            <a:chExt cx="2267763" cy="1552257"/>
          </a:xfrm>
        </p:grpSpPr>
        <p:sp>
          <p:nvSpPr>
            <p:cNvPr id="46" name="TextBox 46"/>
            <p:cNvSpPr txBox="1"/>
            <p:nvPr/>
          </p:nvSpPr>
          <p:spPr>
            <a:xfrm>
              <a:off x="9407729" y="4148477"/>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定期对生产设备、场所和员工操作进行检查，及时发现和消除安全隐患。</a:t>
              </a:r>
            </a:p>
          </p:txBody>
        </p:sp>
      </p:grpSp>
      <p:grpSp>
        <p:nvGrpSpPr>
          <p:cNvPr id="47" name="Group 47"/>
          <p:cNvGrpSpPr/>
          <p:nvPr/>
        </p:nvGrpSpPr>
        <p:grpSpPr>
          <a:xfrm>
            <a:off x="694339" y="4238625"/>
            <a:ext cx="2426717" cy="490334"/>
            <a:chOff x="694339" y="4238625"/>
            <a:chExt cx="2426717" cy="490334"/>
          </a:xfrm>
        </p:grpSpPr>
        <p:sp>
          <p:nvSpPr>
            <p:cNvPr id="48" name="TextBox 48"/>
            <p:cNvSpPr txBox="1"/>
            <p:nvPr/>
          </p:nvSpPr>
          <p:spPr>
            <a:xfrm>
              <a:off x="694339" y="4238625"/>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事故处理制度</a:t>
              </a:r>
            </a:p>
          </p:txBody>
        </p:sp>
      </p:grpSp>
      <p:grpSp>
        <p:nvGrpSpPr>
          <p:cNvPr id="49" name="Group 49"/>
          <p:cNvGrpSpPr/>
          <p:nvPr/>
        </p:nvGrpSpPr>
        <p:grpSpPr>
          <a:xfrm>
            <a:off x="773817" y="4651799"/>
            <a:ext cx="2267763" cy="1552257"/>
            <a:chOff x="773817" y="4651799"/>
            <a:chExt cx="2267763" cy="1552257"/>
          </a:xfrm>
        </p:grpSpPr>
        <p:sp>
          <p:nvSpPr>
            <p:cNvPr id="50" name="TextBox 50"/>
            <p:cNvSpPr txBox="1"/>
            <p:nvPr/>
          </p:nvSpPr>
          <p:spPr>
            <a:xfrm>
              <a:off x="773817" y="465179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建立事故报告、调查和处理程序，及时总结经验教训，防止类似事故再次发生。</a:t>
              </a:r>
            </a:p>
          </p:txBody>
        </p:sp>
      </p:grpSp>
      <p:grpSp>
        <p:nvGrpSpPr>
          <p:cNvPr id="51" name="Group 51"/>
          <p:cNvGrpSpPr/>
          <p:nvPr/>
        </p:nvGrpSpPr>
        <p:grpSpPr>
          <a:xfrm>
            <a:off x="3652304" y="1008278"/>
            <a:ext cx="4886325" cy="4876800"/>
            <a:chOff x="3652304" y="1008278"/>
            <a:chExt cx="4886325" cy="4876800"/>
          </a:xfrm>
        </p:grpSpPr>
        <p:sp>
          <p:nvSpPr>
            <p:cNvPr id="52" name="Freeform 52"/>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Freeform 60"/>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Freeform 61"/>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Freeform 62"/>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Freeform 66"/>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Freeform 67"/>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Freeform 68"/>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Freeform 69"/>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信息化技术在安全生产管理中的应用</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4798029" cy="6858000"/>
          </a:xfrm>
          <a:prstGeom prst="rect">
            <a:avLst/>
          </a:prstGeom>
        </p:spPr>
      </p:pic>
      <p:sp>
        <p:nvSpPr>
          <p:cNvPr id="3" name="AutoShape 3"/>
          <p:cNvSpPr/>
          <p:nvPr/>
        </p:nvSpPr>
        <p:spPr>
          <a:xfrm>
            <a:off x="8226425" y="0"/>
            <a:ext cx="3987800" cy="343852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信息化技术的定义及发展趋势</a:t>
              </a:r>
            </a:p>
          </p:txBody>
        </p:sp>
      </p:grpSp>
      <p:grpSp>
        <p:nvGrpSpPr>
          <p:cNvPr id="26" name="Group 26"/>
          <p:cNvGrpSpPr/>
          <p:nvPr/>
        </p:nvGrpSpPr>
        <p:grpSpPr>
          <a:xfrm>
            <a:off x="454963" y="1491980"/>
            <a:ext cx="7520622" cy="1887389"/>
            <a:chOff x="454963" y="1491980"/>
            <a:chExt cx="7520622" cy="1887389"/>
          </a:xfrm>
        </p:grpSpPr>
        <p:sp>
          <p:nvSpPr>
            <p:cNvPr id="27" name="TextBox 27"/>
            <p:cNvSpPr txBox="1"/>
            <p:nvPr/>
          </p:nvSpPr>
          <p:spPr>
            <a:xfrm>
              <a:off x="454963" y="1491980"/>
              <a:ext cx="7520622" cy="188738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信息化技术是指利用计算机、网络、通信等现代信息技术手段，对各类信息进行采集、传输、处理、存储和应用的技术体系。</a:t>
              </a:r>
            </a:p>
          </p:txBody>
        </p:sp>
      </p:grpSp>
      <p:grpSp>
        <p:nvGrpSpPr>
          <p:cNvPr id="28" name="Group 28"/>
          <p:cNvGrpSpPr/>
          <p:nvPr/>
        </p:nvGrpSpPr>
        <p:grpSpPr>
          <a:xfrm>
            <a:off x="454963" y="1041492"/>
            <a:ext cx="7537132" cy="490334"/>
            <a:chOff x="454963" y="1041492"/>
            <a:chExt cx="7537132" cy="490334"/>
          </a:xfrm>
        </p:grpSpPr>
        <p:sp>
          <p:nvSpPr>
            <p:cNvPr id="29" name="TextBox 29"/>
            <p:cNvSpPr txBox="1"/>
            <p:nvPr/>
          </p:nvSpPr>
          <p:spPr>
            <a:xfrm>
              <a:off x="454963" y="1041492"/>
              <a:ext cx="753713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175" b="1">
                  <a:solidFill>
                    <a:schemeClr val="accent1">
                      <a:alpha val="100000"/>
                    </a:schemeClr>
                  </a:solidFill>
                  <a:latin typeface="Microsoft Yahei"/>
                  <a:ea typeface="Microsoft Yahei"/>
                  <a:cs typeface="Microsoft Yahei"/>
                </a:rPr>
                <a:t>信息化技术定义</a:t>
              </a:r>
            </a:p>
          </p:txBody>
        </p:sp>
      </p:grpSp>
      <p:grpSp>
        <p:nvGrpSpPr>
          <p:cNvPr id="30" name="Group 30"/>
          <p:cNvGrpSpPr/>
          <p:nvPr/>
        </p:nvGrpSpPr>
        <p:grpSpPr>
          <a:xfrm>
            <a:off x="4153723" y="4445298"/>
            <a:ext cx="7520622" cy="1926826"/>
            <a:chOff x="4153723" y="4445298"/>
            <a:chExt cx="7520622" cy="1926826"/>
          </a:xfrm>
        </p:grpSpPr>
        <p:sp>
          <p:nvSpPr>
            <p:cNvPr id="31" name="TextBox 31"/>
            <p:cNvSpPr txBox="1"/>
            <p:nvPr/>
          </p:nvSpPr>
          <p:spPr>
            <a:xfrm>
              <a:off x="4153723" y="4445298"/>
              <a:ext cx="7520622" cy="192682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随着云计算、大数据、物联网、人工智能等技术的不断发展，信息化技术正朝着智能化、网络化、服务化等方向发展。</a:t>
              </a:r>
            </a:p>
          </p:txBody>
        </p:sp>
      </p:grpSp>
      <p:grpSp>
        <p:nvGrpSpPr>
          <p:cNvPr id="32" name="Group 32"/>
          <p:cNvGrpSpPr/>
          <p:nvPr/>
        </p:nvGrpSpPr>
        <p:grpSpPr>
          <a:xfrm>
            <a:off x="4137103" y="4014528"/>
            <a:ext cx="7537242" cy="490334"/>
            <a:chOff x="4137103" y="4014528"/>
            <a:chExt cx="7537242" cy="490334"/>
          </a:xfrm>
        </p:grpSpPr>
        <p:sp>
          <p:nvSpPr>
            <p:cNvPr id="33" name="TextBox 33"/>
            <p:cNvSpPr txBox="1"/>
            <p:nvPr/>
          </p:nvSpPr>
          <p:spPr>
            <a:xfrm>
              <a:off x="4137103" y="4014528"/>
              <a:ext cx="753724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175" b="1">
                  <a:solidFill>
                    <a:schemeClr val="accent1">
                      <a:alpha val="100000"/>
                    </a:schemeClr>
                  </a:solidFill>
                  <a:latin typeface="Microsoft Yahei"/>
                  <a:ea typeface="Microsoft Yahei"/>
                  <a:cs typeface="Microsoft Yahei"/>
                </a:rPr>
                <a:t>发展趋势</a:t>
              </a:r>
            </a:p>
          </p:txBody>
        </p:sp>
      </p:grpSp>
      <p:pic>
        <p:nvPicPr>
          <p:cNvPr id="34" name="Picture 34"/>
          <p:cNvPicPr>
            <a:picLocks noChangeAspect="1"/>
          </p:cNvPicPr>
          <p:nvPr/>
        </p:nvPicPr>
        <p:blipFill>
          <a:blip r:embed="rId3"/>
          <a:srcRect l="10995" r="10995"/>
          <a:stretch>
            <a:fillRect/>
          </a:stretch>
        </p:blipFill>
        <p:spPr>
          <a:xfrm>
            <a:off x="9048606" y="874695"/>
            <a:ext cx="2745885" cy="2639930"/>
          </a:xfrm>
          <a:prstGeom prst="ellipse">
            <a:avLst/>
          </a:prstGeom>
        </p:spPr>
      </p:pic>
      <p:pic>
        <p:nvPicPr>
          <p:cNvPr id="35" name="Picture 35"/>
          <p:cNvPicPr>
            <a:picLocks noChangeAspect="1"/>
          </p:cNvPicPr>
          <p:nvPr/>
        </p:nvPicPr>
        <p:blipFill>
          <a:blip r:embed="rId4"/>
          <a:srcRect l="12500" r="12500"/>
          <a:stretch>
            <a:fillRect/>
          </a:stretch>
        </p:blipFill>
        <p:spPr>
          <a:xfrm>
            <a:off x="293665" y="3514624"/>
            <a:ext cx="2857500" cy="2857500"/>
          </a:xfrm>
          <a:prstGeom prst="ellipse">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强化风险防控</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利用信息化技术可以对生产过程中的各种风险进行实时监测和预警，有助于及时发现问题并采取措施，防止事故的发生。</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促进信息共享</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通过构建安全生产管理信息平台，可以实现各部门之间的信息共享和协同工作，提高整体管理效能。</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提高管理效率</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通过信息化手段，可以快速、准确地收集和处理大量安全生产数据，提高管理决策的效率和准确性。</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信息化技术在安全生产管理中的优势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系统集成与测试</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对各功能模块进行集成和测试，确保系统能够正常运行并满足实际需求。同时，建立完善的系统维护和升级机制，确保系统的稳定性和可持续性。</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系统架构设计</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根据实际需求，设计合理的系统架构，包括数据采集层、数据处理层、应用层等。</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功能模块划分</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将安全生产管理的各项功能划分为不同的模块，如风险管理、应急管理、事故管理等，便于实现模块化的开发和管理。</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数据库设计</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针对安全生产管理的数据特点，设计合理的数据库结构，确保数据的完整性、一致性和安全性。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安全生产管理信息系统的构建</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https://d.book118.com/467140062064006044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2024-09-18T21:14:36.296</cp:lastPrinted>
  <dcterms:created xsi:type="dcterms:W3CDTF">2024-09-18T13:14:36Z</dcterms:created>
  <dcterms:modified xsi:type="dcterms:W3CDTF">2024-09-18T13:14:38Z</dcterms:modified>
</cp:coreProperties>
</file>