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6" r:id="rId29"/>
  </p:sldIdLst>
  <p:sldSz cx="9144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B92487-38B4-4792-94E7-BBF3F73A60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200741-F470-48F0-A9DB-AB3397FF8E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2FA2CB-B0CC-40C3-87AB-11611EA4FC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2F4110-9003-49FF-AF51-FEADB0F1D0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132188-F17B-42ED-AFF4-82D0BA9C18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EE52AB-A8FA-409A-A949-0E47FE6D4F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179BC2-7624-4EBD-A520-B7A65D195A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894FAA-E841-4939-9777-C137854AB5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AD5734-3160-4141-9968-FE984FB881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2B535F-D000-4E28-A5FD-B551FDFBAA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B67AAE-E00D-41E4-BD27-2F66ACDA27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10/13/2020</a:t>
            </a:fld>
            <a:endParaRPr lang="en-US"/>
          </a:p>
        </p:txBody>
      </p:sp>
      <p:sp>
        <p:nvSpPr>
          <p:cNvPr id="6" name="Holder 6"/>
          <p:cNvSpPr>
            <a:spLocks noGrp="1"/>
          </p:cNvSpPr>
          <p:nvPr>
            <p:ph type="sldNum" sz="quarter" idx="7"/>
          </p:nvPr>
        </p:nvSpPr>
        <p:spPr/>
        <p:txBody>
          <a:bodyPr lIns="0" tIns="0" rIns="0" bIns="0"/>
          <a:lstStyle>
            <a:lvl1pPr>
              <a:defRPr sz="1800" b="0" i="0">
                <a:solidFill>
                  <a:schemeClr val="bg1"/>
                </a:solidFill>
                <a:latin typeface="华文细黑"/>
                <a:cs typeface="华文细黑"/>
              </a:defRPr>
            </a:lvl1pPr>
          </a:lstStyle>
          <a:p>
            <a:pPr marL="38100">
              <a:lnSpc>
                <a:spcPct val="100000"/>
              </a:lnSpc>
              <a:spcBef>
                <a:spcPts val="260"/>
              </a:spcBef>
            </a:pPr>
            <a:fld id="{81D60167-4931-47E6-BA6A-407CBD079E47}" type="slidenum">
              <a:rPr/>
              <a:t>‹#›</a:t>
            </a:fld>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0" i="0">
                <a:solidFill>
                  <a:schemeClr val="tx1"/>
                </a:solidFill>
                <a:latin typeface="宋体"/>
                <a:cs typeface="宋体"/>
              </a:defRPr>
            </a:lvl1pPr>
          </a:lstStyle>
          <a:p>
            <a:endParaRPr/>
          </a:p>
        </p:txBody>
      </p:sp>
      <p:sp>
        <p:nvSpPr>
          <p:cNvPr id="3" name="Holder 3"/>
          <p:cNvSpPr>
            <a:spLocks noGrp="1"/>
          </p:cNvSpPr>
          <p:nvPr>
            <p:ph type="body" idx="1"/>
          </p:nvPr>
        </p:nvSpPr>
        <p:spPr/>
        <p:txBody>
          <a:bodyPr lIns="0" tIns="0" rIns="0" bIns="0"/>
          <a:lstStyle>
            <a:lvl1pPr>
              <a:defRPr sz="1800" b="0" i="0">
                <a:solidFill>
                  <a:schemeClr val="tx1"/>
                </a:solidFill>
                <a:latin typeface="宋体"/>
                <a:cs typeface="宋体"/>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10/13/2020</a:t>
            </a:fld>
            <a:endParaRPr lang="en-US"/>
          </a:p>
        </p:txBody>
      </p:sp>
      <p:sp>
        <p:nvSpPr>
          <p:cNvPr id="6" name="Holder 6"/>
          <p:cNvSpPr>
            <a:spLocks noGrp="1"/>
          </p:cNvSpPr>
          <p:nvPr>
            <p:ph type="sldNum" sz="quarter" idx="7"/>
          </p:nvPr>
        </p:nvSpPr>
        <p:spPr/>
        <p:txBody>
          <a:bodyPr lIns="0" tIns="0" rIns="0" bIns="0"/>
          <a:lstStyle>
            <a:lvl1pPr>
              <a:defRPr sz="1800" b="0" i="0">
                <a:solidFill>
                  <a:schemeClr val="bg1"/>
                </a:solidFill>
                <a:latin typeface="华文细黑"/>
                <a:cs typeface="华文细黑"/>
              </a:defRPr>
            </a:lvl1pPr>
          </a:lstStyle>
          <a:p>
            <a:pPr marL="38100">
              <a:lnSpc>
                <a:spcPct val="100000"/>
              </a:lnSpc>
              <a:spcBef>
                <a:spcPts val="260"/>
              </a:spcBef>
            </a:pPr>
            <a:fld id="{81D60167-4931-47E6-BA6A-407CBD079E47}" type="slidenum">
              <a:rPr/>
              <a:t>‹#›</a:t>
            </a:fld>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0" i="0">
                <a:solidFill>
                  <a:schemeClr val="tx1"/>
                </a:solidFill>
                <a:latin typeface="宋体"/>
                <a:cs typeface="宋体"/>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10/13/2020</a:t>
            </a:fld>
            <a:endParaRPr lang="en-US"/>
          </a:p>
        </p:txBody>
      </p:sp>
      <p:sp>
        <p:nvSpPr>
          <p:cNvPr id="7" name="Holder 7"/>
          <p:cNvSpPr>
            <a:spLocks noGrp="1"/>
          </p:cNvSpPr>
          <p:nvPr>
            <p:ph type="sldNum" sz="quarter" idx="7"/>
          </p:nvPr>
        </p:nvSpPr>
        <p:spPr/>
        <p:txBody>
          <a:bodyPr lIns="0" tIns="0" rIns="0" bIns="0"/>
          <a:lstStyle>
            <a:lvl1pPr>
              <a:defRPr sz="1800" b="0" i="0">
                <a:solidFill>
                  <a:schemeClr val="bg1"/>
                </a:solidFill>
                <a:latin typeface="华文细黑"/>
                <a:cs typeface="华文细黑"/>
              </a:defRPr>
            </a:lvl1pPr>
          </a:lstStyle>
          <a:p>
            <a:pPr marL="38100">
              <a:lnSpc>
                <a:spcPct val="100000"/>
              </a:lnSpc>
              <a:spcBef>
                <a:spcPts val="260"/>
              </a:spcBef>
            </a:pPr>
            <a:fld id="{81D60167-4931-47E6-BA6A-407CBD079E47}" type="slidenum">
              <a:rPr/>
              <a:t>‹#›</a:t>
            </a:fld>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0" i="0">
                <a:solidFill>
                  <a:schemeClr val="tx1"/>
                </a:solidFill>
                <a:latin typeface="宋体"/>
                <a:cs typeface="宋体"/>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10/13/2020</a:t>
            </a:fld>
            <a:endParaRPr lang="en-US"/>
          </a:p>
        </p:txBody>
      </p:sp>
      <p:sp>
        <p:nvSpPr>
          <p:cNvPr id="5" name="Holder 5"/>
          <p:cNvSpPr>
            <a:spLocks noGrp="1"/>
          </p:cNvSpPr>
          <p:nvPr>
            <p:ph type="sldNum" sz="quarter" idx="7"/>
          </p:nvPr>
        </p:nvSpPr>
        <p:spPr/>
        <p:txBody>
          <a:bodyPr lIns="0" tIns="0" rIns="0" bIns="0"/>
          <a:lstStyle>
            <a:lvl1pPr>
              <a:defRPr sz="1800" b="0" i="0">
                <a:solidFill>
                  <a:schemeClr val="bg1"/>
                </a:solidFill>
                <a:latin typeface="华文细黑"/>
                <a:cs typeface="华文细黑"/>
              </a:defRPr>
            </a:lvl1pPr>
          </a:lstStyle>
          <a:p>
            <a:pPr marL="38100">
              <a:lnSpc>
                <a:spcPct val="100000"/>
              </a:lnSpc>
              <a:spcBef>
                <a:spcPts val="260"/>
              </a:spcBef>
            </a:pPr>
            <a:fld id="{81D60167-4931-47E6-BA6A-407CBD079E47}" type="slidenum">
              <a:rPr/>
              <a:t>‹#›</a:t>
            </a:fld>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10/13/2020</a:t>
            </a:fld>
            <a:endParaRPr lang="en-US"/>
          </a:p>
        </p:txBody>
      </p:sp>
      <p:sp>
        <p:nvSpPr>
          <p:cNvPr id="4" name="Holder 4"/>
          <p:cNvSpPr>
            <a:spLocks noGrp="1"/>
          </p:cNvSpPr>
          <p:nvPr>
            <p:ph type="sldNum" sz="quarter" idx="7"/>
          </p:nvPr>
        </p:nvSpPr>
        <p:spPr/>
        <p:txBody>
          <a:bodyPr lIns="0" tIns="0" rIns="0" bIns="0"/>
          <a:lstStyle>
            <a:lvl1pPr>
              <a:defRPr sz="1800" b="0" i="0">
                <a:solidFill>
                  <a:schemeClr val="bg1"/>
                </a:solidFill>
                <a:latin typeface="华文细黑"/>
                <a:cs typeface="华文细黑"/>
              </a:defRPr>
            </a:lvl1pPr>
          </a:lstStyle>
          <a:p>
            <a:pPr marL="38100">
              <a:lnSpc>
                <a:spcPct val="100000"/>
              </a:lnSpc>
              <a:spcBef>
                <a:spcPts val="260"/>
              </a:spcBef>
            </a:pPr>
            <a:fld id="{81D60167-4931-47E6-BA6A-407CBD079E47}" type="slidenum">
              <a:rPr/>
              <a:t>‹#›</a:t>
            </a:fld>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7" name="bg object 17"/>
          <p:cNvPicPr/>
          <p:nvPr/>
        </p:nvPicPr>
        <p:blipFill>
          <a:blip r:embed="rId6"/>
          <a:stretch>
            <a:fillRect/>
          </a:stretch>
        </p:blipFill>
        <p:spPr>
          <a:xfrm>
            <a:off x="7705343" y="0"/>
            <a:ext cx="765048" cy="1164336"/>
          </a:xfrm>
          <a:prstGeom prst="rect">
            <a:avLst/>
          </a:prstGeom>
        </p:spPr>
      </p:pic>
      <p:sp>
        <p:nvSpPr>
          <p:cNvPr id="18" name="bg object 18"/>
          <p:cNvSpPr/>
          <p:nvPr/>
        </p:nvSpPr>
        <p:spPr>
          <a:xfrm>
            <a:off x="7745603" y="0"/>
            <a:ext cx="685800" cy="1099820"/>
          </a:xfrm>
          <a:custGeom>
            <a:rect l="l" t="t" r="r" b="b"/>
            <a:pathLst>
              <a:path w="685800" h="1099820">
                <a:moveTo>
                  <a:pt x="685800" y="0"/>
                </a:moveTo>
                <a:lnTo>
                  <a:pt x="0" y="0"/>
                </a:lnTo>
                <a:lnTo>
                  <a:pt x="0" y="1099464"/>
                </a:lnTo>
                <a:lnTo>
                  <a:pt x="685800" y="1099464"/>
                </a:lnTo>
                <a:lnTo>
                  <a:pt x="685800" y="0"/>
                </a:lnTo>
                <a:close/>
              </a:path>
            </a:pathLst>
          </a:custGeom>
          <a:solidFill>
            <a:srgbClr val="B3116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 name="Holder 2"/>
          <p:cNvSpPr>
            <a:spLocks noGrp="1"/>
          </p:cNvSpPr>
          <p:nvPr>
            <p:ph type="title"/>
          </p:nvPr>
        </p:nvSpPr>
        <p:spPr>
          <a:xfrm>
            <a:off x="1711452" y="2601849"/>
            <a:ext cx="5721095" cy="513714"/>
          </a:xfrm>
          <a:prstGeom prst="rect">
            <a:avLst/>
          </a:prstGeom>
        </p:spPr>
        <p:txBody>
          <a:bodyPr wrap="square" lIns="0" tIns="0" rIns="0" bIns="0">
            <a:spAutoFit/>
          </a:bodyPr>
          <a:lstStyle>
            <a:lvl1pPr>
              <a:defRPr sz="3200" b="0" i="0">
                <a:solidFill>
                  <a:schemeClr val="tx1"/>
                </a:solidFill>
                <a:latin typeface="宋体"/>
                <a:cs typeface="宋体"/>
              </a:defRPr>
            </a:lvl1pPr>
          </a:lstStyle>
          <a:p>
            <a:endParaRPr/>
          </a:p>
        </p:txBody>
      </p:sp>
      <p:sp>
        <p:nvSpPr>
          <p:cNvPr id="3" name="Holder 3"/>
          <p:cNvSpPr>
            <a:spLocks noGrp="1"/>
          </p:cNvSpPr>
          <p:nvPr>
            <p:ph type="body" idx="1"/>
          </p:nvPr>
        </p:nvSpPr>
        <p:spPr>
          <a:xfrm>
            <a:off x="1011707" y="1701165"/>
            <a:ext cx="7120585" cy="1777364"/>
          </a:xfrm>
          <a:prstGeom prst="rect">
            <a:avLst/>
          </a:prstGeom>
        </p:spPr>
        <p:txBody>
          <a:bodyPr wrap="square" lIns="0" tIns="0" rIns="0" bIns="0">
            <a:spAutoFit/>
          </a:bodyPr>
          <a:lstStyle>
            <a:lvl1pPr>
              <a:defRPr sz="1800" b="0" i="0">
                <a:solidFill>
                  <a:schemeClr val="tx1"/>
                </a:solidFill>
                <a:latin typeface="宋体"/>
                <a:cs typeface="宋体"/>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lang="zh-CN"/>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lang="zh-CN"/>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10/13/2020</a:t>
            </a:fld>
            <a:endParaRPr lang="en-US"/>
          </a:p>
        </p:txBody>
      </p:sp>
      <p:sp>
        <p:nvSpPr>
          <p:cNvPr id="6" name="Holder 6"/>
          <p:cNvSpPr>
            <a:spLocks noGrp="1"/>
          </p:cNvSpPr>
          <p:nvPr>
            <p:ph type="sldNum" sz="quarter" idx="7"/>
          </p:nvPr>
        </p:nvSpPr>
        <p:spPr>
          <a:xfrm>
            <a:off x="8802878" y="6266364"/>
            <a:ext cx="329565" cy="306070"/>
          </a:xfrm>
          <a:prstGeom prst="rect">
            <a:avLst/>
          </a:prstGeom>
        </p:spPr>
        <p:txBody>
          <a:bodyPr wrap="square" lIns="0" tIns="0" rIns="0" bIns="0">
            <a:spAutoFit/>
          </a:bodyPr>
          <a:lstStyle>
            <a:defPPr>
              <a:defRPr lang="zh-CN"/>
            </a:defPPr>
            <a:lvl1pPr marL="0" algn="l" defTabSz="914400" rtl="0" eaLnBrk="1" latinLnBrk="0" hangingPunct="1">
              <a:defRPr sz="1800" b="0" i="0" kern="1200">
                <a:solidFill>
                  <a:schemeClr val="bg1"/>
                </a:solidFill>
                <a:latin typeface="华文细黑"/>
                <a:ea typeface="+mn-ea"/>
                <a:cs typeface="华文细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nSpc>
                <a:spcPct val="100000"/>
              </a:lnSpc>
              <a:spcBef>
                <a:spcPts val="260"/>
              </a:spcBef>
            </a:pPr>
            <a:fld id="{81D60167-4931-47E6-BA6A-407CBD079E47}" type="slidenum">
              <a:rPr/>
              <a:t>‹#›</a:t>
            </a:fld>
            <a:endParaRP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abgc.org/" TargetMode="External" /><Relationship Id="rId3"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geneticliteracyproject.org/2015/08/24/are-laws-pertaining-to-down-syndrome-genetic-counseling-a-cause-for-concern/" TargetMode="External" /><Relationship Id="rId3"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1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1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0.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1.png" /><Relationship Id="rId3" Type="http://schemas.openxmlformats.org/officeDocument/2006/relationships/image" Target="../media/image22.png" /><Relationship Id="rId4" Type="http://schemas.openxmlformats.org/officeDocument/2006/relationships/image" Target="../media/image23.png" /><Relationship Id="rId5" Type="http://schemas.openxmlformats.org/officeDocument/2006/relationships/image" Target="../media/image2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5.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6.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7.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8.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9.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0.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5101201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3335" rIns="0" bIns="0" rtlCol="0">
            <a:spAutoFit/>
          </a:bodyPr>
          <a:lstStyle/>
          <a:p>
            <a:pPr marL="12700">
              <a:lnSpc>
                <a:spcPct val="100000"/>
              </a:lnSpc>
              <a:spcBef>
                <a:spcPts val="105"/>
              </a:spcBef>
            </a:pPr>
            <a:r>
              <a:rPr/>
              <a:t>美国遗传诊断咨询的模</a:t>
            </a:r>
            <a:r>
              <a:rPr spc="-15"/>
              <a:t>式</a:t>
            </a:r>
            <a:r>
              <a:rPr/>
              <a:t>及经验</a:t>
            </a:r>
          </a:p>
        </p:txBody>
      </p:sp>
      <p:sp>
        <p:nvSpPr>
          <p:cNvPr id="4" name="object 4"/>
          <p:cNvSpPr txBox="1"/>
          <p:nvPr/>
        </p:nvSpPr>
        <p:spPr>
          <a:xfrm>
            <a:off x="8802878" y="6266364"/>
            <a:ext cx="203200" cy="306070"/>
          </a:xfrm>
          <a:prstGeom prst="rect">
            <a:avLst/>
          </a:prstGeom>
        </p:spPr>
        <p:txBody>
          <a:bodyPr vert="horz" wrap="square" lIns="0" tIns="139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nSpc>
                <a:spcPct val="100000"/>
              </a:lnSpc>
              <a:spcBef>
                <a:spcPts val="110"/>
              </a:spcBef>
            </a:pPr>
            <a:fld id="{81D60167-4931-47E6-BA6A-407CBD079E47}" type="slidenum">
              <a:rPr sz="1800">
                <a:solidFill>
                  <a:srgbClr val="FFFFFF"/>
                </a:solidFill>
                <a:latin typeface="华文细黑"/>
                <a:cs typeface="华文细黑"/>
              </a:rPr>
              <a:t>1</a:t>
            </a:fld>
            <a:endParaRPr sz="1800">
              <a:latin typeface="华文细黑"/>
              <a:cs typeface="华文细黑"/>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146173" y="849833"/>
            <a:ext cx="4907280" cy="514350"/>
          </a:xfrm>
          <a:prstGeom prst="rect">
            <a:avLst/>
          </a:prstGeom>
        </p:spPr>
        <p:txBody>
          <a:bodyPr vert="horz" wrap="square" lIns="0" tIns="13335" rIns="0" bIns="0" rtlCol="0">
            <a:spAutoFit/>
          </a:bodyPr>
          <a:lstStyle/>
          <a:p>
            <a:pPr marL="12700">
              <a:lnSpc>
                <a:spcPct val="100000"/>
              </a:lnSpc>
              <a:spcBef>
                <a:spcPts val="105"/>
              </a:spcBef>
            </a:pPr>
            <a:r>
              <a:rPr/>
              <a:t>什么是专业的遗传咨询</a:t>
            </a:r>
            <a:r>
              <a:rPr spc="-15"/>
              <a:t>人</a:t>
            </a:r>
            <a:r>
              <a:rPr spc="5"/>
              <a:t>员</a:t>
            </a:r>
          </a:p>
        </p:txBody>
      </p:sp>
      <p:sp>
        <p:nvSpPr>
          <p:cNvPr id="3" name="object 3"/>
          <p:cNvSpPr txBox="1"/>
          <p:nvPr/>
        </p:nvSpPr>
        <p:spPr>
          <a:xfrm>
            <a:off x="943152" y="1996567"/>
            <a:ext cx="7007225" cy="1766570"/>
          </a:xfrm>
          <a:prstGeom prst="rect">
            <a:avLst/>
          </a:prstGeom>
        </p:spPr>
        <p:txBody>
          <a:bodyPr vert="horz" wrap="square" lIns="0" tIns="139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95"/>
              </a:spcBef>
              <a:tabLst>
                <a:tab pos="355600"/>
              </a:tabLst>
            </a:pPr>
            <a:r>
              <a:rPr sz="1450" spc="2870">
                <a:solidFill>
                  <a:srgbClr val="006FC0"/>
                </a:solidFill>
                <a:latin typeface="Microsoft Sans Serif"/>
                <a:cs typeface="Microsoft Sans Serif"/>
              </a:rPr>
              <a:t>	</a:t>
            </a:r>
            <a:r>
              <a:rPr sz="1800">
                <a:latin typeface="宋体"/>
                <a:cs typeface="宋体"/>
              </a:rPr>
              <a:t>遗传咨询人员是在医学遗传和咨询领域持有学位的专业工作人员。</a:t>
            </a:r>
            <a:endParaRPr sz="1800">
              <a:latin typeface="宋体"/>
              <a:cs typeface="宋体"/>
            </a:endParaRPr>
          </a:p>
          <a:p>
            <a:pPr marL="355600" marR="5080" indent="-343535">
              <a:lnSpc>
                <a:spcPct val="100000"/>
              </a:lnSpc>
              <a:spcBef>
                <a:spcPts val="994"/>
              </a:spcBef>
              <a:tabLst>
                <a:tab pos="355600"/>
              </a:tabLst>
            </a:pPr>
            <a:r>
              <a:rPr sz="1450" spc="2870">
                <a:solidFill>
                  <a:srgbClr val="006FC0"/>
                </a:solidFill>
                <a:latin typeface="Microsoft Sans Serif"/>
                <a:cs typeface="Microsoft Sans Serif"/>
              </a:rPr>
              <a:t>	</a:t>
            </a:r>
            <a:r>
              <a:rPr sz="1800" spc="2870">
                <a:latin typeface="宋体"/>
                <a:cs typeface="宋体"/>
              </a:rPr>
              <a:t>他们作为健康医疗队伍的一部分，为病人或其家庭的各种情况，</a:t>
            </a:r>
            <a:r>
              <a:rPr sz="1800" spc="-1590">
                <a:latin typeface="宋体"/>
                <a:cs typeface="宋体"/>
              </a:rPr>
              <a:t>如 </a:t>
            </a:r>
            <a:r>
              <a:rPr sz="1800">
                <a:latin typeface="宋体"/>
                <a:cs typeface="宋体"/>
              </a:rPr>
              <a:t>出生缺陷，遗传异常，或有遗传风险提供信息咨询服务。</a:t>
            </a:r>
            <a:endParaRPr sz="1800">
              <a:latin typeface="宋体"/>
              <a:cs typeface="宋体"/>
            </a:endParaRPr>
          </a:p>
          <a:p>
            <a:pPr marL="12700">
              <a:lnSpc>
                <a:spcPts val="2120"/>
              </a:lnSpc>
              <a:spcBef>
                <a:spcPts val="1000"/>
              </a:spcBef>
              <a:tabLst>
                <a:tab pos="355600"/>
              </a:tabLst>
            </a:pPr>
            <a:r>
              <a:rPr sz="1450" spc="2875">
                <a:solidFill>
                  <a:srgbClr val="006FC0"/>
                </a:solidFill>
                <a:latin typeface="Microsoft Sans Serif"/>
                <a:cs typeface="Microsoft Sans Serif"/>
              </a:rPr>
              <a:t>	</a:t>
            </a:r>
            <a:r>
              <a:rPr sz="1800">
                <a:latin typeface="宋体"/>
                <a:cs typeface="宋体"/>
              </a:rPr>
              <a:t>对于公众社会，或其他健康从业人员，遗传咨询人员同时应该是教</a:t>
            </a:r>
            <a:endParaRPr sz="1800">
              <a:latin typeface="宋体"/>
              <a:cs typeface="宋体"/>
            </a:endParaRPr>
          </a:p>
          <a:p>
            <a:pPr marL="355600">
              <a:lnSpc>
                <a:spcPts val="2120"/>
              </a:lnSpc>
            </a:pPr>
            <a:r>
              <a:rPr sz="1800">
                <a:latin typeface="宋体"/>
                <a:cs typeface="宋体"/>
              </a:rPr>
              <a:t>育工作者，提供他们所需的信息。</a:t>
            </a:r>
            <a:endParaRPr sz="1800">
              <a:latin typeface="宋体"/>
              <a:cs typeface="宋体"/>
            </a:endParaRPr>
          </a:p>
        </p:txBody>
      </p:sp>
      <p:pic>
        <p:nvPicPr>
          <p:cNvPr id="4" name="object 4"/>
          <p:cNvPicPr/>
          <p:nvPr/>
        </p:nvPicPr>
        <p:blipFill>
          <a:blip r:embed="rId2"/>
          <a:stretch>
            <a:fillRect/>
          </a:stretch>
        </p:blipFill>
        <p:spPr>
          <a:xfrm>
            <a:off x="7029450" y="5857875"/>
            <a:ext cx="1419225" cy="619125"/>
          </a:xfrm>
          <a:prstGeom prst="rect">
            <a:avLst/>
          </a:prstGeom>
        </p:spPr>
      </p:pic>
      <p:pic>
        <p:nvPicPr>
          <p:cNvPr id="5" name="object 5"/>
          <p:cNvPicPr/>
          <p:nvPr/>
        </p:nvPicPr>
        <p:blipFill>
          <a:blip r:embed="rId3"/>
          <a:stretch>
            <a:fillRect/>
          </a:stretch>
        </p:blipFill>
        <p:spPr>
          <a:xfrm>
            <a:off x="2387345" y="3871976"/>
            <a:ext cx="3426079" cy="2709799"/>
          </a:xfrm>
          <a:prstGeom prst="rect">
            <a:avLst/>
          </a:prstGeom>
        </p:spPr>
      </p:pic>
      <p:sp>
        <p:nvSpPr>
          <p:cNvPr id="6" name="object 6"/>
          <p:cNvSpPr txBox="1"/>
          <p:nvPr/>
        </p:nvSpPr>
        <p:spPr>
          <a:xfrm>
            <a:off x="8802878" y="6266364"/>
            <a:ext cx="203200" cy="306070"/>
          </a:xfrm>
          <a:prstGeom prst="rect">
            <a:avLst/>
          </a:prstGeom>
        </p:spPr>
        <p:txBody>
          <a:bodyPr vert="horz" wrap="square" lIns="0" tIns="139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nSpc>
                <a:spcPct val="100000"/>
              </a:lnSpc>
              <a:spcBef>
                <a:spcPts val="110"/>
              </a:spcBef>
            </a:pPr>
            <a:fld id="{81D60167-4931-47E6-BA6A-407CBD079E47}" type="slidenum">
              <a:rPr sz="1800">
                <a:solidFill>
                  <a:srgbClr val="FFFFFF"/>
                </a:solidFill>
                <a:latin typeface="华文细黑"/>
                <a:cs typeface="华文细黑"/>
              </a:rPr>
              <a:t>2</a:t>
            </a:fld>
            <a:endParaRPr sz="1800">
              <a:latin typeface="华文细黑"/>
              <a:cs typeface="华文细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819782" y="783463"/>
            <a:ext cx="5313680" cy="513715"/>
          </a:xfrm>
          <a:prstGeom prst="rect">
            <a:avLst/>
          </a:prstGeom>
        </p:spPr>
        <p:txBody>
          <a:bodyPr vert="horz" wrap="square" lIns="0" tIns="13335" rIns="0" bIns="0" rtlCol="0">
            <a:spAutoFit/>
          </a:bodyPr>
          <a:lstStyle/>
          <a:p>
            <a:pPr marL="12700">
              <a:lnSpc>
                <a:spcPct val="100000"/>
              </a:lnSpc>
              <a:spcBef>
                <a:spcPts val="105"/>
              </a:spcBef>
            </a:pPr>
            <a:r>
              <a:rPr/>
              <a:t>遗传咨询人员的职业素</a:t>
            </a:r>
            <a:r>
              <a:rPr spc="-15"/>
              <a:t>养</a:t>
            </a:r>
            <a:r>
              <a:rPr/>
              <a:t>要求</a:t>
            </a:r>
          </a:p>
        </p:txBody>
      </p:sp>
      <p:sp>
        <p:nvSpPr>
          <p:cNvPr id="3" name="object 3"/>
          <p:cNvSpPr txBox="1"/>
          <p:nvPr/>
        </p:nvSpPr>
        <p:spPr>
          <a:xfrm>
            <a:off x="943152" y="3320470"/>
            <a:ext cx="7011670" cy="2277745"/>
          </a:xfrm>
          <a:prstGeom prst="rect">
            <a:avLst/>
          </a:prstGeom>
        </p:spPr>
        <p:txBody>
          <a:bodyPr vert="horz" wrap="square" lIns="0" tIns="11112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875"/>
              </a:spcBef>
              <a:tabLst>
                <a:tab pos="355600"/>
              </a:tabLst>
            </a:pPr>
            <a:r>
              <a:rPr sz="1450" spc="2870">
                <a:solidFill>
                  <a:srgbClr val="006FC0"/>
                </a:solidFill>
                <a:latin typeface="Microsoft Sans Serif"/>
                <a:cs typeface="Microsoft Sans Serif"/>
              </a:rPr>
              <a:t>	</a:t>
            </a:r>
            <a:r>
              <a:rPr sz="1800">
                <a:latin typeface="宋体"/>
                <a:cs typeface="宋体"/>
              </a:rPr>
              <a:t>掌握临床遗传学方面的专业知识</a:t>
            </a:r>
            <a:endParaRPr sz="1800">
              <a:latin typeface="宋体"/>
              <a:cs typeface="宋体"/>
            </a:endParaRPr>
          </a:p>
          <a:p>
            <a:pPr marL="12700">
              <a:lnSpc>
                <a:spcPct val="100000"/>
              </a:lnSpc>
              <a:spcBef>
                <a:spcPts val="785"/>
              </a:spcBef>
              <a:tabLst>
                <a:tab pos="355600"/>
              </a:tabLst>
            </a:pPr>
            <a:r>
              <a:rPr sz="1450" spc="2875">
                <a:solidFill>
                  <a:srgbClr val="006FC0"/>
                </a:solidFill>
                <a:latin typeface="Microsoft Sans Serif"/>
                <a:cs typeface="Microsoft Sans Serif"/>
              </a:rPr>
              <a:t>	</a:t>
            </a:r>
            <a:r>
              <a:rPr sz="1800" spc="-5">
                <a:latin typeface="宋体"/>
                <a:cs typeface="宋体"/>
              </a:rPr>
              <a:t>熟</a:t>
            </a:r>
            <a:r>
              <a:rPr sz="1800">
                <a:latin typeface="宋体"/>
                <a:cs typeface="宋体"/>
              </a:rPr>
              <a:t>知咨询和交流技巧</a:t>
            </a:r>
            <a:endParaRPr sz="1800">
              <a:latin typeface="宋体"/>
              <a:cs typeface="宋体"/>
            </a:endParaRPr>
          </a:p>
          <a:p>
            <a:pPr marL="12700">
              <a:lnSpc>
                <a:spcPct val="100000"/>
              </a:lnSpc>
              <a:spcBef>
                <a:spcPts val="790"/>
              </a:spcBef>
              <a:tabLst>
                <a:tab pos="355600"/>
              </a:tabLst>
            </a:pPr>
            <a:r>
              <a:rPr sz="1450" spc="2870">
                <a:solidFill>
                  <a:srgbClr val="006FC0"/>
                </a:solidFill>
                <a:latin typeface="Microsoft Sans Serif"/>
                <a:cs typeface="Microsoft Sans Serif"/>
              </a:rPr>
              <a:t>	</a:t>
            </a:r>
            <a:r>
              <a:rPr sz="1800">
                <a:latin typeface="宋体"/>
                <a:cs typeface="宋体"/>
              </a:rPr>
              <a:t>有专业的职业道德和价值观</a:t>
            </a:r>
            <a:endParaRPr sz="1800">
              <a:latin typeface="宋体"/>
              <a:cs typeface="宋体"/>
            </a:endParaRPr>
          </a:p>
          <a:p>
            <a:pPr marL="698500" marR="5080" indent="-283845">
              <a:lnSpc>
                <a:spcPts val="1730"/>
              </a:lnSpc>
              <a:spcBef>
                <a:spcPts val="1015"/>
              </a:spcBef>
              <a:tabLst>
                <a:tab pos="698500"/>
              </a:tabLst>
            </a:pPr>
            <a:r>
              <a:rPr sz="1250" spc="2600">
                <a:solidFill>
                  <a:srgbClr val="006FC0"/>
                </a:solidFill>
                <a:latin typeface="Microsoft Sans Serif"/>
                <a:cs typeface="Microsoft Sans Serif"/>
              </a:rPr>
              <a:t>	</a:t>
            </a:r>
            <a:r>
              <a:rPr sz="1600" spc="-5">
                <a:latin typeface="宋体"/>
                <a:cs typeface="宋体"/>
              </a:rPr>
              <a:t>对实践中的伦理和道德问题做出正</a:t>
            </a:r>
            <a:r>
              <a:rPr sz="1600" spc="5">
                <a:latin typeface="宋体"/>
                <a:cs typeface="宋体"/>
              </a:rPr>
              <a:t>确</a:t>
            </a:r>
            <a:r>
              <a:rPr sz="1600" spc="-5">
                <a:latin typeface="宋体"/>
                <a:cs typeface="宋体"/>
              </a:rPr>
              <a:t>判断</a:t>
            </a:r>
            <a:r>
              <a:rPr sz="1600" spc="5">
                <a:latin typeface="宋体"/>
                <a:cs typeface="宋体"/>
              </a:rPr>
              <a:t>，</a:t>
            </a:r>
            <a:r>
              <a:rPr sz="1600" spc="-5">
                <a:latin typeface="宋体"/>
                <a:cs typeface="宋体"/>
              </a:rPr>
              <a:t>做到</a:t>
            </a:r>
            <a:r>
              <a:rPr sz="1600" spc="5">
                <a:latin typeface="宋体"/>
                <a:cs typeface="宋体"/>
              </a:rPr>
              <a:t>知</a:t>
            </a:r>
            <a:r>
              <a:rPr sz="1600" spc="-5">
                <a:latin typeface="宋体"/>
                <a:cs typeface="宋体"/>
              </a:rPr>
              <a:t>情同</a:t>
            </a:r>
            <a:r>
              <a:rPr sz="1600" spc="5">
                <a:latin typeface="宋体"/>
                <a:cs typeface="宋体"/>
              </a:rPr>
              <a:t>意</a:t>
            </a:r>
            <a:r>
              <a:rPr sz="1600" spc="-5">
                <a:latin typeface="宋体"/>
                <a:cs typeface="宋体"/>
              </a:rPr>
              <a:t>，保</a:t>
            </a:r>
            <a:r>
              <a:rPr sz="1600" spc="5">
                <a:latin typeface="宋体"/>
                <a:cs typeface="宋体"/>
              </a:rPr>
              <a:t>护</a:t>
            </a:r>
            <a:r>
              <a:rPr sz="1600" spc="-5">
                <a:latin typeface="宋体"/>
                <a:cs typeface="宋体"/>
              </a:rPr>
              <a:t>病人</a:t>
            </a:r>
            <a:r>
              <a:rPr sz="1600" spc="-1585">
                <a:latin typeface="宋体"/>
                <a:cs typeface="宋体"/>
              </a:rPr>
              <a:t>隐 </a:t>
            </a:r>
            <a:r>
              <a:rPr sz="1600" spc="-5">
                <a:latin typeface="宋体"/>
                <a:cs typeface="宋体"/>
              </a:rPr>
              <a:t>私；</a:t>
            </a:r>
            <a:endParaRPr sz="1600">
              <a:latin typeface="宋体"/>
              <a:cs typeface="宋体"/>
            </a:endParaRPr>
          </a:p>
          <a:p>
            <a:pPr marL="415290">
              <a:lnSpc>
                <a:spcPts val="1825"/>
              </a:lnSpc>
              <a:spcBef>
                <a:spcPts val="780"/>
              </a:spcBef>
              <a:tabLst>
                <a:tab pos="698500"/>
              </a:tabLst>
            </a:pPr>
            <a:r>
              <a:rPr sz="1250" spc="2610">
                <a:solidFill>
                  <a:srgbClr val="006FC0"/>
                </a:solidFill>
                <a:latin typeface="Microsoft Sans Serif"/>
                <a:cs typeface="Microsoft Sans Serif"/>
              </a:rPr>
              <a:t>	</a:t>
            </a:r>
            <a:r>
              <a:rPr sz="1600" spc="-5">
                <a:latin typeface="宋体"/>
                <a:cs typeface="宋体"/>
              </a:rPr>
              <a:t>对病人尊重，倡导病人的权益，并</a:t>
            </a:r>
            <a:r>
              <a:rPr sz="1600" spc="5">
                <a:latin typeface="宋体"/>
                <a:cs typeface="宋体"/>
              </a:rPr>
              <a:t>充</a:t>
            </a:r>
            <a:r>
              <a:rPr sz="1600" spc="-5">
                <a:latin typeface="宋体"/>
                <a:cs typeface="宋体"/>
              </a:rPr>
              <a:t>分解</a:t>
            </a:r>
            <a:r>
              <a:rPr sz="1600" spc="5">
                <a:latin typeface="宋体"/>
                <a:cs typeface="宋体"/>
              </a:rPr>
              <a:t>释</a:t>
            </a:r>
            <a:r>
              <a:rPr sz="1600" spc="-5">
                <a:latin typeface="宋体"/>
                <a:cs typeface="宋体"/>
              </a:rPr>
              <a:t>遗传</a:t>
            </a:r>
            <a:r>
              <a:rPr sz="1600" spc="5">
                <a:latin typeface="宋体"/>
                <a:cs typeface="宋体"/>
              </a:rPr>
              <a:t>咨</a:t>
            </a:r>
            <a:r>
              <a:rPr sz="1600" spc="-5">
                <a:latin typeface="宋体"/>
                <a:cs typeface="宋体"/>
              </a:rPr>
              <a:t>询人</a:t>
            </a:r>
            <a:r>
              <a:rPr sz="1600" spc="5">
                <a:latin typeface="宋体"/>
                <a:cs typeface="宋体"/>
              </a:rPr>
              <a:t>员</a:t>
            </a:r>
            <a:r>
              <a:rPr sz="1600" spc="-5">
                <a:latin typeface="宋体"/>
                <a:cs typeface="宋体"/>
              </a:rPr>
              <a:t>自身</a:t>
            </a:r>
            <a:r>
              <a:rPr sz="1600" spc="5">
                <a:latin typeface="宋体"/>
                <a:cs typeface="宋体"/>
              </a:rPr>
              <a:t>，</a:t>
            </a:r>
            <a:r>
              <a:rPr sz="1600" spc="-5">
                <a:latin typeface="宋体"/>
                <a:cs typeface="宋体"/>
              </a:rPr>
              <a:t>以及医</a:t>
            </a:r>
            <a:endParaRPr sz="1600">
              <a:latin typeface="宋体"/>
              <a:cs typeface="宋体"/>
            </a:endParaRPr>
          </a:p>
          <a:p>
            <a:pPr marL="698500">
              <a:lnSpc>
                <a:spcPts val="1825"/>
              </a:lnSpc>
            </a:pPr>
            <a:r>
              <a:rPr sz="1600" spc="-5">
                <a:latin typeface="宋体"/>
                <a:cs typeface="宋体"/>
              </a:rPr>
              <a:t>学检测等各个方面的局限性，以及</a:t>
            </a:r>
            <a:r>
              <a:rPr sz="1600" spc="5">
                <a:latin typeface="宋体"/>
                <a:cs typeface="宋体"/>
              </a:rPr>
              <a:t>这</a:t>
            </a:r>
            <a:r>
              <a:rPr sz="1600" spc="-5">
                <a:latin typeface="宋体"/>
                <a:cs typeface="宋体"/>
              </a:rPr>
              <a:t>种局</a:t>
            </a:r>
            <a:r>
              <a:rPr sz="1600" spc="5">
                <a:latin typeface="宋体"/>
                <a:cs typeface="宋体"/>
              </a:rPr>
              <a:t>限</a:t>
            </a:r>
            <a:r>
              <a:rPr sz="1600" spc="-5">
                <a:latin typeface="宋体"/>
                <a:cs typeface="宋体"/>
              </a:rPr>
              <a:t>性可</a:t>
            </a:r>
            <a:r>
              <a:rPr sz="1600" spc="5">
                <a:latin typeface="宋体"/>
                <a:cs typeface="宋体"/>
              </a:rPr>
              <a:t>能</a:t>
            </a:r>
            <a:r>
              <a:rPr sz="1600" spc="-5">
                <a:latin typeface="宋体"/>
                <a:cs typeface="宋体"/>
              </a:rPr>
              <a:t>产生</a:t>
            </a:r>
            <a:r>
              <a:rPr sz="1600" spc="5">
                <a:latin typeface="宋体"/>
                <a:cs typeface="宋体"/>
              </a:rPr>
              <a:t>的</a:t>
            </a:r>
            <a:r>
              <a:rPr sz="1600" spc="-5">
                <a:latin typeface="宋体"/>
                <a:cs typeface="宋体"/>
              </a:rPr>
              <a:t>隐患。</a:t>
            </a:r>
            <a:endParaRPr sz="1600">
              <a:latin typeface="宋体"/>
              <a:cs typeface="宋体"/>
            </a:endParaRPr>
          </a:p>
        </p:txBody>
      </p:sp>
      <p:sp>
        <p:nvSpPr>
          <p:cNvPr id="4" name="object 4"/>
          <p:cNvSpPr txBox="1"/>
          <p:nvPr/>
        </p:nvSpPr>
        <p:spPr>
          <a:xfrm>
            <a:off x="1488694" y="6240271"/>
            <a:ext cx="606679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u="sng" spc="-10">
                <a:solidFill>
                  <a:srgbClr val="8F8F8F"/>
                </a:solidFill>
                <a:uFill>
                  <a:solidFill>
                    <a:srgbClr val="8F8F8F"/>
                  </a:solidFill>
                </a:uFill>
                <a:latin typeface="华文细黑"/>
                <a:cs typeface="华文细黑"/>
                <a:hlinkClick r:id="rId2"/>
              </a:rPr>
              <a:t>www.nsgc.org</a:t>
            </a:r>
            <a:r>
              <a:rPr sz="1800" spc="-10">
                <a:latin typeface="华文细黑"/>
                <a:cs typeface="华文细黑"/>
              </a:rPr>
              <a:t>: </a:t>
            </a:r>
            <a:r>
              <a:rPr sz="1800" spc="-5">
                <a:latin typeface="华文细黑"/>
                <a:cs typeface="华文细黑"/>
              </a:rPr>
              <a:t>Genetic </a:t>
            </a:r>
            <a:r>
              <a:rPr sz="1800" spc="-110">
                <a:latin typeface="华文细黑"/>
                <a:cs typeface="华文细黑"/>
              </a:rPr>
              <a:t>Counselors’ </a:t>
            </a:r>
            <a:r>
              <a:rPr sz="1800" spc="-5">
                <a:latin typeface="华文细黑"/>
                <a:cs typeface="华文细黑"/>
              </a:rPr>
              <a:t>Scope of</a:t>
            </a:r>
            <a:r>
              <a:rPr sz="1800" spc="150">
                <a:latin typeface="华文细黑"/>
                <a:cs typeface="华文细黑"/>
              </a:rPr>
              <a:t> </a:t>
            </a:r>
            <a:r>
              <a:rPr sz="1800" spc="-5">
                <a:latin typeface="华文细黑"/>
                <a:cs typeface="华文细黑"/>
              </a:rPr>
              <a:t>Practice</a:t>
            </a:r>
            <a:endParaRPr sz="1800">
              <a:latin typeface="华文细黑"/>
              <a:cs typeface="华文细黑"/>
            </a:endParaRPr>
          </a:p>
        </p:txBody>
      </p:sp>
      <p:pic>
        <p:nvPicPr>
          <p:cNvPr id="5" name="object 5"/>
          <p:cNvPicPr/>
          <p:nvPr/>
        </p:nvPicPr>
        <p:blipFill>
          <a:blip r:embed="rId3"/>
          <a:stretch>
            <a:fillRect/>
          </a:stretch>
        </p:blipFill>
        <p:spPr>
          <a:xfrm>
            <a:off x="0" y="1571625"/>
            <a:ext cx="9144000" cy="1590675"/>
          </a:xfrm>
          <a:prstGeom prst="rect">
            <a:avLst/>
          </a:prstGeom>
        </p:spPr>
      </p:pic>
      <p:sp>
        <p:nvSpPr>
          <p:cNvPr id="6" name="object 6"/>
          <p:cNvSpPr txBox="1"/>
          <p:nvPr/>
        </p:nvSpPr>
        <p:spPr>
          <a:xfrm>
            <a:off x="8828278" y="6267703"/>
            <a:ext cx="15240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solidFill>
                  <a:srgbClr val="FFFFFF"/>
                </a:solidFill>
                <a:latin typeface="华文细黑"/>
                <a:cs typeface="华文细黑"/>
              </a:rPr>
              <a:t>3</a:t>
            </a:r>
            <a:endParaRPr sz="1800">
              <a:latin typeface="华文细黑"/>
              <a:cs typeface="华文细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915157" y="764286"/>
            <a:ext cx="2874010" cy="513715"/>
          </a:xfrm>
          <a:prstGeom prst="rect">
            <a:avLst/>
          </a:prstGeom>
        </p:spPr>
        <p:txBody>
          <a:bodyPr vert="horz" wrap="square" lIns="0" tIns="13335" rIns="0" bIns="0" rtlCol="0">
            <a:spAutoFit/>
          </a:bodyPr>
          <a:lstStyle/>
          <a:p>
            <a:pPr marL="12700">
              <a:lnSpc>
                <a:spcPct val="100000"/>
              </a:lnSpc>
              <a:spcBef>
                <a:spcPts val="105"/>
              </a:spcBef>
            </a:pPr>
            <a:r>
              <a:rPr/>
              <a:t>遗传咨询的分类</a:t>
            </a:r>
          </a:p>
        </p:txBody>
      </p:sp>
      <p:sp>
        <p:nvSpPr>
          <p:cNvPr id="3" name="object 3"/>
          <p:cNvSpPr txBox="1"/>
          <p:nvPr/>
        </p:nvSpPr>
        <p:spPr>
          <a:xfrm>
            <a:off x="3457575" y="2962275"/>
            <a:ext cx="1847850" cy="3657600"/>
          </a:xfrm>
          <a:prstGeom prst="rect">
            <a:avLst/>
          </a:prstGeom>
          <a:ln w="9525">
            <a:solidFill>
              <a:srgbClr val="00AFEF"/>
            </a:solidFill>
          </a:ln>
        </p:spPr>
        <p:txBody>
          <a:bodyPr vert="horz" wrap="square" lIns="0" tIns="5397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2075">
              <a:lnSpc>
                <a:spcPct val="100000"/>
              </a:lnSpc>
              <a:spcBef>
                <a:spcPts val="425"/>
              </a:spcBef>
            </a:pPr>
            <a:r>
              <a:rPr sz="1800">
                <a:latin typeface="宋体"/>
                <a:cs typeface="宋体"/>
              </a:rPr>
              <a:t>不孕不育领域</a:t>
            </a:r>
            <a:endParaRPr sz="1800">
              <a:latin typeface="宋体"/>
              <a:cs typeface="宋体"/>
            </a:endParaRPr>
          </a:p>
          <a:p>
            <a:pPr marL="92075">
              <a:lnSpc>
                <a:spcPct val="100000"/>
              </a:lnSpc>
              <a:spcBef>
                <a:spcPts val="994"/>
              </a:spcBef>
            </a:pPr>
            <a:r>
              <a:rPr sz="1800" spc="-5">
                <a:latin typeface="宋体"/>
                <a:cs typeface="宋体"/>
              </a:rPr>
              <a:t>肿瘤遗传</a:t>
            </a:r>
            <a:endParaRPr sz="1800">
              <a:latin typeface="宋体"/>
              <a:cs typeface="宋体"/>
            </a:endParaRPr>
          </a:p>
          <a:p>
            <a:pPr marL="92075" marR="148590">
              <a:lnSpc>
                <a:spcPts val="3250"/>
              </a:lnSpc>
              <a:spcBef>
                <a:spcPts val="114"/>
              </a:spcBef>
            </a:pPr>
            <a:r>
              <a:rPr sz="1800">
                <a:latin typeface="宋体"/>
                <a:cs typeface="宋体"/>
              </a:rPr>
              <a:t>心血管疾病遗传 常见单基因遗传</a:t>
            </a:r>
            <a:endParaRPr sz="1800">
              <a:latin typeface="宋体"/>
              <a:cs typeface="宋体"/>
            </a:endParaRPr>
          </a:p>
          <a:p>
            <a:pPr marL="92075">
              <a:lnSpc>
                <a:spcPct val="100000"/>
              </a:lnSpc>
              <a:spcBef>
                <a:spcPts val="625"/>
              </a:spcBef>
            </a:pPr>
            <a:r>
              <a:rPr sz="1800" spc="-5">
                <a:latin typeface="宋体"/>
                <a:cs typeface="宋体"/>
              </a:rPr>
              <a:t>血液类肿瘤遗传</a:t>
            </a:r>
            <a:endParaRPr sz="1800">
              <a:latin typeface="宋体"/>
              <a:cs typeface="宋体"/>
            </a:endParaRPr>
          </a:p>
          <a:p>
            <a:pPr marL="92075" marR="148590" algn="just">
              <a:lnSpc>
                <a:spcPct val="145000"/>
              </a:lnSpc>
              <a:spcBef>
                <a:spcPts val="110"/>
              </a:spcBef>
            </a:pPr>
            <a:r>
              <a:rPr sz="1800">
                <a:latin typeface="宋体"/>
                <a:cs typeface="宋体"/>
              </a:rPr>
              <a:t>代谢类疾病遗传 神经疾病类遗传 个性化用药遗传 产前诊断遗传</a:t>
            </a:r>
            <a:endParaRPr sz="1800">
              <a:latin typeface="宋体"/>
              <a:cs typeface="宋体"/>
            </a:endParaRPr>
          </a:p>
        </p:txBody>
      </p:sp>
      <p:sp>
        <p:nvSpPr>
          <p:cNvPr id="4" name="object 4"/>
          <p:cNvSpPr txBox="1"/>
          <p:nvPr/>
        </p:nvSpPr>
        <p:spPr>
          <a:xfrm>
            <a:off x="3343275" y="1781162"/>
            <a:ext cx="2031364" cy="369570"/>
          </a:xfrm>
          <a:prstGeom prst="rect">
            <a:avLst/>
          </a:prstGeom>
          <a:ln w="9525">
            <a:solidFill>
              <a:srgbClr val="00AFEF"/>
            </a:solidFill>
          </a:ln>
        </p:spPr>
        <p:txBody>
          <a:bodyPr vert="horz" wrap="square" lIns="0" tIns="4318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2075">
              <a:lnSpc>
                <a:spcPct val="100000"/>
              </a:lnSpc>
              <a:spcBef>
                <a:spcPts val="340"/>
              </a:spcBef>
            </a:pPr>
            <a:r>
              <a:rPr sz="1800">
                <a:latin typeface="宋体"/>
                <a:cs typeface="宋体"/>
              </a:rPr>
              <a:t>遗传咨询工作人员</a:t>
            </a:r>
            <a:endParaRPr sz="1800">
              <a:latin typeface="宋体"/>
              <a:cs typeface="宋体"/>
            </a:endParaRPr>
          </a:p>
        </p:txBody>
      </p:sp>
      <p:sp>
        <p:nvSpPr>
          <p:cNvPr id="5" name="object 5"/>
          <p:cNvSpPr txBox="1"/>
          <p:nvPr/>
        </p:nvSpPr>
        <p:spPr>
          <a:xfrm>
            <a:off x="381000" y="2362187"/>
            <a:ext cx="3185795" cy="369570"/>
          </a:xfrm>
          <a:prstGeom prst="rect">
            <a:avLst/>
          </a:prstGeom>
          <a:ln w="9525">
            <a:solidFill>
              <a:srgbClr val="00AFEF"/>
            </a:solidFill>
          </a:ln>
        </p:spPr>
        <p:txBody>
          <a:bodyPr vert="horz" wrap="square" lIns="0" tIns="4318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1440">
              <a:lnSpc>
                <a:spcPct val="100000"/>
              </a:lnSpc>
              <a:spcBef>
                <a:spcPts val="340"/>
              </a:spcBef>
            </a:pPr>
            <a:r>
              <a:rPr sz="1800">
                <a:latin typeface="宋体"/>
                <a:cs typeface="宋体"/>
              </a:rPr>
              <a:t>临床实验室遗传咨询工作人员</a:t>
            </a:r>
            <a:endParaRPr sz="1800">
              <a:latin typeface="宋体"/>
              <a:cs typeface="宋体"/>
            </a:endParaRPr>
          </a:p>
        </p:txBody>
      </p:sp>
      <p:sp>
        <p:nvSpPr>
          <p:cNvPr id="6" name="object 6"/>
          <p:cNvSpPr txBox="1"/>
          <p:nvPr/>
        </p:nvSpPr>
        <p:spPr>
          <a:xfrm>
            <a:off x="5105400" y="2362187"/>
            <a:ext cx="2954655" cy="369570"/>
          </a:xfrm>
          <a:prstGeom prst="rect">
            <a:avLst/>
          </a:prstGeom>
          <a:ln w="9525">
            <a:solidFill>
              <a:srgbClr val="00AFEF"/>
            </a:solidFill>
          </a:ln>
        </p:spPr>
        <p:txBody>
          <a:bodyPr vert="horz" wrap="square" lIns="0" tIns="4318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2075">
              <a:lnSpc>
                <a:spcPct val="100000"/>
              </a:lnSpc>
              <a:spcBef>
                <a:spcPts val="340"/>
              </a:spcBef>
            </a:pPr>
            <a:r>
              <a:rPr sz="1800">
                <a:latin typeface="宋体"/>
                <a:cs typeface="宋体"/>
              </a:rPr>
              <a:t>临床门诊遗传咨询工作人员</a:t>
            </a:r>
            <a:endParaRPr sz="1800">
              <a:latin typeface="宋体"/>
              <a:cs typeface="宋体"/>
            </a:endParaRPr>
          </a:p>
        </p:txBody>
      </p:sp>
      <p:grpSp>
        <p:nvGrpSpPr>
          <p:cNvPr id="7" name="object 7"/>
          <p:cNvGrpSpPr/>
          <p:nvPr/>
        </p:nvGrpSpPr>
        <p:grpSpPr>
          <a:xfrm>
            <a:off x="2837179" y="1893061"/>
            <a:ext cx="399415" cy="399415"/>
            <a:chOff x="2837179" y="1893061"/>
            <a:chExt cx="399415" cy="399415"/>
          </a:xfrm>
        </p:grpSpPr>
        <p:sp>
          <p:nvSpPr>
            <p:cNvPr id="8" name="object 8"/>
            <p:cNvSpPr/>
            <p:nvPr/>
          </p:nvSpPr>
          <p:spPr>
            <a:xfrm>
              <a:off x="2846704" y="1902586"/>
              <a:ext cx="380365" cy="380365"/>
            </a:xfrm>
            <a:custGeom>
              <a:rect l="l" t="t" r="r" b="b"/>
              <a:pathLst>
                <a:path w="380364" h="380364">
                  <a:moveTo>
                    <a:pt x="320420" y="0"/>
                  </a:moveTo>
                  <a:lnTo>
                    <a:pt x="29718" y="290575"/>
                  </a:lnTo>
                  <a:lnTo>
                    <a:pt x="0" y="260858"/>
                  </a:lnTo>
                  <a:lnTo>
                    <a:pt x="0" y="379984"/>
                  </a:lnTo>
                  <a:lnTo>
                    <a:pt x="118999" y="379984"/>
                  </a:lnTo>
                  <a:lnTo>
                    <a:pt x="89281" y="350138"/>
                  </a:lnTo>
                  <a:lnTo>
                    <a:pt x="379983" y="59436"/>
                  </a:lnTo>
                  <a:lnTo>
                    <a:pt x="320420" y="0"/>
                  </a:lnTo>
                  <a:close/>
                </a:path>
              </a:pathLst>
            </a:custGeom>
            <a:solidFill>
              <a:srgbClr val="99CC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2846704" y="1902586"/>
              <a:ext cx="380365" cy="380365"/>
            </a:xfrm>
            <a:custGeom>
              <a:rect l="l" t="t" r="r" b="b"/>
              <a:pathLst>
                <a:path w="380364" h="380364">
                  <a:moveTo>
                    <a:pt x="379983" y="59436"/>
                  </a:moveTo>
                  <a:lnTo>
                    <a:pt x="89281" y="350138"/>
                  </a:lnTo>
                  <a:lnTo>
                    <a:pt x="118999" y="379984"/>
                  </a:lnTo>
                  <a:lnTo>
                    <a:pt x="0" y="379984"/>
                  </a:lnTo>
                  <a:lnTo>
                    <a:pt x="0" y="260858"/>
                  </a:lnTo>
                  <a:lnTo>
                    <a:pt x="29718" y="290575"/>
                  </a:lnTo>
                  <a:lnTo>
                    <a:pt x="320420" y="0"/>
                  </a:lnTo>
                  <a:lnTo>
                    <a:pt x="379983" y="59436"/>
                  </a:lnTo>
                  <a:close/>
                </a:path>
              </a:pathLst>
            </a:custGeom>
            <a:ln w="19050">
              <a:solidFill>
                <a:srgbClr val="99CC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object 10"/>
          <p:cNvGrpSpPr/>
          <p:nvPr/>
        </p:nvGrpSpPr>
        <p:grpSpPr>
          <a:xfrm>
            <a:off x="5471540" y="1954657"/>
            <a:ext cx="426720" cy="379730"/>
            <a:chOff x="5471540" y="1954657"/>
            <a:chExt cx="426720" cy="379730"/>
          </a:xfrm>
        </p:grpSpPr>
        <p:sp>
          <p:nvSpPr>
            <p:cNvPr id="11" name="object 11"/>
            <p:cNvSpPr/>
            <p:nvPr/>
          </p:nvSpPr>
          <p:spPr>
            <a:xfrm>
              <a:off x="5481065" y="1964182"/>
              <a:ext cx="407670" cy="360680"/>
            </a:xfrm>
            <a:custGeom>
              <a:rect l="l" t="t" r="r" b="b"/>
              <a:pathLst>
                <a:path w="407670" h="360680">
                  <a:moveTo>
                    <a:pt x="53975" y="0"/>
                  </a:moveTo>
                  <a:lnTo>
                    <a:pt x="0" y="64642"/>
                  </a:lnTo>
                  <a:lnTo>
                    <a:pt x="315975" y="327787"/>
                  </a:lnTo>
                  <a:lnTo>
                    <a:pt x="288925" y="360171"/>
                  </a:lnTo>
                  <a:lnTo>
                    <a:pt x="407543" y="349376"/>
                  </a:lnTo>
                  <a:lnTo>
                    <a:pt x="396748" y="230758"/>
                  </a:lnTo>
                  <a:lnTo>
                    <a:pt x="369824" y="263143"/>
                  </a:lnTo>
                  <a:lnTo>
                    <a:pt x="53975" y="0"/>
                  </a:lnTo>
                  <a:close/>
                </a:path>
              </a:pathLst>
            </a:custGeom>
            <a:solidFill>
              <a:srgbClr val="99CC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5481065" y="1964182"/>
              <a:ext cx="407670" cy="360680"/>
            </a:xfrm>
            <a:custGeom>
              <a:rect l="l" t="t" r="r" b="b"/>
              <a:pathLst>
                <a:path w="407670" h="360680">
                  <a:moveTo>
                    <a:pt x="53975" y="0"/>
                  </a:moveTo>
                  <a:lnTo>
                    <a:pt x="369824" y="263143"/>
                  </a:lnTo>
                  <a:lnTo>
                    <a:pt x="396748" y="230758"/>
                  </a:lnTo>
                  <a:lnTo>
                    <a:pt x="407543" y="349376"/>
                  </a:lnTo>
                  <a:lnTo>
                    <a:pt x="288925" y="360171"/>
                  </a:lnTo>
                  <a:lnTo>
                    <a:pt x="315975" y="327787"/>
                  </a:lnTo>
                  <a:lnTo>
                    <a:pt x="0" y="64642"/>
                  </a:lnTo>
                  <a:lnTo>
                    <a:pt x="53975" y="0"/>
                  </a:lnTo>
                  <a:close/>
                </a:path>
              </a:pathLst>
            </a:custGeom>
            <a:ln w="19050">
              <a:solidFill>
                <a:srgbClr val="99CC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object 13"/>
          <p:cNvGrpSpPr/>
          <p:nvPr/>
        </p:nvGrpSpPr>
        <p:grpSpPr>
          <a:xfrm>
            <a:off x="5403088" y="2816986"/>
            <a:ext cx="1033780" cy="1033780"/>
            <a:chOff x="5403088" y="2816986"/>
            <a:chExt cx="1033780" cy="1033780"/>
          </a:xfrm>
        </p:grpSpPr>
        <p:sp>
          <p:nvSpPr>
            <p:cNvPr id="14" name="object 14"/>
            <p:cNvSpPr/>
            <p:nvPr/>
          </p:nvSpPr>
          <p:spPr>
            <a:xfrm>
              <a:off x="5412613" y="2826511"/>
              <a:ext cx="1014730" cy="1014730"/>
            </a:xfrm>
            <a:custGeom>
              <a:rect l="l" t="t" r="r" b="b"/>
              <a:pathLst>
                <a:path w="1014728" h="1014728">
                  <a:moveTo>
                    <a:pt x="935863" y="0"/>
                  </a:moveTo>
                  <a:lnTo>
                    <a:pt x="39242" y="896619"/>
                  </a:lnTo>
                  <a:lnTo>
                    <a:pt x="0" y="857250"/>
                  </a:lnTo>
                  <a:lnTo>
                    <a:pt x="0" y="1014476"/>
                  </a:lnTo>
                  <a:lnTo>
                    <a:pt x="157099" y="1014476"/>
                  </a:lnTo>
                  <a:lnTo>
                    <a:pt x="117856" y="975106"/>
                  </a:lnTo>
                  <a:lnTo>
                    <a:pt x="1014476" y="78486"/>
                  </a:lnTo>
                  <a:lnTo>
                    <a:pt x="935863" y="0"/>
                  </a:lnTo>
                  <a:close/>
                </a:path>
              </a:pathLst>
            </a:custGeom>
            <a:solidFill>
              <a:srgbClr val="99CC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5412613" y="2826511"/>
              <a:ext cx="1014730" cy="1014730"/>
            </a:xfrm>
            <a:custGeom>
              <a:rect l="l" t="t" r="r" b="b"/>
              <a:pathLst>
                <a:path w="1014728" h="1014728">
                  <a:moveTo>
                    <a:pt x="1014476" y="78486"/>
                  </a:moveTo>
                  <a:lnTo>
                    <a:pt x="117856" y="975106"/>
                  </a:lnTo>
                  <a:lnTo>
                    <a:pt x="157099" y="1014476"/>
                  </a:lnTo>
                  <a:lnTo>
                    <a:pt x="0" y="1014476"/>
                  </a:lnTo>
                  <a:lnTo>
                    <a:pt x="0" y="857250"/>
                  </a:lnTo>
                  <a:lnTo>
                    <a:pt x="39242" y="896619"/>
                  </a:lnTo>
                  <a:lnTo>
                    <a:pt x="935863" y="0"/>
                  </a:lnTo>
                  <a:lnTo>
                    <a:pt x="1014476" y="78486"/>
                  </a:lnTo>
                  <a:close/>
                </a:path>
              </a:pathLst>
            </a:custGeom>
            <a:ln w="19050">
              <a:solidFill>
                <a:srgbClr val="99CC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6" name="object 16"/>
          <p:cNvGrpSpPr/>
          <p:nvPr/>
        </p:nvGrpSpPr>
        <p:grpSpPr>
          <a:xfrm>
            <a:off x="2579116" y="2784729"/>
            <a:ext cx="854075" cy="1038860"/>
            <a:chOff x="2579116" y="2784729"/>
            <a:chExt cx="854075" cy="1038860"/>
          </a:xfrm>
        </p:grpSpPr>
        <p:sp>
          <p:nvSpPr>
            <p:cNvPr id="17" name="object 17"/>
            <p:cNvSpPr/>
            <p:nvPr/>
          </p:nvSpPr>
          <p:spPr>
            <a:xfrm>
              <a:off x="2588641" y="2794254"/>
              <a:ext cx="835025" cy="1019810"/>
            </a:xfrm>
            <a:custGeom>
              <a:rect l="l" t="t" r="r" b="b"/>
              <a:pathLst>
                <a:path w="835025" h="1019810">
                  <a:moveTo>
                    <a:pt x="97027" y="0"/>
                  </a:moveTo>
                  <a:lnTo>
                    <a:pt x="0" y="75692"/>
                  </a:lnTo>
                  <a:lnTo>
                    <a:pt x="689229" y="960628"/>
                  </a:lnTo>
                  <a:lnTo>
                    <a:pt x="640714" y="998347"/>
                  </a:lnTo>
                  <a:lnTo>
                    <a:pt x="813307" y="1019810"/>
                  </a:lnTo>
                  <a:lnTo>
                    <a:pt x="834770" y="847217"/>
                  </a:lnTo>
                  <a:lnTo>
                    <a:pt x="786257" y="884936"/>
                  </a:lnTo>
                  <a:lnTo>
                    <a:pt x="97027" y="0"/>
                  </a:lnTo>
                  <a:close/>
                </a:path>
              </a:pathLst>
            </a:custGeom>
            <a:solidFill>
              <a:srgbClr val="99CC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2588641" y="2794254"/>
              <a:ext cx="835025" cy="1019810"/>
            </a:xfrm>
            <a:custGeom>
              <a:rect l="l" t="t" r="r" b="b"/>
              <a:pathLst>
                <a:path w="835025" h="1019810">
                  <a:moveTo>
                    <a:pt x="97027" y="0"/>
                  </a:moveTo>
                  <a:lnTo>
                    <a:pt x="786257" y="884936"/>
                  </a:lnTo>
                  <a:lnTo>
                    <a:pt x="834770" y="847217"/>
                  </a:lnTo>
                  <a:lnTo>
                    <a:pt x="813307" y="1019810"/>
                  </a:lnTo>
                  <a:lnTo>
                    <a:pt x="640714" y="998347"/>
                  </a:lnTo>
                  <a:lnTo>
                    <a:pt x="689229" y="960628"/>
                  </a:lnTo>
                  <a:lnTo>
                    <a:pt x="0" y="75692"/>
                  </a:lnTo>
                  <a:lnTo>
                    <a:pt x="97027" y="0"/>
                  </a:lnTo>
                  <a:close/>
                </a:path>
              </a:pathLst>
            </a:custGeom>
            <a:ln w="19050">
              <a:solidFill>
                <a:srgbClr val="99CC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9" name="object 19"/>
          <p:cNvSpPr txBox="1"/>
          <p:nvPr/>
        </p:nvSpPr>
        <p:spPr>
          <a:xfrm>
            <a:off x="8828278" y="6267703"/>
            <a:ext cx="15240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solidFill>
                  <a:srgbClr val="FFFFFF"/>
                </a:solidFill>
                <a:latin typeface="华文细黑"/>
                <a:cs typeface="华文细黑"/>
              </a:rPr>
              <a:t>4</a:t>
            </a:r>
            <a:endParaRPr sz="1800">
              <a:latin typeface="华文细黑"/>
              <a:cs typeface="华文细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277361" y="830961"/>
            <a:ext cx="2874010" cy="513715"/>
          </a:xfrm>
          <a:prstGeom prst="rect">
            <a:avLst/>
          </a:prstGeom>
        </p:spPr>
        <p:txBody>
          <a:bodyPr vert="horz" wrap="square" lIns="0" tIns="13335" rIns="0" bIns="0" rtlCol="0">
            <a:spAutoFit/>
          </a:bodyPr>
          <a:lstStyle/>
          <a:p>
            <a:pPr marL="12700">
              <a:lnSpc>
                <a:spcPct val="100000"/>
              </a:lnSpc>
              <a:spcBef>
                <a:spcPts val="105"/>
              </a:spcBef>
            </a:pPr>
            <a:r>
              <a:rPr/>
              <a:t>遗传咨询的原则</a:t>
            </a:r>
          </a:p>
        </p:txBody>
      </p:sp>
      <p:sp>
        <p:nvSpPr>
          <p:cNvPr id="3" name="object 3"/>
          <p:cNvSpPr txBox="1"/>
          <p:nvPr/>
        </p:nvSpPr>
        <p:spPr>
          <a:xfrm>
            <a:off x="943152" y="1996567"/>
            <a:ext cx="2809875" cy="1997710"/>
          </a:xfrm>
          <a:prstGeom prst="rect">
            <a:avLst/>
          </a:prstGeom>
        </p:spPr>
        <p:txBody>
          <a:bodyPr vert="horz" wrap="square" lIns="0" tIns="140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105"/>
              </a:spcBef>
              <a:tabLst>
                <a:tab pos="355600"/>
              </a:tabLst>
            </a:pPr>
            <a:r>
              <a:rPr sz="1900" spc="3860">
                <a:solidFill>
                  <a:srgbClr val="006FC0"/>
                </a:solidFill>
                <a:latin typeface="Microsoft Sans Serif"/>
                <a:cs typeface="Microsoft Sans Serif"/>
              </a:rPr>
              <a:t>	</a:t>
            </a:r>
            <a:r>
              <a:rPr sz="2400">
                <a:latin typeface="宋体"/>
                <a:cs typeface="宋体"/>
              </a:rPr>
              <a:t>自主原则</a:t>
            </a:r>
            <a:endParaRPr sz="2400">
              <a:latin typeface="宋体"/>
              <a:cs typeface="宋体"/>
            </a:endParaRPr>
          </a:p>
          <a:p>
            <a:pPr marL="12700">
              <a:lnSpc>
                <a:spcPct val="100000"/>
              </a:lnSpc>
              <a:spcBef>
                <a:spcPts val="1010"/>
              </a:spcBef>
              <a:tabLst>
                <a:tab pos="355600"/>
              </a:tabLst>
            </a:pPr>
            <a:r>
              <a:rPr sz="1900" spc="3860">
                <a:solidFill>
                  <a:srgbClr val="006FC0"/>
                </a:solidFill>
                <a:latin typeface="Microsoft Sans Serif"/>
                <a:cs typeface="Microsoft Sans Serif"/>
              </a:rPr>
              <a:t>	</a:t>
            </a:r>
            <a:r>
              <a:rPr sz="2400" spc="3860">
                <a:latin typeface="宋体"/>
                <a:cs typeface="宋体"/>
              </a:rPr>
              <a:t>尊重病人隐私原则</a:t>
            </a:r>
            <a:endParaRPr sz="2400">
              <a:latin typeface="宋体"/>
              <a:cs typeface="宋体"/>
            </a:endParaRPr>
          </a:p>
          <a:p>
            <a:pPr marL="12700">
              <a:lnSpc>
                <a:spcPct val="100000"/>
              </a:lnSpc>
              <a:spcBef>
                <a:spcPts val="1000"/>
              </a:spcBef>
              <a:tabLst>
                <a:tab pos="355600"/>
              </a:tabLst>
            </a:pPr>
            <a:r>
              <a:rPr sz="1900" spc="3870">
                <a:solidFill>
                  <a:srgbClr val="006FC0"/>
                </a:solidFill>
                <a:latin typeface="Microsoft Sans Serif"/>
                <a:cs typeface="Microsoft Sans Serif"/>
              </a:rPr>
              <a:t>	</a:t>
            </a:r>
            <a:r>
              <a:rPr sz="2400">
                <a:latin typeface="宋体"/>
                <a:cs typeface="宋体"/>
              </a:rPr>
              <a:t>保密原则</a:t>
            </a:r>
            <a:endParaRPr sz="2400">
              <a:latin typeface="宋体"/>
              <a:cs typeface="宋体"/>
            </a:endParaRPr>
          </a:p>
          <a:p>
            <a:pPr marL="12700">
              <a:lnSpc>
                <a:spcPct val="100000"/>
              </a:lnSpc>
              <a:spcBef>
                <a:spcPts val="994"/>
              </a:spcBef>
              <a:tabLst>
                <a:tab pos="355600"/>
              </a:tabLst>
            </a:pPr>
            <a:r>
              <a:rPr sz="1900" spc="3860">
                <a:solidFill>
                  <a:srgbClr val="006FC0"/>
                </a:solidFill>
                <a:latin typeface="Microsoft Sans Serif"/>
                <a:cs typeface="Microsoft Sans Serif"/>
              </a:rPr>
              <a:t>	</a:t>
            </a:r>
            <a:r>
              <a:rPr sz="2400">
                <a:latin typeface="宋体"/>
                <a:cs typeface="宋体"/>
              </a:rPr>
              <a:t>公平的咨询原则</a:t>
            </a:r>
            <a:endParaRPr sz="2400">
              <a:latin typeface="宋体"/>
              <a:cs typeface="宋体"/>
            </a:endParaRPr>
          </a:p>
        </p:txBody>
      </p:sp>
      <p:grpSp>
        <p:nvGrpSpPr>
          <p:cNvPr id="4" name="object 4"/>
          <p:cNvGrpSpPr/>
          <p:nvPr/>
        </p:nvGrpSpPr>
        <p:grpSpPr>
          <a:xfrm>
            <a:off x="833627" y="2531364"/>
            <a:ext cx="8310880" cy="3453765"/>
            <a:chOff x="833627" y="2531364"/>
            <a:chExt cx="8310880" cy="3453765"/>
          </a:xfrm>
        </p:grpSpPr>
        <p:pic>
          <p:nvPicPr>
            <p:cNvPr id="5" name="object 5"/>
            <p:cNvPicPr/>
            <p:nvPr/>
          </p:nvPicPr>
          <p:blipFill>
            <a:blip r:embed="rId2"/>
            <a:stretch>
              <a:fillRect/>
            </a:stretch>
          </p:blipFill>
          <p:spPr>
            <a:xfrm>
              <a:off x="4270248" y="2531364"/>
              <a:ext cx="4873751" cy="3453384"/>
            </a:xfrm>
            <a:prstGeom prst="rect">
              <a:avLst/>
            </a:prstGeom>
          </p:spPr>
        </p:pic>
        <p:pic>
          <p:nvPicPr>
            <p:cNvPr id="6" name="object 6"/>
            <p:cNvPicPr/>
            <p:nvPr/>
          </p:nvPicPr>
          <p:blipFill>
            <a:blip r:embed="rId3"/>
            <a:stretch>
              <a:fillRect/>
            </a:stretch>
          </p:blipFill>
          <p:spPr>
            <a:xfrm>
              <a:off x="833627" y="5475732"/>
              <a:ext cx="7792211" cy="416052"/>
            </a:xfrm>
            <a:prstGeom prst="rect">
              <a:avLst/>
            </a:prstGeom>
          </p:spPr>
        </p:pic>
      </p:grpSp>
      <p:sp>
        <p:nvSpPr>
          <p:cNvPr id="7" name="object 7"/>
          <p:cNvSpPr txBox="1"/>
          <p:nvPr/>
        </p:nvSpPr>
        <p:spPr>
          <a:xfrm>
            <a:off x="8802878" y="6266364"/>
            <a:ext cx="203200" cy="306070"/>
          </a:xfrm>
          <a:prstGeom prst="rect">
            <a:avLst/>
          </a:prstGeom>
        </p:spPr>
        <p:txBody>
          <a:bodyPr vert="horz" wrap="square" lIns="0" tIns="139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nSpc>
                <a:spcPct val="100000"/>
              </a:lnSpc>
              <a:spcBef>
                <a:spcPts val="110"/>
              </a:spcBef>
            </a:pPr>
            <a:fld id="{81D60167-4931-47E6-BA6A-407CBD079E47}" type="slidenum">
              <a:rPr sz="1800">
                <a:solidFill>
                  <a:srgbClr val="FFFFFF"/>
                </a:solidFill>
                <a:latin typeface="华文细黑"/>
                <a:cs typeface="华文细黑"/>
              </a:rPr>
              <a:t>5</a:t>
            </a:fld>
            <a:endParaRPr sz="1800">
              <a:latin typeface="华文细黑"/>
              <a:cs typeface="华文细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355085" y="811733"/>
            <a:ext cx="1653539" cy="514350"/>
          </a:xfrm>
          <a:prstGeom prst="rect">
            <a:avLst/>
          </a:prstGeom>
        </p:spPr>
        <p:txBody>
          <a:bodyPr vert="horz" wrap="square" lIns="0" tIns="13335" rIns="0" bIns="0" rtlCol="0">
            <a:spAutoFit/>
          </a:bodyPr>
          <a:lstStyle/>
          <a:p>
            <a:pPr marL="12700">
              <a:lnSpc>
                <a:spcPct val="100000"/>
              </a:lnSpc>
              <a:spcBef>
                <a:spcPts val="105"/>
              </a:spcBef>
            </a:pPr>
            <a:r>
              <a:rPr/>
              <a:t>自主原则</a:t>
            </a:r>
          </a:p>
        </p:txBody>
      </p:sp>
      <p:sp>
        <p:nvSpPr>
          <p:cNvPr id="4" name="object 4"/>
          <p:cNvSpPr txBox="1"/>
          <p:nvPr/>
        </p:nvSpPr>
        <p:spPr>
          <a:xfrm>
            <a:off x="8802878" y="6266364"/>
            <a:ext cx="203200" cy="306070"/>
          </a:xfrm>
          <a:prstGeom prst="rect">
            <a:avLst/>
          </a:prstGeom>
        </p:spPr>
        <p:txBody>
          <a:bodyPr vert="horz" wrap="square" lIns="0" tIns="139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nSpc>
                <a:spcPct val="100000"/>
              </a:lnSpc>
              <a:spcBef>
                <a:spcPts val="110"/>
              </a:spcBef>
            </a:pPr>
            <a:fld id="{81D60167-4931-47E6-BA6A-407CBD079E47}" type="slidenum">
              <a:rPr sz="1800">
                <a:solidFill>
                  <a:srgbClr val="FFFFFF"/>
                </a:solidFill>
                <a:latin typeface="华文细黑"/>
                <a:cs typeface="华文细黑"/>
              </a:rPr>
              <a:t>6</a:t>
            </a:fld>
            <a:endParaRPr sz="1800">
              <a:latin typeface="华文细黑"/>
              <a:cs typeface="华文细黑"/>
            </a:endParaRPr>
          </a:p>
        </p:txBody>
      </p:sp>
      <p:sp>
        <p:nvSpPr>
          <p:cNvPr id="3" name="object 3"/>
          <p:cNvSpPr txBox="1"/>
          <p:nvPr/>
        </p:nvSpPr>
        <p:spPr>
          <a:xfrm>
            <a:off x="944067" y="2124836"/>
            <a:ext cx="7379334" cy="2573020"/>
          </a:xfrm>
          <a:prstGeom prst="rect">
            <a:avLst/>
          </a:prstGeom>
        </p:spPr>
        <p:txBody>
          <a:bodyPr vert="horz" wrap="square" lIns="0" tIns="14604"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marR="5080" indent="-343535">
              <a:lnSpc>
                <a:spcPct val="99400"/>
              </a:lnSpc>
              <a:spcBef>
                <a:spcPts val="114"/>
              </a:spcBef>
              <a:tabLst>
                <a:tab pos="354965"/>
              </a:tabLst>
            </a:pPr>
            <a:r>
              <a:rPr sz="1900" spc="3860">
                <a:solidFill>
                  <a:srgbClr val="006FC0"/>
                </a:solidFill>
                <a:latin typeface="Microsoft Sans Serif"/>
                <a:cs typeface="Microsoft Sans Serif"/>
              </a:rPr>
              <a:t>	</a:t>
            </a:r>
            <a:r>
              <a:rPr sz="2400" spc="3860">
                <a:latin typeface="宋体"/>
                <a:cs typeface="宋体"/>
              </a:rPr>
              <a:t>尊重病人遗传咨询自主权，不干涉病人的决策权</a:t>
            </a:r>
            <a:r>
              <a:rPr sz="2400" spc="-700">
                <a:latin typeface="宋体"/>
                <a:cs typeface="宋体"/>
              </a:rPr>
              <a:t>利 </a:t>
            </a:r>
            <a:r>
              <a:rPr sz="2400">
                <a:latin typeface="宋体"/>
                <a:cs typeface="宋体"/>
              </a:rPr>
              <a:t>。遗传咨询是非指导性的，应该最大限度地减少的影 响病人的风险决策过程。原则上应该是通过辅导性质 的无倾向性的讲解，知会这一过程中所涉及的所有可 能。这一咨询过程是咨询人员与病人之间的一个平等 的对话。这一对话的最终目标是病人可以理</a:t>
            </a:r>
            <a:r>
              <a:rPr sz="2400" spc="-5">
                <a:latin typeface="宋体"/>
                <a:cs typeface="宋体"/>
              </a:rPr>
              <a:t>解各种可 能，从而做出一个最符合自己情况的决定。</a:t>
            </a:r>
            <a:endParaRPr sz="24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718054" y="821563"/>
            <a:ext cx="3688079" cy="513715"/>
          </a:xfrm>
          <a:prstGeom prst="rect">
            <a:avLst/>
          </a:prstGeom>
        </p:spPr>
        <p:txBody>
          <a:bodyPr vert="horz" wrap="square" lIns="0" tIns="13335" rIns="0" bIns="0" rtlCol="0">
            <a:spAutoFit/>
          </a:bodyPr>
          <a:lstStyle/>
          <a:p>
            <a:pPr marL="12700">
              <a:lnSpc>
                <a:spcPct val="100000"/>
              </a:lnSpc>
              <a:spcBef>
                <a:spcPts val="105"/>
              </a:spcBef>
            </a:pPr>
            <a:r>
              <a:rPr/>
              <a:t>尊重病人的自主原则</a:t>
            </a:r>
          </a:p>
        </p:txBody>
      </p:sp>
      <p:sp>
        <p:nvSpPr>
          <p:cNvPr id="3" name="object 3"/>
          <p:cNvSpPr txBox="1"/>
          <p:nvPr/>
        </p:nvSpPr>
        <p:spPr>
          <a:xfrm>
            <a:off x="943152" y="1913382"/>
            <a:ext cx="7693659" cy="3921760"/>
          </a:xfrm>
          <a:prstGeom prst="rect">
            <a:avLst/>
          </a:prstGeom>
        </p:spPr>
        <p:txBody>
          <a:bodyPr vert="horz" wrap="square" lIns="0" tIns="317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marR="233679" indent="-343535">
              <a:lnSpc>
                <a:spcPts val="2060"/>
              </a:lnSpc>
              <a:spcBef>
                <a:spcPts val="250"/>
              </a:spcBef>
              <a:tabLst>
                <a:tab pos="355600"/>
              </a:tabLst>
            </a:pPr>
            <a:r>
              <a:rPr sz="1450" spc="2870">
                <a:solidFill>
                  <a:srgbClr val="006FC0"/>
                </a:solidFill>
                <a:latin typeface="Microsoft Sans Serif"/>
                <a:cs typeface="Microsoft Sans Serif"/>
              </a:rPr>
              <a:t>	</a:t>
            </a:r>
            <a:r>
              <a:rPr sz="1800" spc="2870">
                <a:latin typeface="宋体"/>
                <a:cs typeface="宋体"/>
              </a:rPr>
              <a:t>在生育生殖的遗传咨询问题是，任何关乎遗传的问题，讨论，家庭未</a:t>
            </a:r>
            <a:r>
              <a:rPr sz="1800" spc="-1580">
                <a:latin typeface="宋体"/>
                <a:cs typeface="宋体"/>
              </a:rPr>
              <a:t>来 </a:t>
            </a:r>
            <a:r>
              <a:rPr sz="1800">
                <a:latin typeface="宋体"/>
                <a:cs typeface="宋体"/>
              </a:rPr>
              <a:t>计划，怀孕妇女应为所有最后决策的决断人；</a:t>
            </a:r>
            <a:endParaRPr sz="1800">
              <a:latin typeface="宋体"/>
              <a:cs typeface="宋体"/>
            </a:endParaRPr>
          </a:p>
          <a:p>
            <a:pPr marL="12700">
              <a:lnSpc>
                <a:spcPts val="2120"/>
              </a:lnSpc>
              <a:spcBef>
                <a:spcPts val="1045"/>
              </a:spcBef>
              <a:tabLst>
                <a:tab pos="355600"/>
              </a:tabLst>
            </a:pPr>
            <a:r>
              <a:rPr sz="1450" spc="2875">
                <a:solidFill>
                  <a:srgbClr val="006FC0"/>
                </a:solidFill>
                <a:latin typeface="Microsoft Sans Serif"/>
                <a:cs typeface="Microsoft Sans Serif"/>
              </a:rPr>
              <a:t>	</a:t>
            </a:r>
            <a:r>
              <a:rPr sz="1800">
                <a:latin typeface="宋体"/>
                <a:cs typeface="宋体"/>
              </a:rPr>
              <a:t>以自愿的形式选择可以接受的服务，检测或治疗。而不受任何来自社会，</a:t>
            </a:r>
            <a:endParaRPr sz="1800">
              <a:latin typeface="宋体"/>
              <a:cs typeface="宋体"/>
            </a:endParaRPr>
          </a:p>
          <a:p>
            <a:pPr marL="355600">
              <a:lnSpc>
                <a:spcPts val="2120"/>
              </a:lnSpc>
            </a:pPr>
            <a:r>
              <a:rPr sz="1800">
                <a:latin typeface="宋体"/>
                <a:cs typeface="宋体"/>
              </a:rPr>
              <a:t>或卫生专业人员的胁迫；</a:t>
            </a:r>
            <a:endParaRPr sz="1800">
              <a:latin typeface="宋体"/>
              <a:cs typeface="宋体"/>
            </a:endParaRPr>
          </a:p>
          <a:p>
            <a:pPr marL="12700" algn="just">
              <a:lnSpc>
                <a:spcPct val="100000"/>
              </a:lnSpc>
              <a:spcBef>
                <a:spcPts val="1080"/>
              </a:spcBef>
            </a:pPr>
            <a:r>
              <a:rPr sz="1450" spc="2870">
                <a:solidFill>
                  <a:srgbClr val="006FC0"/>
                </a:solidFill>
                <a:latin typeface="Microsoft Sans Serif"/>
                <a:cs typeface="Microsoft Sans Serif"/>
              </a:rPr>
              <a:t></a:t>
            </a:r>
            <a:r>
              <a:rPr sz="1450" spc="1025">
                <a:solidFill>
                  <a:srgbClr val="006FC0"/>
                </a:solidFill>
                <a:latin typeface="Microsoft Sans Serif"/>
                <a:cs typeface="Microsoft Sans Serif"/>
              </a:rPr>
              <a:t> </a:t>
            </a:r>
            <a:r>
              <a:rPr sz="1800">
                <a:latin typeface="宋体"/>
                <a:cs typeface="宋体"/>
              </a:rPr>
              <a:t>无论病人的知识，认知水平如何，尊重病人提供的信息和交流；</a:t>
            </a:r>
            <a:endParaRPr sz="1800">
              <a:latin typeface="宋体"/>
              <a:cs typeface="宋体"/>
            </a:endParaRPr>
          </a:p>
          <a:p>
            <a:pPr marL="355600" marR="233679" indent="-343535" algn="just">
              <a:lnSpc>
                <a:spcPts val="2060"/>
              </a:lnSpc>
              <a:spcBef>
                <a:spcPts val="1165"/>
              </a:spcBef>
            </a:pPr>
            <a:r>
              <a:rPr sz="1450" spc="2870">
                <a:solidFill>
                  <a:srgbClr val="006FC0"/>
                </a:solidFill>
                <a:latin typeface="Microsoft Sans Serif"/>
                <a:cs typeface="Microsoft Sans Serif"/>
              </a:rPr>
              <a:t></a:t>
            </a:r>
            <a:r>
              <a:rPr sz="1450" spc="955">
                <a:solidFill>
                  <a:srgbClr val="006FC0"/>
                </a:solidFill>
                <a:latin typeface="Microsoft Sans Serif"/>
                <a:cs typeface="Microsoft Sans Serif"/>
              </a:rPr>
              <a:t> </a:t>
            </a:r>
            <a:r>
              <a:rPr sz="1800">
                <a:latin typeface="宋体"/>
                <a:cs typeface="宋体"/>
              </a:rPr>
              <a:t>如果有病人组织或病人父母组织之类的团体组织存在，应向病人提</a:t>
            </a:r>
            <a:r>
              <a:rPr sz="1800" spc="-1215">
                <a:latin typeface="宋体"/>
                <a:cs typeface="宋体"/>
              </a:rPr>
              <a:t>供 </a:t>
            </a:r>
            <a:r>
              <a:rPr sz="1800">
                <a:latin typeface="宋体"/>
                <a:cs typeface="宋体"/>
              </a:rPr>
              <a:t>信息供病人选择；</a:t>
            </a:r>
            <a:endParaRPr sz="1800">
              <a:latin typeface="宋体"/>
              <a:cs typeface="宋体"/>
            </a:endParaRPr>
          </a:p>
          <a:p>
            <a:pPr marL="355600" marR="3438525" indent="-343535" algn="just">
              <a:lnSpc>
                <a:spcPct val="144200"/>
              </a:lnSpc>
              <a:spcBef>
                <a:spcPts val="90"/>
              </a:spcBef>
            </a:pPr>
            <a:r>
              <a:rPr sz="1450" spc="2870">
                <a:solidFill>
                  <a:srgbClr val="006FC0"/>
                </a:solidFill>
                <a:latin typeface="Microsoft Sans Serif"/>
                <a:cs typeface="Microsoft Sans Serif"/>
              </a:rPr>
              <a:t></a:t>
            </a:r>
            <a:r>
              <a:rPr sz="1450" spc="955">
                <a:solidFill>
                  <a:srgbClr val="006FC0"/>
                </a:solidFill>
                <a:latin typeface="Microsoft Sans Serif"/>
                <a:cs typeface="Microsoft Sans Serif"/>
              </a:rPr>
              <a:t> </a:t>
            </a:r>
            <a:r>
              <a:rPr sz="1800">
                <a:latin typeface="宋体"/>
                <a:cs typeface="宋体"/>
              </a:rPr>
              <a:t>如果咨询，治疗过程中设计与其他</a:t>
            </a:r>
            <a:r>
              <a:rPr sz="1800" spc="-1250">
                <a:latin typeface="宋体"/>
                <a:cs typeface="宋体"/>
              </a:rPr>
              <a:t>医 </a:t>
            </a:r>
            <a:r>
              <a:rPr sz="1800">
                <a:latin typeface="宋体"/>
                <a:cs typeface="宋体"/>
              </a:rPr>
              <a:t>疗专业人士的交流，互动或合作，应尽 可能知会病人或病人家属。</a:t>
            </a:r>
            <a:endParaRPr sz="1800">
              <a:latin typeface="宋体"/>
              <a:cs typeface="宋体"/>
            </a:endParaRPr>
          </a:p>
          <a:p>
            <a:pPr marL="12700" algn="just">
              <a:lnSpc>
                <a:spcPct val="100000"/>
              </a:lnSpc>
              <a:spcBef>
                <a:spcPts val="1005"/>
              </a:spcBef>
            </a:pPr>
            <a:r>
              <a:rPr sz="1450" spc="2870">
                <a:solidFill>
                  <a:srgbClr val="006FC0"/>
                </a:solidFill>
                <a:latin typeface="Microsoft Sans Serif"/>
                <a:cs typeface="Microsoft Sans Serif"/>
              </a:rPr>
              <a:t></a:t>
            </a:r>
            <a:r>
              <a:rPr sz="1450" spc="1045">
                <a:solidFill>
                  <a:srgbClr val="006FC0"/>
                </a:solidFill>
                <a:latin typeface="Microsoft Sans Serif"/>
                <a:cs typeface="Microsoft Sans Serif"/>
              </a:rPr>
              <a:t> </a:t>
            </a:r>
            <a:r>
              <a:rPr sz="1800">
                <a:latin typeface="宋体"/>
                <a:cs typeface="宋体"/>
              </a:rPr>
              <a:t>咨询过程中避免任何歧视性语</a:t>
            </a:r>
            <a:r>
              <a:rPr sz="1800" spc="-30">
                <a:latin typeface="宋体"/>
                <a:cs typeface="宋体"/>
              </a:rPr>
              <a:t>言</a:t>
            </a:r>
            <a:r>
              <a:rPr sz="1800">
                <a:latin typeface="Arial"/>
                <a:cs typeface="Arial"/>
              </a:rPr>
              <a:t>.</a:t>
            </a:r>
            <a:endParaRPr sz="1800">
              <a:latin typeface="Arial"/>
              <a:cs typeface="Arial"/>
            </a:endParaRPr>
          </a:p>
        </p:txBody>
      </p:sp>
      <p:sp>
        <p:nvSpPr>
          <p:cNvPr id="4" name="object 4"/>
          <p:cNvSpPr txBox="1"/>
          <p:nvPr/>
        </p:nvSpPr>
        <p:spPr>
          <a:xfrm>
            <a:off x="1850898" y="6303365"/>
            <a:ext cx="6589395" cy="1479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spc="-5">
                <a:latin typeface="华文细黑"/>
                <a:cs typeface="华文细黑"/>
              </a:rPr>
              <a:t>https://</a:t>
            </a:r>
            <a:r>
              <a:rPr sz="800" spc="-5">
                <a:latin typeface="华文细黑"/>
                <a:cs typeface="华文细黑"/>
                <a:hlinkClick r:id="rId2"/>
              </a:rPr>
              <a:t>www.geneticliteracyproject.org/2015/08/24/are-laws-pertaining-to-down-syndrome-genetic-counseling-a-cause-for-concern/</a:t>
            </a:r>
            <a:endParaRPr sz="800">
              <a:latin typeface="华文细黑"/>
              <a:cs typeface="华文细黑"/>
            </a:endParaRPr>
          </a:p>
        </p:txBody>
      </p:sp>
      <p:sp>
        <p:nvSpPr>
          <p:cNvPr id="5" name="object 5"/>
          <p:cNvSpPr txBox="1"/>
          <p:nvPr/>
        </p:nvSpPr>
        <p:spPr>
          <a:xfrm>
            <a:off x="8828278" y="6267703"/>
            <a:ext cx="15240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solidFill>
                  <a:srgbClr val="FFFFFF"/>
                </a:solidFill>
                <a:latin typeface="华文细黑"/>
                <a:cs typeface="华文细黑"/>
              </a:rPr>
              <a:t>7</a:t>
            </a:r>
            <a:endParaRPr sz="1800">
              <a:latin typeface="华文细黑"/>
              <a:cs typeface="华文细黑"/>
            </a:endParaRPr>
          </a:p>
        </p:txBody>
      </p:sp>
      <p:pic>
        <p:nvPicPr>
          <p:cNvPr id="6" name="object 6"/>
          <p:cNvPicPr/>
          <p:nvPr/>
        </p:nvPicPr>
        <p:blipFill>
          <a:blip r:embed="rId3"/>
          <a:stretch>
            <a:fillRect/>
          </a:stretch>
        </p:blipFill>
        <p:spPr>
          <a:xfrm>
            <a:off x="5510148" y="4067175"/>
            <a:ext cx="2995676" cy="203835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210560" y="773633"/>
            <a:ext cx="2874010" cy="514350"/>
          </a:xfrm>
          <a:prstGeom prst="rect">
            <a:avLst/>
          </a:prstGeom>
        </p:spPr>
        <p:txBody>
          <a:bodyPr vert="horz" wrap="square" lIns="0" tIns="13335" rIns="0" bIns="0" rtlCol="0">
            <a:spAutoFit/>
          </a:bodyPr>
          <a:lstStyle/>
          <a:p>
            <a:pPr marL="12700">
              <a:lnSpc>
                <a:spcPct val="100000"/>
              </a:lnSpc>
              <a:spcBef>
                <a:spcPts val="105"/>
              </a:spcBef>
            </a:pPr>
            <a:r>
              <a:rPr/>
              <a:t>尊重病人的隐私</a:t>
            </a:r>
          </a:p>
        </p:txBody>
      </p:sp>
      <p:sp>
        <p:nvSpPr>
          <p:cNvPr id="3" name="object 3"/>
          <p:cNvSpPr txBox="1"/>
          <p:nvPr/>
        </p:nvSpPr>
        <p:spPr>
          <a:xfrm>
            <a:off x="762406" y="1521333"/>
            <a:ext cx="7912100" cy="4542155"/>
          </a:xfrm>
          <a:prstGeom prst="rect">
            <a:avLst/>
          </a:prstGeom>
        </p:spPr>
        <p:txBody>
          <a:bodyPr vert="horz" wrap="square" lIns="0" tIns="7366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580"/>
              </a:spcBef>
              <a:tabLst>
                <a:tab pos="354965"/>
              </a:tabLst>
            </a:pPr>
            <a:r>
              <a:rPr sz="1450" spc="2870">
                <a:solidFill>
                  <a:srgbClr val="006FC0"/>
                </a:solidFill>
                <a:latin typeface="Microsoft Sans Serif"/>
                <a:cs typeface="Microsoft Sans Serif"/>
              </a:rPr>
              <a:t>	</a:t>
            </a:r>
            <a:r>
              <a:rPr sz="1800">
                <a:latin typeface="宋体"/>
                <a:cs typeface="宋体"/>
              </a:rPr>
              <a:t>HIPAA(Health Insurance Portability and Accountability</a:t>
            </a:r>
            <a:r>
              <a:rPr sz="1800" spc="-40">
                <a:latin typeface="宋体"/>
                <a:cs typeface="宋体"/>
              </a:rPr>
              <a:t> </a:t>
            </a:r>
            <a:r>
              <a:rPr sz="1800">
                <a:latin typeface="宋体"/>
                <a:cs typeface="宋体"/>
              </a:rPr>
              <a:t>Act)</a:t>
            </a:r>
            <a:endParaRPr sz="1800">
              <a:latin typeface="宋体"/>
              <a:cs typeface="宋体"/>
            </a:endParaRPr>
          </a:p>
          <a:p>
            <a:pPr marL="355600" marR="5080" indent="-26034">
              <a:lnSpc>
                <a:spcPct val="80500"/>
              </a:lnSpc>
              <a:spcBef>
                <a:spcPts val="900"/>
              </a:spcBef>
            </a:pPr>
            <a:r>
              <a:rPr sz="1800">
                <a:latin typeface="宋体"/>
                <a:cs typeface="宋体"/>
              </a:rPr>
              <a:t>The U.S. Department of Health and Human Services (HHS) published  the Omnibus HIPAA Final Rule in January 2013. Providers, as  covered entities, are required to maintain and distribute</a:t>
            </a:r>
            <a:r>
              <a:rPr sz="1800" spc="-90">
                <a:latin typeface="宋体"/>
                <a:cs typeface="宋体"/>
              </a:rPr>
              <a:t> </a:t>
            </a:r>
            <a:r>
              <a:rPr sz="1800">
                <a:latin typeface="宋体"/>
                <a:cs typeface="宋体"/>
              </a:rPr>
              <a:t>a</a:t>
            </a:r>
            <a:r>
              <a:rPr sz="1800" spc="-10">
                <a:latin typeface="宋体"/>
                <a:cs typeface="宋体"/>
              </a:rPr>
              <a:t> </a:t>
            </a:r>
            <a:r>
              <a:rPr sz="1800">
                <a:latin typeface="宋体"/>
                <a:cs typeface="宋体"/>
              </a:rPr>
              <a:t>notice  that describes their HIPAA privacy practices to all their  patients. The notice should include how the practice will use and  disclose Protected Health Information (PHI) about an individual  and under what circumstances authorization from the</a:t>
            </a:r>
            <a:r>
              <a:rPr sz="1800" spc="-90">
                <a:latin typeface="宋体"/>
                <a:cs typeface="宋体"/>
              </a:rPr>
              <a:t> </a:t>
            </a:r>
            <a:r>
              <a:rPr sz="1800">
                <a:latin typeface="宋体"/>
                <a:cs typeface="宋体"/>
              </a:rPr>
              <a:t>individual</a:t>
            </a:r>
            <a:r>
              <a:rPr sz="1800" spc="-10">
                <a:latin typeface="宋体"/>
                <a:cs typeface="宋体"/>
              </a:rPr>
              <a:t> </a:t>
            </a:r>
            <a:r>
              <a:rPr sz="1800">
                <a:latin typeface="宋体"/>
                <a:cs typeface="宋体"/>
              </a:rPr>
              <a:t>may  not be necessary. Providers must update their Notice of Privacy  Practices by September 23,</a:t>
            </a:r>
            <a:r>
              <a:rPr sz="1800" spc="-15">
                <a:latin typeface="宋体"/>
                <a:cs typeface="宋体"/>
              </a:rPr>
              <a:t> </a:t>
            </a:r>
            <a:r>
              <a:rPr sz="1800">
                <a:latin typeface="宋体"/>
                <a:cs typeface="宋体"/>
              </a:rPr>
              <a:t>2013.</a:t>
            </a:r>
            <a:endParaRPr sz="1800">
              <a:latin typeface="宋体"/>
              <a:cs typeface="宋体"/>
            </a:endParaRPr>
          </a:p>
          <a:p>
            <a:pPr marL="12700">
              <a:lnSpc>
                <a:spcPct val="100000"/>
              </a:lnSpc>
              <a:spcBef>
                <a:spcPts val="565"/>
              </a:spcBef>
              <a:tabLst>
                <a:tab pos="354965"/>
              </a:tabLst>
            </a:pPr>
            <a:r>
              <a:rPr sz="1450" spc="2875">
                <a:solidFill>
                  <a:srgbClr val="006FC0"/>
                </a:solidFill>
                <a:latin typeface="Microsoft Sans Serif"/>
                <a:cs typeface="Microsoft Sans Serif"/>
              </a:rPr>
              <a:t>	</a:t>
            </a:r>
            <a:r>
              <a:rPr sz="1800" spc="-5">
                <a:latin typeface="宋体"/>
                <a:cs typeface="宋体"/>
              </a:rPr>
              <a:t>病人提供的个人信息及其家庭成员信息均为</a:t>
            </a:r>
            <a:endParaRPr sz="1800">
              <a:latin typeface="宋体"/>
              <a:cs typeface="宋体"/>
            </a:endParaRPr>
          </a:p>
          <a:p>
            <a:pPr marL="469900">
              <a:lnSpc>
                <a:spcPct val="100000"/>
              </a:lnSpc>
              <a:spcBef>
                <a:spcPts val="575"/>
              </a:spcBef>
            </a:pPr>
            <a:r>
              <a:rPr sz="1800">
                <a:latin typeface="宋体"/>
                <a:cs typeface="宋体"/>
              </a:rPr>
              <a:t>病人隐私予以尊重；</a:t>
            </a:r>
            <a:endParaRPr sz="1800">
              <a:latin typeface="宋体"/>
              <a:cs typeface="宋体"/>
            </a:endParaRPr>
          </a:p>
          <a:p>
            <a:pPr marL="469900" marR="2976245" indent="-457200">
              <a:lnSpc>
                <a:spcPct val="126099"/>
              </a:lnSpc>
              <a:tabLst>
                <a:tab pos="354965"/>
              </a:tabLst>
            </a:pPr>
            <a:r>
              <a:rPr sz="1450" spc="2870">
                <a:solidFill>
                  <a:srgbClr val="006FC0"/>
                </a:solidFill>
                <a:latin typeface="Microsoft Sans Serif"/>
                <a:cs typeface="Microsoft Sans Serif"/>
              </a:rPr>
              <a:t>	</a:t>
            </a:r>
            <a:r>
              <a:rPr sz="1800">
                <a:latin typeface="宋体"/>
                <a:cs typeface="宋体"/>
              </a:rPr>
              <a:t>一点特殊情况，如果病人的某个家属在接受 治疗</a:t>
            </a:r>
            <a:r>
              <a:rPr sz="1800" spc="-5">
                <a:latin typeface="宋体"/>
                <a:cs typeface="宋体"/>
              </a:rPr>
              <a:t>，</a:t>
            </a:r>
            <a:r>
              <a:rPr sz="1800">
                <a:latin typeface="宋体"/>
                <a:cs typeface="宋体"/>
              </a:rPr>
              <a:t>HIPAA的隐私准则允许这个病人的医生</a:t>
            </a:r>
            <a:endParaRPr sz="1800">
              <a:latin typeface="宋体"/>
              <a:cs typeface="宋体"/>
            </a:endParaRPr>
          </a:p>
          <a:p>
            <a:pPr marL="469900" marR="3091815">
              <a:lnSpc>
                <a:spcPct val="126099"/>
              </a:lnSpc>
              <a:spcBef>
                <a:spcPts val="15"/>
              </a:spcBef>
            </a:pPr>
            <a:r>
              <a:rPr sz="1800">
                <a:latin typeface="宋体"/>
                <a:cs typeface="宋体"/>
              </a:rPr>
              <a:t>在未获得病人允许的情况下向其家属的医生 交流其患者本身的医疗信息。</a:t>
            </a:r>
            <a:endParaRPr sz="1800">
              <a:latin typeface="宋体"/>
              <a:cs typeface="宋体"/>
            </a:endParaRPr>
          </a:p>
        </p:txBody>
      </p:sp>
      <p:pic>
        <p:nvPicPr>
          <p:cNvPr id="4" name="object 4"/>
          <p:cNvPicPr/>
          <p:nvPr/>
        </p:nvPicPr>
        <p:blipFill>
          <a:blip r:embed="rId2"/>
          <a:stretch>
            <a:fillRect/>
          </a:stretch>
        </p:blipFill>
        <p:spPr>
          <a:xfrm>
            <a:off x="5895975" y="3829050"/>
            <a:ext cx="2286000" cy="2628900"/>
          </a:xfrm>
          <a:prstGeom prst="rect">
            <a:avLst/>
          </a:prstGeom>
        </p:spPr>
      </p:pic>
      <p:sp>
        <p:nvSpPr>
          <p:cNvPr id="5" name="object 5"/>
          <p:cNvSpPr txBox="1">
            <a:spLocks noGrp="1"/>
          </p:cNvSpPr>
          <p:nvPr>
            <p:ph type="sldNum" sz="quarter" idx="7"/>
          </p:nvPr>
        </p:nvSpPr>
        <p:spPr>
          <a:prstGeom prst="rect">
            <a:avLst/>
          </a:prstGeom>
        </p:spPr>
        <p:txBody>
          <a:bodyPr vert="horz" wrap="square" lIns="0" tIns="33020" rIns="0" bIns="0" rtlCol="0">
            <a:spAutoFit/>
          </a:bodyPr>
          <a:lstStyle/>
          <a:p>
            <a:pPr marL="38100">
              <a:lnSpc>
                <a:spcPct val="100000"/>
              </a:lnSpc>
              <a:spcBef>
                <a:spcPts val="260"/>
              </a:spcBef>
            </a:pPr>
            <a:fld id="{81D60167-4931-47E6-BA6A-407CBD079E47}" type="slidenum">
              <a:rPr/>
              <a:t>8</a:t>
            </a:fld>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57982" y="821563"/>
            <a:ext cx="4094479" cy="513715"/>
          </a:xfrm>
          <a:prstGeom prst="rect">
            <a:avLst/>
          </a:prstGeom>
        </p:spPr>
        <p:txBody>
          <a:bodyPr vert="horz" wrap="square" lIns="0" tIns="13335" rIns="0" bIns="0" rtlCol="0">
            <a:spAutoFit/>
          </a:bodyPr>
          <a:lstStyle/>
          <a:p>
            <a:pPr marL="12700">
              <a:lnSpc>
                <a:spcPct val="100000"/>
              </a:lnSpc>
              <a:spcBef>
                <a:spcPts val="105"/>
              </a:spcBef>
            </a:pPr>
            <a:r>
              <a:rPr/>
              <a:t>遵守为病人保密的原则</a:t>
            </a:r>
          </a:p>
        </p:txBody>
      </p:sp>
      <p:sp>
        <p:nvSpPr>
          <p:cNvPr id="3" name="object 3"/>
          <p:cNvSpPr txBox="1"/>
          <p:nvPr/>
        </p:nvSpPr>
        <p:spPr>
          <a:xfrm>
            <a:off x="564591" y="1976069"/>
            <a:ext cx="5854700" cy="33197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tabLst>
                <a:tab pos="354965"/>
              </a:tabLst>
            </a:pPr>
            <a:r>
              <a:rPr sz="1900" spc="3870">
                <a:solidFill>
                  <a:srgbClr val="006FC0"/>
                </a:solidFill>
                <a:latin typeface="Microsoft Sans Serif"/>
                <a:cs typeface="Microsoft Sans Serif"/>
              </a:rPr>
              <a:t>	</a:t>
            </a:r>
            <a:r>
              <a:rPr sz="2400" spc="-5">
                <a:latin typeface="宋体"/>
                <a:cs typeface="宋体"/>
              </a:rPr>
              <a:t>遗传咨询人员在未征得病人同意的前提下</a:t>
            </a:r>
            <a:endParaRPr sz="2400">
              <a:latin typeface="宋体"/>
              <a:cs typeface="宋体"/>
            </a:endParaRPr>
          </a:p>
          <a:p>
            <a:pPr marL="355600">
              <a:lnSpc>
                <a:spcPct val="100000"/>
              </a:lnSpc>
            </a:pPr>
            <a:r>
              <a:rPr sz="2400">
                <a:latin typeface="宋体"/>
                <a:cs typeface="宋体"/>
              </a:rPr>
              <a:t>不能泄露任何敏感性信息</a:t>
            </a:r>
            <a:endParaRPr sz="2400">
              <a:latin typeface="宋体"/>
              <a:cs typeface="宋体"/>
            </a:endParaRPr>
          </a:p>
          <a:p>
            <a:pPr marL="355600" marR="5080" indent="-342900" algn="just">
              <a:lnSpc>
                <a:spcPct val="100000"/>
              </a:lnSpc>
              <a:spcBef>
                <a:spcPts val="1010"/>
              </a:spcBef>
            </a:pPr>
            <a:r>
              <a:rPr sz="1900" spc="3860">
                <a:solidFill>
                  <a:srgbClr val="006FC0"/>
                </a:solidFill>
                <a:latin typeface="Microsoft Sans Serif"/>
                <a:cs typeface="Microsoft Sans Serif"/>
              </a:rPr>
              <a:t></a:t>
            </a:r>
            <a:r>
              <a:rPr sz="1900" spc="409">
                <a:solidFill>
                  <a:srgbClr val="006FC0"/>
                </a:solidFill>
                <a:latin typeface="Microsoft Sans Serif"/>
                <a:cs typeface="Microsoft Sans Serif"/>
              </a:rPr>
              <a:t> </a:t>
            </a:r>
            <a:r>
              <a:rPr sz="2400">
                <a:latin typeface="宋体"/>
                <a:cs typeface="宋体"/>
              </a:rPr>
              <a:t>保密是特指咨询人员破坏力与病人双</a:t>
            </a:r>
            <a:r>
              <a:rPr sz="2400" spc="-1714">
                <a:latin typeface="宋体"/>
                <a:cs typeface="宋体"/>
              </a:rPr>
              <a:t>方 </a:t>
            </a:r>
            <a:r>
              <a:rPr sz="2400">
                <a:latin typeface="宋体"/>
                <a:cs typeface="宋体"/>
              </a:rPr>
              <a:t>达</a:t>
            </a:r>
            <a:r>
              <a:rPr sz="2400" spc="-5">
                <a:latin typeface="宋体"/>
                <a:cs typeface="宋体"/>
              </a:rPr>
              <a:t>成的保护秘密的约定协议，从而没有保 护</a:t>
            </a:r>
            <a:r>
              <a:rPr sz="2400">
                <a:latin typeface="宋体"/>
                <a:cs typeface="宋体"/>
              </a:rPr>
              <a:t>好病人的信息。</a:t>
            </a:r>
            <a:endParaRPr sz="2400">
              <a:latin typeface="宋体"/>
              <a:cs typeface="宋体"/>
            </a:endParaRPr>
          </a:p>
          <a:p>
            <a:pPr marL="355600" marR="5080" indent="-342900" algn="just">
              <a:lnSpc>
                <a:spcPct val="100000"/>
              </a:lnSpc>
              <a:spcBef>
                <a:spcPts val="1000"/>
              </a:spcBef>
            </a:pPr>
            <a:r>
              <a:rPr sz="1900" spc="3860">
                <a:solidFill>
                  <a:srgbClr val="006FC0"/>
                </a:solidFill>
                <a:latin typeface="Microsoft Sans Serif"/>
                <a:cs typeface="Microsoft Sans Serif"/>
              </a:rPr>
              <a:t></a:t>
            </a:r>
            <a:r>
              <a:rPr sz="1900" spc="409">
                <a:solidFill>
                  <a:srgbClr val="006FC0"/>
                </a:solidFill>
                <a:latin typeface="Microsoft Sans Serif"/>
                <a:cs typeface="Microsoft Sans Serif"/>
              </a:rPr>
              <a:t> </a:t>
            </a:r>
            <a:r>
              <a:rPr sz="2400">
                <a:latin typeface="宋体"/>
                <a:cs typeface="宋体"/>
              </a:rPr>
              <a:t>相对于保密，侵犯隐私是指未经病人</a:t>
            </a:r>
            <a:r>
              <a:rPr sz="2400" spc="-1714">
                <a:latin typeface="宋体"/>
                <a:cs typeface="宋体"/>
              </a:rPr>
              <a:t>允 </a:t>
            </a:r>
            <a:r>
              <a:rPr sz="2400">
                <a:latin typeface="宋体"/>
                <a:cs typeface="宋体"/>
              </a:rPr>
              <a:t>许</a:t>
            </a:r>
            <a:r>
              <a:rPr sz="2400" spc="-5">
                <a:latin typeface="宋体"/>
                <a:cs typeface="宋体"/>
              </a:rPr>
              <a:t>而获取信息</a:t>
            </a:r>
            <a:endParaRPr sz="2400">
              <a:latin typeface="宋体"/>
              <a:cs typeface="宋体"/>
            </a:endParaRPr>
          </a:p>
          <a:p>
            <a:pPr marL="12700" algn="just">
              <a:lnSpc>
                <a:spcPct val="100000"/>
              </a:lnSpc>
              <a:spcBef>
                <a:spcPts val="890"/>
              </a:spcBef>
            </a:pPr>
            <a:r>
              <a:rPr sz="1900" spc="3860">
                <a:solidFill>
                  <a:srgbClr val="006FC0"/>
                </a:solidFill>
                <a:latin typeface="Microsoft Sans Serif"/>
                <a:cs typeface="Microsoft Sans Serif"/>
              </a:rPr>
              <a:t></a:t>
            </a:r>
            <a:r>
              <a:rPr sz="1900" spc="409">
                <a:solidFill>
                  <a:srgbClr val="006FC0"/>
                </a:solidFill>
                <a:latin typeface="Microsoft Sans Serif"/>
                <a:cs typeface="Microsoft Sans Serif"/>
              </a:rPr>
              <a:t> </a:t>
            </a:r>
            <a:r>
              <a:rPr sz="2400">
                <a:latin typeface="宋体"/>
                <a:cs typeface="宋体"/>
              </a:rPr>
              <a:t>遗传咨询人员要长期遵循保密的医疗</a:t>
            </a:r>
            <a:r>
              <a:rPr sz="2400" spc="-1625">
                <a:latin typeface="宋体"/>
                <a:cs typeface="宋体"/>
              </a:rPr>
              <a:t>道 </a:t>
            </a:r>
            <a:r>
              <a:rPr sz="2400">
                <a:latin typeface="宋体"/>
                <a:cs typeface="宋体"/>
              </a:rPr>
              <a:t>德</a:t>
            </a:r>
            <a:endParaRPr sz="2400">
              <a:latin typeface="宋体"/>
              <a:cs typeface="宋体"/>
            </a:endParaRPr>
          </a:p>
        </p:txBody>
      </p:sp>
      <p:pic>
        <p:nvPicPr>
          <p:cNvPr id="4" name="object 4"/>
          <p:cNvPicPr/>
          <p:nvPr/>
        </p:nvPicPr>
        <p:blipFill>
          <a:blip r:embed="rId2"/>
          <a:stretch>
            <a:fillRect/>
          </a:stretch>
        </p:blipFill>
        <p:spPr>
          <a:xfrm>
            <a:off x="6553200" y="1676425"/>
            <a:ext cx="2133600" cy="4094607"/>
          </a:xfrm>
          <a:prstGeom prst="rect">
            <a:avLst/>
          </a:prstGeom>
        </p:spPr>
      </p:pic>
      <p:sp>
        <p:nvSpPr>
          <p:cNvPr id="5" name="object 5"/>
          <p:cNvSpPr txBox="1">
            <a:spLocks noGrp="1"/>
          </p:cNvSpPr>
          <p:nvPr>
            <p:ph type="sldNum" sz="quarter" idx="7"/>
          </p:nvPr>
        </p:nvSpPr>
        <p:spPr>
          <a:prstGeom prst="rect">
            <a:avLst/>
          </a:prstGeom>
        </p:spPr>
        <p:txBody>
          <a:bodyPr vert="horz" wrap="square" lIns="0" tIns="33020" rIns="0" bIns="0" rtlCol="0">
            <a:spAutoFit/>
          </a:bodyPr>
          <a:lstStyle/>
          <a:p>
            <a:pPr marL="38100">
              <a:lnSpc>
                <a:spcPct val="100000"/>
              </a:lnSpc>
              <a:spcBef>
                <a:spcPts val="260"/>
              </a:spcBef>
            </a:pPr>
            <a:fld id="{81D60167-4931-47E6-BA6A-407CBD079E47}" type="slidenum">
              <a:rPr/>
              <a:t>9</a:t>
            </a:fld>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64996" y="783463"/>
            <a:ext cx="6532880" cy="513715"/>
          </a:xfrm>
          <a:prstGeom prst="rect">
            <a:avLst/>
          </a:prstGeom>
        </p:spPr>
        <p:txBody>
          <a:bodyPr vert="horz" wrap="square" lIns="0" tIns="13335" rIns="0" bIns="0" rtlCol="0">
            <a:spAutoFit/>
          </a:bodyPr>
          <a:lstStyle/>
          <a:p>
            <a:pPr marL="12700">
              <a:lnSpc>
                <a:spcPct val="100000"/>
              </a:lnSpc>
              <a:spcBef>
                <a:spcPts val="105"/>
              </a:spcBef>
            </a:pPr>
            <a:r>
              <a:rPr/>
              <a:t>一个涉及病人自主原则</a:t>
            </a:r>
            <a:r>
              <a:rPr spc="-15"/>
              <a:t>和</a:t>
            </a:r>
            <a:r>
              <a:rPr/>
              <a:t>隐私</a:t>
            </a:r>
            <a:r>
              <a:rPr spc="-15"/>
              <a:t>的</a:t>
            </a:r>
            <a:r>
              <a:rPr/>
              <a:t>案例</a:t>
            </a:r>
          </a:p>
        </p:txBody>
      </p:sp>
      <p:sp>
        <p:nvSpPr>
          <p:cNvPr id="3" name="object 3"/>
          <p:cNvSpPr txBox="1"/>
          <p:nvPr/>
        </p:nvSpPr>
        <p:spPr>
          <a:xfrm>
            <a:off x="1086103" y="1779523"/>
            <a:ext cx="7188834" cy="3749675"/>
          </a:xfrm>
          <a:prstGeom prst="rect">
            <a:avLst/>
          </a:prstGeom>
        </p:spPr>
        <p:txBody>
          <a:bodyPr vert="horz" wrap="square" lIns="0" tIns="4508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marR="77470" indent="-342900" algn="just">
              <a:lnSpc>
                <a:spcPts val="2050"/>
              </a:lnSpc>
              <a:spcBef>
                <a:spcPts val="355"/>
              </a:spcBef>
            </a:pPr>
            <a:r>
              <a:rPr sz="1500" spc="3070">
                <a:solidFill>
                  <a:srgbClr val="006FC0"/>
                </a:solidFill>
                <a:latin typeface="Microsoft Sans Serif"/>
                <a:cs typeface="Microsoft Sans Serif"/>
              </a:rPr>
              <a:t></a:t>
            </a:r>
            <a:r>
              <a:rPr sz="1500" spc="894">
                <a:solidFill>
                  <a:srgbClr val="006FC0"/>
                </a:solidFill>
                <a:latin typeface="Microsoft Sans Serif"/>
                <a:cs typeface="Microsoft Sans Serif"/>
              </a:rPr>
              <a:t> </a:t>
            </a:r>
            <a:r>
              <a:rPr sz="1900" spc="-5">
                <a:latin typeface="宋体"/>
                <a:cs typeface="宋体"/>
              </a:rPr>
              <a:t>一位年龄为37岁的女性，近半年来</a:t>
            </a:r>
            <a:r>
              <a:rPr sz="1900">
                <a:latin typeface="宋体"/>
                <a:cs typeface="宋体"/>
              </a:rPr>
              <a:t>开</a:t>
            </a:r>
            <a:r>
              <a:rPr sz="1900" spc="-5">
                <a:latin typeface="宋体"/>
                <a:cs typeface="宋体"/>
              </a:rPr>
              <a:t>始出</a:t>
            </a:r>
            <a:r>
              <a:rPr sz="1900">
                <a:latin typeface="宋体"/>
                <a:cs typeface="宋体"/>
              </a:rPr>
              <a:t>现</a:t>
            </a:r>
            <a:r>
              <a:rPr sz="1900" spc="-5">
                <a:latin typeface="宋体"/>
                <a:cs typeface="宋体"/>
              </a:rPr>
              <a:t>情绪</a:t>
            </a:r>
            <a:r>
              <a:rPr sz="1900">
                <a:latin typeface="宋体"/>
                <a:cs typeface="宋体"/>
              </a:rPr>
              <a:t>异</a:t>
            </a:r>
            <a:r>
              <a:rPr sz="1900" spc="-5">
                <a:latin typeface="宋体"/>
                <a:cs typeface="宋体"/>
              </a:rPr>
              <a:t>常，</a:t>
            </a:r>
            <a:r>
              <a:rPr sz="1900">
                <a:latin typeface="宋体"/>
                <a:cs typeface="宋体"/>
              </a:rPr>
              <a:t>并</a:t>
            </a:r>
            <a:r>
              <a:rPr sz="1900" spc="-5">
                <a:latin typeface="宋体"/>
                <a:cs typeface="宋体"/>
              </a:rPr>
              <a:t>时</a:t>
            </a:r>
            <a:r>
              <a:rPr sz="1900" spc="-1355">
                <a:latin typeface="宋体"/>
                <a:cs typeface="宋体"/>
              </a:rPr>
              <a:t>而 </a:t>
            </a:r>
            <a:r>
              <a:rPr sz="1900" spc="-5">
                <a:latin typeface="宋体"/>
                <a:cs typeface="宋体"/>
              </a:rPr>
              <a:t>有</a:t>
            </a:r>
            <a:r>
              <a:rPr sz="1900" spc="-10">
                <a:latin typeface="宋体"/>
                <a:cs typeface="宋体"/>
              </a:rPr>
              <a:t>不自主运动。经检测证实患者为亨</a:t>
            </a:r>
            <a:r>
              <a:rPr sz="1900">
                <a:latin typeface="宋体"/>
                <a:cs typeface="宋体"/>
              </a:rPr>
              <a:t>廷</a:t>
            </a:r>
            <a:r>
              <a:rPr sz="1900" spc="-10">
                <a:latin typeface="宋体"/>
                <a:cs typeface="宋体"/>
              </a:rPr>
              <a:t>顿舞</a:t>
            </a:r>
            <a:r>
              <a:rPr sz="1900">
                <a:latin typeface="宋体"/>
                <a:cs typeface="宋体"/>
              </a:rPr>
              <a:t>蹈</a:t>
            </a:r>
            <a:r>
              <a:rPr sz="1900" spc="-10">
                <a:latin typeface="宋体"/>
                <a:cs typeface="宋体"/>
              </a:rPr>
              <a:t>症突</a:t>
            </a:r>
            <a:r>
              <a:rPr sz="1900">
                <a:latin typeface="宋体"/>
                <a:cs typeface="宋体"/>
              </a:rPr>
              <a:t>变</a:t>
            </a:r>
            <a:r>
              <a:rPr sz="1900" spc="-10">
                <a:latin typeface="宋体"/>
                <a:cs typeface="宋体"/>
              </a:rPr>
              <a:t>的携</a:t>
            </a:r>
            <a:r>
              <a:rPr sz="1900">
                <a:latin typeface="宋体"/>
                <a:cs typeface="宋体"/>
              </a:rPr>
              <a:t>带</a:t>
            </a:r>
            <a:r>
              <a:rPr sz="1900" spc="-10">
                <a:latin typeface="宋体"/>
                <a:cs typeface="宋体"/>
              </a:rPr>
              <a:t>者。 家</a:t>
            </a:r>
            <a:r>
              <a:rPr sz="1900" spc="-5">
                <a:latin typeface="宋体"/>
                <a:cs typeface="宋体"/>
              </a:rPr>
              <a:t>系如下：</a:t>
            </a:r>
            <a:endParaRPr sz="1900">
              <a:latin typeface="宋体"/>
              <a:cs typeface="宋体"/>
            </a:endParaRPr>
          </a:p>
          <a:p>
            <a:pPr marL="12700" algn="just">
              <a:lnSpc>
                <a:spcPct val="100000"/>
              </a:lnSpc>
              <a:spcBef>
                <a:spcPts val="755"/>
              </a:spcBef>
            </a:pPr>
            <a:r>
              <a:rPr sz="1500" spc="3070">
                <a:solidFill>
                  <a:srgbClr val="006FC0"/>
                </a:solidFill>
                <a:latin typeface="Microsoft Sans Serif"/>
                <a:cs typeface="Microsoft Sans Serif"/>
              </a:rPr>
              <a:t></a:t>
            </a:r>
            <a:r>
              <a:rPr sz="1500" spc="950">
                <a:solidFill>
                  <a:srgbClr val="006FC0"/>
                </a:solidFill>
                <a:latin typeface="Microsoft Sans Serif"/>
                <a:cs typeface="Microsoft Sans Serif"/>
              </a:rPr>
              <a:t> </a:t>
            </a:r>
            <a:r>
              <a:rPr sz="1900" spc="-5">
                <a:latin typeface="宋体"/>
                <a:cs typeface="宋体"/>
              </a:rPr>
              <a:t>病人的要求：</a:t>
            </a:r>
            <a:endParaRPr sz="1900">
              <a:latin typeface="宋体"/>
              <a:cs typeface="宋体"/>
            </a:endParaRPr>
          </a:p>
          <a:p>
            <a:pPr marL="414655">
              <a:lnSpc>
                <a:spcPct val="100000"/>
              </a:lnSpc>
              <a:spcBef>
                <a:spcPts val="810"/>
              </a:spcBef>
              <a:tabLst>
                <a:tab pos="698500"/>
              </a:tabLst>
            </a:pPr>
            <a:r>
              <a:rPr sz="1200" spc="2400">
                <a:solidFill>
                  <a:srgbClr val="006FC0"/>
                </a:solidFill>
                <a:latin typeface="Microsoft Sans Serif"/>
                <a:cs typeface="Microsoft Sans Serif"/>
              </a:rPr>
              <a:t>	</a:t>
            </a:r>
            <a:r>
              <a:rPr sz="1500">
                <a:latin typeface="宋体"/>
                <a:cs typeface="宋体"/>
              </a:rPr>
              <a:t>病人的父亲早年与病人母亲离婚后再婚。</a:t>
            </a:r>
            <a:endParaRPr sz="1500">
              <a:latin typeface="宋体"/>
              <a:cs typeface="宋体"/>
            </a:endParaRPr>
          </a:p>
          <a:p>
            <a:pPr marL="699770">
              <a:lnSpc>
                <a:spcPct val="100000"/>
              </a:lnSpc>
              <a:spcBef>
                <a:spcPts val="820"/>
              </a:spcBef>
            </a:pPr>
            <a:r>
              <a:rPr sz="1500" spc="-5">
                <a:latin typeface="宋体"/>
                <a:cs typeface="宋体"/>
              </a:rPr>
              <a:t>之后育有一子。但与病人少有来往。父</a:t>
            </a:r>
            <a:endParaRPr sz="1500">
              <a:latin typeface="宋体"/>
              <a:cs typeface="宋体"/>
            </a:endParaRPr>
          </a:p>
          <a:p>
            <a:pPr marL="699770">
              <a:lnSpc>
                <a:spcPct val="100000"/>
              </a:lnSpc>
              <a:spcBef>
                <a:spcPts val="815"/>
              </a:spcBef>
            </a:pPr>
            <a:r>
              <a:rPr sz="1500">
                <a:latin typeface="宋体"/>
                <a:cs typeface="宋体"/>
              </a:rPr>
              <a:t>亲于多年前去世，据病人陈述父亲似乎</a:t>
            </a:r>
            <a:endParaRPr sz="1500">
              <a:latin typeface="宋体"/>
              <a:cs typeface="宋体"/>
            </a:endParaRPr>
          </a:p>
          <a:p>
            <a:pPr marL="699770" marR="3241675">
              <a:lnSpc>
                <a:spcPct val="145300"/>
              </a:lnSpc>
              <a:spcBef>
                <a:spcPts val="10"/>
              </a:spcBef>
            </a:pPr>
            <a:r>
              <a:rPr sz="1500">
                <a:latin typeface="宋体"/>
                <a:cs typeface="宋体"/>
              </a:rPr>
              <a:t>具有类似亨廷顿舞蹈症的症状，但没有 接受遗传诊断。</a:t>
            </a:r>
            <a:endParaRPr sz="1500">
              <a:latin typeface="宋体"/>
              <a:cs typeface="宋体"/>
            </a:endParaRPr>
          </a:p>
          <a:p>
            <a:pPr marL="414655">
              <a:lnSpc>
                <a:spcPct val="100000"/>
              </a:lnSpc>
              <a:spcBef>
                <a:spcPts val="819"/>
              </a:spcBef>
              <a:tabLst>
                <a:tab pos="698500"/>
              </a:tabLst>
            </a:pPr>
            <a:r>
              <a:rPr sz="1200" spc="2405">
                <a:solidFill>
                  <a:srgbClr val="006FC0"/>
                </a:solidFill>
                <a:latin typeface="Microsoft Sans Serif"/>
                <a:cs typeface="Microsoft Sans Serif"/>
              </a:rPr>
              <a:t>	</a:t>
            </a:r>
            <a:r>
              <a:rPr sz="1500" spc="-5">
                <a:latin typeface="宋体"/>
                <a:cs typeface="宋体"/>
              </a:rPr>
              <a:t>病人有一健康女儿，现</a:t>
            </a:r>
            <a:r>
              <a:rPr sz="1500">
                <a:latin typeface="宋体"/>
                <a:cs typeface="宋体"/>
              </a:rPr>
              <a:t>年13</a:t>
            </a:r>
            <a:r>
              <a:rPr sz="1500" spc="-5">
                <a:latin typeface="宋体"/>
                <a:cs typeface="宋体"/>
              </a:rPr>
              <a:t>岁。</a:t>
            </a:r>
            <a:endParaRPr sz="1500">
              <a:latin typeface="宋体"/>
              <a:cs typeface="宋体"/>
            </a:endParaRPr>
          </a:p>
          <a:p>
            <a:pPr marL="698500" marR="5080" indent="-283845">
              <a:lnSpc>
                <a:spcPts val="1550"/>
              </a:lnSpc>
              <a:spcBef>
                <a:spcPts val="1085"/>
              </a:spcBef>
              <a:tabLst>
                <a:tab pos="698500"/>
              </a:tabLst>
            </a:pPr>
            <a:r>
              <a:rPr sz="1200" spc="2400">
                <a:solidFill>
                  <a:srgbClr val="006FC0"/>
                </a:solidFill>
                <a:latin typeface="Microsoft Sans Serif"/>
                <a:cs typeface="Microsoft Sans Serif"/>
              </a:rPr>
              <a:t>	</a:t>
            </a:r>
            <a:r>
              <a:rPr sz="1500" spc="2400">
                <a:latin typeface="宋体"/>
                <a:cs typeface="宋体"/>
              </a:rPr>
              <a:t>现在病人要求，对女儿进行诊断，并表示不愿和同父异母的弟弟交流这一疾</a:t>
            </a:r>
            <a:r>
              <a:rPr sz="1500" spc="-1405">
                <a:latin typeface="宋体"/>
                <a:cs typeface="宋体"/>
              </a:rPr>
              <a:t>病 </a:t>
            </a:r>
            <a:r>
              <a:rPr sz="1500">
                <a:latin typeface="宋体"/>
                <a:cs typeface="宋体"/>
              </a:rPr>
              <a:t>信息。</a:t>
            </a:r>
            <a:endParaRPr sz="1500">
              <a:latin typeface="宋体"/>
              <a:cs typeface="宋体"/>
            </a:endParaRPr>
          </a:p>
        </p:txBody>
      </p:sp>
      <p:grpSp>
        <p:nvGrpSpPr>
          <p:cNvPr id="4" name="object 4"/>
          <p:cNvGrpSpPr/>
          <p:nvPr/>
        </p:nvGrpSpPr>
        <p:grpSpPr>
          <a:xfrm>
            <a:off x="5356225" y="2879725"/>
            <a:ext cx="3232150" cy="2194560"/>
            <a:chOff x="5356225" y="2879725"/>
            <a:chExt cx="3232150" cy="2194560"/>
          </a:xfrm>
        </p:grpSpPr>
        <p:sp>
          <p:nvSpPr>
            <p:cNvPr id="5" name="object 5"/>
            <p:cNvSpPr/>
            <p:nvPr/>
          </p:nvSpPr>
          <p:spPr>
            <a:xfrm>
              <a:off x="6691249" y="2943542"/>
              <a:ext cx="1482090" cy="344805"/>
            </a:xfrm>
            <a:custGeom>
              <a:rect l="l" t="t" r="r" b="b"/>
              <a:pathLst>
                <a:path w="1482090" h="344804">
                  <a:moveTo>
                    <a:pt x="0" y="344487"/>
                  </a:moveTo>
                  <a:lnTo>
                    <a:pt x="357720" y="344487"/>
                  </a:lnTo>
                  <a:lnTo>
                    <a:pt x="357720" y="0"/>
                  </a:lnTo>
                  <a:lnTo>
                    <a:pt x="0" y="0"/>
                  </a:lnTo>
                  <a:lnTo>
                    <a:pt x="0" y="344487"/>
                  </a:lnTo>
                  <a:close/>
                </a:path>
                <a:path w="1482090" h="344804">
                  <a:moveTo>
                    <a:pt x="357758" y="172148"/>
                  </a:moveTo>
                  <a:lnTo>
                    <a:pt x="1481962" y="172148"/>
                  </a:lnTo>
                </a:path>
              </a:pathLst>
            </a:custGeom>
            <a:ln w="12700">
              <a:solidFill>
                <a:srgbClr val="0000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8173211" y="2886075"/>
              <a:ext cx="408940" cy="459740"/>
            </a:xfrm>
            <a:custGeom>
              <a:rect l="l" t="t" r="r" b="b"/>
              <a:pathLst>
                <a:path w="408940" h="459739">
                  <a:moveTo>
                    <a:pt x="204343" y="0"/>
                  </a:moveTo>
                  <a:lnTo>
                    <a:pt x="157514" y="6067"/>
                  </a:lnTo>
                  <a:lnTo>
                    <a:pt x="114512" y="23350"/>
                  </a:lnTo>
                  <a:lnTo>
                    <a:pt x="76570" y="50465"/>
                  </a:lnTo>
                  <a:lnTo>
                    <a:pt x="44916" y="86031"/>
                  </a:lnTo>
                  <a:lnTo>
                    <a:pt x="20783" y="128666"/>
                  </a:lnTo>
                  <a:lnTo>
                    <a:pt x="5401" y="176988"/>
                  </a:lnTo>
                  <a:lnTo>
                    <a:pt x="0" y="229615"/>
                  </a:lnTo>
                  <a:lnTo>
                    <a:pt x="5401" y="282290"/>
                  </a:lnTo>
                  <a:lnTo>
                    <a:pt x="20783" y="330646"/>
                  </a:lnTo>
                  <a:lnTo>
                    <a:pt x="44916" y="373304"/>
                  </a:lnTo>
                  <a:lnTo>
                    <a:pt x="76570" y="408883"/>
                  </a:lnTo>
                  <a:lnTo>
                    <a:pt x="114512" y="436005"/>
                  </a:lnTo>
                  <a:lnTo>
                    <a:pt x="157514" y="453290"/>
                  </a:lnTo>
                  <a:lnTo>
                    <a:pt x="204343" y="459359"/>
                  </a:lnTo>
                  <a:lnTo>
                    <a:pt x="251218" y="453290"/>
                  </a:lnTo>
                  <a:lnTo>
                    <a:pt x="294253" y="436005"/>
                  </a:lnTo>
                  <a:lnTo>
                    <a:pt x="332219" y="408883"/>
                  </a:lnTo>
                  <a:lnTo>
                    <a:pt x="363886" y="373304"/>
                  </a:lnTo>
                  <a:lnTo>
                    <a:pt x="388026" y="330646"/>
                  </a:lnTo>
                  <a:lnTo>
                    <a:pt x="403411" y="282290"/>
                  </a:lnTo>
                  <a:lnTo>
                    <a:pt x="408813" y="229615"/>
                  </a:lnTo>
                  <a:lnTo>
                    <a:pt x="403411" y="176988"/>
                  </a:lnTo>
                  <a:lnTo>
                    <a:pt x="388026" y="128666"/>
                  </a:lnTo>
                  <a:lnTo>
                    <a:pt x="363886" y="86031"/>
                  </a:lnTo>
                  <a:lnTo>
                    <a:pt x="332219" y="50465"/>
                  </a:lnTo>
                  <a:lnTo>
                    <a:pt x="294253" y="23350"/>
                  </a:lnTo>
                  <a:lnTo>
                    <a:pt x="251218" y="6067"/>
                  </a:lnTo>
                  <a:lnTo>
                    <a:pt x="204343"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7202297" y="2886075"/>
              <a:ext cx="1379855" cy="975994"/>
            </a:xfrm>
            <a:custGeom>
              <a:rect l="l" t="t" r="r" b="b"/>
              <a:pathLst>
                <a:path w="1379854" h="975994">
                  <a:moveTo>
                    <a:pt x="970914" y="229615"/>
                  </a:moveTo>
                  <a:lnTo>
                    <a:pt x="976316" y="176988"/>
                  </a:lnTo>
                  <a:lnTo>
                    <a:pt x="991698" y="128666"/>
                  </a:lnTo>
                  <a:lnTo>
                    <a:pt x="1015831" y="86031"/>
                  </a:lnTo>
                  <a:lnTo>
                    <a:pt x="1047485" y="50465"/>
                  </a:lnTo>
                  <a:lnTo>
                    <a:pt x="1085427" y="23350"/>
                  </a:lnTo>
                  <a:lnTo>
                    <a:pt x="1128429" y="6067"/>
                  </a:lnTo>
                  <a:lnTo>
                    <a:pt x="1175257" y="0"/>
                  </a:lnTo>
                  <a:lnTo>
                    <a:pt x="1222133" y="6067"/>
                  </a:lnTo>
                  <a:lnTo>
                    <a:pt x="1265168" y="23350"/>
                  </a:lnTo>
                  <a:lnTo>
                    <a:pt x="1303134" y="50465"/>
                  </a:lnTo>
                  <a:lnTo>
                    <a:pt x="1334801" y="86031"/>
                  </a:lnTo>
                  <a:lnTo>
                    <a:pt x="1358941" y="128666"/>
                  </a:lnTo>
                  <a:lnTo>
                    <a:pt x="1374326" y="176988"/>
                  </a:lnTo>
                  <a:lnTo>
                    <a:pt x="1379727" y="229615"/>
                  </a:lnTo>
                  <a:lnTo>
                    <a:pt x="1374326" y="282290"/>
                  </a:lnTo>
                  <a:lnTo>
                    <a:pt x="1358941" y="330646"/>
                  </a:lnTo>
                  <a:lnTo>
                    <a:pt x="1334801" y="373304"/>
                  </a:lnTo>
                  <a:lnTo>
                    <a:pt x="1303134" y="408883"/>
                  </a:lnTo>
                  <a:lnTo>
                    <a:pt x="1265168" y="436005"/>
                  </a:lnTo>
                  <a:lnTo>
                    <a:pt x="1222133" y="453290"/>
                  </a:lnTo>
                  <a:lnTo>
                    <a:pt x="1175257" y="459359"/>
                  </a:lnTo>
                  <a:lnTo>
                    <a:pt x="1128429" y="453290"/>
                  </a:lnTo>
                  <a:lnTo>
                    <a:pt x="1085427" y="436005"/>
                  </a:lnTo>
                  <a:lnTo>
                    <a:pt x="1047485" y="408883"/>
                  </a:lnTo>
                  <a:lnTo>
                    <a:pt x="1015831" y="373304"/>
                  </a:lnTo>
                  <a:lnTo>
                    <a:pt x="991698" y="330646"/>
                  </a:lnTo>
                  <a:lnTo>
                    <a:pt x="976316" y="282290"/>
                  </a:lnTo>
                  <a:lnTo>
                    <a:pt x="970914" y="229615"/>
                  </a:lnTo>
                  <a:close/>
                </a:path>
                <a:path w="1379854" h="975994">
                  <a:moveTo>
                    <a:pt x="357631" y="229615"/>
                  </a:moveTo>
                  <a:lnTo>
                    <a:pt x="357631" y="574166"/>
                  </a:lnTo>
                </a:path>
                <a:path w="1379854" h="975994">
                  <a:moveTo>
                    <a:pt x="0" y="574166"/>
                  </a:moveTo>
                  <a:lnTo>
                    <a:pt x="1073150" y="574166"/>
                  </a:lnTo>
                  <a:lnTo>
                    <a:pt x="1073150" y="975994"/>
                  </a:lnTo>
                </a:path>
              </a:pathLst>
            </a:custGeom>
            <a:ln w="12700">
              <a:solidFill>
                <a:srgbClr val="0000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8070976" y="3862069"/>
              <a:ext cx="408940" cy="459740"/>
            </a:xfrm>
            <a:custGeom>
              <a:rect l="l" t="t" r="r" b="b"/>
              <a:pathLst>
                <a:path w="408940" h="459739">
                  <a:moveTo>
                    <a:pt x="204470" y="0"/>
                  </a:moveTo>
                  <a:lnTo>
                    <a:pt x="157594" y="6068"/>
                  </a:lnTo>
                  <a:lnTo>
                    <a:pt x="114559" y="23353"/>
                  </a:lnTo>
                  <a:lnTo>
                    <a:pt x="76593" y="50475"/>
                  </a:lnTo>
                  <a:lnTo>
                    <a:pt x="44926" y="86054"/>
                  </a:lnTo>
                  <a:lnTo>
                    <a:pt x="20786" y="128712"/>
                  </a:lnTo>
                  <a:lnTo>
                    <a:pt x="5401" y="177068"/>
                  </a:lnTo>
                  <a:lnTo>
                    <a:pt x="0" y="229742"/>
                  </a:lnTo>
                  <a:lnTo>
                    <a:pt x="5401" y="282370"/>
                  </a:lnTo>
                  <a:lnTo>
                    <a:pt x="20786" y="330692"/>
                  </a:lnTo>
                  <a:lnTo>
                    <a:pt x="44926" y="373327"/>
                  </a:lnTo>
                  <a:lnTo>
                    <a:pt x="76593" y="408893"/>
                  </a:lnTo>
                  <a:lnTo>
                    <a:pt x="114559" y="436008"/>
                  </a:lnTo>
                  <a:lnTo>
                    <a:pt x="157594" y="453291"/>
                  </a:lnTo>
                  <a:lnTo>
                    <a:pt x="204470" y="459358"/>
                  </a:lnTo>
                  <a:lnTo>
                    <a:pt x="251338" y="453291"/>
                  </a:lnTo>
                  <a:lnTo>
                    <a:pt x="294355" y="436008"/>
                  </a:lnTo>
                  <a:lnTo>
                    <a:pt x="332296" y="408893"/>
                  </a:lnTo>
                  <a:lnTo>
                    <a:pt x="363936" y="373327"/>
                  </a:lnTo>
                  <a:lnTo>
                    <a:pt x="388051" y="330692"/>
                  </a:lnTo>
                  <a:lnTo>
                    <a:pt x="403418" y="282370"/>
                  </a:lnTo>
                  <a:lnTo>
                    <a:pt x="408813" y="229742"/>
                  </a:lnTo>
                  <a:lnTo>
                    <a:pt x="403418" y="177068"/>
                  </a:lnTo>
                  <a:lnTo>
                    <a:pt x="388051" y="128712"/>
                  </a:lnTo>
                  <a:lnTo>
                    <a:pt x="363936" y="86054"/>
                  </a:lnTo>
                  <a:lnTo>
                    <a:pt x="332296" y="50475"/>
                  </a:lnTo>
                  <a:lnTo>
                    <a:pt x="294355" y="23353"/>
                  </a:lnTo>
                  <a:lnTo>
                    <a:pt x="251338" y="6068"/>
                  </a:lnTo>
                  <a:lnTo>
                    <a:pt x="204470" y="0"/>
                  </a:lnTo>
                  <a:close/>
                </a:path>
              </a:pathLst>
            </a:custGeom>
            <a:solidFill>
              <a:srgbClr val="0000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5771387" y="3115690"/>
              <a:ext cx="2708910" cy="1205865"/>
            </a:xfrm>
            <a:custGeom>
              <a:rect l="l" t="t" r="r" b="b"/>
              <a:pathLst>
                <a:path w="2708909" h="1205864">
                  <a:moveTo>
                    <a:pt x="2299589" y="976122"/>
                  </a:moveTo>
                  <a:lnTo>
                    <a:pt x="2304990" y="923447"/>
                  </a:lnTo>
                  <a:lnTo>
                    <a:pt x="2320375" y="875091"/>
                  </a:lnTo>
                  <a:lnTo>
                    <a:pt x="2344515" y="832433"/>
                  </a:lnTo>
                  <a:lnTo>
                    <a:pt x="2376182" y="796854"/>
                  </a:lnTo>
                  <a:lnTo>
                    <a:pt x="2414148" y="769732"/>
                  </a:lnTo>
                  <a:lnTo>
                    <a:pt x="2457183" y="752447"/>
                  </a:lnTo>
                  <a:lnTo>
                    <a:pt x="2504059" y="746379"/>
                  </a:lnTo>
                  <a:lnTo>
                    <a:pt x="2550927" y="752447"/>
                  </a:lnTo>
                  <a:lnTo>
                    <a:pt x="2593944" y="769732"/>
                  </a:lnTo>
                  <a:lnTo>
                    <a:pt x="2631885" y="796854"/>
                  </a:lnTo>
                  <a:lnTo>
                    <a:pt x="2663525" y="832433"/>
                  </a:lnTo>
                  <a:lnTo>
                    <a:pt x="2687640" y="875091"/>
                  </a:lnTo>
                  <a:lnTo>
                    <a:pt x="2703007" y="923447"/>
                  </a:lnTo>
                  <a:lnTo>
                    <a:pt x="2708402" y="976122"/>
                  </a:lnTo>
                  <a:lnTo>
                    <a:pt x="2703007" y="1028749"/>
                  </a:lnTo>
                  <a:lnTo>
                    <a:pt x="2687640" y="1077071"/>
                  </a:lnTo>
                  <a:lnTo>
                    <a:pt x="2663525" y="1119706"/>
                  </a:lnTo>
                  <a:lnTo>
                    <a:pt x="2631885" y="1155272"/>
                  </a:lnTo>
                  <a:lnTo>
                    <a:pt x="2593944" y="1182387"/>
                  </a:lnTo>
                  <a:lnTo>
                    <a:pt x="2550927" y="1199670"/>
                  </a:lnTo>
                  <a:lnTo>
                    <a:pt x="2504059" y="1205738"/>
                  </a:lnTo>
                  <a:lnTo>
                    <a:pt x="2457183" y="1199670"/>
                  </a:lnTo>
                  <a:lnTo>
                    <a:pt x="2414148" y="1182387"/>
                  </a:lnTo>
                  <a:lnTo>
                    <a:pt x="2376182" y="1155272"/>
                  </a:lnTo>
                  <a:lnTo>
                    <a:pt x="2344515" y="1119706"/>
                  </a:lnTo>
                  <a:lnTo>
                    <a:pt x="2320375" y="1077071"/>
                  </a:lnTo>
                  <a:lnTo>
                    <a:pt x="2304990" y="1028749"/>
                  </a:lnTo>
                  <a:lnTo>
                    <a:pt x="2299589" y="976122"/>
                  </a:lnTo>
                  <a:close/>
                </a:path>
                <a:path w="2708909" h="1205864">
                  <a:moveTo>
                    <a:pt x="919861" y="0"/>
                  </a:moveTo>
                  <a:lnTo>
                    <a:pt x="0" y="0"/>
                  </a:lnTo>
                </a:path>
              </a:pathLst>
            </a:custGeom>
            <a:ln w="12700">
              <a:solidFill>
                <a:srgbClr val="0000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5362575" y="2886075"/>
              <a:ext cx="408940" cy="459740"/>
            </a:xfrm>
            <a:custGeom>
              <a:rect l="l" t="t" r="r" b="b"/>
              <a:pathLst>
                <a:path w="408939" h="459739">
                  <a:moveTo>
                    <a:pt x="204470" y="0"/>
                  </a:moveTo>
                  <a:lnTo>
                    <a:pt x="157594" y="6067"/>
                  </a:lnTo>
                  <a:lnTo>
                    <a:pt x="114559" y="23350"/>
                  </a:lnTo>
                  <a:lnTo>
                    <a:pt x="76593" y="50465"/>
                  </a:lnTo>
                  <a:lnTo>
                    <a:pt x="44926" y="86031"/>
                  </a:lnTo>
                  <a:lnTo>
                    <a:pt x="20786" y="128666"/>
                  </a:lnTo>
                  <a:lnTo>
                    <a:pt x="5401" y="176988"/>
                  </a:lnTo>
                  <a:lnTo>
                    <a:pt x="0" y="229615"/>
                  </a:lnTo>
                  <a:lnTo>
                    <a:pt x="5401" y="282290"/>
                  </a:lnTo>
                  <a:lnTo>
                    <a:pt x="20786" y="330646"/>
                  </a:lnTo>
                  <a:lnTo>
                    <a:pt x="44926" y="373304"/>
                  </a:lnTo>
                  <a:lnTo>
                    <a:pt x="76593" y="408883"/>
                  </a:lnTo>
                  <a:lnTo>
                    <a:pt x="114559" y="436005"/>
                  </a:lnTo>
                  <a:lnTo>
                    <a:pt x="157594" y="453290"/>
                  </a:lnTo>
                  <a:lnTo>
                    <a:pt x="204470" y="459359"/>
                  </a:lnTo>
                  <a:lnTo>
                    <a:pt x="251298" y="453290"/>
                  </a:lnTo>
                  <a:lnTo>
                    <a:pt x="294300" y="436005"/>
                  </a:lnTo>
                  <a:lnTo>
                    <a:pt x="332242" y="408883"/>
                  </a:lnTo>
                  <a:lnTo>
                    <a:pt x="363896" y="373304"/>
                  </a:lnTo>
                  <a:lnTo>
                    <a:pt x="388029" y="330646"/>
                  </a:lnTo>
                  <a:lnTo>
                    <a:pt x="403411" y="282290"/>
                  </a:lnTo>
                  <a:lnTo>
                    <a:pt x="408813" y="229615"/>
                  </a:lnTo>
                  <a:lnTo>
                    <a:pt x="403411" y="176988"/>
                  </a:lnTo>
                  <a:lnTo>
                    <a:pt x="388029" y="128666"/>
                  </a:lnTo>
                  <a:lnTo>
                    <a:pt x="363896" y="86031"/>
                  </a:lnTo>
                  <a:lnTo>
                    <a:pt x="332242" y="50465"/>
                  </a:lnTo>
                  <a:lnTo>
                    <a:pt x="294300" y="23350"/>
                  </a:lnTo>
                  <a:lnTo>
                    <a:pt x="251298" y="6067"/>
                  </a:lnTo>
                  <a:lnTo>
                    <a:pt x="204470"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5362575" y="2886075"/>
              <a:ext cx="2095500" cy="1320800"/>
            </a:xfrm>
            <a:custGeom>
              <a:rect l="l" t="t" r="r" b="b"/>
              <a:pathLst>
                <a:path w="2095500" h="1320800">
                  <a:moveTo>
                    <a:pt x="0" y="229615"/>
                  </a:moveTo>
                  <a:lnTo>
                    <a:pt x="5401" y="176988"/>
                  </a:lnTo>
                  <a:lnTo>
                    <a:pt x="20786" y="128666"/>
                  </a:lnTo>
                  <a:lnTo>
                    <a:pt x="44926" y="86031"/>
                  </a:lnTo>
                  <a:lnTo>
                    <a:pt x="76593" y="50465"/>
                  </a:lnTo>
                  <a:lnTo>
                    <a:pt x="114559" y="23350"/>
                  </a:lnTo>
                  <a:lnTo>
                    <a:pt x="157594" y="6067"/>
                  </a:lnTo>
                  <a:lnTo>
                    <a:pt x="204470" y="0"/>
                  </a:lnTo>
                  <a:lnTo>
                    <a:pt x="251298" y="6067"/>
                  </a:lnTo>
                  <a:lnTo>
                    <a:pt x="294300" y="23350"/>
                  </a:lnTo>
                  <a:lnTo>
                    <a:pt x="332242" y="50465"/>
                  </a:lnTo>
                  <a:lnTo>
                    <a:pt x="363896" y="86031"/>
                  </a:lnTo>
                  <a:lnTo>
                    <a:pt x="388029" y="128666"/>
                  </a:lnTo>
                  <a:lnTo>
                    <a:pt x="403411" y="176988"/>
                  </a:lnTo>
                  <a:lnTo>
                    <a:pt x="408813" y="229615"/>
                  </a:lnTo>
                  <a:lnTo>
                    <a:pt x="403411" y="282290"/>
                  </a:lnTo>
                  <a:lnTo>
                    <a:pt x="388029" y="330646"/>
                  </a:lnTo>
                  <a:lnTo>
                    <a:pt x="363896" y="373304"/>
                  </a:lnTo>
                  <a:lnTo>
                    <a:pt x="332242" y="408883"/>
                  </a:lnTo>
                  <a:lnTo>
                    <a:pt x="294300" y="436005"/>
                  </a:lnTo>
                  <a:lnTo>
                    <a:pt x="251298" y="453290"/>
                  </a:lnTo>
                  <a:lnTo>
                    <a:pt x="204470" y="459359"/>
                  </a:lnTo>
                  <a:lnTo>
                    <a:pt x="157594" y="453290"/>
                  </a:lnTo>
                  <a:lnTo>
                    <a:pt x="114559" y="436005"/>
                  </a:lnTo>
                  <a:lnTo>
                    <a:pt x="76593" y="408883"/>
                  </a:lnTo>
                  <a:lnTo>
                    <a:pt x="44926" y="373304"/>
                  </a:lnTo>
                  <a:lnTo>
                    <a:pt x="20786" y="330646"/>
                  </a:lnTo>
                  <a:lnTo>
                    <a:pt x="5401" y="282290"/>
                  </a:lnTo>
                  <a:lnTo>
                    <a:pt x="0" y="229615"/>
                  </a:lnTo>
                  <a:close/>
                </a:path>
                <a:path w="2095500" h="1320800">
                  <a:moveTo>
                    <a:pt x="817626" y="229615"/>
                  </a:moveTo>
                  <a:lnTo>
                    <a:pt x="817626" y="918591"/>
                  </a:lnTo>
                </a:path>
                <a:path w="2095500" h="1320800">
                  <a:moveTo>
                    <a:pt x="1839722" y="574166"/>
                  </a:moveTo>
                  <a:lnTo>
                    <a:pt x="1839722" y="975994"/>
                  </a:lnTo>
                </a:path>
                <a:path w="2095500" h="1320800">
                  <a:moveTo>
                    <a:pt x="1737486" y="1320545"/>
                  </a:moveTo>
                  <a:lnTo>
                    <a:pt x="2095207" y="1320545"/>
                  </a:lnTo>
                  <a:lnTo>
                    <a:pt x="2095207" y="976058"/>
                  </a:lnTo>
                  <a:lnTo>
                    <a:pt x="1737486" y="976058"/>
                  </a:lnTo>
                  <a:lnTo>
                    <a:pt x="1737486" y="1320545"/>
                  </a:lnTo>
                  <a:close/>
                </a:path>
                <a:path w="2095500" h="1320800">
                  <a:moveTo>
                    <a:pt x="638810" y="1259713"/>
                  </a:moveTo>
                  <a:lnTo>
                    <a:pt x="996530" y="1259713"/>
                  </a:lnTo>
                  <a:lnTo>
                    <a:pt x="996530" y="915225"/>
                  </a:lnTo>
                  <a:lnTo>
                    <a:pt x="638810" y="915225"/>
                  </a:lnTo>
                  <a:lnTo>
                    <a:pt x="638810" y="1259713"/>
                  </a:lnTo>
                  <a:close/>
                </a:path>
              </a:pathLst>
            </a:custGeom>
            <a:ln w="12700">
              <a:solidFill>
                <a:srgbClr val="0000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8062214" y="4608576"/>
              <a:ext cx="408940" cy="459740"/>
            </a:xfrm>
            <a:custGeom>
              <a:rect l="l" t="t" r="r" b="b"/>
              <a:pathLst>
                <a:path w="408940" h="459739">
                  <a:moveTo>
                    <a:pt x="204342" y="0"/>
                  </a:moveTo>
                  <a:lnTo>
                    <a:pt x="157514" y="6061"/>
                  </a:lnTo>
                  <a:lnTo>
                    <a:pt x="114512" y="23328"/>
                  </a:lnTo>
                  <a:lnTo>
                    <a:pt x="76570" y="50425"/>
                  </a:lnTo>
                  <a:lnTo>
                    <a:pt x="44916" y="85977"/>
                  </a:lnTo>
                  <a:lnTo>
                    <a:pt x="20783" y="128610"/>
                  </a:lnTo>
                  <a:lnTo>
                    <a:pt x="5401" y="176948"/>
                  </a:lnTo>
                  <a:lnTo>
                    <a:pt x="0" y="229616"/>
                  </a:lnTo>
                  <a:lnTo>
                    <a:pt x="5401" y="282283"/>
                  </a:lnTo>
                  <a:lnTo>
                    <a:pt x="20783" y="330621"/>
                  </a:lnTo>
                  <a:lnTo>
                    <a:pt x="44916" y="373254"/>
                  </a:lnTo>
                  <a:lnTo>
                    <a:pt x="76570" y="408806"/>
                  </a:lnTo>
                  <a:lnTo>
                    <a:pt x="114512" y="435903"/>
                  </a:lnTo>
                  <a:lnTo>
                    <a:pt x="157514" y="453170"/>
                  </a:lnTo>
                  <a:lnTo>
                    <a:pt x="204342" y="459231"/>
                  </a:lnTo>
                  <a:lnTo>
                    <a:pt x="251218" y="453170"/>
                  </a:lnTo>
                  <a:lnTo>
                    <a:pt x="294253" y="435903"/>
                  </a:lnTo>
                  <a:lnTo>
                    <a:pt x="332219" y="408806"/>
                  </a:lnTo>
                  <a:lnTo>
                    <a:pt x="363886" y="373254"/>
                  </a:lnTo>
                  <a:lnTo>
                    <a:pt x="388026" y="330621"/>
                  </a:lnTo>
                  <a:lnTo>
                    <a:pt x="403411" y="282283"/>
                  </a:lnTo>
                  <a:lnTo>
                    <a:pt x="408812" y="229616"/>
                  </a:lnTo>
                  <a:lnTo>
                    <a:pt x="403411" y="176948"/>
                  </a:lnTo>
                  <a:lnTo>
                    <a:pt x="388026" y="128610"/>
                  </a:lnTo>
                  <a:lnTo>
                    <a:pt x="363886" y="85977"/>
                  </a:lnTo>
                  <a:lnTo>
                    <a:pt x="332219" y="50425"/>
                  </a:lnTo>
                  <a:lnTo>
                    <a:pt x="294253" y="23328"/>
                  </a:lnTo>
                  <a:lnTo>
                    <a:pt x="251218" y="6061"/>
                  </a:lnTo>
                  <a:lnTo>
                    <a:pt x="204342"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8062214" y="4321428"/>
              <a:ext cx="408940" cy="746760"/>
            </a:xfrm>
            <a:custGeom>
              <a:rect l="l" t="t" r="r" b="b"/>
              <a:pathLst>
                <a:path w="408940" h="746760">
                  <a:moveTo>
                    <a:pt x="0" y="516763"/>
                  </a:moveTo>
                  <a:lnTo>
                    <a:pt x="5401" y="464095"/>
                  </a:lnTo>
                  <a:lnTo>
                    <a:pt x="20783" y="415757"/>
                  </a:lnTo>
                  <a:lnTo>
                    <a:pt x="44916" y="373124"/>
                  </a:lnTo>
                  <a:lnTo>
                    <a:pt x="76570" y="337572"/>
                  </a:lnTo>
                  <a:lnTo>
                    <a:pt x="114512" y="310475"/>
                  </a:lnTo>
                  <a:lnTo>
                    <a:pt x="157514" y="293208"/>
                  </a:lnTo>
                  <a:lnTo>
                    <a:pt x="204342" y="287147"/>
                  </a:lnTo>
                  <a:lnTo>
                    <a:pt x="251218" y="293208"/>
                  </a:lnTo>
                  <a:lnTo>
                    <a:pt x="294253" y="310475"/>
                  </a:lnTo>
                  <a:lnTo>
                    <a:pt x="332219" y="337572"/>
                  </a:lnTo>
                  <a:lnTo>
                    <a:pt x="363886" y="373124"/>
                  </a:lnTo>
                  <a:lnTo>
                    <a:pt x="388026" y="415757"/>
                  </a:lnTo>
                  <a:lnTo>
                    <a:pt x="403411" y="464095"/>
                  </a:lnTo>
                  <a:lnTo>
                    <a:pt x="408812" y="516763"/>
                  </a:lnTo>
                  <a:lnTo>
                    <a:pt x="403411" y="569430"/>
                  </a:lnTo>
                  <a:lnTo>
                    <a:pt x="388026" y="617768"/>
                  </a:lnTo>
                  <a:lnTo>
                    <a:pt x="363886" y="660401"/>
                  </a:lnTo>
                  <a:lnTo>
                    <a:pt x="332219" y="695953"/>
                  </a:lnTo>
                  <a:lnTo>
                    <a:pt x="294253" y="723050"/>
                  </a:lnTo>
                  <a:lnTo>
                    <a:pt x="251218" y="740317"/>
                  </a:lnTo>
                  <a:lnTo>
                    <a:pt x="204342" y="746379"/>
                  </a:lnTo>
                  <a:lnTo>
                    <a:pt x="157514" y="740317"/>
                  </a:lnTo>
                  <a:lnTo>
                    <a:pt x="114512" y="723050"/>
                  </a:lnTo>
                  <a:lnTo>
                    <a:pt x="76570" y="695953"/>
                  </a:lnTo>
                  <a:lnTo>
                    <a:pt x="44916" y="660401"/>
                  </a:lnTo>
                  <a:lnTo>
                    <a:pt x="20783" y="617768"/>
                  </a:lnTo>
                  <a:lnTo>
                    <a:pt x="5401" y="569430"/>
                  </a:lnTo>
                  <a:lnTo>
                    <a:pt x="0" y="516763"/>
                  </a:lnTo>
                  <a:close/>
                </a:path>
                <a:path w="408940" h="746760">
                  <a:moveTo>
                    <a:pt x="213232" y="0"/>
                  </a:moveTo>
                  <a:lnTo>
                    <a:pt x="213232" y="287020"/>
                  </a:lnTo>
                </a:path>
              </a:pathLst>
            </a:custGeom>
            <a:ln w="12700">
              <a:solidFill>
                <a:srgbClr val="0000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6627367" y="2907665"/>
              <a:ext cx="460375" cy="459740"/>
            </a:xfrm>
            <a:custGeom>
              <a:rect l="l" t="t" r="r" b="b"/>
              <a:pathLst>
                <a:path w="460375" h="459739">
                  <a:moveTo>
                    <a:pt x="0" y="459232"/>
                  </a:moveTo>
                  <a:lnTo>
                    <a:pt x="459866" y="0"/>
                  </a:lnTo>
                </a:path>
              </a:pathLst>
            </a:custGeom>
            <a:ln w="25400">
              <a:solidFill>
                <a:srgbClr val="0000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object 15"/>
            <p:cNvPicPr/>
            <p:nvPr/>
          </p:nvPicPr>
          <p:blipFill>
            <a:blip r:embed="rId2"/>
            <a:stretch>
              <a:fillRect/>
            </a:stretch>
          </p:blipFill>
          <p:spPr>
            <a:xfrm>
              <a:off x="7844027" y="4093463"/>
              <a:ext cx="374903" cy="335280"/>
            </a:xfrm>
            <a:prstGeom prst="rect">
              <a:avLst/>
            </a:prstGeom>
          </p:spPr>
        </p:pic>
        <p:pic>
          <p:nvPicPr>
            <p:cNvPr id="16" name="object 16"/>
            <p:cNvPicPr/>
            <p:nvPr/>
          </p:nvPicPr>
          <p:blipFill>
            <a:blip r:embed="rId3"/>
            <a:stretch>
              <a:fillRect/>
            </a:stretch>
          </p:blipFill>
          <p:spPr>
            <a:xfrm>
              <a:off x="7882382" y="4235322"/>
              <a:ext cx="169545" cy="130937"/>
            </a:xfrm>
            <a:prstGeom prst="rect">
              <a:avLst/>
            </a:prstGeom>
          </p:spPr>
        </p:pic>
      </p:grpSp>
      <p:sp>
        <p:nvSpPr>
          <p:cNvPr id="17" name="object 17"/>
          <p:cNvSpPr txBox="1">
            <a:spLocks noGrp="1"/>
          </p:cNvSpPr>
          <p:nvPr>
            <p:ph type="sldNum" sz="quarter" idx="7"/>
          </p:nvPr>
        </p:nvSpPr>
        <p:spPr>
          <a:prstGeom prst="rect">
            <a:avLst/>
          </a:prstGeom>
        </p:spPr>
        <p:txBody>
          <a:bodyPr vert="horz" wrap="square" lIns="0" tIns="33020" rIns="0" bIns="0" rtlCol="0">
            <a:spAutoFit/>
          </a:bodyPr>
          <a:lstStyle/>
          <a:p>
            <a:pPr marL="38100">
              <a:lnSpc>
                <a:spcPct val="100000"/>
              </a:lnSpc>
              <a:spcBef>
                <a:spcPts val="260"/>
              </a:spcBef>
            </a:pPr>
            <a:fld id="{81D60167-4931-47E6-BA6A-407CBD079E47}" type="slidenum">
              <a:rPr/>
              <a:t>10</a:t>
            </a:fld>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595878" y="754761"/>
            <a:ext cx="2466975" cy="513715"/>
          </a:xfrm>
          <a:prstGeom prst="rect">
            <a:avLst/>
          </a:prstGeom>
        </p:spPr>
        <p:txBody>
          <a:bodyPr vert="horz" wrap="square" lIns="0" tIns="13335" rIns="0" bIns="0" rtlCol="0">
            <a:spAutoFit/>
          </a:bodyPr>
          <a:lstStyle/>
          <a:p>
            <a:pPr marL="12700">
              <a:lnSpc>
                <a:spcPct val="100000"/>
              </a:lnSpc>
              <a:spcBef>
                <a:spcPts val="105"/>
              </a:spcBef>
            </a:pPr>
            <a:r>
              <a:rPr/>
              <a:t>应考虑的问题</a:t>
            </a:r>
          </a:p>
        </p:txBody>
      </p:sp>
      <p:sp>
        <p:nvSpPr>
          <p:cNvPr id="3" name="object 3"/>
          <p:cNvSpPr txBox="1"/>
          <p:nvPr/>
        </p:nvSpPr>
        <p:spPr>
          <a:xfrm>
            <a:off x="943152" y="1558289"/>
            <a:ext cx="7081520" cy="2984500"/>
          </a:xfrm>
          <a:prstGeom prst="rect">
            <a:avLst/>
          </a:prstGeom>
        </p:spPr>
        <p:txBody>
          <a:bodyPr vert="horz" wrap="square" lIns="0" tIns="140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105"/>
              </a:spcBef>
              <a:tabLst>
                <a:tab pos="355600"/>
              </a:tabLst>
            </a:pPr>
            <a:r>
              <a:rPr sz="1900" spc="3860">
                <a:solidFill>
                  <a:srgbClr val="006FC0"/>
                </a:solidFill>
                <a:latin typeface="Microsoft Sans Serif"/>
                <a:cs typeface="Microsoft Sans Serif"/>
              </a:rPr>
              <a:t>	</a:t>
            </a:r>
            <a:r>
              <a:rPr sz="2400">
                <a:latin typeface="宋体"/>
                <a:cs typeface="宋体"/>
              </a:rPr>
              <a:t>这一疾病的遗传机制？</a:t>
            </a:r>
            <a:endParaRPr sz="2400">
              <a:latin typeface="宋体"/>
              <a:cs typeface="宋体"/>
            </a:endParaRPr>
          </a:p>
          <a:p>
            <a:pPr marL="12700">
              <a:lnSpc>
                <a:spcPct val="100000"/>
              </a:lnSpc>
              <a:spcBef>
                <a:spcPts val="1010"/>
              </a:spcBef>
              <a:tabLst>
                <a:tab pos="355600"/>
              </a:tabLst>
            </a:pPr>
            <a:r>
              <a:rPr sz="1900" spc="3860">
                <a:solidFill>
                  <a:srgbClr val="006FC0"/>
                </a:solidFill>
                <a:latin typeface="Microsoft Sans Serif"/>
                <a:cs typeface="Microsoft Sans Serif"/>
              </a:rPr>
              <a:t>	</a:t>
            </a:r>
            <a:r>
              <a:rPr sz="2400">
                <a:latin typeface="宋体"/>
                <a:cs typeface="宋体"/>
              </a:rPr>
              <a:t>年龄相关的外显性？</a:t>
            </a:r>
            <a:endParaRPr sz="2400">
              <a:latin typeface="宋体"/>
              <a:cs typeface="宋体"/>
            </a:endParaRPr>
          </a:p>
          <a:p>
            <a:pPr marL="12700">
              <a:lnSpc>
                <a:spcPct val="100000"/>
              </a:lnSpc>
              <a:spcBef>
                <a:spcPts val="1000"/>
              </a:spcBef>
              <a:tabLst>
                <a:tab pos="355600"/>
              </a:tabLst>
            </a:pPr>
            <a:r>
              <a:rPr sz="1900" spc="3860">
                <a:solidFill>
                  <a:srgbClr val="006FC0"/>
                </a:solidFill>
                <a:latin typeface="Microsoft Sans Serif"/>
                <a:cs typeface="Microsoft Sans Serif"/>
              </a:rPr>
              <a:t>	</a:t>
            </a:r>
            <a:r>
              <a:rPr sz="2400">
                <a:latin typeface="宋体"/>
                <a:cs typeface="宋体"/>
              </a:rPr>
              <a:t>病人有没有知会这一疾病会影响其他家庭成员？</a:t>
            </a:r>
            <a:endParaRPr sz="2400">
              <a:latin typeface="宋体"/>
              <a:cs typeface="宋体"/>
            </a:endParaRPr>
          </a:p>
          <a:p>
            <a:pPr marL="12700">
              <a:lnSpc>
                <a:spcPct val="100000"/>
              </a:lnSpc>
              <a:spcBef>
                <a:spcPts val="994"/>
              </a:spcBef>
              <a:tabLst>
                <a:tab pos="355600"/>
              </a:tabLst>
            </a:pPr>
            <a:r>
              <a:rPr sz="1900" spc="3860">
                <a:solidFill>
                  <a:srgbClr val="006FC0"/>
                </a:solidFill>
                <a:latin typeface="Microsoft Sans Serif"/>
                <a:cs typeface="Microsoft Sans Serif"/>
              </a:rPr>
              <a:t>	</a:t>
            </a:r>
            <a:r>
              <a:rPr sz="2400">
                <a:latin typeface="宋体"/>
                <a:cs typeface="宋体"/>
              </a:rPr>
              <a:t>病人的父亲是否是突变携带者？</a:t>
            </a:r>
            <a:endParaRPr sz="2400">
              <a:latin typeface="宋体"/>
              <a:cs typeface="宋体"/>
            </a:endParaRPr>
          </a:p>
          <a:p>
            <a:pPr marL="12700">
              <a:lnSpc>
                <a:spcPct val="100000"/>
              </a:lnSpc>
              <a:spcBef>
                <a:spcPts val="1010"/>
              </a:spcBef>
              <a:tabLst>
                <a:tab pos="355600"/>
              </a:tabLst>
            </a:pPr>
            <a:r>
              <a:rPr sz="1900" spc="3860">
                <a:solidFill>
                  <a:srgbClr val="006FC0"/>
                </a:solidFill>
                <a:latin typeface="Microsoft Sans Serif"/>
                <a:cs typeface="Microsoft Sans Serif"/>
              </a:rPr>
              <a:t>	</a:t>
            </a:r>
            <a:r>
              <a:rPr sz="2400">
                <a:latin typeface="宋体"/>
                <a:cs typeface="宋体"/>
              </a:rPr>
              <a:t>如何咨询病人的同父同母弟弟和同父异母的弟弟？</a:t>
            </a:r>
            <a:endParaRPr sz="2400">
              <a:latin typeface="宋体"/>
              <a:cs typeface="宋体"/>
            </a:endParaRPr>
          </a:p>
          <a:p>
            <a:pPr marL="12700">
              <a:lnSpc>
                <a:spcPct val="100000"/>
              </a:lnSpc>
              <a:spcBef>
                <a:spcPts val="994"/>
              </a:spcBef>
              <a:tabLst>
                <a:tab pos="355600"/>
              </a:tabLst>
            </a:pPr>
            <a:r>
              <a:rPr sz="1900" spc="3860">
                <a:solidFill>
                  <a:srgbClr val="006FC0"/>
                </a:solidFill>
                <a:latin typeface="Microsoft Sans Serif"/>
                <a:cs typeface="Microsoft Sans Serif"/>
              </a:rPr>
              <a:t>	</a:t>
            </a:r>
            <a:r>
              <a:rPr sz="2400">
                <a:latin typeface="宋体"/>
                <a:cs typeface="宋体"/>
              </a:rPr>
              <a:t>如何咨询病人的女儿？</a:t>
            </a:r>
            <a:endParaRPr sz="2400">
              <a:latin typeface="宋体"/>
              <a:cs typeface="宋体"/>
            </a:endParaRPr>
          </a:p>
        </p:txBody>
      </p:sp>
      <p:pic>
        <p:nvPicPr>
          <p:cNvPr id="4" name="object 4"/>
          <p:cNvPicPr/>
          <p:nvPr/>
        </p:nvPicPr>
        <p:blipFill>
          <a:blip r:embed="rId2"/>
          <a:stretch>
            <a:fillRect/>
          </a:stretch>
        </p:blipFill>
        <p:spPr>
          <a:xfrm>
            <a:off x="5410200" y="4070540"/>
            <a:ext cx="1795526" cy="2404872"/>
          </a:xfrm>
          <a:prstGeom prst="rect">
            <a:avLst/>
          </a:prstGeom>
        </p:spPr>
      </p:pic>
      <p:sp>
        <p:nvSpPr>
          <p:cNvPr id="5" name="object 5"/>
          <p:cNvSpPr txBox="1">
            <a:spLocks noGrp="1"/>
          </p:cNvSpPr>
          <p:nvPr>
            <p:ph type="sldNum" sz="quarter" idx="7"/>
          </p:nvPr>
        </p:nvSpPr>
        <p:spPr>
          <a:prstGeom prst="rect">
            <a:avLst/>
          </a:prstGeom>
        </p:spPr>
        <p:txBody>
          <a:bodyPr vert="horz" wrap="square" lIns="0" tIns="33020" rIns="0" bIns="0" rtlCol="0">
            <a:spAutoFit/>
          </a:bodyPr>
          <a:lstStyle/>
          <a:p>
            <a:pPr marL="38100">
              <a:lnSpc>
                <a:spcPct val="100000"/>
              </a:lnSpc>
              <a:spcBef>
                <a:spcPts val="260"/>
              </a:spcBef>
            </a:pPr>
            <a:fld id="{81D60167-4931-47E6-BA6A-407CBD079E47}" type="slidenum">
              <a:rPr/>
              <a:t>11</a:t>
            </a:fld>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451097" y="774319"/>
            <a:ext cx="2468880" cy="513715"/>
          </a:xfrm>
          <a:prstGeom prst="rect">
            <a:avLst/>
          </a:prstGeom>
        </p:spPr>
        <p:txBody>
          <a:bodyPr vert="horz" wrap="square" lIns="0" tIns="13335" rIns="0" bIns="0" rtlCol="0">
            <a:spAutoFit/>
          </a:bodyPr>
          <a:lstStyle/>
          <a:p>
            <a:pPr marL="12700">
              <a:lnSpc>
                <a:spcPct val="100000"/>
              </a:lnSpc>
              <a:spcBef>
                <a:spcPts val="105"/>
              </a:spcBef>
            </a:pPr>
            <a:r>
              <a:rPr/>
              <a:t>遗传歧视问题</a:t>
            </a:r>
          </a:p>
        </p:txBody>
      </p:sp>
      <p:sp>
        <p:nvSpPr>
          <p:cNvPr id="3" name="object 3"/>
          <p:cNvSpPr txBox="1"/>
          <p:nvPr/>
        </p:nvSpPr>
        <p:spPr>
          <a:xfrm>
            <a:off x="526491" y="1619503"/>
            <a:ext cx="8105775" cy="322770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tabLst>
                <a:tab pos="354965"/>
              </a:tabLst>
            </a:pPr>
            <a:r>
              <a:rPr sz="1600" spc="3190">
                <a:solidFill>
                  <a:srgbClr val="006FC0"/>
                </a:solidFill>
                <a:latin typeface="Microsoft Sans Serif"/>
                <a:cs typeface="Microsoft Sans Serif"/>
              </a:rPr>
              <a:t>	</a:t>
            </a:r>
            <a:r>
              <a:rPr sz="2000" spc="5">
                <a:latin typeface="宋体"/>
                <a:cs typeface="宋体"/>
              </a:rPr>
              <a:t>GINA</a:t>
            </a:r>
            <a:r>
              <a:rPr sz="2000">
                <a:latin typeface="宋体"/>
                <a:cs typeface="宋体"/>
              </a:rPr>
              <a:t>行动</a:t>
            </a:r>
            <a:r>
              <a:rPr sz="2000" spc="-5">
                <a:latin typeface="宋体"/>
                <a:cs typeface="宋体"/>
              </a:rPr>
              <a:t>(</a:t>
            </a:r>
            <a:r>
              <a:rPr sz="2000" spc="-5">
                <a:latin typeface="Arial"/>
                <a:cs typeface="Arial"/>
              </a:rPr>
              <a:t>Genetic</a:t>
            </a:r>
            <a:r>
              <a:rPr sz="2000" spc="-45">
                <a:latin typeface="Arial"/>
                <a:cs typeface="Arial"/>
              </a:rPr>
              <a:t> </a:t>
            </a:r>
            <a:r>
              <a:rPr sz="2000">
                <a:latin typeface="Arial"/>
                <a:cs typeface="Arial"/>
              </a:rPr>
              <a:t>Information</a:t>
            </a:r>
            <a:r>
              <a:rPr sz="2000" spc="-40">
                <a:latin typeface="Arial"/>
                <a:cs typeface="Arial"/>
              </a:rPr>
              <a:t> </a:t>
            </a:r>
            <a:r>
              <a:rPr sz="2000">
                <a:latin typeface="Arial"/>
                <a:cs typeface="Arial"/>
              </a:rPr>
              <a:t>Nondiscrimination</a:t>
            </a:r>
            <a:r>
              <a:rPr sz="2000" spc="-145">
                <a:latin typeface="Arial"/>
                <a:cs typeface="Arial"/>
              </a:rPr>
              <a:t> </a:t>
            </a:r>
            <a:r>
              <a:rPr sz="2000" spc="5">
                <a:latin typeface="Arial"/>
                <a:cs typeface="Arial"/>
              </a:rPr>
              <a:t>Act)</a:t>
            </a:r>
            <a:r>
              <a:rPr sz="2000">
                <a:latin typeface="宋体"/>
                <a:cs typeface="宋体"/>
              </a:rPr>
              <a:t>遗传信息非</a:t>
            </a:r>
            <a:r>
              <a:rPr sz="2000" spc="-15">
                <a:latin typeface="宋体"/>
                <a:cs typeface="宋体"/>
              </a:rPr>
              <a:t>歧</a:t>
            </a:r>
            <a:r>
              <a:rPr sz="2000">
                <a:latin typeface="宋体"/>
                <a:cs typeface="宋体"/>
              </a:rPr>
              <a:t>视</a:t>
            </a:r>
            <a:endParaRPr sz="2000">
              <a:latin typeface="宋体"/>
              <a:cs typeface="宋体"/>
            </a:endParaRPr>
          </a:p>
          <a:p>
            <a:pPr marL="355600">
              <a:lnSpc>
                <a:spcPct val="100000"/>
              </a:lnSpc>
              <a:spcBef>
                <a:spcPts val="95"/>
              </a:spcBef>
            </a:pPr>
            <a:r>
              <a:rPr sz="2000">
                <a:latin typeface="宋体"/>
                <a:cs typeface="宋体"/>
              </a:rPr>
              <a:t>行动</a:t>
            </a:r>
            <a:endParaRPr sz="2000">
              <a:latin typeface="宋体"/>
              <a:cs typeface="宋体"/>
            </a:endParaRPr>
          </a:p>
          <a:p>
            <a:pPr marL="12700">
              <a:lnSpc>
                <a:spcPct val="100000"/>
              </a:lnSpc>
              <a:spcBef>
                <a:spcPts val="994"/>
              </a:spcBef>
              <a:tabLst>
                <a:tab pos="354965"/>
              </a:tabLst>
            </a:pPr>
            <a:r>
              <a:rPr sz="1600" spc="3190">
                <a:solidFill>
                  <a:srgbClr val="006FC0"/>
                </a:solidFill>
                <a:latin typeface="Microsoft Sans Serif"/>
                <a:cs typeface="Microsoft Sans Serif"/>
              </a:rPr>
              <a:t>	</a:t>
            </a:r>
            <a:r>
              <a:rPr sz="2000">
                <a:latin typeface="宋体"/>
                <a:cs typeface="宋体"/>
              </a:rPr>
              <a:t>不得在健康保险上歧视</a:t>
            </a:r>
            <a:endParaRPr sz="2000">
              <a:latin typeface="宋体"/>
              <a:cs typeface="宋体"/>
            </a:endParaRPr>
          </a:p>
          <a:p>
            <a:pPr marL="12700">
              <a:lnSpc>
                <a:spcPct val="100000"/>
              </a:lnSpc>
              <a:spcBef>
                <a:spcPts val="1010"/>
              </a:spcBef>
              <a:tabLst>
                <a:tab pos="354965"/>
              </a:tabLst>
            </a:pPr>
            <a:r>
              <a:rPr sz="1600" spc="3190">
                <a:solidFill>
                  <a:srgbClr val="006FC0"/>
                </a:solidFill>
                <a:latin typeface="Microsoft Sans Serif"/>
                <a:cs typeface="Microsoft Sans Serif"/>
              </a:rPr>
              <a:t>	</a:t>
            </a:r>
            <a:r>
              <a:rPr sz="2000">
                <a:latin typeface="宋体"/>
                <a:cs typeface="宋体"/>
              </a:rPr>
              <a:t>不得在雇佣机会上歧视</a:t>
            </a:r>
            <a:endParaRPr sz="2000">
              <a:latin typeface="宋体"/>
              <a:cs typeface="宋体"/>
            </a:endParaRPr>
          </a:p>
          <a:p>
            <a:pPr marL="414655">
              <a:lnSpc>
                <a:spcPct val="100000"/>
              </a:lnSpc>
              <a:spcBef>
                <a:spcPts val="900"/>
              </a:spcBef>
            </a:pPr>
            <a:r>
              <a:rPr sz="1600" spc="3190">
                <a:solidFill>
                  <a:srgbClr val="006FC0"/>
                </a:solidFill>
                <a:latin typeface="Microsoft Sans Serif"/>
                <a:cs typeface="Microsoft Sans Serif"/>
              </a:rPr>
              <a:t></a:t>
            </a:r>
            <a:r>
              <a:rPr sz="1600" spc="395">
                <a:solidFill>
                  <a:srgbClr val="006FC0"/>
                </a:solidFill>
                <a:latin typeface="Microsoft Sans Serif"/>
                <a:cs typeface="Microsoft Sans Serif"/>
              </a:rPr>
              <a:t> </a:t>
            </a:r>
            <a:r>
              <a:rPr sz="2000">
                <a:latin typeface="宋体"/>
                <a:cs typeface="宋体"/>
              </a:rPr>
              <a:t>平等雇佣承诺(</a:t>
            </a:r>
            <a:r>
              <a:rPr sz="2000">
                <a:latin typeface="Arial"/>
                <a:cs typeface="Arial"/>
              </a:rPr>
              <a:t>Equal</a:t>
            </a:r>
            <a:r>
              <a:rPr sz="2000" spc="-45">
                <a:latin typeface="Arial"/>
                <a:cs typeface="Arial"/>
              </a:rPr>
              <a:t> </a:t>
            </a:r>
            <a:r>
              <a:rPr sz="2000">
                <a:latin typeface="Arial"/>
                <a:cs typeface="Arial"/>
              </a:rPr>
              <a:t>Employment</a:t>
            </a:r>
            <a:r>
              <a:rPr sz="2000" spc="-20">
                <a:latin typeface="Arial"/>
                <a:cs typeface="Arial"/>
              </a:rPr>
              <a:t> </a:t>
            </a:r>
            <a:r>
              <a:rPr sz="2000">
                <a:latin typeface="Arial"/>
                <a:cs typeface="Arial"/>
              </a:rPr>
              <a:t>Opportunity</a:t>
            </a:r>
            <a:r>
              <a:rPr sz="2000" spc="-50">
                <a:latin typeface="Arial"/>
                <a:cs typeface="Arial"/>
              </a:rPr>
              <a:t> </a:t>
            </a:r>
            <a:r>
              <a:rPr sz="2000">
                <a:latin typeface="Arial"/>
                <a:cs typeface="Arial"/>
              </a:rPr>
              <a:t>Commission)</a:t>
            </a:r>
            <a:endParaRPr sz="2000">
              <a:latin typeface="Arial"/>
              <a:cs typeface="Arial"/>
            </a:endParaRPr>
          </a:p>
          <a:p>
            <a:pPr marL="12700">
              <a:lnSpc>
                <a:spcPct val="100000"/>
              </a:lnSpc>
              <a:spcBef>
                <a:spcPts val="1000"/>
              </a:spcBef>
              <a:tabLst>
                <a:tab pos="354965"/>
              </a:tabLst>
            </a:pPr>
            <a:r>
              <a:rPr sz="1600" spc="3190">
                <a:solidFill>
                  <a:srgbClr val="006FC0"/>
                </a:solidFill>
                <a:latin typeface="Microsoft Sans Serif"/>
                <a:cs typeface="Microsoft Sans Serif"/>
              </a:rPr>
              <a:t>	</a:t>
            </a:r>
            <a:r>
              <a:rPr sz="2000">
                <a:latin typeface="Arial"/>
                <a:cs typeface="Arial"/>
              </a:rPr>
              <a:t>GINA</a:t>
            </a:r>
            <a:r>
              <a:rPr sz="2000">
                <a:latin typeface="宋体"/>
                <a:cs typeface="宋体"/>
              </a:rPr>
              <a:t>不执行特例</a:t>
            </a:r>
            <a:endParaRPr sz="2000">
              <a:latin typeface="宋体"/>
              <a:cs typeface="宋体"/>
            </a:endParaRPr>
          </a:p>
          <a:p>
            <a:pPr marL="414655">
              <a:lnSpc>
                <a:spcPct val="100000"/>
              </a:lnSpc>
              <a:spcBef>
                <a:spcPts val="1105"/>
              </a:spcBef>
            </a:pPr>
            <a:r>
              <a:rPr sz="1600" spc="3190">
                <a:solidFill>
                  <a:srgbClr val="006FC0"/>
                </a:solidFill>
                <a:latin typeface="Microsoft Sans Serif"/>
                <a:cs typeface="Microsoft Sans Serif"/>
              </a:rPr>
              <a:t></a:t>
            </a:r>
            <a:r>
              <a:rPr sz="1600" spc="395">
                <a:solidFill>
                  <a:srgbClr val="006FC0"/>
                </a:solidFill>
                <a:latin typeface="Microsoft Sans Serif"/>
                <a:cs typeface="Microsoft Sans Serif"/>
              </a:rPr>
              <a:t> </a:t>
            </a:r>
            <a:r>
              <a:rPr sz="2000">
                <a:latin typeface="宋体"/>
                <a:cs typeface="宋体"/>
              </a:rPr>
              <a:t>雇佣人员少于</a:t>
            </a:r>
            <a:r>
              <a:rPr sz="2000" spc="5">
                <a:latin typeface="宋体"/>
                <a:cs typeface="宋体"/>
              </a:rPr>
              <a:t>15</a:t>
            </a:r>
            <a:r>
              <a:rPr sz="2000">
                <a:latin typeface="宋体"/>
                <a:cs typeface="宋体"/>
              </a:rPr>
              <a:t>人</a:t>
            </a:r>
            <a:endParaRPr sz="2000">
              <a:latin typeface="宋体"/>
              <a:cs typeface="宋体"/>
            </a:endParaRPr>
          </a:p>
          <a:p>
            <a:pPr marL="414655">
              <a:lnSpc>
                <a:spcPct val="100000"/>
              </a:lnSpc>
              <a:spcBef>
                <a:spcPts val="900"/>
              </a:spcBef>
            </a:pPr>
            <a:r>
              <a:rPr sz="1600" spc="3190">
                <a:solidFill>
                  <a:srgbClr val="006FC0"/>
                </a:solidFill>
                <a:latin typeface="Microsoft Sans Serif"/>
                <a:cs typeface="Microsoft Sans Serif"/>
              </a:rPr>
              <a:t></a:t>
            </a:r>
            <a:r>
              <a:rPr sz="1600" spc="395">
                <a:solidFill>
                  <a:srgbClr val="006FC0"/>
                </a:solidFill>
                <a:latin typeface="Microsoft Sans Serif"/>
                <a:cs typeface="Microsoft Sans Serif"/>
              </a:rPr>
              <a:t> </a:t>
            </a:r>
            <a:r>
              <a:rPr sz="2000">
                <a:latin typeface="宋体"/>
                <a:cs typeface="宋体"/>
              </a:rPr>
              <a:t>不适用于军队相关的雇佣</a:t>
            </a:r>
            <a:endParaRPr sz="2000">
              <a:latin typeface="宋体"/>
              <a:cs typeface="宋体"/>
            </a:endParaRPr>
          </a:p>
        </p:txBody>
      </p:sp>
      <p:grpSp>
        <p:nvGrpSpPr>
          <p:cNvPr id="4" name="object 4"/>
          <p:cNvGrpSpPr/>
          <p:nvPr/>
        </p:nvGrpSpPr>
        <p:grpSpPr>
          <a:xfrm>
            <a:off x="1225435" y="4000944"/>
            <a:ext cx="6692265" cy="2311400"/>
            <a:chOff x="1225435" y="4000944"/>
            <a:chExt cx="6692265" cy="2311400"/>
          </a:xfrm>
        </p:grpSpPr>
        <p:pic>
          <p:nvPicPr>
            <p:cNvPr id="5" name="object 5"/>
            <p:cNvPicPr/>
            <p:nvPr/>
          </p:nvPicPr>
          <p:blipFill>
            <a:blip r:embed="rId2"/>
            <a:stretch>
              <a:fillRect/>
            </a:stretch>
          </p:blipFill>
          <p:spPr>
            <a:xfrm>
              <a:off x="3584447" y="5433060"/>
              <a:ext cx="3659124" cy="605028"/>
            </a:xfrm>
            <a:prstGeom prst="rect">
              <a:avLst/>
            </a:prstGeom>
          </p:spPr>
        </p:pic>
        <p:pic>
          <p:nvPicPr>
            <p:cNvPr id="6" name="object 6"/>
            <p:cNvPicPr/>
            <p:nvPr/>
          </p:nvPicPr>
          <p:blipFill>
            <a:blip r:embed="rId3"/>
            <a:stretch>
              <a:fillRect/>
            </a:stretch>
          </p:blipFill>
          <p:spPr>
            <a:xfrm>
              <a:off x="4258005" y="4000944"/>
              <a:ext cx="3025317" cy="1960003"/>
            </a:xfrm>
            <a:prstGeom prst="rect">
              <a:avLst/>
            </a:prstGeom>
          </p:spPr>
        </p:pic>
        <p:pic>
          <p:nvPicPr>
            <p:cNvPr id="7" name="object 7"/>
            <p:cNvPicPr/>
            <p:nvPr/>
          </p:nvPicPr>
          <p:blipFill>
            <a:blip r:embed="rId4"/>
            <a:stretch>
              <a:fillRect/>
            </a:stretch>
          </p:blipFill>
          <p:spPr>
            <a:xfrm>
              <a:off x="1225435" y="5911697"/>
              <a:ext cx="3797160" cy="400494"/>
            </a:xfrm>
            <a:prstGeom prst="rect">
              <a:avLst/>
            </a:prstGeom>
          </p:spPr>
        </p:pic>
        <p:pic>
          <p:nvPicPr>
            <p:cNvPr id="8" name="object 8"/>
            <p:cNvPicPr/>
            <p:nvPr/>
          </p:nvPicPr>
          <p:blipFill>
            <a:blip r:embed="rId5"/>
            <a:stretch>
              <a:fillRect/>
            </a:stretch>
          </p:blipFill>
          <p:spPr>
            <a:xfrm>
              <a:off x="5130927" y="5911697"/>
              <a:ext cx="2786379" cy="323202"/>
            </a:xfrm>
            <a:prstGeom prst="rect">
              <a:avLst/>
            </a:prstGeom>
          </p:spPr>
        </p:pic>
      </p:grpSp>
      <p:sp>
        <p:nvSpPr>
          <p:cNvPr id="9" name="object 9"/>
          <p:cNvSpPr txBox="1">
            <a:spLocks noGrp="1"/>
          </p:cNvSpPr>
          <p:nvPr>
            <p:ph type="sldNum" sz="quarter" idx="7"/>
          </p:nvPr>
        </p:nvSpPr>
        <p:spPr>
          <a:prstGeom prst="rect">
            <a:avLst/>
          </a:prstGeom>
        </p:spPr>
        <p:txBody>
          <a:bodyPr vert="horz" wrap="square" lIns="0" tIns="33020" rIns="0" bIns="0" rtlCol="0">
            <a:spAutoFit/>
          </a:bodyPr>
          <a:lstStyle/>
          <a:p>
            <a:pPr marL="38100">
              <a:lnSpc>
                <a:spcPct val="100000"/>
              </a:lnSpc>
              <a:spcBef>
                <a:spcPts val="260"/>
              </a:spcBef>
            </a:pPr>
            <a:fld id="{81D60167-4931-47E6-BA6A-407CBD079E47}" type="slidenum">
              <a:rPr/>
              <a:t>12</a:t>
            </a:fld>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893567" y="773633"/>
            <a:ext cx="3283585" cy="514350"/>
          </a:xfrm>
          <a:prstGeom prst="rect">
            <a:avLst/>
          </a:prstGeom>
        </p:spPr>
        <p:txBody>
          <a:bodyPr vert="horz" wrap="square" lIns="0" tIns="13335" rIns="0" bIns="0" rtlCol="0">
            <a:spAutoFit/>
          </a:bodyPr>
          <a:lstStyle/>
          <a:p>
            <a:pPr marL="12700">
              <a:lnSpc>
                <a:spcPct val="100000"/>
              </a:lnSpc>
              <a:spcBef>
                <a:spcPts val="105"/>
              </a:spcBef>
            </a:pPr>
            <a:r>
              <a:rPr/>
              <a:t>一个GINA</a:t>
            </a:r>
            <a:r>
              <a:rPr spc="-10"/>
              <a:t>案</a:t>
            </a:r>
            <a:r>
              <a:rPr spc="5"/>
              <a:t>例分析</a:t>
            </a:r>
          </a:p>
        </p:txBody>
      </p:sp>
      <p:sp>
        <p:nvSpPr>
          <p:cNvPr id="3" name="object 3"/>
          <p:cNvSpPr txBox="1"/>
          <p:nvPr/>
        </p:nvSpPr>
        <p:spPr>
          <a:xfrm>
            <a:off x="535940" y="1642694"/>
            <a:ext cx="4636135" cy="368427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marR="309245" indent="-343535">
              <a:lnSpc>
                <a:spcPct val="100000"/>
              </a:lnSpc>
              <a:spcBef>
                <a:spcPts val="100"/>
              </a:spcBef>
              <a:tabLst>
                <a:tab pos="355600"/>
              </a:tabLst>
            </a:pPr>
            <a:r>
              <a:rPr sz="1900" spc="3870">
                <a:solidFill>
                  <a:srgbClr val="006FC0"/>
                </a:solidFill>
                <a:latin typeface="Microsoft Sans Serif"/>
                <a:cs typeface="Microsoft Sans Serif"/>
              </a:rPr>
              <a:t>	</a:t>
            </a:r>
            <a:r>
              <a:rPr sz="2400" spc="-5">
                <a:latin typeface="宋体"/>
                <a:cs typeface="宋体"/>
              </a:rPr>
              <a:t>一中年女士带</a:t>
            </a:r>
            <a:r>
              <a:rPr sz="2400">
                <a:latin typeface="宋体"/>
                <a:cs typeface="宋体"/>
              </a:rPr>
              <a:t>其</a:t>
            </a:r>
            <a:r>
              <a:rPr sz="2400" spc="-5">
                <a:latin typeface="宋体"/>
                <a:cs typeface="宋体"/>
              </a:rPr>
              <a:t>6岁的儿子</a:t>
            </a:r>
            <a:r>
              <a:rPr sz="2400" spc="-1875">
                <a:latin typeface="宋体"/>
                <a:cs typeface="宋体"/>
              </a:rPr>
              <a:t>来 </a:t>
            </a:r>
            <a:r>
              <a:rPr sz="2400">
                <a:latin typeface="宋体"/>
                <a:cs typeface="宋体"/>
              </a:rPr>
              <a:t>到遗传门诊咨询。根据其介绍 和检测，孩子患 </a:t>
            </a:r>
            <a:r>
              <a:rPr sz="2400" spc="-5">
                <a:latin typeface="宋体"/>
                <a:cs typeface="宋体"/>
              </a:rPr>
              <a:t>(</a:t>
            </a:r>
            <a:r>
              <a:rPr sz="2400" spc="-5">
                <a:latin typeface="Arial"/>
                <a:cs typeface="Arial"/>
              </a:rPr>
              <a:t>Neurofibromatosis</a:t>
            </a:r>
            <a:r>
              <a:rPr sz="2400" spc="-5">
                <a:latin typeface="宋体"/>
                <a:cs typeface="宋体"/>
              </a:rPr>
              <a:t>，</a:t>
            </a:r>
            <a:r>
              <a:rPr sz="2400" spc="-5">
                <a:latin typeface="Arial"/>
                <a:cs typeface="Arial"/>
              </a:rPr>
              <a:t>NF)</a:t>
            </a:r>
            <a:r>
              <a:rPr sz="2400">
                <a:latin typeface="宋体"/>
                <a:cs typeface="宋体"/>
              </a:rPr>
              <a:t>神 经纤维瘤，一种常染色体显性 疾病。然后对其家庭进行了家 系分析。发现没有其他家庭成</a:t>
            </a:r>
            <a:endParaRPr sz="2400">
              <a:latin typeface="宋体"/>
              <a:cs typeface="宋体"/>
            </a:endParaRPr>
          </a:p>
          <a:p>
            <a:pPr marL="355600" marR="5080">
              <a:lnSpc>
                <a:spcPct val="100000"/>
              </a:lnSpc>
              <a:spcBef>
                <a:spcPts val="5"/>
              </a:spcBef>
            </a:pPr>
            <a:r>
              <a:rPr sz="2400" spc="-5">
                <a:latin typeface="宋体"/>
                <a:cs typeface="宋体"/>
              </a:rPr>
              <a:t>员患NF.</a:t>
            </a:r>
            <a:r>
              <a:rPr sz="2400" spc="-65">
                <a:latin typeface="宋体"/>
                <a:cs typeface="宋体"/>
              </a:rPr>
              <a:t> </a:t>
            </a:r>
            <a:r>
              <a:rPr sz="2400" spc="-5">
                <a:latin typeface="宋体"/>
                <a:cs typeface="宋体"/>
              </a:rPr>
              <a:t>但意外发现这位女士，  </a:t>
            </a:r>
            <a:r>
              <a:rPr sz="2400">
                <a:latin typeface="宋体"/>
                <a:cs typeface="宋体"/>
              </a:rPr>
              <a:t>以及其母亲和姐姐患有成年期 发病的二型糖尿病。</a:t>
            </a:r>
            <a:endParaRPr sz="2400">
              <a:latin typeface="宋体"/>
              <a:cs typeface="宋体"/>
            </a:endParaRPr>
          </a:p>
        </p:txBody>
      </p:sp>
      <p:pic>
        <p:nvPicPr>
          <p:cNvPr id="4" name="object 4"/>
          <p:cNvPicPr/>
          <p:nvPr/>
        </p:nvPicPr>
        <p:blipFill>
          <a:blip r:embed="rId2"/>
          <a:stretch>
            <a:fillRect/>
          </a:stretch>
        </p:blipFill>
        <p:spPr>
          <a:xfrm>
            <a:off x="5229225" y="1952625"/>
            <a:ext cx="3381375" cy="3000375"/>
          </a:xfrm>
          <a:prstGeom prst="rect">
            <a:avLst/>
          </a:prstGeom>
        </p:spPr>
      </p:pic>
      <p:sp>
        <p:nvSpPr>
          <p:cNvPr id="5" name="object 5"/>
          <p:cNvSpPr txBox="1">
            <a:spLocks noGrp="1"/>
          </p:cNvSpPr>
          <p:nvPr>
            <p:ph type="sldNum" sz="quarter" idx="7"/>
          </p:nvPr>
        </p:nvSpPr>
        <p:spPr>
          <a:prstGeom prst="rect">
            <a:avLst/>
          </a:prstGeom>
        </p:spPr>
        <p:txBody>
          <a:bodyPr vert="horz" wrap="square" lIns="0" tIns="33020" rIns="0" bIns="0" rtlCol="0">
            <a:spAutoFit/>
          </a:bodyPr>
          <a:lstStyle/>
          <a:p>
            <a:pPr marL="38100">
              <a:lnSpc>
                <a:spcPct val="100000"/>
              </a:lnSpc>
              <a:spcBef>
                <a:spcPts val="260"/>
              </a:spcBef>
            </a:pPr>
            <a:fld id="{81D60167-4931-47E6-BA6A-407CBD079E47}" type="slidenum">
              <a:rPr/>
              <a:t>13</a:t>
            </a:fld>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922270" y="745363"/>
            <a:ext cx="3282950" cy="513715"/>
          </a:xfrm>
          <a:prstGeom prst="rect">
            <a:avLst/>
          </a:prstGeom>
        </p:spPr>
        <p:txBody>
          <a:bodyPr vert="horz" wrap="square" lIns="0" tIns="13335" rIns="0" bIns="0" rtlCol="0">
            <a:spAutoFit/>
          </a:bodyPr>
          <a:lstStyle/>
          <a:p>
            <a:pPr marL="12700">
              <a:lnSpc>
                <a:spcPct val="100000"/>
              </a:lnSpc>
              <a:spcBef>
                <a:spcPts val="105"/>
              </a:spcBef>
            </a:pPr>
            <a:r>
              <a:rPr/>
              <a:t>这一</a:t>
            </a:r>
            <a:r>
              <a:rPr spc="5"/>
              <a:t>GINA</a:t>
            </a:r>
            <a:r>
              <a:rPr spc="-15"/>
              <a:t>案</a:t>
            </a:r>
            <a:r>
              <a:rPr/>
              <a:t>例分析</a:t>
            </a:r>
          </a:p>
        </p:txBody>
      </p:sp>
      <p:sp>
        <p:nvSpPr>
          <p:cNvPr id="4" name="object 4"/>
          <p:cNvSpPr txBox="1">
            <a:spLocks noGrp="1"/>
          </p:cNvSpPr>
          <p:nvPr>
            <p:ph type="sldNum" sz="quarter" idx="7"/>
          </p:nvPr>
        </p:nvSpPr>
        <p:spPr>
          <a:prstGeom prst="rect">
            <a:avLst/>
          </a:prstGeom>
        </p:spPr>
        <p:txBody>
          <a:bodyPr vert="horz" wrap="square" lIns="0" tIns="33020" rIns="0" bIns="0" rtlCol="0">
            <a:spAutoFit/>
          </a:bodyPr>
          <a:lstStyle/>
          <a:p>
            <a:pPr marL="38100">
              <a:lnSpc>
                <a:spcPct val="100000"/>
              </a:lnSpc>
              <a:spcBef>
                <a:spcPts val="260"/>
              </a:spcBef>
            </a:pPr>
            <a:fld id="{81D60167-4931-47E6-BA6A-407CBD079E47}" type="slidenum">
              <a:rPr/>
              <a:t>14</a:t>
            </a:fld>
            <a:endParaRPr/>
          </a:p>
        </p:txBody>
      </p:sp>
      <p:sp>
        <p:nvSpPr>
          <p:cNvPr id="3" name="object 3"/>
          <p:cNvSpPr txBox="1"/>
          <p:nvPr/>
        </p:nvSpPr>
        <p:spPr>
          <a:xfrm>
            <a:off x="933703" y="1599057"/>
            <a:ext cx="7105650" cy="284607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marR="131445" indent="-342900">
              <a:lnSpc>
                <a:spcPct val="100000"/>
              </a:lnSpc>
              <a:spcBef>
                <a:spcPts val="105"/>
              </a:spcBef>
              <a:tabLst>
                <a:tab pos="354965"/>
              </a:tabLst>
            </a:pPr>
            <a:r>
              <a:rPr sz="1600" spc="3190">
                <a:solidFill>
                  <a:srgbClr val="006FC0"/>
                </a:solidFill>
                <a:latin typeface="Microsoft Sans Serif"/>
                <a:cs typeface="Microsoft Sans Serif"/>
              </a:rPr>
              <a:t>	</a:t>
            </a:r>
            <a:r>
              <a:rPr sz="2000">
                <a:latin typeface="宋体"/>
                <a:cs typeface="宋体"/>
              </a:rPr>
              <a:t>所有家庭成员的遗传信</a:t>
            </a:r>
            <a:r>
              <a:rPr sz="2000" spc="-15">
                <a:latin typeface="宋体"/>
                <a:cs typeface="宋体"/>
              </a:rPr>
              <a:t>息</a:t>
            </a:r>
            <a:r>
              <a:rPr sz="2000">
                <a:latin typeface="宋体"/>
                <a:cs typeface="宋体"/>
              </a:rPr>
              <a:t>都</a:t>
            </a:r>
            <a:r>
              <a:rPr sz="2000" spc="5">
                <a:latin typeface="宋体"/>
                <a:cs typeface="宋体"/>
              </a:rPr>
              <a:t>受</a:t>
            </a:r>
            <a:r>
              <a:rPr sz="2000" spc="-5">
                <a:latin typeface="宋体"/>
                <a:cs typeface="宋体"/>
              </a:rPr>
              <a:t>GINA</a:t>
            </a:r>
            <a:r>
              <a:rPr sz="2000">
                <a:latin typeface="宋体"/>
                <a:cs typeface="宋体"/>
              </a:rPr>
              <a:t>保</a:t>
            </a:r>
            <a:r>
              <a:rPr sz="2000" spc="-15">
                <a:latin typeface="宋体"/>
                <a:cs typeface="宋体"/>
              </a:rPr>
              <a:t>护</a:t>
            </a:r>
            <a:r>
              <a:rPr sz="2000">
                <a:latin typeface="宋体"/>
                <a:cs typeface="宋体"/>
              </a:rPr>
              <a:t>，包</a:t>
            </a:r>
            <a:r>
              <a:rPr sz="2000" spc="-15">
                <a:latin typeface="宋体"/>
                <a:cs typeface="宋体"/>
              </a:rPr>
              <a:t>括</a:t>
            </a:r>
            <a:r>
              <a:rPr sz="2000">
                <a:latin typeface="宋体"/>
                <a:cs typeface="宋体"/>
              </a:rPr>
              <a:t>患有</a:t>
            </a:r>
            <a:r>
              <a:rPr sz="2000" spc="-15">
                <a:latin typeface="宋体"/>
                <a:cs typeface="宋体"/>
              </a:rPr>
              <a:t>二</a:t>
            </a:r>
            <a:r>
              <a:rPr sz="2000">
                <a:latin typeface="宋体"/>
                <a:cs typeface="宋体"/>
              </a:rPr>
              <a:t>型</a:t>
            </a:r>
            <a:r>
              <a:rPr sz="2000" spc="-110">
                <a:latin typeface="宋体"/>
                <a:cs typeface="宋体"/>
              </a:rPr>
              <a:t>糖 </a:t>
            </a:r>
            <a:r>
              <a:rPr sz="2000">
                <a:latin typeface="宋体"/>
                <a:cs typeface="宋体"/>
              </a:rPr>
              <a:t>尿病的家庭成员；</a:t>
            </a:r>
            <a:endParaRPr sz="2000">
              <a:latin typeface="宋体"/>
              <a:cs typeface="宋体"/>
            </a:endParaRPr>
          </a:p>
          <a:p>
            <a:pPr marL="12700">
              <a:lnSpc>
                <a:spcPct val="100000"/>
              </a:lnSpc>
              <a:spcBef>
                <a:spcPts val="995"/>
              </a:spcBef>
              <a:tabLst>
                <a:tab pos="354965"/>
              </a:tabLst>
            </a:pPr>
            <a:r>
              <a:rPr sz="1600" spc="3190">
                <a:solidFill>
                  <a:srgbClr val="006FC0"/>
                </a:solidFill>
                <a:latin typeface="Microsoft Sans Serif"/>
                <a:cs typeface="Microsoft Sans Serif"/>
              </a:rPr>
              <a:t>	</a:t>
            </a:r>
            <a:r>
              <a:rPr sz="2000" spc="5">
                <a:latin typeface="宋体"/>
                <a:cs typeface="宋体"/>
              </a:rPr>
              <a:t>Sam</a:t>
            </a:r>
            <a:r>
              <a:rPr sz="2000">
                <a:latin typeface="宋体"/>
                <a:cs typeface="宋体"/>
              </a:rPr>
              <a:t>具有高风</a:t>
            </a:r>
            <a:r>
              <a:rPr sz="2000" spc="-15">
                <a:latin typeface="宋体"/>
                <a:cs typeface="宋体"/>
              </a:rPr>
              <a:t>险</a:t>
            </a:r>
            <a:r>
              <a:rPr sz="2000">
                <a:latin typeface="宋体"/>
                <a:cs typeface="宋体"/>
              </a:rPr>
              <a:t>疾患</a:t>
            </a:r>
            <a:r>
              <a:rPr sz="2000" spc="-15">
                <a:latin typeface="宋体"/>
                <a:cs typeface="宋体"/>
              </a:rPr>
              <a:t>成</a:t>
            </a:r>
            <a:r>
              <a:rPr sz="2000">
                <a:latin typeface="宋体"/>
                <a:cs typeface="宋体"/>
              </a:rPr>
              <a:t>年期</a:t>
            </a:r>
            <a:r>
              <a:rPr sz="2000" spc="-15">
                <a:latin typeface="宋体"/>
                <a:cs typeface="宋体"/>
              </a:rPr>
              <a:t>二</a:t>
            </a:r>
            <a:r>
              <a:rPr sz="2000">
                <a:latin typeface="宋体"/>
                <a:cs typeface="宋体"/>
              </a:rPr>
              <a:t>型糖</a:t>
            </a:r>
            <a:r>
              <a:rPr sz="2000" spc="-15">
                <a:latin typeface="宋体"/>
                <a:cs typeface="宋体"/>
              </a:rPr>
              <a:t>尿</a:t>
            </a:r>
            <a:r>
              <a:rPr sz="2000">
                <a:latin typeface="宋体"/>
                <a:cs typeface="宋体"/>
              </a:rPr>
              <a:t>病，</a:t>
            </a:r>
            <a:r>
              <a:rPr sz="2000" spc="-15">
                <a:latin typeface="宋体"/>
                <a:cs typeface="宋体"/>
              </a:rPr>
              <a:t>任</a:t>
            </a:r>
            <a:r>
              <a:rPr sz="2000">
                <a:latin typeface="宋体"/>
                <a:cs typeface="宋体"/>
              </a:rPr>
              <a:t>何医</a:t>
            </a:r>
            <a:r>
              <a:rPr sz="2000" spc="-15">
                <a:latin typeface="宋体"/>
                <a:cs typeface="宋体"/>
              </a:rPr>
              <a:t>疗</a:t>
            </a:r>
            <a:r>
              <a:rPr sz="2000">
                <a:latin typeface="宋体"/>
                <a:cs typeface="宋体"/>
              </a:rPr>
              <a:t>保险</a:t>
            </a:r>
            <a:r>
              <a:rPr sz="2000" spc="-15">
                <a:latin typeface="宋体"/>
                <a:cs typeface="宋体"/>
              </a:rPr>
              <a:t>不</a:t>
            </a:r>
            <a:r>
              <a:rPr sz="2000">
                <a:latin typeface="宋体"/>
                <a:cs typeface="宋体"/>
              </a:rPr>
              <a:t>得歧</a:t>
            </a:r>
            <a:endParaRPr sz="2000">
              <a:latin typeface="宋体"/>
              <a:cs typeface="宋体"/>
            </a:endParaRPr>
          </a:p>
          <a:p>
            <a:pPr marL="355600">
              <a:lnSpc>
                <a:spcPct val="100000"/>
              </a:lnSpc>
            </a:pPr>
            <a:r>
              <a:rPr sz="2000">
                <a:latin typeface="宋体"/>
                <a:cs typeface="宋体"/>
              </a:rPr>
              <a:t>视；</a:t>
            </a:r>
            <a:endParaRPr sz="2000">
              <a:latin typeface="宋体"/>
              <a:cs typeface="宋体"/>
            </a:endParaRPr>
          </a:p>
          <a:p>
            <a:pPr marL="355600" marR="5080" indent="-342900">
              <a:lnSpc>
                <a:spcPct val="100000"/>
              </a:lnSpc>
              <a:spcBef>
                <a:spcPts val="1010"/>
              </a:spcBef>
              <a:tabLst>
                <a:tab pos="354965"/>
              </a:tabLst>
            </a:pPr>
            <a:r>
              <a:rPr sz="1600" spc="3190">
                <a:solidFill>
                  <a:srgbClr val="006FC0"/>
                </a:solidFill>
                <a:latin typeface="Microsoft Sans Serif"/>
                <a:cs typeface="Microsoft Sans Serif"/>
              </a:rPr>
              <a:t>	</a:t>
            </a:r>
            <a:r>
              <a:rPr sz="2000" spc="5">
                <a:latin typeface="宋体"/>
                <a:cs typeface="宋体"/>
              </a:rPr>
              <a:t>Sam</a:t>
            </a:r>
            <a:r>
              <a:rPr sz="2000">
                <a:latin typeface="宋体"/>
                <a:cs typeface="宋体"/>
              </a:rPr>
              <a:t>其他的未</a:t>
            </a:r>
            <a:r>
              <a:rPr sz="2000" spc="-15">
                <a:latin typeface="宋体"/>
                <a:cs typeface="宋体"/>
              </a:rPr>
              <a:t>获</a:t>
            </a:r>
            <a:r>
              <a:rPr sz="2000">
                <a:latin typeface="宋体"/>
                <a:cs typeface="宋体"/>
              </a:rPr>
              <a:t>得诊</a:t>
            </a:r>
            <a:r>
              <a:rPr sz="2000" spc="-15">
                <a:latin typeface="宋体"/>
                <a:cs typeface="宋体"/>
              </a:rPr>
              <a:t>断</a:t>
            </a:r>
            <a:r>
              <a:rPr sz="2000">
                <a:latin typeface="宋体"/>
                <a:cs typeface="宋体"/>
              </a:rPr>
              <a:t>的兄</a:t>
            </a:r>
            <a:r>
              <a:rPr sz="2000" spc="-15">
                <a:latin typeface="宋体"/>
                <a:cs typeface="宋体"/>
              </a:rPr>
              <a:t>弟</a:t>
            </a:r>
            <a:r>
              <a:rPr sz="2000">
                <a:latin typeface="宋体"/>
                <a:cs typeface="宋体"/>
              </a:rPr>
              <a:t>姐妹</a:t>
            </a:r>
            <a:r>
              <a:rPr sz="2000" spc="-10">
                <a:latin typeface="宋体"/>
                <a:cs typeface="宋体"/>
              </a:rPr>
              <a:t>有</a:t>
            </a:r>
            <a:r>
              <a:rPr sz="2000" spc="-5">
                <a:latin typeface="宋体"/>
                <a:cs typeface="宋体"/>
              </a:rPr>
              <a:t>NF</a:t>
            </a:r>
            <a:r>
              <a:rPr sz="2000">
                <a:latin typeface="宋体"/>
                <a:cs typeface="宋体"/>
              </a:rPr>
              <a:t>或</a:t>
            </a:r>
            <a:r>
              <a:rPr sz="2000" spc="-15">
                <a:latin typeface="宋体"/>
                <a:cs typeface="宋体"/>
              </a:rPr>
              <a:t>二</a:t>
            </a:r>
            <a:r>
              <a:rPr sz="2000">
                <a:latin typeface="宋体"/>
                <a:cs typeface="宋体"/>
              </a:rPr>
              <a:t>型糖</a:t>
            </a:r>
            <a:r>
              <a:rPr sz="2000" spc="-15">
                <a:latin typeface="宋体"/>
                <a:cs typeface="宋体"/>
              </a:rPr>
              <a:t>尿</a:t>
            </a:r>
            <a:r>
              <a:rPr sz="2000">
                <a:latin typeface="宋体"/>
                <a:cs typeface="宋体"/>
              </a:rPr>
              <a:t>病的</a:t>
            </a:r>
            <a:r>
              <a:rPr sz="2000" spc="-15">
                <a:latin typeface="宋体"/>
                <a:cs typeface="宋体"/>
              </a:rPr>
              <a:t>风</a:t>
            </a:r>
            <a:r>
              <a:rPr sz="2000" spc="-100">
                <a:latin typeface="宋体"/>
                <a:cs typeface="宋体"/>
              </a:rPr>
              <a:t>险 </a:t>
            </a:r>
            <a:r>
              <a:rPr sz="2000">
                <a:latin typeface="宋体"/>
                <a:cs typeface="宋体"/>
              </a:rPr>
              <a:t>，同样受GINA保护；</a:t>
            </a:r>
            <a:endParaRPr sz="2000">
              <a:latin typeface="宋体"/>
              <a:cs typeface="宋体"/>
            </a:endParaRPr>
          </a:p>
          <a:p>
            <a:pPr marL="355600" marR="132080" indent="-342900">
              <a:lnSpc>
                <a:spcPct val="100000"/>
              </a:lnSpc>
              <a:spcBef>
                <a:spcPts val="994"/>
              </a:spcBef>
              <a:tabLst>
                <a:tab pos="354965"/>
              </a:tabLst>
            </a:pPr>
            <a:r>
              <a:rPr sz="1600" spc="3190">
                <a:solidFill>
                  <a:srgbClr val="006FC0"/>
                </a:solidFill>
                <a:latin typeface="Microsoft Sans Serif"/>
                <a:cs typeface="Microsoft Sans Serif"/>
              </a:rPr>
              <a:t>	</a:t>
            </a:r>
            <a:r>
              <a:rPr sz="2000">
                <a:latin typeface="宋体"/>
                <a:cs typeface="宋体"/>
              </a:rPr>
              <a:t>但医疗保险可以根据新</a:t>
            </a:r>
            <a:r>
              <a:rPr sz="2000" spc="-15">
                <a:latin typeface="宋体"/>
                <a:cs typeface="宋体"/>
              </a:rPr>
              <a:t>的</a:t>
            </a:r>
            <a:r>
              <a:rPr sz="2000">
                <a:latin typeface="宋体"/>
                <a:cs typeface="宋体"/>
              </a:rPr>
              <a:t>检测</a:t>
            </a:r>
            <a:r>
              <a:rPr sz="2000" spc="-15">
                <a:latin typeface="宋体"/>
                <a:cs typeface="宋体"/>
              </a:rPr>
              <a:t>结</a:t>
            </a:r>
            <a:r>
              <a:rPr sz="2000">
                <a:latin typeface="宋体"/>
                <a:cs typeface="宋体"/>
              </a:rPr>
              <a:t>果对</a:t>
            </a:r>
            <a:r>
              <a:rPr sz="2000" spc="-15">
                <a:latin typeface="宋体"/>
                <a:cs typeface="宋体"/>
              </a:rPr>
              <a:t>患</a:t>
            </a:r>
            <a:r>
              <a:rPr sz="2000">
                <a:latin typeface="宋体"/>
                <a:cs typeface="宋体"/>
              </a:rPr>
              <a:t>者进</a:t>
            </a:r>
            <a:r>
              <a:rPr sz="2000" spc="-15">
                <a:latin typeface="宋体"/>
                <a:cs typeface="宋体"/>
              </a:rPr>
              <a:t>行</a:t>
            </a:r>
            <a:r>
              <a:rPr sz="2000">
                <a:latin typeface="宋体"/>
                <a:cs typeface="宋体"/>
              </a:rPr>
              <a:t>评估</a:t>
            </a:r>
            <a:r>
              <a:rPr sz="2000" spc="-15">
                <a:latin typeface="宋体"/>
                <a:cs typeface="宋体"/>
              </a:rPr>
              <a:t>，</a:t>
            </a:r>
            <a:r>
              <a:rPr sz="2000">
                <a:latin typeface="宋体"/>
                <a:cs typeface="宋体"/>
              </a:rPr>
              <a:t>提</a:t>
            </a:r>
            <a:r>
              <a:rPr sz="2000" spc="-110">
                <a:latin typeface="宋体"/>
                <a:cs typeface="宋体"/>
              </a:rPr>
              <a:t>供 </a:t>
            </a:r>
            <a:r>
              <a:rPr sz="2000">
                <a:latin typeface="宋体"/>
                <a:cs typeface="宋体"/>
              </a:rPr>
              <a:t>最佳治疗方案。</a:t>
            </a:r>
            <a:endParaRPr sz="2000">
              <a:latin typeface="宋体"/>
              <a:cs typeface="宋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21660" y="758189"/>
            <a:ext cx="3714115" cy="467995"/>
          </a:xfrm>
          <a:prstGeom prst="rect">
            <a:avLst/>
          </a:prstGeom>
        </p:spPr>
        <p:txBody>
          <a:bodyPr vert="horz" wrap="square" lIns="0" tIns="13335" rIns="0" bIns="0" rtlCol="0">
            <a:spAutoFit/>
          </a:bodyPr>
          <a:lstStyle/>
          <a:p>
            <a:pPr marL="12700">
              <a:lnSpc>
                <a:spcPct val="100000"/>
              </a:lnSpc>
              <a:spcBef>
                <a:spcPts val="105"/>
              </a:spcBef>
            </a:pPr>
            <a:r>
              <a:rPr sz="2900"/>
              <a:t>一个里程碑式GINA案例</a:t>
            </a:r>
            <a:endParaRPr sz="2900"/>
          </a:p>
        </p:txBody>
      </p:sp>
      <p:pic>
        <p:nvPicPr>
          <p:cNvPr id="3" name="object 3"/>
          <p:cNvPicPr/>
          <p:nvPr/>
        </p:nvPicPr>
        <p:blipFill>
          <a:blip r:embed="rId2"/>
          <a:stretch>
            <a:fillRect/>
          </a:stretch>
        </p:blipFill>
        <p:spPr>
          <a:xfrm>
            <a:off x="1009650" y="1400175"/>
            <a:ext cx="7286625" cy="2600325"/>
          </a:xfrm>
          <a:prstGeom prst="rect">
            <a:avLst/>
          </a:prstGeom>
        </p:spPr>
      </p:pic>
      <p:sp>
        <p:nvSpPr>
          <p:cNvPr id="4" name="object 4"/>
          <p:cNvSpPr txBox="1"/>
          <p:nvPr/>
        </p:nvSpPr>
        <p:spPr>
          <a:xfrm>
            <a:off x="1029106" y="4031161"/>
            <a:ext cx="7177405" cy="2019935"/>
          </a:xfrm>
          <a:prstGeom prst="rect">
            <a:avLst/>
          </a:prstGeom>
        </p:spPr>
        <p:txBody>
          <a:bodyPr vert="horz" wrap="square" lIns="0" tIns="14287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125"/>
              </a:spcBef>
              <a:tabLst>
                <a:tab pos="354965"/>
              </a:tabLst>
            </a:pPr>
            <a:r>
              <a:rPr sz="1450" spc="2870">
                <a:solidFill>
                  <a:srgbClr val="006FC0"/>
                </a:solidFill>
                <a:latin typeface="Microsoft Sans Serif"/>
                <a:cs typeface="Microsoft Sans Serif"/>
              </a:rPr>
              <a:t>	</a:t>
            </a:r>
            <a:r>
              <a:rPr sz="1800">
                <a:latin typeface="宋体"/>
                <a:cs typeface="宋体"/>
              </a:rPr>
              <a:t>事件经过：</a:t>
            </a:r>
            <a:endParaRPr sz="1800">
              <a:latin typeface="宋体"/>
              <a:cs typeface="宋体"/>
            </a:endParaRPr>
          </a:p>
          <a:p>
            <a:pPr marL="697865" marR="5080" indent="-283845">
              <a:lnSpc>
                <a:spcPct val="102299"/>
              </a:lnSpc>
              <a:spcBef>
                <a:spcPts val="865"/>
              </a:spcBef>
              <a:tabLst>
                <a:tab pos="697865"/>
              </a:tabLst>
            </a:pPr>
            <a:r>
              <a:rPr sz="1250" spc="2600">
                <a:solidFill>
                  <a:srgbClr val="006FC0"/>
                </a:solidFill>
                <a:latin typeface="Microsoft Sans Serif"/>
                <a:cs typeface="Microsoft Sans Serif"/>
              </a:rPr>
              <a:t>	</a:t>
            </a:r>
            <a:r>
              <a:rPr sz="1600" spc="-5">
                <a:latin typeface="宋体"/>
                <a:cs typeface="宋体"/>
              </a:rPr>
              <a:t>雇主为</a:t>
            </a:r>
            <a:r>
              <a:rPr sz="1600" spc="-5">
                <a:latin typeface="Arial"/>
                <a:cs typeface="Arial"/>
              </a:rPr>
              <a:t>Atlas Logistics</a:t>
            </a:r>
            <a:r>
              <a:rPr sz="1600" spc="-10">
                <a:latin typeface="Arial"/>
                <a:cs typeface="Arial"/>
              </a:rPr>
              <a:t> </a:t>
            </a:r>
            <a:r>
              <a:rPr sz="1600" spc="-5">
                <a:latin typeface="Arial"/>
                <a:cs typeface="Arial"/>
              </a:rPr>
              <a:t>Group</a:t>
            </a:r>
            <a:r>
              <a:rPr sz="1600" spc="15">
                <a:latin typeface="Arial"/>
                <a:cs typeface="Arial"/>
              </a:rPr>
              <a:t> </a:t>
            </a:r>
            <a:r>
              <a:rPr sz="1600" spc="-5">
                <a:latin typeface="Arial"/>
                <a:cs typeface="Arial"/>
              </a:rPr>
              <a:t>Retail</a:t>
            </a:r>
            <a:r>
              <a:rPr sz="1600" spc="-10">
                <a:latin typeface="Arial"/>
                <a:cs typeface="Arial"/>
              </a:rPr>
              <a:t> </a:t>
            </a:r>
            <a:r>
              <a:rPr sz="1600">
                <a:latin typeface="Arial"/>
                <a:cs typeface="Arial"/>
              </a:rPr>
              <a:t>Services</a:t>
            </a:r>
            <a:r>
              <a:rPr sz="1600">
                <a:latin typeface="宋体"/>
                <a:cs typeface="宋体"/>
              </a:rPr>
              <a:t>，</a:t>
            </a:r>
            <a:r>
              <a:rPr sz="1600" spc="-5">
                <a:latin typeface="宋体"/>
                <a:cs typeface="宋体"/>
              </a:rPr>
              <a:t>发现经常有人在它的某</a:t>
            </a:r>
            <a:r>
              <a:rPr sz="1600" spc="-880">
                <a:latin typeface="宋体"/>
                <a:cs typeface="宋体"/>
              </a:rPr>
              <a:t>个 </a:t>
            </a:r>
            <a:r>
              <a:rPr sz="1600" spc="-5">
                <a:latin typeface="宋体"/>
                <a:cs typeface="宋体"/>
              </a:rPr>
              <a:t>库房里排大便。他们开始怀疑雇</a:t>
            </a:r>
            <a:r>
              <a:rPr sz="1600">
                <a:latin typeface="宋体"/>
                <a:cs typeface="宋体"/>
              </a:rPr>
              <a:t>员</a:t>
            </a:r>
            <a:r>
              <a:rPr sz="1600" spc="-5">
                <a:latin typeface="Arial"/>
                <a:cs typeface="Arial"/>
              </a:rPr>
              <a:t>Jack</a:t>
            </a:r>
            <a:r>
              <a:rPr sz="1600" spc="40">
                <a:latin typeface="Arial"/>
                <a:cs typeface="Arial"/>
              </a:rPr>
              <a:t> </a:t>
            </a:r>
            <a:r>
              <a:rPr sz="1600" spc="-10">
                <a:latin typeface="Arial"/>
                <a:cs typeface="Arial"/>
              </a:rPr>
              <a:t>Lowe</a:t>
            </a:r>
            <a:r>
              <a:rPr sz="1600" spc="25">
                <a:latin typeface="Arial"/>
                <a:cs typeface="Arial"/>
              </a:rPr>
              <a:t> </a:t>
            </a:r>
            <a:r>
              <a:rPr sz="1600" spc="-5">
                <a:latin typeface="宋体"/>
                <a:cs typeface="宋体"/>
              </a:rPr>
              <a:t>和</a:t>
            </a:r>
            <a:r>
              <a:rPr sz="1600" spc="-350">
                <a:latin typeface="宋体"/>
                <a:cs typeface="宋体"/>
              </a:rPr>
              <a:t> </a:t>
            </a:r>
            <a:r>
              <a:rPr sz="1600" spc="-5">
                <a:latin typeface="Arial"/>
                <a:cs typeface="Arial"/>
              </a:rPr>
              <a:t>Dennis</a:t>
            </a:r>
            <a:r>
              <a:rPr sz="1600" spc="-15">
                <a:latin typeface="Arial"/>
                <a:cs typeface="Arial"/>
              </a:rPr>
              <a:t> </a:t>
            </a:r>
            <a:r>
              <a:rPr sz="1600" spc="-5">
                <a:latin typeface="Arial"/>
                <a:cs typeface="Arial"/>
              </a:rPr>
              <a:t>Reynolds</a:t>
            </a:r>
            <a:r>
              <a:rPr sz="1600" spc="-5">
                <a:latin typeface="宋体"/>
                <a:cs typeface="宋体"/>
              </a:rPr>
              <a:t>。于是 取了他们的口腔粘膜并提取</a:t>
            </a:r>
            <a:r>
              <a:rPr sz="1600">
                <a:latin typeface="宋体"/>
                <a:cs typeface="宋体"/>
              </a:rPr>
              <a:t>了DNA，</a:t>
            </a:r>
            <a:r>
              <a:rPr sz="1600" spc="-5">
                <a:latin typeface="宋体"/>
                <a:cs typeface="宋体"/>
              </a:rPr>
              <a:t>去和粪便</a:t>
            </a:r>
            <a:r>
              <a:rPr sz="1600">
                <a:latin typeface="宋体"/>
                <a:cs typeface="宋体"/>
              </a:rPr>
              <a:t>DNA</a:t>
            </a:r>
            <a:r>
              <a:rPr sz="1600" spc="-5">
                <a:latin typeface="宋体"/>
                <a:cs typeface="宋体"/>
              </a:rPr>
              <a:t>比对。</a:t>
            </a:r>
            <a:endParaRPr sz="1600">
              <a:latin typeface="宋体"/>
              <a:cs typeface="宋体"/>
            </a:endParaRPr>
          </a:p>
          <a:p>
            <a:pPr marL="414655">
              <a:lnSpc>
                <a:spcPct val="100000"/>
              </a:lnSpc>
              <a:spcBef>
                <a:spcPts val="994"/>
              </a:spcBef>
              <a:tabLst>
                <a:tab pos="697865"/>
              </a:tabLst>
            </a:pPr>
            <a:r>
              <a:rPr sz="1250" spc="2600">
                <a:solidFill>
                  <a:srgbClr val="006FC0"/>
                </a:solidFill>
                <a:latin typeface="Microsoft Sans Serif"/>
                <a:cs typeface="Microsoft Sans Serif"/>
              </a:rPr>
              <a:t>	</a:t>
            </a:r>
            <a:r>
              <a:rPr sz="1600" spc="-5">
                <a:latin typeface="宋体"/>
                <a:cs typeface="宋体"/>
              </a:rPr>
              <a:t>比对结果并不相符。</a:t>
            </a:r>
            <a:endParaRPr sz="1600">
              <a:latin typeface="宋体"/>
              <a:cs typeface="宋体"/>
            </a:endParaRPr>
          </a:p>
          <a:p>
            <a:pPr marL="414655">
              <a:lnSpc>
                <a:spcPct val="100000"/>
              </a:lnSpc>
              <a:spcBef>
                <a:spcPts val="925"/>
              </a:spcBef>
              <a:tabLst>
                <a:tab pos="697865"/>
              </a:tabLst>
            </a:pPr>
            <a:r>
              <a:rPr sz="1250" spc="2600">
                <a:solidFill>
                  <a:srgbClr val="006FC0"/>
                </a:solidFill>
                <a:latin typeface="Microsoft Sans Serif"/>
                <a:cs typeface="Microsoft Sans Serif"/>
              </a:rPr>
              <a:t>	</a:t>
            </a:r>
            <a:r>
              <a:rPr sz="1600" spc="-5">
                <a:latin typeface="Arial"/>
                <a:cs typeface="Arial"/>
              </a:rPr>
              <a:t>Jack</a:t>
            </a:r>
            <a:r>
              <a:rPr sz="1600" spc="-15">
                <a:latin typeface="Arial"/>
                <a:cs typeface="Arial"/>
              </a:rPr>
              <a:t> </a:t>
            </a:r>
            <a:r>
              <a:rPr sz="1600" spc="-10">
                <a:latin typeface="Arial"/>
                <a:cs typeface="Arial"/>
              </a:rPr>
              <a:t>Lowe</a:t>
            </a:r>
            <a:r>
              <a:rPr sz="1600" spc="30">
                <a:latin typeface="Arial"/>
                <a:cs typeface="Arial"/>
              </a:rPr>
              <a:t> </a:t>
            </a:r>
            <a:r>
              <a:rPr sz="1600" spc="-5">
                <a:latin typeface="宋体"/>
                <a:cs typeface="宋体"/>
              </a:rPr>
              <a:t>和</a:t>
            </a:r>
            <a:r>
              <a:rPr sz="1600" spc="-360">
                <a:latin typeface="宋体"/>
                <a:cs typeface="宋体"/>
              </a:rPr>
              <a:t> </a:t>
            </a:r>
            <a:r>
              <a:rPr sz="1600" spc="-5">
                <a:latin typeface="Arial"/>
                <a:cs typeface="Arial"/>
              </a:rPr>
              <a:t>Dennis</a:t>
            </a:r>
            <a:r>
              <a:rPr sz="1600">
                <a:latin typeface="Arial"/>
                <a:cs typeface="Arial"/>
              </a:rPr>
              <a:t> </a:t>
            </a:r>
            <a:r>
              <a:rPr sz="1600" spc="-5">
                <a:latin typeface="Arial"/>
                <a:cs typeface="Arial"/>
              </a:rPr>
              <a:t>Reynolds</a:t>
            </a:r>
            <a:r>
              <a:rPr sz="1600" spc="-5">
                <a:latin typeface="宋体"/>
                <a:cs typeface="宋体"/>
              </a:rPr>
              <a:t>开始上告。</a:t>
            </a:r>
            <a:endParaRPr sz="1600">
              <a:latin typeface="宋体"/>
              <a:cs typeface="宋体"/>
            </a:endParaRPr>
          </a:p>
        </p:txBody>
      </p:sp>
      <p:sp>
        <p:nvSpPr>
          <p:cNvPr id="5" name="object 5"/>
          <p:cNvSpPr txBox="1">
            <a:spLocks noGrp="1"/>
          </p:cNvSpPr>
          <p:nvPr>
            <p:ph type="sldNum" sz="quarter" idx="7"/>
          </p:nvPr>
        </p:nvSpPr>
        <p:spPr>
          <a:prstGeom prst="rect">
            <a:avLst/>
          </a:prstGeom>
        </p:spPr>
        <p:txBody>
          <a:bodyPr vert="horz" wrap="square" lIns="0" tIns="33020" rIns="0" bIns="0" rtlCol="0">
            <a:spAutoFit/>
          </a:bodyPr>
          <a:lstStyle/>
          <a:p>
            <a:pPr marL="38100">
              <a:lnSpc>
                <a:spcPct val="100000"/>
              </a:lnSpc>
              <a:spcBef>
                <a:spcPts val="260"/>
              </a:spcBef>
            </a:pPr>
            <a:fld id="{81D60167-4931-47E6-BA6A-407CBD079E47}" type="slidenum">
              <a:rPr/>
              <a:t>15</a:t>
            </a:fld>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376676" y="735533"/>
            <a:ext cx="2466975" cy="514350"/>
          </a:xfrm>
          <a:prstGeom prst="rect">
            <a:avLst/>
          </a:prstGeom>
        </p:spPr>
        <p:txBody>
          <a:bodyPr vert="horz" wrap="square" lIns="0" tIns="13335" rIns="0" bIns="0" rtlCol="0">
            <a:spAutoFit/>
          </a:bodyPr>
          <a:lstStyle/>
          <a:p>
            <a:pPr marL="12700">
              <a:lnSpc>
                <a:spcPct val="100000"/>
              </a:lnSpc>
              <a:spcBef>
                <a:spcPts val="105"/>
              </a:spcBef>
            </a:pPr>
            <a:r>
              <a:rPr/>
              <a:t>正方反方辩论</a:t>
            </a:r>
          </a:p>
        </p:txBody>
      </p:sp>
      <p:sp>
        <p:nvSpPr>
          <p:cNvPr id="3" name="object 3"/>
          <p:cNvSpPr/>
          <p:nvPr/>
        </p:nvSpPr>
        <p:spPr>
          <a:xfrm>
            <a:off x="457200" y="1600136"/>
            <a:ext cx="3276600" cy="4526280"/>
          </a:xfrm>
          <a:custGeom>
            <a:rect l="l" t="t" r="r" b="b"/>
            <a:pathLst>
              <a:path w="3276600" h="4526280">
                <a:moveTo>
                  <a:pt x="0" y="4526026"/>
                </a:moveTo>
                <a:lnTo>
                  <a:pt x="3276600" y="4526026"/>
                </a:lnTo>
                <a:lnTo>
                  <a:pt x="3276600" y="0"/>
                </a:lnTo>
                <a:lnTo>
                  <a:pt x="0" y="0"/>
                </a:lnTo>
                <a:lnTo>
                  <a:pt x="0" y="4526026"/>
                </a:lnTo>
                <a:close/>
              </a:path>
            </a:pathLst>
          </a:custGeom>
          <a:ln w="9525">
            <a:solidFill>
              <a:srgbClr val="00AFE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txBox="1"/>
          <p:nvPr/>
        </p:nvSpPr>
        <p:spPr>
          <a:xfrm>
            <a:off x="535940" y="1530456"/>
            <a:ext cx="3109595" cy="4516755"/>
          </a:xfrm>
          <a:prstGeom prst="rect">
            <a:avLst/>
          </a:prstGeom>
        </p:spPr>
        <p:txBody>
          <a:bodyPr vert="horz" wrap="square" lIns="0" tIns="12382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75"/>
              </a:spcBef>
              <a:tabLst>
                <a:tab pos="355600"/>
              </a:tabLst>
            </a:pPr>
            <a:r>
              <a:rPr sz="1600" spc="3190">
                <a:solidFill>
                  <a:srgbClr val="006FC0"/>
                </a:solidFill>
                <a:latin typeface="Microsoft Sans Serif"/>
                <a:cs typeface="Microsoft Sans Serif"/>
              </a:rPr>
              <a:t>	</a:t>
            </a:r>
            <a:r>
              <a:rPr sz="2000">
                <a:latin typeface="宋体"/>
                <a:cs typeface="宋体"/>
              </a:rPr>
              <a:t>正方</a:t>
            </a:r>
            <a:endParaRPr sz="2000">
              <a:latin typeface="宋体"/>
              <a:cs typeface="宋体"/>
            </a:endParaRPr>
          </a:p>
          <a:p>
            <a:pPr marL="355600" marR="5080" indent="-343535">
              <a:lnSpc>
                <a:spcPct val="100000"/>
              </a:lnSpc>
              <a:spcBef>
                <a:spcPts val="880"/>
              </a:spcBef>
              <a:tabLst>
                <a:tab pos="355600"/>
              </a:tabLst>
            </a:pPr>
            <a:r>
              <a:rPr sz="1600" spc="3190">
                <a:solidFill>
                  <a:srgbClr val="006FC0"/>
                </a:solidFill>
                <a:latin typeface="Microsoft Sans Serif"/>
                <a:cs typeface="Microsoft Sans Serif"/>
              </a:rPr>
              <a:t>	</a:t>
            </a:r>
            <a:r>
              <a:rPr sz="2000">
                <a:latin typeface="Arial"/>
                <a:cs typeface="Arial"/>
              </a:rPr>
              <a:t>People are afraid that  their DNA could be</a:t>
            </a:r>
            <a:r>
              <a:rPr sz="2000" spc="-215">
                <a:latin typeface="Arial"/>
                <a:cs typeface="Arial"/>
              </a:rPr>
              <a:t> </a:t>
            </a:r>
            <a:r>
              <a:rPr sz="2000">
                <a:latin typeface="Arial"/>
                <a:cs typeface="Arial"/>
              </a:rPr>
              <a:t>used  against them by  employers or insurance  companies</a:t>
            </a:r>
            <a:r>
              <a:rPr sz="2000">
                <a:latin typeface="宋体"/>
                <a:cs typeface="宋体"/>
              </a:rPr>
              <a:t>；</a:t>
            </a:r>
            <a:r>
              <a:rPr sz="2000">
                <a:latin typeface="Arial"/>
                <a:cs typeface="Arial"/>
              </a:rPr>
              <a:t>The law  prohibits employers in  the United States from  requesting genetic  information or from  using it to make  employment decisions,  including hiring, firing  and</a:t>
            </a:r>
            <a:r>
              <a:rPr sz="2000" spc="-25">
                <a:latin typeface="Arial"/>
                <a:cs typeface="Arial"/>
              </a:rPr>
              <a:t> </a:t>
            </a:r>
            <a:r>
              <a:rPr sz="2000">
                <a:latin typeface="Arial"/>
                <a:cs typeface="Arial"/>
              </a:rPr>
              <a:t>promotions.</a:t>
            </a:r>
            <a:endParaRPr sz="2000">
              <a:latin typeface="Arial"/>
              <a:cs typeface="Arial"/>
            </a:endParaRPr>
          </a:p>
        </p:txBody>
      </p:sp>
      <p:sp>
        <p:nvSpPr>
          <p:cNvPr id="5" name="object 5"/>
          <p:cNvSpPr txBox="1"/>
          <p:nvPr/>
        </p:nvSpPr>
        <p:spPr>
          <a:xfrm>
            <a:off x="3933825" y="5629287"/>
            <a:ext cx="4572000" cy="1016000"/>
          </a:xfrm>
          <a:prstGeom prst="rect">
            <a:avLst/>
          </a:prstGeom>
          <a:ln w="9525">
            <a:solidFill>
              <a:srgbClr val="00AFEF"/>
            </a:solidFill>
          </a:ln>
        </p:spPr>
        <p:txBody>
          <a:bodyPr vert="horz" wrap="square" lIns="0" tIns="4000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2075" marR="241935">
              <a:lnSpc>
                <a:spcPct val="100000"/>
              </a:lnSpc>
              <a:spcBef>
                <a:spcPts val="315"/>
              </a:spcBef>
            </a:pPr>
            <a:r>
              <a:rPr sz="2000" b="1" u="heavy">
                <a:uFill>
                  <a:solidFill>
                    <a:srgbClr val="000000"/>
                  </a:solidFill>
                </a:uFill>
                <a:latin typeface="Arial"/>
                <a:cs typeface="Arial"/>
              </a:rPr>
              <a:t>The jury rejected the argument</a:t>
            </a:r>
            <a:r>
              <a:rPr sz="2000" b="1" u="heavy" spc="-155">
                <a:uFill>
                  <a:solidFill>
                    <a:srgbClr val="000000"/>
                  </a:solidFill>
                </a:uFill>
                <a:latin typeface="Arial"/>
                <a:cs typeface="Arial"/>
              </a:rPr>
              <a:t> </a:t>
            </a:r>
            <a:r>
              <a:rPr sz="2000" b="1" u="heavy">
                <a:uFill>
                  <a:solidFill>
                    <a:srgbClr val="000000"/>
                  </a:solidFill>
                </a:uFill>
                <a:latin typeface="Arial"/>
                <a:cs typeface="Arial"/>
              </a:rPr>
              <a:t>and </a:t>
            </a:r>
            <a:r>
              <a:rPr sz="2000" b="1">
                <a:latin typeface="Arial"/>
                <a:cs typeface="Arial"/>
              </a:rPr>
              <a:t> </a:t>
            </a:r>
            <a:r>
              <a:rPr sz="2000" b="1" u="heavy">
                <a:uFill>
                  <a:solidFill>
                    <a:srgbClr val="000000"/>
                  </a:solidFill>
                </a:uFill>
                <a:latin typeface="Arial"/>
                <a:cs typeface="Arial"/>
              </a:rPr>
              <a:t>awarded the </a:t>
            </a:r>
            <a:r>
              <a:rPr sz="2000" b="1" u="heavy" spc="-5">
                <a:uFill>
                  <a:solidFill>
                    <a:srgbClr val="000000"/>
                  </a:solidFill>
                </a:uFill>
                <a:latin typeface="Arial"/>
                <a:cs typeface="Arial"/>
              </a:rPr>
              <a:t>employees </a:t>
            </a:r>
            <a:r>
              <a:rPr sz="2000" b="1" u="heavy">
                <a:uFill>
                  <a:solidFill>
                    <a:srgbClr val="000000"/>
                  </a:solidFill>
                </a:uFill>
                <a:latin typeface="Arial"/>
                <a:cs typeface="Arial"/>
              </a:rPr>
              <a:t>$2.25 </a:t>
            </a:r>
            <a:r>
              <a:rPr sz="2000" b="1">
                <a:latin typeface="Arial"/>
                <a:cs typeface="Arial"/>
              </a:rPr>
              <a:t> </a:t>
            </a:r>
            <a:r>
              <a:rPr sz="2000" b="1" u="heavy" spc="-5">
                <a:uFill>
                  <a:solidFill>
                    <a:srgbClr val="000000"/>
                  </a:solidFill>
                </a:uFill>
                <a:latin typeface="Arial"/>
                <a:cs typeface="Arial"/>
              </a:rPr>
              <a:t>million </a:t>
            </a:r>
            <a:r>
              <a:rPr sz="2000" b="1" u="heavy">
                <a:uFill>
                  <a:solidFill>
                    <a:srgbClr val="000000"/>
                  </a:solidFill>
                </a:uFill>
                <a:latin typeface="Arial"/>
                <a:cs typeface="Arial"/>
              </a:rPr>
              <a:t>for their</a:t>
            </a:r>
            <a:r>
              <a:rPr sz="2000" b="1" u="heavy" spc="-75">
                <a:uFill>
                  <a:solidFill>
                    <a:srgbClr val="000000"/>
                  </a:solidFill>
                </a:uFill>
                <a:latin typeface="Arial"/>
                <a:cs typeface="Arial"/>
              </a:rPr>
              <a:t> </a:t>
            </a:r>
            <a:r>
              <a:rPr sz="2000" b="1" u="heavy">
                <a:uFill>
                  <a:solidFill>
                    <a:srgbClr val="000000"/>
                  </a:solidFill>
                </a:uFill>
                <a:latin typeface="Arial"/>
                <a:cs typeface="Arial"/>
              </a:rPr>
              <a:t>suffering.</a:t>
            </a:r>
            <a:endParaRPr sz="2000">
              <a:latin typeface="Arial"/>
              <a:cs typeface="Arial"/>
            </a:endParaRPr>
          </a:p>
        </p:txBody>
      </p:sp>
      <p:sp>
        <p:nvSpPr>
          <p:cNvPr id="6" name="object 6"/>
          <p:cNvSpPr/>
          <p:nvPr/>
        </p:nvSpPr>
        <p:spPr>
          <a:xfrm>
            <a:off x="5600700" y="1600200"/>
            <a:ext cx="3276600" cy="3962400"/>
          </a:xfrm>
          <a:custGeom>
            <a:rect l="l" t="t" r="r" b="b"/>
            <a:pathLst>
              <a:path w="3276600" h="3962400">
                <a:moveTo>
                  <a:pt x="0" y="3962400"/>
                </a:moveTo>
                <a:lnTo>
                  <a:pt x="3276600" y="3962400"/>
                </a:lnTo>
                <a:lnTo>
                  <a:pt x="3276600" y="0"/>
                </a:lnTo>
                <a:lnTo>
                  <a:pt x="0" y="0"/>
                </a:lnTo>
                <a:lnTo>
                  <a:pt x="0" y="3962400"/>
                </a:lnTo>
                <a:close/>
              </a:path>
            </a:pathLst>
          </a:custGeom>
          <a:ln w="9525">
            <a:solidFill>
              <a:srgbClr val="00AFE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5680328" y="1530456"/>
            <a:ext cx="3084195" cy="3906520"/>
          </a:xfrm>
          <a:prstGeom prst="rect">
            <a:avLst/>
          </a:prstGeom>
        </p:spPr>
        <p:txBody>
          <a:bodyPr vert="horz" wrap="square" lIns="0" tIns="12382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75"/>
              </a:spcBef>
              <a:tabLst>
                <a:tab pos="354965"/>
              </a:tabLst>
            </a:pPr>
            <a:r>
              <a:rPr sz="1600" spc="3190">
                <a:solidFill>
                  <a:srgbClr val="006FC0"/>
                </a:solidFill>
                <a:latin typeface="Microsoft Sans Serif"/>
                <a:cs typeface="Microsoft Sans Serif"/>
              </a:rPr>
              <a:t>	</a:t>
            </a:r>
            <a:r>
              <a:rPr sz="2000">
                <a:latin typeface="宋体"/>
                <a:cs typeface="宋体"/>
              </a:rPr>
              <a:t>反方</a:t>
            </a:r>
            <a:endParaRPr sz="2000">
              <a:latin typeface="宋体"/>
              <a:cs typeface="宋体"/>
            </a:endParaRPr>
          </a:p>
          <a:p>
            <a:pPr marL="355600" marR="111125" indent="-342900">
              <a:lnSpc>
                <a:spcPct val="100000"/>
              </a:lnSpc>
              <a:spcBef>
                <a:spcPts val="880"/>
              </a:spcBef>
              <a:tabLst>
                <a:tab pos="354965"/>
              </a:tabLst>
            </a:pPr>
            <a:r>
              <a:rPr sz="1600" spc="3190">
                <a:solidFill>
                  <a:srgbClr val="006FC0"/>
                </a:solidFill>
                <a:latin typeface="Microsoft Sans Serif"/>
                <a:cs typeface="Microsoft Sans Serif"/>
              </a:rPr>
              <a:t>	</a:t>
            </a:r>
            <a:r>
              <a:rPr sz="2000" spc="-40">
                <a:latin typeface="Arial"/>
                <a:cs typeface="Arial"/>
              </a:rPr>
              <a:t>Atlas‟s </a:t>
            </a:r>
            <a:r>
              <a:rPr sz="2000" spc="-5">
                <a:latin typeface="Arial"/>
                <a:cs typeface="Arial"/>
              </a:rPr>
              <a:t>lawyers </a:t>
            </a:r>
            <a:r>
              <a:rPr sz="2000" spc="-254">
                <a:latin typeface="Arial"/>
                <a:cs typeface="Arial"/>
              </a:rPr>
              <a:t>argued  </a:t>
            </a:r>
            <a:r>
              <a:rPr sz="2000">
                <a:latin typeface="Arial"/>
                <a:cs typeface="Arial"/>
              </a:rPr>
              <a:t>that GINA did not</a:t>
            </a:r>
            <a:r>
              <a:rPr sz="2000" spc="-245">
                <a:latin typeface="Arial"/>
                <a:cs typeface="Arial"/>
              </a:rPr>
              <a:t> </a:t>
            </a:r>
            <a:r>
              <a:rPr sz="2000">
                <a:latin typeface="Arial"/>
                <a:cs typeface="Arial"/>
              </a:rPr>
              <a:t>apply  in </a:t>
            </a:r>
            <a:r>
              <a:rPr sz="2000" spc="-5">
                <a:latin typeface="Arial"/>
                <a:cs typeface="Arial"/>
              </a:rPr>
              <a:t>this </a:t>
            </a:r>
            <a:r>
              <a:rPr sz="2000">
                <a:latin typeface="Arial"/>
                <a:cs typeface="Arial"/>
              </a:rPr>
              <a:t>instance,  because the company  used Lowe and  </a:t>
            </a:r>
            <a:r>
              <a:rPr sz="2000" spc="-25">
                <a:latin typeface="Arial"/>
                <a:cs typeface="Arial"/>
              </a:rPr>
              <a:t>Reynolds‟ </a:t>
            </a:r>
            <a:r>
              <a:rPr sz="2000">
                <a:latin typeface="Arial"/>
                <a:cs typeface="Arial"/>
              </a:rPr>
              <a:t>genetic  samples in an attempt  to </a:t>
            </a:r>
            <a:r>
              <a:rPr sz="2000" spc="-5">
                <a:latin typeface="Arial"/>
                <a:cs typeface="Arial"/>
              </a:rPr>
              <a:t>identify the </a:t>
            </a:r>
            <a:r>
              <a:rPr sz="2000" spc="-35">
                <a:latin typeface="Arial"/>
                <a:cs typeface="Arial"/>
              </a:rPr>
              <a:t>„devious  </a:t>
            </a:r>
            <a:r>
              <a:rPr sz="2000" spc="-20">
                <a:latin typeface="Arial"/>
                <a:cs typeface="Arial"/>
              </a:rPr>
              <a:t>defecator‟ </a:t>
            </a:r>
            <a:r>
              <a:rPr sz="2000">
                <a:latin typeface="Arial"/>
                <a:cs typeface="Arial"/>
              </a:rPr>
              <a:t>— not</a:t>
            </a:r>
            <a:r>
              <a:rPr sz="2000" spc="-130">
                <a:latin typeface="Arial"/>
                <a:cs typeface="Arial"/>
              </a:rPr>
              <a:t> </a:t>
            </a:r>
            <a:r>
              <a:rPr sz="2000">
                <a:latin typeface="Arial"/>
                <a:cs typeface="Arial"/>
              </a:rPr>
              <a:t>to</a:t>
            </a:r>
            <a:endParaRPr sz="2000">
              <a:latin typeface="Arial"/>
              <a:cs typeface="Arial"/>
            </a:endParaRPr>
          </a:p>
          <a:p>
            <a:pPr marL="355600" marR="5080">
              <a:lnSpc>
                <a:spcPct val="100000"/>
              </a:lnSpc>
              <a:spcBef>
                <a:spcPts val="5"/>
              </a:spcBef>
            </a:pPr>
            <a:r>
              <a:rPr sz="2000">
                <a:latin typeface="Arial"/>
                <a:cs typeface="Arial"/>
              </a:rPr>
              <a:t>learn about either</a:t>
            </a:r>
            <a:r>
              <a:rPr sz="2000" spc="-120">
                <a:latin typeface="Arial"/>
                <a:cs typeface="Arial"/>
              </a:rPr>
              <a:t> </a:t>
            </a:r>
            <a:r>
              <a:rPr sz="2000">
                <a:latin typeface="Arial"/>
                <a:cs typeface="Arial"/>
              </a:rPr>
              <a:t>man's  medical</a:t>
            </a:r>
            <a:r>
              <a:rPr sz="2000" spc="-20">
                <a:latin typeface="Arial"/>
                <a:cs typeface="Arial"/>
              </a:rPr>
              <a:t> </a:t>
            </a:r>
            <a:r>
              <a:rPr sz="2000">
                <a:latin typeface="Arial"/>
                <a:cs typeface="Arial"/>
              </a:rPr>
              <a:t>profile.</a:t>
            </a:r>
            <a:endParaRPr sz="2000">
              <a:latin typeface="Arial"/>
              <a:cs typeface="Arial"/>
            </a:endParaRPr>
          </a:p>
        </p:txBody>
      </p:sp>
      <p:sp>
        <p:nvSpPr>
          <p:cNvPr id="8" name="object 8"/>
          <p:cNvSpPr txBox="1"/>
          <p:nvPr/>
        </p:nvSpPr>
        <p:spPr>
          <a:xfrm>
            <a:off x="8780526" y="6267703"/>
            <a:ext cx="27876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solidFill>
                  <a:srgbClr val="FFFFFF"/>
                </a:solidFill>
                <a:latin typeface="华文细黑"/>
                <a:cs typeface="华文细黑"/>
              </a:rPr>
              <a:t>16</a:t>
            </a:r>
            <a:endParaRPr sz="1800">
              <a:latin typeface="华文细黑"/>
              <a:cs typeface="华文细黑"/>
            </a:endParaRPr>
          </a:p>
        </p:txBody>
      </p:sp>
      <p:grpSp>
        <p:nvGrpSpPr>
          <p:cNvPr id="9" name="object 9"/>
          <p:cNvGrpSpPr/>
          <p:nvPr/>
        </p:nvGrpSpPr>
        <p:grpSpPr>
          <a:xfrm>
            <a:off x="3593972" y="2700401"/>
            <a:ext cx="2188210" cy="2824480"/>
            <a:chOff x="3593972" y="2700401"/>
            <a:chExt cx="2188210" cy="2824480"/>
          </a:xfrm>
        </p:grpSpPr>
        <p:pic>
          <p:nvPicPr>
            <p:cNvPr id="10" name="object 10"/>
            <p:cNvPicPr/>
            <p:nvPr/>
          </p:nvPicPr>
          <p:blipFill>
            <a:blip r:embed="rId2"/>
            <a:stretch>
              <a:fillRect/>
            </a:stretch>
          </p:blipFill>
          <p:spPr>
            <a:xfrm>
              <a:off x="3593972" y="2700401"/>
              <a:ext cx="2187955" cy="1585849"/>
            </a:xfrm>
            <a:prstGeom prst="rect">
              <a:avLst/>
            </a:prstGeom>
          </p:spPr>
        </p:pic>
        <p:sp>
          <p:nvSpPr>
            <p:cNvPr id="11" name="object 11"/>
            <p:cNvSpPr/>
            <p:nvPr/>
          </p:nvSpPr>
          <p:spPr>
            <a:xfrm>
              <a:off x="4548123" y="4310126"/>
              <a:ext cx="295275" cy="1205230"/>
            </a:xfrm>
            <a:custGeom>
              <a:rect l="l" t="t" r="r" b="b"/>
              <a:pathLst>
                <a:path w="295275" h="1205229">
                  <a:moveTo>
                    <a:pt x="221487" y="0"/>
                  </a:moveTo>
                  <a:lnTo>
                    <a:pt x="73913" y="0"/>
                  </a:lnTo>
                  <a:lnTo>
                    <a:pt x="73913" y="1057275"/>
                  </a:lnTo>
                  <a:lnTo>
                    <a:pt x="0" y="1057275"/>
                  </a:lnTo>
                  <a:lnTo>
                    <a:pt x="147700" y="1204849"/>
                  </a:lnTo>
                  <a:lnTo>
                    <a:pt x="295275" y="1057275"/>
                  </a:lnTo>
                  <a:lnTo>
                    <a:pt x="221487" y="1057275"/>
                  </a:lnTo>
                  <a:lnTo>
                    <a:pt x="221487" y="0"/>
                  </a:lnTo>
                  <a:close/>
                </a:path>
              </a:pathLst>
            </a:custGeom>
            <a:solidFill>
              <a:srgbClr val="00AFE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4548123" y="4310126"/>
              <a:ext cx="295275" cy="1205230"/>
            </a:xfrm>
            <a:custGeom>
              <a:rect l="l" t="t" r="r" b="b"/>
              <a:pathLst>
                <a:path w="295275" h="1205229">
                  <a:moveTo>
                    <a:pt x="221487" y="0"/>
                  </a:moveTo>
                  <a:lnTo>
                    <a:pt x="221487" y="1057275"/>
                  </a:lnTo>
                  <a:lnTo>
                    <a:pt x="295275" y="1057275"/>
                  </a:lnTo>
                  <a:lnTo>
                    <a:pt x="147700" y="1204849"/>
                  </a:lnTo>
                  <a:lnTo>
                    <a:pt x="0" y="1057275"/>
                  </a:lnTo>
                  <a:lnTo>
                    <a:pt x="73913" y="1057275"/>
                  </a:lnTo>
                  <a:lnTo>
                    <a:pt x="73913" y="0"/>
                  </a:lnTo>
                  <a:lnTo>
                    <a:pt x="221487" y="0"/>
                  </a:lnTo>
                  <a:close/>
                </a:path>
              </a:pathLst>
            </a:custGeom>
            <a:ln w="19050">
              <a:solidFill>
                <a:srgbClr val="00AFE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773682" y="821563"/>
            <a:ext cx="5721350" cy="513715"/>
          </a:xfrm>
          <a:prstGeom prst="rect">
            <a:avLst/>
          </a:prstGeom>
        </p:spPr>
        <p:txBody>
          <a:bodyPr vert="horz" wrap="square" lIns="0" tIns="13335" rIns="0" bIns="0" rtlCol="0">
            <a:spAutoFit/>
          </a:bodyPr>
          <a:lstStyle/>
          <a:p>
            <a:pPr marL="12700">
              <a:lnSpc>
                <a:spcPct val="100000"/>
              </a:lnSpc>
              <a:spcBef>
                <a:spcPts val="105"/>
              </a:spcBef>
            </a:pPr>
            <a:r>
              <a:rPr/>
              <a:t>遗传检测与遗传咨询的</a:t>
            </a:r>
            <a:r>
              <a:rPr spc="-15"/>
              <a:t>意</a:t>
            </a:r>
            <a:r>
              <a:rPr/>
              <a:t>外发现</a:t>
            </a:r>
          </a:p>
        </p:txBody>
      </p:sp>
      <p:sp>
        <p:nvSpPr>
          <p:cNvPr id="4" name="object 4"/>
          <p:cNvSpPr txBox="1"/>
          <p:nvPr/>
        </p:nvSpPr>
        <p:spPr>
          <a:xfrm>
            <a:off x="8770873" y="6367371"/>
            <a:ext cx="302260" cy="25209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nSpc>
                <a:spcPts val="1864"/>
              </a:lnSpc>
            </a:pPr>
            <a:fld id="{81D60167-4931-47E6-BA6A-407CBD079E47}" type="slidenum">
              <a:rPr sz="1600" spc="-5">
                <a:solidFill>
                  <a:srgbClr val="FFFFFF"/>
                </a:solidFill>
                <a:latin typeface="Arial"/>
                <a:cs typeface="Arial"/>
              </a:rPr>
              <a:t>17</a:t>
            </a:fld>
            <a:endParaRPr sz="1600">
              <a:latin typeface="Arial"/>
              <a:cs typeface="Arial"/>
            </a:endParaRPr>
          </a:p>
        </p:txBody>
      </p:sp>
      <p:sp>
        <p:nvSpPr>
          <p:cNvPr id="3" name="object 3"/>
          <p:cNvSpPr txBox="1"/>
          <p:nvPr/>
        </p:nvSpPr>
        <p:spPr>
          <a:xfrm>
            <a:off x="943152" y="1578621"/>
            <a:ext cx="7308215" cy="4318635"/>
          </a:xfrm>
          <a:prstGeom prst="rect">
            <a:avLst/>
          </a:prstGeom>
        </p:spPr>
        <p:txBody>
          <a:bodyPr vert="horz" wrap="square" lIns="0" tIns="139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95"/>
              </a:spcBef>
              <a:tabLst>
                <a:tab pos="355600"/>
              </a:tabLst>
            </a:pPr>
            <a:r>
              <a:rPr sz="1900" spc="3870">
                <a:solidFill>
                  <a:srgbClr val="006FC0"/>
                </a:solidFill>
                <a:latin typeface="Microsoft Sans Serif"/>
                <a:cs typeface="Microsoft Sans Serif"/>
              </a:rPr>
              <a:t>	</a:t>
            </a:r>
            <a:r>
              <a:rPr sz="2400">
                <a:latin typeface="宋体"/>
                <a:cs typeface="宋体"/>
              </a:rPr>
              <a:t>什么是意外发现</a:t>
            </a:r>
            <a:endParaRPr sz="2400">
              <a:latin typeface="宋体"/>
              <a:cs typeface="宋体"/>
            </a:endParaRPr>
          </a:p>
          <a:p>
            <a:pPr marL="415290">
              <a:lnSpc>
                <a:spcPct val="100000"/>
              </a:lnSpc>
              <a:spcBef>
                <a:spcPts val="1000"/>
              </a:spcBef>
            </a:pPr>
            <a:r>
              <a:rPr sz="1900" spc="3860">
                <a:solidFill>
                  <a:srgbClr val="006FC0"/>
                </a:solidFill>
                <a:latin typeface="Microsoft Sans Serif"/>
                <a:cs typeface="Microsoft Sans Serif"/>
              </a:rPr>
              <a:t></a:t>
            </a:r>
            <a:r>
              <a:rPr sz="1900" spc="-65">
                <a:solidFill>
                  <a:srgbClr val="006FC0"/>
                </a:solidFill>
                <a:latin typeface="Microsoft Sans Serif"/>
                <a:cs typeface="Microsoft Sans Serif"/>
              </a:rPr>
              <a:t> </a:t>
            </a:r>
            <a:r>
              <a:rPr sz="2400">
                <a:latin typeface="宋体"/>
                <a:cs typeface="宋体"/>
              </a:rPr>
              <a:t>针对一些预期之外的异常变化</a:t>
            </a:r>
            <a:endParaRPr sz="2400">
              <a:latin typeface="宋体"/>
              <a:cs typeface="宋体"/>
            </a:endParaRPr>
          </a:p>
          <a:p>
            <a:pPr marL="12700">
              <a:lnSpc>
                <a:spcPct val="100000"/>
              </a:lnSpc>
              <a:spcBef>
                <a:spcPts val="994"/>
              </a:spcBef>
              <a:tabLst>
                <a:tab pos="355600"/>
              </a:tabLst>
            </a:pPr>
            <a:r>
              <a:rPr sz="1900" spc="3860">
                <a:solidFill>
                  <a:srgbClr val="006FC0"/>
                </a:solidFill>
                <a:latin typeface="Microsoft Sans Serif"/>
                <a:cs typeface="Microsoft Sans Serif"/>
              </a:rPr>
              <a:t>	</a:t>
            </a:r>
            <a:r>
              <a:rPr sz="2400" spc="3860">
                <a:latin typeface="宋体"/>
                <a:cs typeface="宋体"/>
              </a:rPr>
              <a:t>未成年病人在遗传诊断中的意外发现</a:t>
            </a:r>
            <a:endParaRPr sz="2400">
              <a:latin typeface="宋体"/>
              <a:cs typeface="宋体"/>
            </a:endParaRPr>
          </a:p>
          <a:p>
            <a:pPr marL="698500" marR="5080" indent="-283845">
              <a:lnSpc>
                <a:spcPct val="100000"/>
              </a:lnSpc>
              <a:spcBef>
                <a:spcPts val="985"/>
              </a:spcBef>
            </a:pPr>
            <a:r>
              <a:rPr sz="1900" spc="3860">
                <a:solidFill>
                  <a:srgbClr val="006FC0"/>
                </a:solidFill>
                <a:latin typeface="Microsoft Sans Serif"/>
                <a:cs typeface="Microsoft Sans Serif"/>
              </a:rPr>
              <a:t></a:t>
            </a:r>
            <a:r>
              <a:rPr sz="1900" spc="15">
                <a:solidFill>
                  <a:srgbClr val="006FC0"/>
                </a:solidFill>
                <a:latin typeface="Microsoft Sans Serif"/>
                <a:cs typeface="Microsoft Sans Serif"/>
              </a:rPr>
              <a:t> </a:t>
            </a:r>
            <a:r>
              <a:rPr sz="2400" spc="-5">
                <a:latin typeface="Arial"/>
                <a:cs typeface="Arial"/>
              </a:rPr>
              <a:t>“results </a:t>
            </a:r>
            <a:r>
              <a:rPr sz="2400">
                <a:latin typeface="Arial"/>
                <a:cs typeface="Arial"/>
              </a:rPr>
              <a:t>from </a:t>
            </a:r>
            <a:r>
              <a:rPr sz="2400" spc="-5">
                <a:latin typeface="Arial"/>
                <a:cs typeface="Arial"/>
              </a:rPr>
              <a:t>genetic </a:t>
            </a:r>
            <a:r>
              <a:rPr sz="2400">
                <a:latin typeface="Arial"/>
                <a:cs typeface="Arial"/>
              </a:rPr>
              <a:t>testing </a:t>
            </a:r>
            <a:r>
              <a:rPr sz="2400" spc="-5">
                <a:latin typeface="Arial"/>
                <a:cs typeface="Arial"/>
              </a:rPr>
              <a:t>of </a:t>
            </a:r>
            <a:r>
              <a:rPr sz="2400">
                <a:latin typeface="Arial"/>
                <a:cs typeface="Arial"/>
              </a:rPr>
              <a:t>a </a:t>
            </a:r>
            <a:r>
              <a:rPr sz="2400" spc="-5">
                <a:latin typeface="Arial"/>
                <a:cs typeface="Arial"/>
              </a:rPr>
              <a:t>child </a:t>
            </a:r>
            <a:r>
              <a:rPr sz="2400">
                <a:latin typeface="Arial"/>
                <a:cs typeface="Arial"/>
              </a:rPr>
              <a:t>may </a:t>
            </a:r>
            <a:r>
              <a:rPr sz="2400" spc="-735">
                <a:latin typeface="Arial"/>
                <a:cs typeface="Arial"/>
              </a:rPr>
              <a:t>have </a:t>
            </a:r>
            <a:r>
              <a:rPr sz="2400" spc="-655">
                <a:latin typeface="Arial"/>
                <a:cs typeface="Arial"/>
              </a:rPr>
              <a:t> </a:t>
            </a:r>
            <a:r>
              <a:rPr sz="2400" spc="-5">
                <a:latin typeface="Arial"/>
                <a:cs typeface="Arial"/>
              </a:rPr>
              <a:t>implications </a:t>
            </a:r>
            <a:r>
              <a:rPr sz="2400">
                <a:latin typeface="Arial"/>
                <a:cs typeface="Arial"/>
              </a:rPr>
              <a:t>for the parents </a:t>
            </a:r>
            <a:r>
              <a:rPr sz="2400" spc="-5">
                <a:latin typeface="Arial"/>
                <a:cs typeface="Arial"/>
              </a:rPr>
              <a:t>and other family  members. Health-care providers have an  obligation </a:t>
            </a:r>
            <a:r>
              <a:rPr sz="2400">
                <a:latin typeface="Arial"/>
                <a:cs typeface="Arial"/>
              </a:rPr>
              <a:t>to inform parents and the child, when  </a:t>
            </a:r>
            <a:r>
              <a:rPr sz="2400" spc="-5">
                <a:latin typeface="Arial"/>
                <a:cs typeface="Arial"/>
              </a:rPr>
              <a:t>appropriate, about </a:t>
            </a:r>
            <a:r>
              <a:rPr sz="2400">
                <a:latin typeface="Arial"/>
                <a:cs typeface="Arial"/>
              </a:rPr>
              <a:t>these </a:t>
            </a:r>
            <a:r>
              <a:rPr sz="2400" spc="-5">
                <a:latin typeface="Arial"/>
                <a:cs typeface="Arial"/>
              </a:rPr>
              <a:t>potential implications.” </a:t>
            </a:r>
            <a:r>
              <a:rPr sz="2400">
                <a:latin typeface="Arial"/>
                <a:cs typeface="Arial"/>
              </a:rPr>
              <a:t>-  ACMG </a:t>
            </a:r>
            <a:r>
              <a:rPr sz="2400" spc="-5">
                <a:latin typeface="Arial"/>
                <a:cs typeface="Arial"/>
              </a:rPr>
              <a:t>Policy</a:t>
            </a:r>
            <a:r>
              <a:rPr sz="2400" spc="30">
                <a:latin typeface="Arial"/>
                <a:cs typeface="Arial"/>
              </a:rPr>
              <a:t> </a:t>
            </a:r>
            <a:r>
              <a:rPr sz="2400">
                <a:latin typeface="Arial"/>
                <a:cs typeface="Arial"/>
              </a:rPr>
              <a:t>statement</a:t>
            </a:r>
            <a:endParaRPr sz="2400">
              <a:latin typeface="Arial"/>
              <a:cs typeface="Arial"/>
            </a:endParaRPr>
          </a:p>
          <a:p>
            <a:pPr marL="12700">
              <a:lnSpc>
                <a:spcPct val="100000"/>
              </a:lnSpc>
              <a:spcBef>
                <a:spcPts val="1025"/>
              </a:spcBef>
              <a:tabLst>
                <a:tab pos="355600"/>
              </a:tabLst>
            </a:pPr>
            <a:r>
              <a:rPr sz="1900" spc="3870">
                <a:solidFill>
                  <a:srgbClr val="006FC0"/>
                </a:solidFill>
                <a:latin typeface="Microsoft Sans Serif"/>
                <a:cs typeface="Microsoft Sans Serif"/>
              </a:rPr>
              <a:t>	</a:t>
            </a:r>
            <a:r>
              <a:rPr sz="2400">
                <a:latin typeface="宋体"/>
                <a:cs typeface="宋体"/>
              </a:rPr>
              <a:t>发生在大规模测序的遗传咨询诊断中的意外发现</a:t>
            </a:r>
            <a:endParaRPr sz="2400">
              <a:latin typeface="宋体"/>
              <a:cs typeface="宋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659382" y="811733"/>
            <a:ext cx="6126480" cy="514350"/>
          </a:xfrm>
          <a:prstGeom prst="rect">
            <a:avLst/>
          </a:prstGeom>
        </p:spPr>
        <p:txBody>
          <a:bodyPr vert="horz" wrap="square" lIns="0" tIns="13335" rIns="0" bIns="0" rtlCol="0">
            <a:spAutoFit/>
          </a:bodyPr>
          <a:lstStyle/>
          <a:p>
            <a:pPr marL="12700">
              <a:lnSpc>
                <a:spcPct val="100000"/>
              </a:lnSpc>
              <a:spcBef>
                <a:spcPts val="105"/>
              </a:spcBef>
            </a:pPr>
            <a:r>
              <a:rPr/>
              <a:t>如何咨询遗传检测中的</a:t>
            </a:r>
            <a:r>
              <a:rPr spc="-15"/>
              <a:t>意</a:t>
            </a:r>
            <a:r>
              <a:rPr/>
              <a:t>外发</a:t>
            </a:r>
            <a:r>
              <a:rPr spc="-15"/>
              <a:t>现</a:t>
            </a:r>
            <a:r>
              <a:rPr spc="5"/>
              <a:t>？</a:t>
            </a:r>
          </a:p>
        </p:txBody>
      </p:sp>
      <p:sp>
        <p:nvSpPr>
          <p:cNvPr id="4" name="object 4"/>
          <p:cNvSpPr txBox="1"/>
          <p:nvPr/>
        </p:nvSpPr>
        <p:spPr>
          <a:xfrm>
            <a:off x="8770873" y="6367371"/>
            <a:ext cx="302260" cy="252095"/>
          </a:xfrm>
          <a:prstGeom prst="rect">
            <a:avLst/>
          </a:prstGeom>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nSpc>
                <a:spcPts val="1864"/>
              </a:lnSpc>
            </a:pPr>
            <a:fld id="{81D60167-4931-47E6-BA6A-407CBD079E47}" type="slidenum">
              <a:rPr sz="1600" spc="-5">
                <a:solidFill>
                  <a:srgbClr val="FFFFFF"/>
                </a:solidFill>
                <a:latin typeface="Arial"/>
                <a:cs typeface="Arial"/>
              </a:rPr>
              <a:t>18</a:t>
            </a:fld>
            <a:endParaRPr sz="1600">
              <a:latin typeface="Arial"/>
              <a:cs typeface="Arial"/>
            </a:endParaRPr>
          </a:p>
        </p:txBody>
      </p:sp>
      <p:sp>
        <p:nvSpPr>
          <p:cNvPr id="3" name="object 3"/>
          <p:cNvSpPr txBox="1"/>
          <p:nvPr/>
        </p:nvSpPr>
        <p:spPr>
          <a:xfrm>
            <a:off x="971803" y="1564005"/>
            <a:ext cx="7177405" cy="3685540"/>
          </a:xfrm>
          <a:prstGeom prst="rect">
            <a:avLst/>
          </a:prstGeom>
        </p:spPr>
        <p:txBody>
          <a:bodyPr vert="horz" wrap="square" lIns="0" tIns="12509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85"/>
              </a:spcBef>
              <a:tabLst>
                <a:tab pos="354965"/>
              </a:tabLst>
            </a:pPr>
            <a:r>
              <a:rPr sz="1900" spc="3860">
                <a:solidFill>
                  <a:srgbClr val="006FC0"/>
                </a:solidFill>
                <a:latin typeface="Microsoft Sans Serif"/>
                <a:cs typeface="Microsoft Sans Serif"/>
              </a:rPr>
              <a:t>	</a:t>
            </a:r>
            <a:r>
              <a:rPr sz="2400">
                <a:latin typeface="宋体"/>
                <a:cs typeface="宋体"/>
              </a:rPr>
              <a:t>检测前关于意外发现的遗传咨询，知情同意</a:t>
            </a:r>
            <a:endParaRPr sz="2400">
              <a:latin typeface="宋体"/>
              <a:cs typeface="宋体"/>
            </a:endParaRPr>
          </a:p>
          <a:p>
            <a:pPr marL="355600" marR="5080" indent="-342900">
              <a:lnSpc>
                <a:spcPct val="100000"/>
              </a:lnSpc>
              <a:spcBef>
                <a:spcPts val="890"/>
              </a:spcBef>
              <a:tabLst>
                <a:tab pos="354965"/>
              </a:tabLst>
            </a:pPr>
            <a:r>
              <a:rPr sz="1900" spc="3860">
                <a:solidFill>
                  <a:srgbClr val="006FC0"/>
                </a:solidFill>
                <a:latin typeface="Microsoft Sans Serif"/>
                <a:cs typeface="Microsoft Sans Serif"/>
              </a:rPr>
              <a:t>	</a:t>
            </a:r>
            <a:r>
              <a:rPr sz="2400">
                <a:latin typeface="宋体"/>
                <a:cs typeface="宋体"/>
              </a:rPr>
              <a:t>美国人类基因组研究所建</a:t>
            </a:r>
            <a:r>
              <a:rPr sz="2400" spc="5">
                <a:latin typeface="宋体"/>
                <a:cs typeface="宋体"/>
              </a:rPr>
              <a:t>议</a:t>
            </a:r>
            <a:r>
              <a:rPr sz="2400">
                <a:latin typeface="Arial"/>
                <a:cs typeface="Arial"/>
              </a:rPr>
              <a:t>:</a:t>
            </a:r>
            <a:r>
              <a:rPr sz="2400" spc="-60">
                <a:latin typeface="Arial"/>
                <a:cs typeface="Arial"/>
              </a:rPr>
              <a:t> </a:t>
            </a:r>
            <a:r>
              <a:rPr sz="2400" spc="-5">
                <a:latin typeface="Arial"/>
                <a:cs typeface="Arial"/>
              </a:rPr>
              <a:t>1)</a:t>
            </a:r>
            <a:r>
              <a:rPr sz="2400" spc="-35">
                <a:latin typeface="Arial"/>
                <a:cs typeface="Arial"/>
              </a:rPr>
              <a:t> </a:t>
            </a:r>
            <a:r>
              <a:rPr sz="2400">
                <a:latin typeface="宋体"/>
                <a:cs typeface="宋体"/>
              </a:rPr>
              <a:t>这一发现必须可</a:t>
            </a:r>
            <a:r>
              <a:rPr sz="2400" spc="-1625">
                <a:latin typeface="宋体"/>
                <a:cs typeface="宋体"/>
              </a:rPr>
              <a:t>以 </a:t>
            </a:r>
            <a:r>
              <a:rPr sz="2400">
                <a:latin typeface="宋体"/>
                <a:cs typeface="宋体"/>
              </a:rPr>
              <a:t>确认</a:t>
            </a:r>
            <a:r>
              <a:rPr sz="2400" spc="-5">
                <a:latin typeface="宋体"/>
                <a:cs typeface="宋体"/>
              </a:rPr>
              <a:t>；</a:t>
            </a:r>
            <a:r>
              <a:rPr sz="2400" spc="-5">
                <a:latin typeface="Arial"/>
                <a:cs typeface="Arial"/>
              </a:rPr>
              <a:t>2)</a:t>
            </a:r>
            <a:r>
              <a:rPr sz="2400" spc="-45">
                <a:latin typeface="Arial"/>
                <a:cs typeface="Arial"/>
              </a:rPr>
              <a:t> </a:t>
            </a:r>
            <a:r>
              <a:rPr sz="2400">
                <a:latin typeface="宋体"/>
                <a:cs typeface="宋体"/>
              </a:rPr>
              <a:t>这些发现可应用与健康医</a:t>
            </a:r>
            <a:r>
              <a:rPr sz="2400" spc="5">
                <a:latin typeface="宋体"/>
                <a:cs typeface="宋体"/>
              </a:rPr>
              <a:t>疗</a:t>
            </a:r>
            <a:r>
              <a:rPr sz="2400" spc="-5">
                <a:latin typeface="Arial"/>
                <a:cs typeface="Arial"/>
              </a:rPr>
              <a:t>3)</a:t>
            </a:r>
            <a:r>
              <a:rPr sz="2400" spc="-30">
                <a:latin typeface="Arial"/>
                <a:cs typeface="Arial"/>
              </a:rPr>
              <a:t> </a:t>
            </a:r>
            <a:r>
              <a:rPr sz="2400">
                <a:latin typeface="宋体"/>
                <a:cs typeface="宋体"/>
              </a:rPr>
              <a:t>如果知晓这 些意外结果可有助于参取相应的具体行动，以改善 患者的健康。</a:t>
            </a:r>
            <a:endParaRPr sz="2400">
              <a:latin typeface="宋体"/>
              <a:cs typeface="宋体"/>
            </a:endParaRPr>
          </a:p>
          <a:p>
            <a:pPr marL="355600" marR="107950" indent="-342900" algn="just">
              <a:lnSpc>
                <a:spcPct val="100000"/>
              </a:lnSpc>
              <a:spcBef>
                <a:spcPts val="1115"/>
              </a:spcBef>
            </a:pPr>
            <a:r>
              <a:rPr sz="1900" spc="3860">
                <a:solidFill>
                  <a:srgbClr val="006FC0"/>
                </a:solidFill>
                <a:latin typeface="Microsoft Sans Serif"/>
                <a:cs typeface="Microsoft Sans Serif"/>
              </a:rPr>
              <a:t></a:t>
            </a:r>
            <a:r>
              <a:rPr sz="1900" spc="415">
                <a:solidFill>
                  <a:srgbClr val="006FC0"/>
                </a:solidFill>
                <a:latin typeface="Microsoft Sans Serif"/>
                <a:cs typeface="Microsoft Sans Serif"/>
              </a:rPr>
              <a:t> </a:t>
            </a:r>
            <a:r>
              <a:rPr sz="2400">
                <a:latin typeface="宋体"/>
                <a:cs typeface="宋体"/>
              </a:rPr>
              <a:t>除此之外，咨询时仍应该严格遵循伦理原则。</a:t>
            </a:r>
            <a:r>
              <a:rPr sz="2400" spc="-1714">
                <a:latin typeface="宋体"/>
                <a:cs typeface="宋体"/>
              </a:rPr>
              <a:t>必 </a:t>
            </a:r>
            <a:r>
              <a:rPr sz="2400">
                <a:latin typeface="宋体"/>
                <a:cs typeface="宋体"/>
              </a:rPr>
              <a:t>须充分尊重病人的自主权，必须遵循“最大化可能 带与病人的好处和减少可能的危害。”最后，必须 公正平等地对待对待病人。</a:t>
            </a:r>
            <a:endParaRPr sz="2400">
              <a:latin typeface="宋体"/>
              <a:cs typeface="宋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546350" y="802386"/>
            <a:ext cx="3688079" cy="513715"/>
          </a:xfrm>
          <a:prstGeom prst="rect">
            <a:avLst/>
          </a:prstGeom>
        </p:spPr>
        <p:txBody>
          <a:bodyPr vert="horz" wrap="square" lIns="0" tIns="13335" rIns="0" bIns="0" rtlCol="0">
            <a:spAutoFit/>
          </a:bodyPr>
          <a:lstStyle/>
          <a:p>
            <a:pPr marL="12700">
              <a:lnSpc>
                <a:spcPct val="100000"/>
              </a:lnSpc>
              <a:spcBef>
                <a:spcPts val="105"/>
              </a:spcBef>
            </a:pPr>
            <a:r>
              <a:rPr/>
              <a:t>一个意外发现的案例</a:t>
            </a:r>
          </a:p>
        </p:txBody>
      </p:sp>
      <p:sp>
        <p:nvSpPr>
          <p:cNvPr id="3" name="object 3"/>
          <p:cNvSpPr txBox="1"/>
          <p:nvPr/>
        </p:nvSpPr>
        <p:spPr>
          <a:xfrm>
            <a:off x="962355" y="1867281"/>
            <a:ext cx="5547995" cy="2859405"/>
          </a:xfrm>
          <a:prstGeom prst="rect">
            <a:avLst/>
          </a:prstGeom>
        </p:spPr>
        <p:txBody>
          <a:bodyPr vert="horz" wrap="square" lIns="0" tIns="15113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190"/>
              </a:spcBef>
              <a:tabLst>
                <a:tab pos="354965"/>
              </a:tabLst>
            </a:pPr>
            <a:r>
              <a:rPr sz="1450" spc="2870">
                <a:solidFill>
                  <a:srgbClr val="006FC0"/>
                </a:solidFill>
                <a:latin typeface="Microsoft Sans Serif"/>
                <a:cs typeface="Microsoft Sans Serif"/>
              </a:rPr>
              <a:t>	</a:t>
            </a:r>
            <a:r>
              <a:rPr sz="1800">
                <a:latin typeface="宋体"/>
                <a:cs typeface="宋体"/>
              </a:rPr>
              <a:t>父亲是</a:t>
            </a:r>
            <a:r>
              <a:rPr sz="1800" spc="-5">
                <a:latin typeface="Arial"/>
                <a:cs typeface="Arial"/>
              </a:rPr>
              <a:t>13:14 Robertsonian</a:t>
            </a:r>
            <a:r>
              <a:rPr sz="1800" spc="20">
                <a:latin typeface="Arial"/>
                <a:cs typeface="Arial"/>
              </a:rPr>
              <a:t> </a:t>
            </a:r>
            <a:r>
              <a:rPr sz="1800" spc="-5">
                <a:latin typeface="Arial"/>
                <a:cs typeface="Arial"/>
              </a:rPr>
              <a:t>translocation</a:t>
            </a:r>
            <a:r>
              <a:rPr sz="1800">
                <a:latin typeface="宋体"/>
                <a:cs typeface="宋体"/>
              </a:rPr>
              <a:t>的携带者</a:t>
            </a:r>
            <a:endParaRPr sz="1800">
              <a:latin typeface="宋体"/>
              <a:cs typeface="宋体"/>
            </a:endParaRPr>
          </a:p>
          <a:p>
            <a:pPr marL="12700">
              <a:lnSpc>
                <a:spcPct val="100000"/>
              </a:lnSpc>
              <a:spcBef>
                <a:spcPts val="1090"/>
              </a:spcBef>
              <a:tabLst>
                <a:tab pos="354965"/>
              </a:tabLst>
            </a:pPr>
            <a:r>
              <a:rPr sz="1450" spc="2870">
                <a:solidFill>
                  <a:srgbClr val="006FC0"/>
                </a:solidFill>
                <a:latin typeface="Microsoft Sans Serif"/>
                <a:cs typeface="Microsoft Sans Serif"/>
              </a:rPr>
              <a:t>	</a:t>
            </a:r>
            <a:r>
              <a:rPr sz="1800">
                <a:solidFill>
                  <a:srgbClr val="3A2F58"/>
                </a:solidFill>
                <a:latin typeface="宋体"/>
                <a:cs typeface="宋体"/>
              </a:rPr>
              <a:t>要求做产前UPD检测</a:t>
            </a:r>
            <a:endParaRPr sz="1800">
              <a:latin typeface="宋体"/>
              <a:cs typeface="宋体"/>
            </a:endParaRPr>
          </a:p>
          <a:p>
            <a:pPr marL="12700">
              <a:lnSpc>
                <a:spcPct val="100000"/>
              </a:lnSpc>
              <a:spcBef>
                <a:spcPts val="915"/>
              </a:spcBef>
              <a:tabLst>
                <a:tab pos="354965"/>
              </a:tabLst>
            </a:pPr>
            <a:r>
              <a:rPr sz="1450" spc="2875">
                <a:solidFill>
                  <a:srgbClr val="006FC0"/>
                </a:solidFill>
                <a:latin typeface="Microsoft Sans Serif"/>
                <a:cs typeface="Microsoft Sans Serif"/>
              </a:rPr>
              <a:t>	</a:t>
            </a:r>
            <a:r>
              <a:rPr sz="1800" spc="-5">
                <a:latin typeface="Arial"/>
                <a:cs typeface="Arial"/>
              </a:rPr>
              <a:t>13:14</a:t>
            </a:r>
            <a:r>
              <a:rPr sz="1800" spc="-15">
                <a:latin typeface="Arial"/>
                <a:cs typeface="Arial"/>
              </a:rPr>
              <a:t> </a:t>
            </a:r>
            <a:r>
              <a:rPr sz="1800" spc="-5">
                <a:latin typeface="Arial"/>
                <a:cs typeface="Arial"/>
              </a:rPr>
              <a:t>Robertsonian</a:t>
            </a:r>
            <a:r>
              <a:rPr sz="1800">
                <a:latin typeface="Arial"/>
                <a:cs typeface="Arial"/>
              </a:rPr>
              <a:t> </a:t>
            </a:r>
            <a:r>
              <a:rPr sz="1800" spc="-5">
                <a:latin typeface="Arial"/>
                <a:cs typeface="Arial"/>
              </a:rPr>
              <a:t>translocation</a:t>
            </a:r>
            <a:r>
              <a:rPr sz="1800" spc="-5">
                <a:latin typeface="宋体"/>
                <a:cs typeface="宋体"/>
              </a:rPr>
              <a:t>的减数分裂见有图</a:t>
            </a:r>
            <a:endParaRPr sz="1800">
              <a:latin typeface="宋体"/>
              <a:cs typeface="宋体"/>
            </a:endParaRPr>
          </a:p>
          <a:p>
            <a:pPr marL="355600" marR="3127375" indent="-343535">
              <a:lnSpc>
                <a:spcPct val="146100"/>
              </a:lnSpc>
              <a:spcBef>
                <a:spcPts val="100"/>
              </a:spcBef>
              <a:tabLst>
                <a:tab pos="354965"/>
              </a:tabLst>
            </a:pPr>
            <a:r>
              <a:rPr sz="1450" spc="2870">
                <a:solidFill>
                  <a:srgbClr val="006FC0"/>
                </a:solidFill>
                <a:latin typeface="Microsoft Sans Serif"/>
                <a:cs typeface="Microsoft Sans Serif"/>
              </a:rPr>
              <a:t>	</a:t>
            </a:r>
            <a:r>
              <a:rPr sz="1800">
                <a:solidFill>
                  <a:srgbClr val="3A2F58"/>
                </a:solidFill>
                <a:latin typeface="宋体"/>
                <a:cs typeface="宋体"/>
              </a:rPr>
              <a:t>Paternal UPD14：  骨骼畸形，关节挛缩</a:t>
            </a:r>
            <a:endParaRPr sz="1800">
              <a:latin typeface="宋体"/>
              <a:cs typeface="宋体"/>
            </a:endParaRPr>
          </a:p>
          <a:p>
            <a:pPr marL="355600" marR="1640205">
              <a:lnSpc>
                <a:spcPts val="3170"/>
              </a:lnSpc>
              <a:spcBef>
                <a:spcPts val="85"/>
              </a:spcBef>
            </a:pPr>
            <a:r>
              <a:rPr sz="1800">
                <a:solidFill>
                  <a:srgbClr val="3A2F58"/>
                </a:solidFill>
                <a:latin typeface="宋体"/>
                <a:cs typeface="宋体"/>
              </a:rPr>
              <a:t>面部特征畸形，发育迟缓/智力低下  Maternal UPD14:</a:t>
            </a:r>
            <a:r>
              <a:rPr sz="1800" spc="-35">
                <a:solidFill>
                  <a:srgbClr val="3A2F58"/>
                </a:solidFill>
                <a:latin typeface="宋体"/>
                <a:cs typeface="宋体"/>
              </a:rPr>
              <a:t> </a:t>
            </a:r>
            <a:r>
              <a:rPr sz="1800">
                <a:solidFill>
                  <a:srgbClr val="3A2F58"/>
                </a:solidFill>
                <a:latin typeface="宋体"/>
                <a:cs typeface="宋体"/>
              </a:rPr>
              <a:t>Miscarriage</a:t>
            </a:r>
            <a:endParaRPr sz="1800">
              <a:latin typeface="宋体"/>
              <a:cs typeface="宋体"/>
            </a:endParaRPr>
          </a:p>
        </p:txBody>
      </p:sp>
      <p:pic>
        <p:nvPicPr>
          <p:cNvPr id="4" name="object 4"/>
          <p:cNvPicPr/>
          <p:nvPr/>
        </p:nvPicPr>
        <p:blipFill>
          <a:blip r:embed="rId2"/>
          <a:stretch>
            <a:fillRect/>
          </a:stretch>
        </p:blipFill>
        <p:spPr>
          <a:xfrm>
            <a:off x="5067680" y="3286137"/>
            <a:ext cx="3533394" cy="2800731"/>
          </a:xfrm>
          <a:prstGeom prst="rect">
            <a:avLst/>
          </a:prstGeom>
        </p:spPr>
      </p:pic>
      <p:sp>
        <p:nvSpPr>
          <p:cNvPr id="5" name="object 5"/>
          <p:cNvSpPr txBox="1"/>
          <p:nvPr/>
        </p:nvSpPr>
        <p:spPr>
          <a:xfrm>
            <a:off x="8828278" y="6266364"/>
            <a:ext cx="278765" cy="306070"/>
          </a:xfrm>
          <a:prstGeom prst="rect">
            <a:avLst/>
          </a:prstGeom>
        </p:spPr>
        <p:txBody>
          <a:bodyPr vert="horz" wrap="square" lIns="0" tIns="139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10"/>
              </a:spcBef>
            </a:pPr>
            <a:r>
              <a:rPr sz="1800" spc="-5">
                <a:solidFill>
                  <a:srgbClr val="FFFFFF"/>
                </a:solidFill>
                <a:latin typeface="华文细黑"/>
                <a:cs typeface="华文细黑"/>
              </a:rPr>
              <a:t>19</a:t>
            </a:r>
            <a:endParaRPr sz="1800">
              <a:latin typeface="华文细黑"/>
              <a:cs typeface="华文细黑"/>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983994" y="792226"/>
            <a:ext cx="5976620" cy="391160"/>
          </a:xfrm>
          <a:prstGeom prst="rect">
            <a:avLst/>
          </a:prstGeom>
        </p:spPr>
        <p:txBody>
          <a:bodyPr vert="horz" wrap="square" lIns="0" tIns="12700" rIns="0" bIns="0" rtlCol="0">
            <a:spAutoFit/>
          </a:bodyPr>
          <a:lstStyle/>
          <a:p>
            <a:pPr marL="12700">
              <a:lnSpc>
                <a:spcPct val="100000"/>
              </a:lnSpc>
              <a:spcBef>
                <a:spcPts val="100"/>
              </a:spcBef>
            </a:pPr>
            <a:r>
              <a:rPr sz="2400">
                <a:solidFill>
                  <a:srgbClr val="3A2F58"/>
                </a:solidFill>
                <a:latin typeface="华文细黑"/>
                <a:cs typeface="华文细黑"/>
              </a:rPr>
              <a:t>Robertsonian</a:t>
            </a:r>
            <a:r>
              <a:rPr sz="2400" spc="45">
                <a:solidFill>
                  <a:srgbClr val="3A2F58"/>
                </a:solidFill>
                <a:latin typeface="华文细黑"/>
                <a:cs typeface="华文细黑"/>
              </a:rPr>
              <a:t> </a:t>
            </a:r>
            <a:r>
              <a:rPr sz="2400" spc="-5">
                <a:solidFill>
                  <a:srgbClr val="3A2F58"/>
                </a:solidFill>
                <a:latin typeface="华文细黑"/>
                <a:cs typeface="华文细黑"/>
              </a:rPr>
              <a:t>translocation</a:t>
            </a:r>
            <a:r>
              <a:rPr sz="2400" spc="20">
                <a:solidFill>
                  <a:srgbClr val="3A2F58"/>
                </a:solidFill>
                <a:latin typeface="华文细黑"/>
                <a:cs typeface="华文细黑"/>
              </a:rPr>
              <a:t> </a:t>
            </a:r>
            <a:r>
              <a:rPr sz="2400">
                <a:solidFill>
                  <a:srgbClr val="3A2F58"/>
                </a:solidFill>
              </a:rPr>
              <a:t>和</a:t>
            </a:r>
            <a:r>
              <a:rPr sz="2400" spc="-550">
                <a:solidFill>
                  <a:srgbClr val="3A2F58"/>
                </a:solidFill>
              </a:rPr>
              <a:t> </a:t>
            </a:r>
            <a:r>
              <a:rPr sz="2400">
                <a:solidFill>
                  <a:srgbClr val="3A2F58"/>
                </a:solidFill>
              </a:rPr>
              <a:t>单亲双倍体</a:t>
            </a:r>
            <a:endParaRPr sz="2400">
              <a:latin typeface="华文细黑"/>
              <a:cs typeface="华文细黑"/>
            </a:endParaRPr>
          </a:p>
        </p:txBody>
      </p:sp>
      <p:grpSp>
        <p:nvGrpSpPr>
          <p:cNvPr id="3" name="object 3"/>
          <p:cNvGrpSpPr/>
          <p:nvPr/>
        </p:nvGrpSpPr>
        <p:grpSpPr>
          <a:xfrm>
            <a:off x="2505075" y="1600200"/>
            <a:ext cx="4591050" cy="4200525"/>
            <a:chOff x="2505075" y="1600200"/>
            <a:chExt cx="4591050" cy="4200525"/>
          </a:xfrm>
        </p:grpSpPr>
        <p:pic>
          <p:nvPicPr>
            <p:cNvPr id="4" name="object 4"/>
            <p:cNvPicPr/>
            <p:nvPr/>
          </p:nvPicPr>
          <p:blipFill>
            <a:blip r:embed="rId2"/>
            <a:stretch>
              <a:fillRect/>
            </a:stretch>
          </p:blipFill>
          <p:spPr>
            <a:xfrm>
              <a:off x="2505075" y="1600200"/>
              <a:ext cx="4591050" cy="4200525"/>
            </a:xfrm>
            <a:prstGeom prst="rect">
              <a:avLst/>
            </a:prstGeom>
          </p:spPr>
        </p:pic>
        <p:pic>
          <p:nvPicPr>
            <p:cNvPr id="5" name="object 5"/>
            <p:cNvPicPr/>
            <p:nvPr/>
          </p:nvPicPr>
          <p:blipFill>
            <a:blip r:embed="rId3"/>
            <a:stretch>
              <a:fillRect/>
            </a:stretch>
          </p:blipFill>
          <p:spPr>
            <a:xfrm>
              <a:off x="2654935" y="2588767"/>
              <a:ext cx="94233" cy="230632"/>
            </a:xfrm>
            <a:prstGeom prst="rect">
              <a:avLst/>
            </a:prstGeom>
          </p:spPr>
        </p:pic>
        <p:pic>
          <p:nvPicPr>
            <p:cNvPr id="6" name="object 6"/>
            <p:cNvPicPr/>
            <p:nvPr/>
          </p:nvPicPr>
          <p:blipFill>
            <a:blip r:embed="rId4"/>
            <a:stretch>
              <a:fillRect/>
            </a:stretch>
          </p:blipFill>
          <p:spPr>
            <a:xfrm>
              <a:off x="2764916" y="3837685"/>
              <a:ext cx="180847" cy="168656"/>
            </a:xfrm>
            <a:prstGeom prst="rect">
              <a:avLst/>
            </a:prstGeom>
          </p:spPr>
        </p:pic>
        <p:pic>
          <p:nvPicPr>
            <p:cNvPr id="7" name="object 7"/>
            <p:cNvPicPr/>
            <p:nvPr/>
          </p:nvPicPr>
          <p:blipFill>
            <a:blip r:embed="rId5"/>
            <a:stretch>
              <a:fillRect/>
            </a:stretch>
          </p:blipFill>
          <p:spPr>
            <a:xfrm>
              <a:off x="3575430" y="2588767"/>
              <a:ext cx="94234" cy="230632"/>
            </a:xfrm>
            <a:prstGeom prst="rect">
              <a:avLst/>
            </a:prstGeom>
          </p:spPr>
        </p:pic>
        <p:pic>
          <p:nvPicPr>
            <p:cNvPr id="8" name="object 8"/>
            <p:cNvPicPr/>
            <p:nvPr/>
          </p:nvPicPr>
          <p:blipFill>
            <a:blip r:embed="rId5"/>
            <a:stretch>
              <a:fillRect/>
            </a:stretch>
          </p:blipFill>
          <p:spPr>
            <a:xfrm>
              <a:off x="3880230" y="3807967"/>
              <a:ext cx="94234" cy="230631"/>
            </a:xfrm>
            <a:prstGeom prst="rect">
              <a:avLst/>
            </a:prstGeom>
          </p:spPr>
        </p:pic>
        <p:sp>
          <p:nvSpPr>
            <p:cNvPr id="9" name="object 9"/>
            <p:cNvSpPr/>
            <p:nvPr/>
          </p:nvSpPr>
          <p:spPr>
            <a:xfrm>
              <a:off x="3581400" y="2590800"/>
              <a:ext cx="2414905" cy="152400"/>
            </a:xfrm>
            <a:custGeom>
              <a:rect l="l" t="t" r="r" b="b"/>
              <a:pathLst>
                <a:path w="2414904" h="152400">
                  <a:moveTo>
                    <a:pt x="0" y="0"/>
                  </a:moveTo>
                  <a:lnTo>
                    <a:pt x="36708" y="34341"/>
                  </a:lnTo>
                  <a:lnTo>
                    <a:pt x="75358" y="65087"/>
                  </a:lnTo>
                  <a:lnTo>
                    <a:pt x="117889" y="88689"/>
                  </a:lnTo>
                  <a:lnTo>
                    <a:pt x="166242" y="101600"/>
                  </a:lnTo>
                  <a:lnTo>
                    <a:pt x="214811" y="98767"/>
                  </a:lnTo>
                  <a:lnTo>
                    <a:pt x="272000" y="84943"/>
                  </a:lnTo>
                  <a:lnTo>
                    <a:pt x="329847" y="67456"/>
                  </a:lnTo>
                  <a:lnTo>
                    <a:pt x="380391" y="53632"/>
                  </a:lnTo>
                  <a:lnTo>
                    <a:pt x="415671" y="50800"/>
                  </a:lnTo>
                  <a:lnTo>
                    <a:pt x="433191" y="67889"/>
                  </a:lnTo>
                  <a:lnTo>
                    <a:pt x="431244" y="98456"/>
                  </a:lnTo>
                  <a:lnTo>
                    <a:pt x="421511" y="130595"/>
                  </a:lnTo>
                  <a:lnTo>
                    <a:pt x="415671" y="152400"/>
                  </a:lnTo>
                </a:path>
                <a:path w="2414904" h="152400">
                  <a:moveTo>
                    <a:pt x="1981200" y="0"/>
                  </a:moveTo>
                  <a:lnTo>
                    <a:pt x="2017908" y="34341"/>
                  </a:lnTo>
                  <a:lnTo>
                    <a:pt x="2056558" y="65087"/>
                  </a:lnTo>
                  <a:lnTo>
                    <a:pt x="2099089" y="88689"/>
                  </a:lnTo>
                  <a:lnTo>
                    <a:pt x="2147442" y="101600"/>
                  </a:lnTo>
                  <a:lnTo>
                    <a:pt x="2196011" y="98767"/>
                  </a:lnTo>
                  <a:lnTo>
                    <a:pt x="2253200" y="84943"/>
                  </a:lnTo>
                  <a:lnTo>
                    <a:pt x="2311047" y="67456"/>
                  </a:lnTo>
                  <a:lnTo>
                    <a:pt x="2361591" y="53632"/>
                  </a:lnTo>
                  <a:lnTo>
                    <a:pt x="2396871" y="50800"/>
                  </a:lnTo>
                  <a:lnTo>
                    <a:pt x="2414391" y="67889"/>
                  </a:lnTo>
                  <a:lnTo>
                    <a:pt x="2412444" y="98456"/>
                  </a:lnTo>
                  <a:lnTo>
                    <a:pt x="2402711" y="130595"/>
                  </a:lnTo>
                  <a:lnTo>
                    <a:pt x="2396871" y="152400"/>
                  </a:lnTo>
                </a:path>
              </a:pathLst>
            </a:custGeom>
            <a:ln w="12700">
              <a:solidFill>
                <a:srgbClr val="0000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0" name="object 10"/>
          <p:cNvSpPr txBox="1"/>
          <p:nvPr/>
        </p:nvSpPr>
        <p:spPr>
          <a:xfrm>
            <a:off x="2765298" y="6200832"/>
            <a:ext cx="1468120" cy="306070"/>
          </a:xfrm>
          <a:prstGeom prst="rect">
            <a:avLst/>
          </a:prstGeom>
        </p:spPr>
        <p:txBody>
          <a:bodyPr vert="horz" wrap="square" lIns="0" tIns="139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10"/>
              </a:spcBef>
            </a:pPr>
            <a:r>
              <a:rPr sz="1800" spc="-10">
                <a:latin typeface="华文细黑"/>
                <a:cs typeface="华文细黑"/>
              </a:rPr>
              <a:t>Paternal</a:t>
            </a:r>
            <a:r>
              <a:rPr sz="1800" spc="30">
                <a:latin typeface="华文细黑"/>
                <a:cs typeface="华文细黑"/>
              </a:rPr>
              <a:t> </a:t>
            </a:r>
            <a:r>
              <a:rPr sz="1800" spc="-15">
                <a:latin typeface="华文细黑"/>
                <a:cs typeface="华文细黑"/>
              </a:rPr>
              <a:t>UPD</a:t>
            </a:r>
            <a:endParaRPr sz="1800">
              <a:latin typeface="华文细黑"/>
              <a:cs typeface="华文细黑"/>
            </a:endParaRPr>
          </a:p>
        </p:txBody>
      </p:sp>
      <p:sp>
        <p:nvSpPr>
          <p:cNvPr id="11" name="object 11"/>
          <p:cNvSpPr txBox="1"/>
          <p:nvPr/>
        </p:nvSpPr>
        <p:spPr>
          <a:xfrm>
            <a:off x="5727953" y="6229483"/>
            <a:ext cx="1544320" cy="306070"/>
          </a:xfrm>
          <a:prstGeom prst="rect">
            <a:avLst/>
          </a:prstGeom>
        </p:spPr>
        <p:txBody>
          <a:bodyPr vert="horz" wrap="square" lIns="0" tIns="139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10"/>
              </a:spcBef>
            </a:pPr>
            <a:r>
              <a:rPr sz="1800" spc="-5">
                <a:latin typeface="华文细黑"/>
                <a:cs typeface="华文细黑"/>
              </a:rPr>
              <a:t>Maternal</a:t>
            </a:r>
            <a:r>
              <a:rPr sz="1800" spc="-10">
                <a:latin typeface="华文细黑"/>
                <a:cs typeface="华文细黑"/>
              </a:rPr>
              <a:t> UPD</a:t>
            </a:r>
            <a:endParaRPr sz="1800">
              <a:latin typeface="华文细黑"/>
              <a:cs typeface="华文细黑"/>
            </a:endParaRPr>
          </a:p>
        </p:txBody>
      </p:sp>
      <p:sp>
        <p:nvSpPr>
          <p:cNvPr id="12" name="object 12"/>
          <p:cNvSpPr txBox="1">
            <a:spLocks noGrp="1"/>
          </p:cNvSpPr>
          <p:nvPr>
            <p:ph type="sldNum" sz="quarter" idx="7"/>
          </p:nvPr>
        </p:nvSpPr>
        <p:spPr>
          <a:prstGeom prst="rect">
            <a:avLst/>
          </a:prstGeom>
        </p:spPr>
        <p:txBody>
          <a:bodyPr vert="horz" wrap="square" lIns="0" tIns="13970" rIns="0" bIns="0" rtlCol="0">
            <a:spAutoFit/>
          </a:bodyPr>
          <a:lstStyle/>
          <a:p>
            <a:pPr marL="38100">
              <a:lnSpc>
                <a:spcPct val="100000"/>
              </a:lnSpc>
              <a:spcBef>
                <a:spcPts val="110"/>
              </a:spcBef>
            </a:pPr>
            <a:fld id="{81D60167-4931-47E6-BA6A-407CBD079E47}" type="slidenum">
              <a:rPr/>
              <a:t>20</a:t>
            </a:fld>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343025" y="1514411"/>
            <a:ext cx="7219950" cy="4795901"/>
          </a:xfrm>
          <a:prstGeom prst="rect">
            <a:avLst/>
          </a:prstGeom>
        </p:spPr>
      </p:pic>
      <p:sp>
        <p:nvSpPr>
          <p:cNvPr id="3" name="object 3"/>
          <p:cNvSpPr txBox="1"/>
          <p:nvPr/>
        </p:nvSpPr>
        <p:spPr>
          <a:xfrm>
            <a:off x="2831973" y="739902"/>
            <a:ext cx="336550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10">
                <a:latin typeface="华文细黑"/>
                <a:cs typeface="华文细黑"/>
              </a:rPr>
              <a:t>Paternal</a:t>
            </a:r>
            <a:r>
              <a:rPr sz="1800" spc="60">
                <a:latin typeface="华文细黑"/>
                <a:cs typeface="华文细黑"/>
              </a:rPr>
              <a:t> </a:t>
            </a:r>
            <a:r>
              <a:rPr sz="1800" spc="-10">
                <a:latin typeface="华文细黑"/>
                <a:cs typeface="华文细黑"/>
              </a:rPr>
              <a:t>UPD14</a:t>
            </a:r>
            <a:r>
              <a:rPr sz="1800" spc="50">
                <a:latin typeface="华文细黑"/>
                <a:cs typeface="华文细黑"/>
              </a:rPr>
              <a:t> </a:t>
            </a:r>
            <a:r>
              <a:rPr sz="1800">
                <a:latin typeface="宋体"/>
                <a:cs typeface="宋体"/>
              </a:rPr>
              <a:t>检测</a:t>
            </a:r>
            <a:r>
              <a:rPr sz="1800" spc="-5">
                <a:latin typeface="华文细黑"/>
                <a:cs typeface="华文细黑"/>
              </a:rPr>
              <a:t>-D14S1023</a:t>
            </a:r>
            <a:endParaRPr sz="1800">
              <a:latin typeface="华文细黑"/>
              <a:cs typeface="华文细黑"/>
            </a:endParaRPr>
          </a:p>
        </p:txBody>
      </p:sp>
      <p:sp>
        <p:nvSpPr>
          <p:cNvPr id="10" name="object 10"/>
          <p:cNvSpPr txBox="1">
            <a:spLocks noGrp="1"/>
          </p:cNvSpPr>
          <p:nvPr>
            <p:ph type="sldNum" sz="quarter" idx="7"/>
          </p:nvPr>
        </p:nvSpPr>
        <p:spPr>
          <a:prstGeom prst="rect">
            <a:avLst/>
          </a:prstGeom>
        </p:spPr>
        <p:txBody>
          <a:bodyPr vert="horz" wrap="square" lIns="0" tIns="13970" rIns="0" bIns="0" rtlCol="0">
            <a:spAutoFit/>
          </a:bodyPr>
          <a:lstStyle/>
          <a:p>
            <a:pPr marL="38100">
              <a:lnSpc>
                <a:spcPct val="100000"/>
              </a:lnSpc>
              <a:spcBef>
                <a:spcPts val="110"/>
              </a:spcBef>
            </a:pPr>
            <a:fld id="{81D60167-4931-47E6-BA6A-407CBD079E47}" type="slidenum">
              <a:rPr/>
              <a:t>21</a:t>
            </a:fld>
            <a:endParaRPr/>
          </a:p>
        </p:txBody>
      </p:sp>
      <p:sp>
        <p:nvSpPr>
          <p:cNvPr id="4" name="object 4"/>
          <p:cNvSpPr txBox="1"/>
          <p:nvPr/>
        </p:nvSpPr>
        <p:spPr>
          <a:xfrm>
            <a:off x="606044" y="1894078"/>
            <a:ext cx="72390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Fa</a:t>
            </a:r>
            <a:r>
              <a:rPr sz="1800" spc="-20">
                <a:latin typeface="华文细黑"/>
                <a:cs typeface="华文细黑"/>
              </a:rPr>
              <a:t>t</a:t>
            </a:r>
            <a:r>
              <a:rPr sz="1800" spc="-15">
                <a:latin typeface="华文细黑"/>
                <a:cs typeface="华文细黑"/>
              </a:rPr>
              <a:t>he</a:t>
            </a:r>
            <a:r>
              <a:rPr sz="1800" spc="-5">
                <a:latin typeface="华文细黑"/>
                <a:cs typeface="华文细黑"/>
              </a:rPr>
              <a:t>r</a:t>
            </a:r>
            <a:endParaRPr sz="1800">
              <a:latin typeface="华文细黑"/>
              <a:cs typeface="华文细黑"/>
            </a:endParaRPr>
          </a:p>
        </p:txBody>
      </p:sp>
      <p:sp>
        <p:nvSpPr>
          <p:cNvPr id="5" name="object 5"/>
          <p:cNvSpPr txBox="1"/>
          <p:nvPr/>
        </p:nvSpPr>
        <p:spPr>
          <a:xfrm>
            <a:off x="612140" y="5211317"/>
            <a:ext cx="82423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10">
                <a:latin typeface="华文细黑"/>
                <a:cs typeface="华文细黑"/>
              </a:rPr>
              <a:t>Mather</a:t>
            </a:r>
            <a:endParaRPr sz="1800">
              <a:latin typeface="华文细黑"/>
              <a:cs typeface="华文细黑"/>
            </a:endParaRPr>
          </a:p>
        </p:txBody>
      </p:sp>
      <p:sp>
        <p:nvSpPr>
          <p:cNvPr id="6" name="object 6"/>
          <p:cNvSpPr txBox="1"/>
          <p:nvPr/>
        </p:nvSpPr>
        <p:spPr>
          <a:xfrm>
            <a:off x="612140" y="3458336"/>
            <a:ext cx="58864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Fe</a:t>
            </a:r>
            <a:r>
              <a:rPr sz="1800" spc="-20">
                <a:latin typeface="华文细黑"/>
                <a:cs typeface="华文细黑"/>
              </a:rPr>
              <a:t>t</a:t>
            </a:r>
            <a:r>
              <a:rPr sz="1800">
                <a:latin typeface="华文细黑"/>
                <a:cs typeface="华文细黑"/>
              </a:rPr>
              <a:t>us</a:t>
            </a:r>
            <a:endParaRPr sz="1800">
              <a:latin typeface="华文细黑"/>
              <a:cs typeface="华文细黑"/>
            </a:endParaRPr>
          </a:p>
        </p:txBody>
      </p:sp>
      <p:sp>
        <p:nvSpPr>
          <p:cNvPr id="7" name="object 7"/>
          <p:cNvSpPr txBox="1"/>
          <p:nvPr/>
        </p:nvSpPr>
        <p:spPr>
          <a:xfrm>
            <a:off x="5356605" y="2095880"/>
            <a:ext cx="37909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1/2</a:t>
            </a:r>
            <a:endParaRPr sz="1800">
              <a:latin typeface="华文细黑"/>
              <a:cs typeface="华文细黑"/>
            </a:endParaRPr>
          </a:p>
        </p:txBody>
      </p:sp>
      <p:sp>
        <p:nvSpPr>
          <p:cNvPr id="8" name="object 8"/>
          <p:cNvSpPr txBox="1"/>
          <p:nvPr/>
        </p:nvSpPr>
        <p:spPr>
          <a:xfrm>
            <a:off x="5404230" y="3782314"/>
            <a:ext cx="37909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1/2</a:t>
            </a:r>
            <a:endParaRPr sz="1800">
              <a:latin typeface="华文细黑"/>
              <a:cs typeface="华文细黑"/>
            </a:endParaRPr>
          </a:p>
        </p:txBody>
      </p:sp>
      <p:sp>
        <p:nvSpPr>
          <p:cNvPr id="9" name="object 9"/>
          <p:cNvSpPr txBox="1"/>
          <p:nvPr/>
        </p:nvSpPr>
        <p:spPr>
          <a:xfrm>
            <a:off x="5423153" y="5430418"/>
            <a:ext cx="37909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1/2</a:t>
            </a:r>
            <a:endParaRPr sz="1800">
              <a:latin typeface="华文细黑"/>
              <a:cs typeface="华文细黑"/>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676400" y="1219136"/>
            <a:ext cx="6970649" cy="4678426"/>
          </a:xfrm>
          <a:prstGeom prst="rect">
            <a:avLst/>
          </a:prstGeom>
        </p:spPr>
      </p:pic>
      <p:sp>
        <p:nvSpPr>
          <p:cNvPr id="3" name="object 3"/>
          <p:cNvSpPr txBox="1"/>
          <p:nvPr/>
        </p:nvSpPr>
        <p:spPr>
          <a:xfrm>
            <a:off x="841044" y="4754117"/>
            <a:ext cx="82423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10">
                <a:latin typeface="华文细黑"/>
                <a:cs typeface="华文细黑"/>
              </a:rPr>
              <a:t>Mather</a:t>
            </a:r>
            <a:endParaRPr sz="1800">
              <a:latin typeface="华文细黑"/>
              <a:cs typeface="华文细黑"/>
            </a:endParaRPr>
          </a:p>
        </p:txBody>
      </p:sp>
      <p:sp>
        <p:nvSpPr>
          <p:cNvPr id="8" name="object 8"/>
          <p:cNvSpPr txBox="1">
            <a:spLocks noGrp="1"/>
          </p:cNvSpPr>
          <p:nvPr>
            <p:ph type="sldNum" sz="quarter" idx="7"/>
          </p:nvPr>
        </p:nvSpPr>
        <p:spPr>
          <a:prstGeom prst="rect">
            <a:avLst/>
          </a:prstGeom>
        </p:spPr>
        <p:txBody>
          <a:bodyPr vert="horz" wrap="square" lIns="0" tIns="13970" rIns="0" bIns="0" rtlCol="0">
            <a:spAutoFit/>
          </a:bodyPr>
          <a:lstStyle/>
          <a:p>
            <a:pPr marL="38100">
              <a:lnSpc>
                <a:spcPct val="100000"/>
              </a:lnSpc>
              <a:spcBef>
                <a:spcPts val="110"/>
              </a:spcBef>
            </a:pPr>
            <a:fld id="{81D60167-4931-47E6-BA6A-407CBD079E47}" type="slidenum">
              <a:rPr/>
              <a:t>22</a:t>
            </a:fld>
            <a:endParaRPr/>
          </a:p>
        </p:txBody>
      </p:sp>
      <p:sp>
        <p:nvSpPr>
          <p:cNvPr id="4" name="object 4"/>
          <p:cNvSpPr txBox="1"/>
          <p:nvPr/>
        </p:nvSpPr>
        <p:spPr>
          <a:xfrm>
            <a:off x="917244" y="3153536"/>
            <a:ext cx="58864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Fe</a:t>
            </a:r>
            <a:r>
              <a:rPr sz="1800" spc="-20">
                <a:latin typeface="华文细黑"/>
                <a:cs typeface="华文细黑"/>
              </a:rPr>
              <a:t>t</a:t>
            </a:r>
            <a:r>
              <a:rPr sz="1800">
                <a:latin typeface="华文细黑"/>
                <a:cs typeface="华文细黑"/>
              </a:rPr>
              <a:t>us</a:t>
            </a:r>
            <a:endParaRPr sz="1800">
              <a:latin typeface="华文细黑"/>
              <a:cs typeface="华文细黑"/>
            </a:endParaRPr>
          </a:p>
        </p:txBody>
      </p:sp>
      <p:sp>
        <p:nvSpPr>
          <p:cNvPr id="5" name="object 5"/>
          <p:cNvSpPr txBox="1"/>
          <p:nvPr/>
        </p:nvSpPr>
        <p:spPr>
          <a:xfrm>
            <a:off x="824890" y="749300"/>
            <a:ext cx="5481955" cy="152273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60575">
              <a:lnSpc>
                <a:spcPct val="100000"/>
              </a:lnSpc>
              <a:spcBef>
                <a:spcPts val="100"/>
              </a:spcBef>
            </a:pPr>
            <a:r>
              <a:rPr sz="1800" spc="-10">
                <a:latin typeface="华文细黑"/>
                <a:cs typeface="华文细黑"/>
              </a:rPr>
              <a:t>Paternal</a:t>
            </a:r>
            <a:r>
              <a:rPr sz="1800" spc="65">
                <a:latin typeface="华文细黑"/>
                <a:cs typeface="华文细黑"/>
              </a:rPr>
              <a:t> </a:t>
            </a:r>
            <a:r>
              <a:rPr sz="1800" spc="-10">
                <a:latin typeface="华文细黑"/>
                <a:cs typeface="华文细黑"/>
              </a:rPr>
              <a:t>UPD14</a:t>
            </a:r>
            <a:r>
              <a:rPr sz="1800" spc="55">
                <a:latin typeface="华文细黑"/>
                <a:cs typeface="华文细黑"/>
              </a:rPr>
              <a:t> </a:t>
            </a:r>
            <a:r>
              <a:rPr sz="1800">
                <a:latin typeface="宋体"/>
                <a:cs typeface="宋体"/>
              </a:rPr>
              <a:t>检测</a:t>
            </a:r>
            <a:r>
              <a:rPr sz="1800" spc="-5">
                <a:latin typeface="华文细黑"/>
                <a:cs typeface="华文细黑"/>
              </a:rPr>
              <a:t>-D14S1048</a:t>
            </a:r>
            <a:endParaRPr sz="1800">
              <a:latin typeface="华文细黑"/>
              <a:cs typeface="华文细黑"/>
            </a:endParaRPr>
          </a:p>
          <a:p>
            <a:pPr>
              <a:lnSpc>
                <a:spcPct val="100000"/>
              </a:lnSpc>
              <a:spcBef>
                <a:spcPts val="40"/>
              </a:spcBef>
            </a:pPr>
            <a:endParaRPr sz="2950">
              <a:latin typeface="华文细黑"/>
              <a:cs typeface="华文细黑"/>
            </a:endParaRPr>
          </a:p>
          <a:p>
            <a:pPr marL="12700">
              <a:lnSpc>
                <a:spcPct val="100000"/>
              </a:lnSpc>
            </a:pPr>
            <a:r>
              <a:rPr sz="1800" spc="-10">
                <a:latin typeface="华文细黑"/>
                <a:cs typeface="华文细黑"/>
              </a:rPr>
              <a:t>Father</a:t>
            </a:r>
            <a:endParaRPr sz="1800">
              <a:latin typeface="华文细黑"/>
              <a:cs typeface="华文细黑"/>
            </a:endParaRPr>
          </a:p>
          <a:p>
            <a:pPr marL="5115560">
              <a:lnSpc>
                <a:spcPct val="100000"/>
              </a:lnSpc>
              <a:spcBef>
                <a:spcPts val="855"/>
              </a:spcBef>
            </a:pPr>
            <a:r>
              <a:rPr sz="1800" spc="-5">
                <a:latin typeface="华文细黑"/>
                <a:cs typeface="华文细黑"/>
              </a:rPr>
              <a:t>1/3</a:t>
            </a:r>
            <a:endParaRPr sz="1800">
              <a:latin typeface="华文细黑"/>
              <a:cs typeface="华文细黑"/>
            </a:endParaRPr>
          </a:p>
        </p:txBody>
      </p:sp>
      <p:sp>
        <p:nvSpPr>
          <p:cNvPr id="6" name="object 6"/>
          <p:cNvSpPr txBox="1"/>
          <p:nvPr/>
        </p:nvSpPr>
        <p:spPr>
          <a:xfrm>
            <a:off x="5956808" y="3620261"/>
            <a:ext cx="37909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1/2</a:t>
            </a:r>
            <a:endParaRPr sz="1800">
              <a:latin typeface="华文细黑"/>
              <a:cs typeface="华文细黑"/>
            </a:endParaRPr>
          </a:p>
        </p:txBody>
      </p:sp>
      <p:sp>
        <p:nvSpPr>
          <p:cNvPr id="7" name="object 7"/>
          <p:cNvSpPr txBox="1"/>
          <p:nvPr/>
        </p:nvSpPr>
        <p:spPr>
          <a:xfrm>
            <a:off x="5975730" y="5220665"/>
            <a:ext cx="379095" cy="3003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1/3</a:t>
            </a:r>
            <a:endParaRPr sz="1800">
              <a:latin typeface="华文细黑"/>
              <a:cs typeface="华文细黑"/>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600200" y="1371536"/>
            <a:ext cx="6781800" cy="4437126"/>
          </a:xfrm>
          <a:prstGeom prst="rect">
            <a:avLst/>
          </a:prstGeom>
        </p:spPr>
      </p:pic>
      <p:sp>
        <p:nvSpPr>
          <p:cNvPr id="3" name="object 3"/>
          <p:cNvSpPr txBox="1"/>
          <p:nvPr/>
        </p:nvSpPr>
        <p:spPr>
          <a:xfrm>
            <a:off x="3203575" y="725551"/>
            <a:ext cx="323850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10">
                <a:latin typeface="华文细黑"/>
                <a:cs typeface="华文细黑"/>
              </a:rPr>
              <a:t>Paternal</a:t>
            </a:r>
            <a:r>
              <a:rPr sz="1800" spc="60">
                <a:latin typeface="华文细黑"/>
                <a:cs typeface="华文细黑"/>
              </a:rPr>
              <a:t> </a:t>
            </a:r>
            <a:r>
              <a:rPr sz="1800" spc="-10">
                <a:latin typeface="华文细黑"/>
                <a:cs typeface="华文细黑"/>
              </a:rPr>
              <a:t>UPD14</a:t>
            </a:r>
            <a:r>
              <a:rPr sz="1800" spc="50">
                <a:latin typeface="华文细黑"/>
                <a:cs typeface="华文细黑"/>
              </a:rPr>
              <a:t> </a:t>
            </a:r>
            <a:r>
              <a:rPr sz="1800">
                <a:latin typeface="宋体"/>
                <a:cs typeface="宋体"/>
              </a:rPr>
              <a:t>检测</a:t>
            </a:r>
            <a:r>
              <a:rPr sz="1800" spc="-5">
                <a:latin typeface="华文细黑"/>
                <a:cs typeface="华文细黑"/>
              </a:rPr>
              <a:t>-D14S128</a:t>
            </a:r>
            <a:endParaRPr sz="1800">
              <a:latin typeface="华文细黑"/>
              <a:cs typeface="华文细黑"/>
            </a:endParaRPr>
          </a:p>
        </p:txBody>
      </p:sp>
      <p:sp>
        <p:nvSpPr>
          <p:cNvPr id="10" name="object 10"/>
          <p:cNvSpPr txBox="1">
            <a:spLocks noGrp="1"/>
          </p:cNvSpPr>
          <p:nvPr>
            <p:ph type="sldNum" sz="quarter" idx="7"/>
          </p:nvPr>
        </p:nvSpPr>
        <p:spPr>
          <a:prstGeom prst="rect">
            <a:avLst/>
          </a:prstGeom>
        </p:spPr>
        <p:txBody>
          <a:bodyPr vert="horz" wrap="square" lIns="0" tIns="13970" rIns="0" bIns="0" rtlCol="0">
            <a:spAutoFit/>
          </a:bodyPr>
          <a:lstStyle/>
          <a:p>
            <a:pPr marL="38100">
              <a:lnSpc>
                <a:spcPct val="100000"/>
              </a:lnSpc>
              <a:spcBef>
                <a:spcPts val="110"/>
              </a:spcBef>
            </a:pPr>
            <a:fld id="{81D60167-4931-47E6-BA6A-407CBD079E47}" type="slidenum">
              <a:rPr/>
              <a:t>23</a:t>
            </a:fld>
            <a:endParaRPr/>
          </a:p>
        </p:txBody>
      </p:sp>
      <p:sp>
        <p:nvSpPr>
          <p:cNvPr id="4" name="object 4"/>
          <p:cNvSpPr txBox="1"/>
          <p:nvPr/>
        </p:nvSpPr>
        <p:spPr>
          <a:xfrm>
            <a:off x="824890" y="1665478"/>
            <a:ext cx="72390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Fa</a:t>
            </a:r>
            <a:r>
              <a:rPr sz="1800" spc="-20">
                <a:latin typeface="华文细黑"/>
                <a:cs typeface="华文细黑"/>
              </a:rPr>
              <a:t>t</a:t>
            </a:r>
            <a:r>
              <a:rPr sz="1800" spc="-15">
                <a:latin typeface="华文细黑"/>
                <a:cs typeface="华文细黑"/>
              </a:rPr>
              <a:t>he</a:t>
            </a:r>
            <a:r>
              <a:rPr sz="1800" spc="-5">
                <a:latin typeface="华文细黑"/>
                <a:cs typeface="华文细黑"/>
              </a:rPr>
              <a:t>r</a:t>
            </a:r>
            <a:endParaRPr sz="1800">
              <a:latin typeface="华文细黑"/>
              <a:cs typeface="华文细黑"/>
            </a:endParaRPr>
          </a:p>
        </p:txBody>
      </p:sp>
      <p:sp>
        <p:nvSpPr>
          <p:cNvPr id="5" name="object 5"/>
          <p:cNvSpPr txBox="1"/>
          <p:nvPr/>
        </p:nvSpPr>
        <p:spPr>
          <a:xfrm>
            <a:off x="917244" y="4830317"/>
            <a:ext cx="82423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10">
                <a:latin typeface="华文细黑"/>
                <a:cs typeface="华文细黑"/>
              </a:rPr>
              <a:t>Mather</a:t>
            </a:r>
            <a:endParaRPr sz="1800">
              <a:latin typeface="华文细黑"/>
              <a:cs typeface="华文细黑"/>
            </a:endParaRPr>
          </a:p>
        </p:txBody>
      </p:sp>
      <p:sp>
        <p:nvSpPr>
          <p:cNvPr id="6" name="object 6"/>
          <p:cNvSpPr txBox="1"/>
          <p:nvPr/>
        </p:nvSpPr>
        <p:spPr>
          <a:xfrm>
            <a:off x="917244" y="3305936"/>
            <a:ext cx="58864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Fe</a:t>
            </a:r>
            <a:r>
              <a:rPr sz="1800" spc="-20">
                <a:latin typeface="华文细黑"/>
                <a:cs typeface="华文细黑"/>
              </a:rPr>
              <a:t>t</a:t>
            </a:r>
            <a:r>
              <a:rPr sz="1800">
                <a:latin typeface="华文细黑"/>
                <a:cs typeface="华文细黑"/>
              </a:rPr>
              <a:t>us</a:t>
            </a:r>
            <a:endParaRPr sz="1800">
              <a:latin typeface="华文细黑"/>
              <a:cs typeface="华文细黑"/>
            </a:endParaRPr>
          </a:p>
        </p:txBody>
      </p:sp>
      <p:sp>
        <p:nvSpPr>
          <p:cNvPr id="7" name="object 7"/>
          <p:cNvSpPr txBox="1"/>
          <p:nvPr/>
        </p:nvSpPr>
        <p:spPr>
          <a:xfrm>
            <a:off x="6318630" y="2133980"/>
            <a:ext cx="37909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1/4</a:t>
            </a:r>
            <a:endParaRPr sz="1800">
              <a:latin typeface="华文细黑"/>
              <a:cs typeface="华文细黑"/>
            </a:endParaRPr>
          </a:p>
        </p:txBody>
      </p:sp>
      <p:sp>
        <p:nvSpPr>
          <p:cNvPr id="8" name="object 8"/>
          <p:cNvSpPr txBox="1"/>
          <p:nvPr/>
        </p:nvSpPr>
        <p:spPr>
          <a:xfrm>
            <a:off x="6337808" y="3696461"/>
            <a:ext cx="37909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3/5</a:t>
            </a:r>
            <a:endParaRPr sz="1800">
              <a:latin typeface="华文细黑"/>
              <a:cs typeface="华文细黑"/>
            </a:endParaRPr>
          </a:p>
        </p:txBody>
      </p:sp>
      <p:sp>
        <p:nvSpPr>
          <p:cNvPr id="9" name="object 9"/>
          <p:cNvSpPr txBox="1"/>
          <p:nvPr/>
        </p:nvSpPr>
        <p:spPr>
          <a:xfrm>
            <a:off x="6356730" y="5268595"/>
            <a:ext cx="37909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2/5</a:t>
            </a:r>
            <a:endParaRPr sz="1800">
              <a:latin typeface="华文细黑"/>
              <a:cs typeface="华文细黑"/>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524000" y="1142936"/>
            <a:ext cx="6954774" cy="4760976"/>
          </a:xfrm>
          <a:prstGeom prst="rect">
            <a:avLst/>
          </a:prstGeom>
        </p:spPr>
      </p:pic>
      <p:sp>
        <p:nvSpPr>
          <p:cNvPr id="3" name="object 3"/>
          <p:cNvSpPr txBox="1"/>
          <p:nvPr/>
        </p:nvSpPr>
        <p:spPr>
          <a:xfrm>
            <a:off x="3248025" y="714197"/>
            <a:ext cx="3239770" cy="3003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10">
                <a:latin typeface="华文细黑"/>
                <a:cs typeface="华文细黑"/>
              </a:rPr>
              <a:t>Paternal</a:t>
            </a:r>
            <a:r>
              <a:rPr sz="1800" spc="50">
                <a:latin typeface="华文细黑"/>
                <a:cs typeface="华文细黑"/>
              </a:rPr>
              <a:t> </a:t>
            </a:r>
            <a:r>
              <a:rPr sz="1800" spc="-5">
                <a:latin typeface="华文细黑"/>
                <a:cs typeface="华文细黑"/>
              </a:rPr>
              <a:t>UPD14</a:t>
            </a:r>
            <a:r>
              <a:rPr sz="1800" spc="45">
                <a:latin typeface="华文细黑"/>
                <a:cs typeface="华文细黑"/>
              </a:rPr>
              <a:t> </a:t>
            </a:r>
            <a:r>
              <a:rPr sz="1800" spc="-5">
                <a:latin typeface="宋体"/>
                <a:cs typeface="宋体"/>
              </a:rPr>
              <a:t>检测</a:t>
            </a:r>
            <a:r>
              <a:rPr sz="1800" spc="-5">
                <a:latin typeface="华文细黑"/>
                <a:cs typeface="华文细黑"/>
              </a:rPr>
              <a:t>-D14S543</a:t>
            </a:r>
            <a:endParaRPr sz="1800">
              <a:latin typeface="华文细黑"/>
              <a:cs typeface="华文细黑"/>
            </a:endParaRPr>
          </a:p>
        </p:txBody>
      </p:sp>
      <p:sp>
        <p:nvSpPr>
          <p:cNvPr id="10" name="object 10"/>
          <p:cNvSpPr txBox="1">
            <a:spLocks noGrp="1"/>
          </p:cNvSpPr>
          <p:nvPr>
            <p:ph type="sldNum" sz="quarter" idx="7"/>
          </p:nvPr>
        </p:nvSpPr>
        <p:spPr>
          <a:prstGeom prst="rect">
            <a:avLst/>
          </a:prstGeom>
        </p:spPr>
        <p:txBody>
          <a:bodyPr vert="horz" wrap="square" lIns="0" tIns="13970" rIns="0" bIns="0" rtlCol="0">
            <a:spAutoFit/>
          </a:bodyPr>
          <a:lstStyle/>
          <a:p>
            <a:pPr marL="38100">
              <a:lnSpc>
                <a:spcPct val="100000"/>
              </a:lnSpc>
              <a:spcBef>
                <a:spcPts val="110"/>
              </a:spcBef>
            </a:pPr>
            <a:fld id="{81D60167-4931-47E6-BA6A-407CBD079E47}" type="slidenum">
              <a:rPr/>
              <a:t>24</a:t>
            </a:fld>
            <a:endParaRPr/>
          </a:p>
        </p:txBody>
      </p:sp>
      <p:sp>
        <p:nvSpPr>
          <p:cNvPr id="4" name="object 4"/>
          <p:cNvSpPr txBox="1"/>
          <p:nvPr/>
        </p:nvSpPr>
        <p:spPr>
          <a:xfrm>
            <a:off x="688340" y="1552702"/>
            <a:ext cx="72390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Fa</a:t>
            </a:r>
            <a:r>
              <a:rPr sz="1800" spc="-20">
                <a:latin typeface="华文细黑"/>
                <a:cs typeface="华文细黑"/>
              </a:rPr>
              <a:t>t</a:t>
            </a:r>
            <a:r>
              <a:rPr sz="1800" spc="-15">
                <a:latin typeface="华文细黑"/>
                <a:cs typeface="华文细黑"/>
              </a:rPr>
              <a:t>he</a:t>
            </a:r>
            <a:r>
              <a:rPr sz="1800" spc="-5">
                <a:latin typeface="华文细黑"/>
                <a:cs typeface="华文细黑"/>
              </a:rPr>
              <a:t>r</a:t>
            </a:r>
            <a:endParaRPr sz="1800">
              <a:latin typeface="华文细黑"/>
              <a:cs typeface="华文细黑"/>
            </a:endParaRPr>
          </a:p>
        </p:txBody>
      </p:sp>
      <p:sp>
        <p:nvSpPr>
          <p:cNvPr id="5" name="object 5"/>
          <p:cNvSpPr txBox="1"/>
          <p:nvPr/>
        </p:nvSpPr>
        <p:spPr>
          <a:xfrm>
            <a:off x="764540" y="4830317"/>
            <a:ext cx="82550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M</a:t>
            </a:r>
            <a:r>
              <a:rPr sz="1800" spc="-10">
                <a:latin typeface="华文细黑"/>
                <a:cs typeface="华文细黑"/>
              </a:rPr>
              <a:t>a</a:t>
            </a:r>
            <a:r>
              <a:rPr sz="1800" spc="-15">
                <a:latin typeface="华文细黑"/>
                <a:cs typeface="华文细黑"/>
              </a:rPr>
              <a:t>t</a:t>
            </a:r>
            <a:r>
              <a:rPr sz="1800" spc="-5">
                <a:latin typeface="华文细黑"/>
                <a:cs typeface="华文细黑"/>
              </a:rPr>
              <a:t>h</a:t>
            </a:r>
            <a:r>
              <a:rPr sz="1800" spc="-15">
                <a:latin typeface="华文细黑"/>
                <a:cs typeface="华文细黑"/>
              </a:rPr>
              <a:t>e</a:t>
            </a:r>
            <a:r>
              <a:rPr sz="1800" spc="-5">
                <a:latin typeface="华文细黑"/>
                <a:cs typeface="华文细黑"/>
              </a:rPr>
              <a:t>r</a:t>
            </a:r>
            <a:endParaRPr sz="1800">
              <a:latin typeface="华文细黑"/>
              <a:cs typeface="华文细黑"/>
            </a:endParaRPr>
          </a:p>
        </p:txBody>
      </p:sp>
      <p:sp>
        <p:nvSpPr>
          <p:cNvPr id="6" name="object 6"/>
          <p:cNvSpPr txBox="1"/>
          <p:nvPr/>
        </p:nvSpPr>
        <p:spPr>
          <a:xfrm>
            <a:off x="764540" y="3229736"/>
            <a:ext cx="58928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Fe</a:t>
            </a:r>
            <a:r>
              <a:rPr sz="1800" spc="-20">
                <a:latin typeface="华文细黑"/>
                <a:cs typeface="华文细黑"/>
              </a:rPr>
              <a:t>t</a:t>
            </a:r>
            <a:r>
              <a:rPr sz="1800">
                <a:latin typeface="华文细黑"/>
                <a:cs typeface="华文细黑"/>
              </a:rPr>
              <a:t>us</a:t>
            </a:r>
            <a:endParaRPr sz="1800">
              <a:latin typeface="华文细黑"/>
              <a:cs typeface="华文细黑"/>
            </a:endParaRPr>
          </a:p>
        </p:txBody>
      </p:sp>
      <p:sp>
        <p:nvSpPr>
          <p:cNvPr id="7" name="object 7"/>
          <p:cNvSpPr txBox="1"/>
          <p:nvPr/>
        </p:nvSpPr>
        <p:spPr>
          <a:xfrm>
            <a:off x="5356605" y="1895983"/>
            <a:ext cx="37909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1/5</a:t>
            </a:r>
            <a:endParaRPr sz="1800">
              <a:latin typeface="华文细黑"/>
              <a:cs typeface="华文细黑"/>
            </a:endParaRPr>
          </a:p>
        </p:txBody>
      </p:sp>
      <p:sp>
        <p:nvSpPr>
          <p:cNvPr id="8" name="object 8"/>
          <p:cNvSpPr txBox="1"/>
          <p:nvPr/>
        </p:nvSpPr>
        <p:spPr>
          <a:xfrm>
            <a:off x="5356605" y="3534536"/>
            <a:ext cx="37909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2/3</a:t>
            </a:r>
            <a:endParaRPr sz="1800">
              <a:latin typeface="华文细黑"/>
              <a:cs typeface="华文细黑"/>
            </a:endParaRPr>
          </a:p>
        </p:txBody>
      </p:sp>
      <p:sp>
        <p:nvSpPr>
          <p:cNvPr id="9" name="object 9"/>
          <p:cNvSpPr txBox="1"/>
          <p:nvPr/>
        </p:nvSpPr>
        <p:spPr>
          <a:xfrm>
            <a:off x="5366130" y="5154295"/>
            <a:ext cx="37909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2/4</a:t>
            </a:r>
            <a:endParaRPr sz="1800">
              <a:latin typeface="华文细黑"/>
              <a:cs typeface="华文细黑"/>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895350" y="1219136"/>
            <a:ext cx="7658100" cy="5053076"/>
          </a:xfrm>
          <a:prstGeom prst="rect">
            <a:avLst/>
          </a:prstGeom>
        </p:spPr>
      </p:pic>
      <p:sp>
        <p:nvSpPr>
          <p:cNvPr id="3" name="object 3"/>
          <p:cNvSpPr txBox="1"/>
          <p:nvPr/>
        </p:nvSpPr>
        <p:spPr>
          <a:xfrm>
            <a:off x="2936875" y="706373"/>
            <a:ext cx="323850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10">
                <a:latin typeface="华文细黑"/>
                <a:cs typeface="华文细黑"/>
              </a:rPr>
              <a:t>Paternal</a:t>
            </a:r>
            <a:r>
              <a:rPr sz="1800" spc="60">
                <a:latin typeface="华文细黑"/>
                <a:cs typeface="华文细黑"/>
              </a:rPr>
              <a:t> </a:t>
            </a:r>
            <a:r>
              <a:rPr sz="1800" spc="-10">
                <a:latin typeface="华文细黑"/>
                <a:cs typeface="华文细黑"/>
              </a:rPr>
              <a:t>UPD14</a:t>
            </a:r>
            <a:r>
              <a:rPr sz="1800" spc="50">
                <a:latin typeface="华文细黑"/>
                <a:cs typeface="华文细黑"/>
              </a:rPr>
              <a:t> </a:t>
            </a:r>
            <a:r>
              <a:rPr sz="1800">
                <a:latin typeface="宋体"/>
                <a:cs typeface="宋体"/>
              </a:rPr>
              <a:t>检测</a:t>
            </a:r>
            <a:r>
              <a:rPr sz="1800" spc="-5">
                <a:latin typeface="华文细黑"/>
                <a:cs typeface="华文细黑"/>
              </a:rPr>
              <a:t>-D14S547</a:t>
            </a:r>
            <a:endParaRPr sz="1800">
              <a:latin typeface="华文细黑"/>
              <a:cs typeface="华文细黑"/>
            </a:endParaRPr>
          </a:p>
        </p:txBody>
      </p:sp>
      <p:sp>
        <p:nvSpPr>
          <p:cNvPr id="10" name="object 10"/>
          <p:cNvSpPr txBox="1">
            <a:spLocks noGrp="1"/>
          </p:cNvSpPr>
          <p:nvPr>
            <p:ph type="sldNum" sz="quarter" idx="7"/>
          </p:nvPr>
        </p:nvSpPr>
        <p:spPr>
          <a:prstGeom prst="rect">
            <a:avLst/>
          </a:prstGeom>
        </p:spPr>
        <p:txBody>
          <a:bodyPr vert="horz" wrap="square" lIns="0" tIns="13970" rIns="0" bIns="0" rtlCol="0">
            <a:spAutoFit/>
          </a:bodyPr>
          <a:lstStyle/>
          <a:p>
            <a:pPr marL="38100">
              <a:lnSpc>
                <a:spcPct val="100000"/>
              </a:lnSpc>
              <a:spcBef>
                <a:spcPts val="110"/>
              </a:spcBef>
            </a:pPr>
            <a:fld id="{81D60167-4931-47E6-BA6A-407CBD079E47}" type="slidenum">
              <a:rPr/>
              <a:t>25</a:t>
            </a:fld>
            <a:endParaRPr/>
          </a:p>
        </p:txBody>
      </p:sp>
      <p:sp>
        <p:nvSpPr>
          <p:cNvPr id="4" name="object 4"/>
          <p:cNvSpPr txBox="1"/>
          <p:nvPr/>
        </p:nvSpPr>
        <p:spPr>
          <a:xfrm>
            <a:off x="367690" y="1513078"/>
            <a:ext cx="72390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Fa</a:t>
            </a:r>
            <a:r>
              <a:rPr sz="1800" spc="-20">
                <a:latin typeface="华文细黑"/>
                <a:cs typeface="华文细黑"/>
              </a:rPr>
              <a:t>t</a:t>
            </a:r>
            <a:r>
              <a:rPr sz="1800" spc="-15">
                <a:latin typeface="华文细黑"/>
                <a:cs typeface="华文细黑"/>
              </a:rPr>
              <a:t>he</a:t>
            </a:r>
            <a:r>
              <a:rPr sz="1800" spc="-5">
                <a:latin typeface="华文细黑"/>
                <a:cs typeface="华文细黑"/>
              </a:rPr>
              <a:t>r</a:t>
            </a:r>
            <a:endParaRPr sz="1800">
              <a:latin typeface="华文细黑"/>
              <a:cs typeface="华文细黑"/>
            </a:endParaRPr>
          </a:p>
        </p:txBody>
      </p:sp>
      <p:sp>
        <p:nvSpPr>
          <p:cNvPr id="5" name="object 5"/>
          <p:cNvSpPr txBox="1"/>
          <p:nvPr/>
        </p:nvSpPr>
        <p:spPr>
          <a:xfrm>
            <a:off x="383540" y="4982717"/>
            <a:ext cx="824230"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10">
                <a:latin typeface="华文细黑"/>
                <a:cs typeface="华文细黑"/>
              </a:rPr>
              <a:t>Mather</a:t>
            </a:r>
            <a:endParaRPr sz="1800">
              <a:latin typeface="华文细黑"/>
              <a:cs typeface="华文细黑"/>
            </a:endParaRPr>
          </a:p>
        </p:txBody>
      </p:sp>
      <p:sp>
        <p:nvSpPr>
          <p:cNvPr id="6" name="object 6"/>
          <p:cNvSpPr txBox="1"/>
          <p:nvPr/>
        </p:nvSpPr>
        <p:spPr>
          <a:xfrm>
            <a:off x="383540" y="3229736"/>
            <a:ext cx="58864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Fe</a:t>
            </a:r>
            <a:r>
              <a:rPr sz="1800" spc="-20">
                <a:latin typeface="华文细黑"/>
                <a:cs typeface="华文细黑"/>
              </a:rPr>
              <a:t>t</a:t>
            </a:r>
            <a:r>
              <a:rPr sz="1800">
                <a:latin typeface="华文细黑"/>
                <a:cs typeface="华文细黑"/>
              </a:rPr>
              <a:t>us</a:t>
            </a:r>
            <a:endParaRPr sz="1800">
              <a:latin typeface="华文细黑"/>
              <a:cs typeface="华文细黑"/>
            </a:endParaRPr>
          </a:p>
        </p:txBody>
      </p:sp>
      <p:sp>
        <p:nvSpPr>
          <p:cNvPr id="7" name="object 7"/>
          <p:cNvSpPr txBox="1"/>
          <p:nvPr/>
        </p:nvSpPr>
        <p:spPr>
          <a:xfrm>
            <a:off x="6033008" y="1962403"/>
            <a:ext cx="37909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1/3</a:t>
            </a:r>
            <a:endParaRPr sz="1800">
              <a:latin typeface="华文细黑"/>
              <a:cs typeface="华文细黑"/>
            </a:endParaRPr>
          </a:p>
        </p:txBody>
      </p:sp>
      <p:sp>
        <p:nvSpPr>
          <p:cNvPr id="8" name="object 8"/>
          <p:cNvSpPr txBox="1"/>
          <p:nvPr/>
        </p:nvSpPr>
        <p:spPr>
          <a:xfrm>
            <a:off x="6109208" y="3886911"/>
            <a:ext cx="379095" cy="3003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2/4</a:t>
            </a:r>
            <a:endParaRPr sz="1800">
              <a:latin typeface="华文细黑"/>
              <a:cs typeface="华文细黑"/>
            </a:endParaRPr>
          </a:p>
        </p:txBody>
      </p:sp>
      <p:sp>
        <p:nvSpPr>
          <p:cNvPr id="9" name="object 9"/>
          <p:cNvSpPr txBox="1"/>
          <p:nvPr/>
        </p:nvSpPr>
        <p:spPr>
          <a:xfrm>
            <a:off x="6147308" y="5678220"/>
            <a:ext cx="379095" cy="2997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spc="-5">
                <a:latin typeface="华文细黑"/>
                <a:cs typeface="华文细黑"/>
              </a:rPr>
              <a:t>2/3</a:t>
            </a:r>
            <a:endParaRPr sz="1800">
              <a:latin typeface="华文细黑"/>
              <a:cs typeface="华文细黑"/>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273297" y="760602"/>
            <a:ext cx="2884805" cy="513715"/>
          </a:xfrm>
          <a:prstGeom prst="rect">
            <a:avLst/>
          </a:prstGeom>
        </p:spPr>
        <p:txBody>
          <a:bodyPr vert="horz" wrap="square" lIns="0" tIns="13335" rIns="0" bIns="0" rtlCol="0">
            <a:spAutoFit/>
          </a:bodyPr>
          <a:lstStyle/>
          <a:p>
            <a:pPr marL="12700">
              <a:lnSpc>
                <a:spcPct val="100000"/>
              </a:lnSpc>
              <a:spcBef>
                <a:spcPts val="105"/>
              </a:spcBef>
            </a:pPr>
            <a:r>
              <a:rPr b="1">
                <a:latin typeface="宋体"/>
                <a:cs typeface="宋体"/>
              </a:rPr>
              <a:t>单倍体核型分析</a:t>
            </a:r>
          </a:p>
        </p:txBody>
      </p:sp>
      <p:sp>
        <p:nvSpPr>
          <p:cNvPr id="3" name="object 3"/>
          <p:cNvSpPr/>
          <p:nvPr/>
        </p:nvSpPr>
        <p:spPr>
          <a:xfrm>
            <a:off x="3438525" y="2266950"/>
            <a:ext cx="697865" cy="1754505"/>
          </a:xfrm>
          <a:custGeom>
            <a:rect l="l" t="t" r="r" b="b"/>
            <a:pathLst>
              <a:path w="697864" h="1754504">
                <a:moveTo>
                  <a:pt x="0" y="1754377"/>
                </a:moveTo>
                <a:lnTo>
                  <a:pt x="697623" y="1754377"/>
                </a:lnTo>
                <a:lnTo>
                  <a:pt x="697623" y="0"/>
                </a:lnTo>
                <a:lnTo>
                  <a:pt x="0" y="0"/>
                </a:lnTo>
                <a:lnTo>
                  <a:pt x="0" y="1754377"/>
                </a:lnTo>
                <a:close/>
              </a:path>
            </a:pathLst>
          </a:custGeom>
          <a:ln w="9525">
            <a:solidFill>
              <a:srgbClr val="00AFE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6962775" y="2305050"/>
            <a:ext cx="723900" cy="1754505"/>
          </a:xfrm>
          <a:custGeom>
            <a:rect l="l" t="t" r="r" b="b"/>
            <a:pathLst>
              <a:path w="723900" h="1754504">
                <a:moveTo>
                  <a:pt x="0" y="1754377"/>
                </a:moveTo>
                <a:lnTo>
                  <a:pt x="723277" y="1754377"/>
                </a:lnTo>
                <a:lnTo>
                  <a:pt x="723277" y="0"/>
                </a:lnTo>
                <a:lnTo>
                  <a:pt x="0" y="0"/>
                </a:lnTo>
                <a:lnTo>
                  <a:pt x="0" y="1754377"/>
                </a:lnTo>
                <a:close/>
              </a:path>
            </a:pathLst>
          </a:custGeom>
          <a:ln w="9525">
            <a:solidFill>
              <a:srgbClr val="F9C5E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txBox="1"/>
          <p:nvPr/>
        </p:nvSpPr>
        <p:spPr>
          <a:xfrm>
            <a:off x="7042784" y="2335479"/>
            <a:ext cx="559435" cy="167068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2155"/>
              </a:lnSpc>
              <a:spcBef>
                <a:spcPts val="100"/>
              </a:spcBef>
            </a:pPr>
            <a:r>
              <a:rPr sz="1800" spc="-5">
                <a:latin typeface="宋体"/>
                <a:cs typeface="宋体"/>
              </a:rPr>
              <a:t>母亲</a:t>
            </a:r>
            <a:endParaRPr sz="1800">
              <a:latin typeface="宋体"/>
              <a:cs typeface="宋体"/>
            </a:endParaRPr>
          </a:p>
          <a:p>
            <a:pPr marL="12700">
              <a:lnSpc>
                <a:spcPts val="2155"/>
              </a:lnSpc>
              <a:tabLst>
                <a:tab pos="419100"/>
              </a:tabLst>
            </a:pPr>
            <a:r>
              <a:rPr sz="1800">
                <a:latin typeface="华文细黑"/>
                <a:cs typeface="华文细黑"/>
              </a:rPr>
              <a:t>1	2</a:t>
            </a:r>
            <a:endParaRPr sz="1800">
              <a:latin typeface="华文细黑"/>
              <a:cs typeface="华文细黑"/>
            </a:endParaRPr>
          </a:p>
          <a:p>
            <a:pPr marL="12700">
              <a:lnSpc>
                <a:spcPct val="100000"/>
              </a:lnSpc>
              <a:tabLst>
                <a:tab pos="392430"/>
              </a:tabLst>
            </a:pPr>
            <a:r>
              <a:rPr sz="1800">
                <a:latin typeface="华文细黑"/>
                <a:cs typeface="华文细黑"/>
              </a:rPr>
              <a:t>3	2</a:t>
            </a:r>
            <a:endParaRPr sz="1800">
              <a:latin typeface="华文细黑"/>
              <a:cs typeface="华文细黑"/>
            </a:endParaRPr>
          </a:p>
          <a:p>
            <a:pPr marL="12700">
              <a:lnSpc>
                <a:spcPct val="100000"/>
              </a:lnSpc>
              <a:tabLst>
                <a:tab pos="419100"/>
              </a:tabLst>
            </a:pPr>
            <a:r>
              <a:rPr sz="1800">
                <a:latin typeface="华文细黑"/>
                <a:cs typeface="华文细黑"/>
              </a:rPr>
              <a:t>2	5</a:t>
            </a:r>
            <a:endParaRPr sz="1800">
              <a:latin typeface="华文细黑"/>
              <a:cs typeface="华文细黑"/>
            </a:endParaRPr>
          </a:p>
          <a:p>
            <a:pPr marL="12700">
              <a:lnSpc>
                <a:spcPct val="100000"/>
              </a:lnSpc>
              <a:tabLst>
                <a:tab pos="392430"/>
              </a:tabLst>
            </a:pPr>
            <a:r>
              <a:rPr sz="1800">
                <a:latin typeface="华文细黑"/>
                <a:cs typeface="华文细黑"/>
              </a:rPr>
              <a:t>4	3</a:t>
            </a:r>
            <a:endParaRPr sz="1800">
              <a:latin typeface="华文细黑"/>
              <a:cs typeface="华文细黑"/>
            </a:endParaRPr>
          </a:p>
          <a:p>
            <a:pPr marL="12700">
              <a:lnSpc>
                <a:spcPct val="100000"/>
              </a:lnSpc>
              <a:spcBef>
                <a:spcPts val="5"/>
              </a:spcBef>
              <a:tabLst>
                <a:tab pos="392430"/>
              </a:tabLst>
            </a:pPr>
            <a:r>
              <a:rPr sz="1800">
                <a:latin typeface="华文细黑"/>
                <a:cs typeface="华文细黑"/>
              </a:rPr>
              <a:t>3	2</a:t>
            </a:r>
            <a:endParaRPr sz="1800">
              <a:latin typeface="华文细黑"/>
              <a:cs typeface="华文细黑"/>
            </a:endParaRPr>
          </a:p>
        </p:txBody>
      </p:sp>
      <p:sp>
        <p:nvSpPr>
          <p:cNvPr id="6" name="object 6"/>
          <p:cNvSpPr/>
          <p:nvPr/>
        </p:nvSpPr>
        <p:spPr>
          <a:xfrm>
            <a:off x="5114925" y="3343275"/>
            <a:ext cx="697865" cy="1754505"/>
          </a:xfrm>
          <a:custGeom>
            <a:rect l="l" t="t" r="r" b="b"/>
            <a:pathLst>
              <a:path w="697864" h="1754504">
                <a:moveTo>
                  <a:pt x="0" y="1754377"/>
                </a:moveTo>
                <a:lnTo>
                  <a:pt x="697623" y="1754377"/>
                </a:lnTo>
                <a:lnTo>
                  <a:pt x="697623" y="0"/>
                </a:lnTo>
                <a:lnTo>
                  <a:pt x="0" y="0"/>
                </a:lnTo>
                <a:lnTo>
                  <a:pt x="0" y="1754377"/>
                </a:lnTo>
                <a:close/>
              </a:path>
            </a:pathLst>
          </a:custGeom>
          <a:ln w="9525">
            <a:solidFill>
              <a:srgbClr val="FFFF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7" name="object 7"/>
          <p:cNvGraphicFramePr>
            <a:graphicFrameLocks noGrp="1"/>
          </p:cNvGraphicFramePr>
          <p:nvPr/>
        </p:nvGraphicFramePr>
        <p:xfrm>
          <a:off x="3438525" y="2266950"/>
          <a:ext cx="2375534" cy="2859090"/>
        </p:xfrm>
        <a:graphic>
          <a:graphicData uri="http://schemas.openxmlformats.org/drawingml/2006/table">
            <a:tbl>
              <a:tblPr firstRow="1" bandRow="1">
                <a:tableStyleId>{2D5ABB26-0587-4C30-8999-92F81FD0307C}</a:tableStyleId>
              </a:tblPr>
              <a:tblGrid>
                <a:gridCol w="697865"/>
                <a:gridCol w="979170"/>
                <a:gridCol w="327660"/>
                <a:gridCol w="370839"/>
              </a:tblGrid>
              <a:tr h="1391469">
                <a:tc>
                  <a:txBody>
                    <a:bodyPr vert="horz" wrap="square"/>
                    <a:lstStyle/>
                    <a:p>
                      <a:pPr marL="91440">
                        <a:lnSpc>
                          <a:spcPts val="2155"/>
                        </a:lnSpc>
                        <a:spcBef>
                          <a:spcPts val="340"/>
                        </a:spcBef>
                      </a:pPr>
                      <a:r>
                        <a:rPr sz="1800" spc="-5">
                          <a:latin typeface="宋体"/>
                          <a:cs typeface="宋体"/>
                        </a:rPr>
                        <a:t>父亲</a:t>
                      </a:r>
                      <a:endParaRPr sz="1800">
                        <a:latin typeface="宋体"/>
                        <a:cs typeface="宋体"/>
                      </a:endParaRPr>
                    </a:p>
                    <a:p>
                      <a:pPr marL="91440">
                        <a:lnSpc>
                          <a:spcPts val="2155"/>
                        </a:lnSpc>
                        <a:tabLst>
                          <a:tab pos="434340"/>
                        </a:tabLst>
                      </a:pPr>
                      <a:r>
                        <a:rPr sz="1800">
                          <a:latin typeface="华文细黑"/>
                          <a:cs typeface="华文细黑"/>
                        </a:rPr>
                        <a:t>1	2</a:t>
                      </a:r>
                      <a:endParaRPr sz="1800">
                        <a:latin typeface="华文细黑"/>
                        <a:cs typeface="华文细黑"/>
                      </a:endParaRPr>
                    </a:p>
                    <a:p>
                      <a:pPr marL="91440">
                        <a:lnSpc>
                          <a:spcPct val="100000"/>
                        </a:lnSpc>
                        <a:tabLst>
                          <a:tab pos="434340"/>
                        </a:tabLst>
                      </a:pPr>
                      <a:r>
                        <a:rPr sz="1800">
                          <a:latin typeface="华文细黑"/>
                          <a:cs typeface="华文细黑"/>
                        </a:rPr>
                        <a:t>2	3</a:t>
                      </a:r>
                      <a:endParaRPr sz="1800">
                        <a:latin typeface="华文细黑"/>
                        <a:cs typeface="华文细黑"/>
                      </a:endParaRPr>
                    </a:p>
                    <a:p>
                      <a:pPr marL="91440">
                        <a:lnSpc>
                          <a:spcPct val="100000"/>
                        </a:lnSpc>
                        <a:tabLst>
                          <a:tab pos="434340"/>
                        </a:tabLst>
                      </a:pPr>
                      <a:r>
                        <a:rPr sz="1800">
                          <a:latin typeface="华文细黑"/>
                          <a:cs typeface="华文细黑"/>
                        </a:rPr>
                        <a:t>3	4</a:t>
                      </a:r>
                      <a:endParaRPr sz="1800">
                        <a:latin typeface="华文细黑"/>
                        <a:cs typeface="华文细黑"/>
                      </a:endParaRPr>
                    </a:p>
                    <a:p>
                      <a:pPr marL="91440">
                        <a:lnSpc>
                          <a:spcPts val="1885"/>
                        </a:lnSpc>
                        <a:tabLst>
                          <a:tab pos="434340"/>
                        </a:tabLst>
                      </a:pPr>
                      <a:r>
                        <a:rPr sz="1800">
                          <a:latin typeface="华文细黑"/>
                          <a:cs typeface="华文细黑"/>
                        </a:rPr>
                        <a:t>4	5</a:t>
                      </a:r>
                      <a:endParaRPr sz="1800">
                        <a:latin typeface="华文细黑"/>
                        <a:cs typeface="华文细黑"/>
                      </a:endParaRPr>
                    </a:p>
                  </a:txBody>
                  <a:tcPr marL="0" marR="0" marT="43180" marB="0"/>
                </a:tc>
                <a:tc>
                  <a:txBody>
                    <a:bodyPr vert="horz" wrap="square"/>
                    <a:lstStyle/>
                    <a:p>
                      <a:pPr>
                        <a:lnSpc>
                          <a:spcPct val="100000"/>
                        </a:lnSpc>
                      </a:pPr>
                      <a:endParaRPr sz="1900">
                        <a:latin typeface="Times New Roman"/>
                        <a:cs typeface="Times New Roman"/>
                      </a:endParaRPr>
                    </a:p>
                  </a:txBody>
                  <a:tcPr marL="0" marR="0" marT="0" marB="0"/>
                </a:tc>
                <a:tc gridSpan="2">
                  <a:txBody>
                    <a:bodyPr vert="horz" wrap="square"/>
                    <a:lstStyle/>
                    <a:p>
                      <a:pPr>
                        <a:lnSpc>
                          <a:spcPct val="100000"/>
                        </a:lnSpc>
                      </a:pPr>
                      <a:endParaRPr sz="1800">
                        <a:latin typeface="Times New Roman"/>
                        <a:cs typeface="Times New Roman"/>
                      </a:endParaRPr>
                    </a:p>
                    <a:p>
                      <a:pPr>
                        <a:lnSpc>
                          <a:spcPct val="100000"/>
                        </a:lnSpc>
                      </a:pPr>
                      <a:endParaRPr sz="1800">
                        <a:latin typeface="Times New Roman"/>
                        <a:cs typeface="Times New Roman"/>
                      </a:endParaRPr>
                    </a:p>
                    <a:p>
                      <a:pPr>
                        <a:lnSpc>
                          <a:spcPct val="100000"/>
                        </a:lnSpc>
                      </a:pPr>
                      <a:endParaRPr sz="1800">
                        <a:latin typeface="Times New Roman"/>
                        <a:cs typeface="Times New Roman"/>
                      </a:endParaRPr>
                    </a:p>
                    <a:p>
                      <a:pPr>
                        <a:lnSpc>
                          <a:spcPct val="100000"/>
                        </a:lnSpc>
                        <a:spcBef>
                          <a:spcPts val="20"/>
                        </a:spcBef>
                      </a:pPr>
                      <a:endParaRPr sz="2250">
                        <a:latin typeface="Times New Roman"/>
                        <a:cs typeface="Times New Roman"/>
                      </a:endParaRPr>
                    </a:p>
                    <a:p>
                      <a:pPr marL="92075">
                        <a:lnSpc>
                          <a:spcPts val="2035"/>
                        </a:lnSpc>
                      </a:pPr>
                      <a:r>
                        <a:rPr sz="1800">
                          <a:latin typeface="宋体"/>
                          <a:cs typeface="宋体"/>
                        </a:rPr>
                        <a:t>胎儿</a:t>
                      </a:r>
                      <a:endParaRPr sz="1800">
                        <a:latin typeface="宋体"/>
                        <a:cs typeface="宋体"/>
                      </a:endParaRPr>
                    </a:p>
                  </a:txBody>
                  <a:tcPr marL="0" marR="0" marT="0" marB="0"/>
                </a:tc>
                <a:tc hMerge="1">
                  <a:txBody>
                    <a:bodyPr vert="horz" wrap="square"/>
                    <a:lstStyle/>
                    <a:p>
                      <a:endParaRPr/>
                    </a:p>
                  </a:txBody>
                  <a:tcPr marL="0" marR="0" marT="0" marB="0"/>
                </a:tc>
              </a:tr>
              <a:tr h="287811">
                <a:tc>
                  <a:txBody>
                    <a:bodyPr vert="horz" wrap="square"/>
                    <a:lstStyle/>
                    <a:p>
                      <a:pPr marL="91440">
                        <a:lnSpc>
                          <a:spcPts val="1989"/>
                        </a:lnSpc>
                        <a:spcBef>
                          <a:spcPts val="175"/>
                        </a:spcBef>
                        <a:tabLst>
                          <a:tab pos="471805"/>
                        </a:tabLst>
                      </a:pPr>
                      <a:r>
                        <a:rPr sz="1800">
                          <a:latin typeface="华文细黑"/>
                          <a:cs typeface="华文细黑"/>
                        </a:rPr>
                        <a:t>1	3</a:t>
                      </a:r>
                      <a:endParaRPr sz="1800">
                        <a:latin typeface="华文细黑"/>
                        <a:cs typeface="华文细黑"/>
                      </a:endParaRPr>
                    </a:p>
                  </a:txBody>
                  <a:tcPr marL="0" marR="0" marT="22225" marB="0"/>
                </a:tc>
                <a:tc>
                  <a:txBody>
                    <a:bodyPr vert="horz" wrap="square"/>
                    <a:lstStyle/>
                    <a:p>
                      <a:pPr>
                        <a:lnSpc>
                          <a:spcPct val="100000"/>
                        </a:lnSpc>
                      </a:pPr>
                      <a:endParaRPr sz="1700">
                        <a:latin typeface="Times New Roman"/>
                        <a:cs typeface="Times New Roman"/>
                      </a:endParaRPr>
                    </a:p>
                  </a:txBody>
                  <a:tcPr marL="0" marR="0" marT="0" marB="0"/>
                </a:tc>
                <a:tc>
                  <a:txBody>
                    <a:bodyPr vert="horz" wrap="square"/>
                    <a:lstStyle/>
                    <a:p>
                      <a:pPr marR="7620" algn="ctr">
                        <a:lnSpc>
                          <a:spcPts val="2155"/>
                        </a:lnSpc>
                        <a:spcBef>
                          <a:spcPts val="10"/>
                        </a:spcBef>
                      </a:pPr>
                      <a:r>
                        <a:rPr sz="1800">
                          <a:latin typeface="华文细黑"/>
                          <a:cs typeface="华文细黑"/>
                        </a:rPr>
                        <a:t>1</a:t>
                      </a:r>
                      <a:endParaRPr sz="1800">
                        <a:latin typeface="华文细黑"/>
                        <a:cs typeface="华文细黑"/>
                      </a:endParaRPr>
                    </a:p>
                  </a:txBody>
                  <a:tcPr marL="0" marR="0" marT="1270" marB="0"/>
                </a:tc>
                <a:tc>
                  <a:txBody>
                    <a:bodyPr vert="horz" wrap="square"/>
                    <a:lstStyle/>
                    <a:p>
                      <a:pPr marR="19685" algn="ctr">
                        <a:lnSpc>
                          <a:spcPts val="2155"/>
                        </a:lnSpc>
                        <a:spcBef>
                          <a:spcPts val="10"/>
                        </a:spcBef>
                      </a:pPr>
                      <a:r>
                        <a:rPr sz="1800">
                          <a:latin typeface="华文细黑"/>
                          <a:cs typeface="华文细黑"/>
                        </a:rPr>
                        <a:t>2</a:t>
                      </a:r>
                      <a:endParaRPr sz="1800">
                        <a:latin typeface="华文细黑"/>
                        <a:cs typeface="华文细黑"/>
                      </a:endParaRPr>
                    </a:p>
                  </a:txBody>
                  <a:tcPr marL="0" marR="0" marT="1270" marB="0"/>
                </a:tc>
              </a:tr>
              <a:tr h="263808">
                <a:tc>
                  <a:txBody>
                    <a:bodyPr vert="horz" wrap="square"/>
                    <a:lstStyle/>
                    <a:p>
                      <a:pPr>
                        <a:lnSpc>
                          <a:spcPct val="100000"/>
                        </a:lnSpc>
                      </a:pPr>
                      <a:endParaRPr sz="1600">
                        <a:latin typeface="Times New Roman"/>
                        <a:cs typeface="Times New Roman"/>
                      </a:endParaRPr>
                    </a:p>
                  </a:txBody>
                  <a:tcPr marL="0" marR="0" marT="0" marB="0"/>
                </a:tc>
                <a:tc>
                  <a:txBody>
                    <a:bodyPr vert="horz" wrap="square"/>
                    <a:lstStyle/>
                    <a:p>
                      <a:pPr>
                        <a:lnSpc>
                          <a:spcPct val="100000"/>
                        </a:lnSpc>
                      </a:pPr>
                      <a:endParaRPr sz="1600">
                        <a:latin typeface="Times New Roman"/>
                        <a:cs typeface="Times New Roman"/>
                      </a:endParaRPr>
                    </a:p>
                  </a:txBody>
                  <a:tcPr marL="0" marR="0" marT="0" marB="0"/>
                </a:tc>
                <a:tc>
                  <a:txBody>
                    <a:bodyPr vert="horz" wrap="square"/>
                    <a:lstStyle/>
                    <a:p>
                      <a:pPr marR="7620" algn="ctr">
                        <a:lnSpc>
                          <a:spcPts val="1975"/>
                        </a:lnSpc>
                      </a:pPr>
                      <a:r>
                        <a:rPr sz="1800">
                          <a:latin typeface="华文细黑"/>
                          <a:cs typeface="华文细黑"/>
                        </a:rPr>
                        <a:t>2</a:t>
                      </a:r>
                      <a:endParaRPr sz="1800">
                        <a:latin typeface="华文细黑"/>
                        <a:cs typeface="华文细黑"/>
                      </a:endParaRPr>
                    </a:p>
                  </a:txBody>
                  <a:tcPr marL="0" marR="0" marT="0" marB="0"/>
                </a:tc>
                <a:tc>
                  <a:txBody>
                    <a:bodyPr vert="horz" wrap="square"/>
                    <a:lstStyle/>
                    <a:p>
                      <a:pPr marR="19685" algn="ctr">
                        <a:lnSpc>
                          <a:spcPts val="1975"/>
                        </a:lnSpc>
                      </a:pPr>
                      <a:r>
                        <a:rPr sz="1800">
                          <a:latin typeface="华文细黑"/>
                          <a:cs typeface="华文细黑"/>
                        </a:rPr>
                        <a:t>2</a:t>
                      </a:r>
                      <a:endParaRPr sz="1800">
                        <a:latin typeface="华文细黑"/>
                        <a:cs typeface="华文细黑"/>
                      </a:endParaRPr>
                    </a:p>
                  </a:txBody>
                  <a:tcPr marL="0" marR="0" marT="0" marB="0"/>
                </a:tc>
              </a:tr>
              <a:tr h="274293">
                <a:tc>
                  <a:txBody>
                    <a:bodyPr vert="horz" wrap="square"/>
                    <a:lstStyle/>
                    <a:p>
                      <a:pPr>
                        <a:lnSpc>
                          <a:spcPct val="100000"/>
                        </a:lnSpc>
                      </a:pPr>
                      <a:endParaRPr sz="1700">
                        <a:latin typeface="Times New Roman"/>
                        <a:cs typeface="Times New Roman"/>
                      </a:endParaRPr>
                    </a:p>
                  </a:txBody>
                  <a:tcPr marL="0" marR="0" marT="0" marB="0"/>
                </a:tc>
                <a:tc>
                  <a:txBody>
                    <a:bodyPr vert="horz" wrap="square"/>
                    <a:lstStyle/>
                    <a:p>
                      <a:pPr>
                        <a:lnSpc>
                          <a:spcPct val="100000"/>
                        </a:lnSpc>
                      </a:pPr>
                      <a:endParaRPr sz="1700">
                        <a:latin typeface="Times New Roman"/>
                        <a:cs typeface="Times New Roman"/>
                      </a:endParaRPr>
                    </a:p>
                  </a:txBody>
                  <a:tcPr marL="0" marR="0" marT="0" marB="0"/>
                </a:tc>
                <a:tc>
                  <a:txBody>
                    <a:bodyPr vert="horz" wrap="square"/>
                    <a:lstStyle/>
                    <a:p>
                      <a:pPr marR="7620" algn="ctr">
                        <a:lnSpc>
                          <a:spcPts val="2060"/>
                        </a:lnSpc>
                      </a:pPr>
                      <a:r>
                        <a:rPr sz="1800">
                          <a:latin typeface="华文细黑"/>
                          <a:cs typeface="华文细黑"/>
                        </a:rPr>
                        <a:t>3</a:t>
                      </a:r>
                      <a:endParaRPr sz="1800">
                        <a:latin typeface="华文细黑"/>
                        <a:cs typeface="华文细黑"/>
                      </a:endParaRPr>
                    </a:p>
                  </a:txBody>
                  <a:tcPr marL="0" marR="0" marT="0" marB="0"/>
                </a:tc>
                <a:tc>
                  <a:txBody>
                    <a:bodyPr vert="horz" wrap="square"/>
                    <a:lstStyle/>
                    <a:p>
                      <a:pPr marR="19685" algn="ctr">
                        <a:lnSpc>
                          <a:spcPts val="2060"/>
                        </a:lnSpc>
                      </a:pPr>
                      <a:r>
                        <a:rPr sz="1800">
                          <a:latin typeface="华文细黑"/>
                          <a:cs typeface="华文细黑"/>
                        </a:rPr>
                        <a:t>5</a:t>
                      </a:r>
                      <a:endParaRPr sz="1800">
                        <a:latin typeface="华文细黑"/>
                        <a:cs typeface="华文细黑"/>
                      </a:endParaRPr>
                    </a:p>
                  </a:txBody>
                  <a:tcPr marL="0" marR="0" marT="0" marB="0"/>
                </a:tc>
              </a:tr>
              <a:tr h="274633">
                <a:tc>
                  <a:txBody>
                    <a:bodyPr vert="horz" wrap="square"/>
                    <a:lstStyle/>
                    <a:p>
                      <a:pPr>
                        <a:lnSpc>
                          <a:spcPct val="100000"/>
                        </a:lnSpc>
                      </a:pPr>
                      <a:endParaRPr sz="1700">
                        <a:latin typeface="Times New Roman"/>
                        <a:cs typeface="Times New Roman"/>
                      </a:endParaRPr>
                    </a:p>
                  </a:txBody>
                  <a:tcPr marL="0" marR="0" marT="0" marB="0"/>
                </a:tc>
                <a:tc>
                  <a:txBody>
                    <a:bodyPr vert="horz" wrap="square"/>
                    <a:lstStyle/>
                    <a:p>
                      <a:pPr>
                        <a:lnSpc>
                          <a:spcPct val="100000"/>
                        </a:lnSpc>
                      </a:pPr>
                      <a:endParaRPr sz="1700">
                        <a:latin typeface="Times New Roman"/>
                        <a:cs typeface="Times New Roman"/>
                      </a:endParaRPr>
                    </a:p>
                  </a:txBody>
                  <a:tcPr marL="0" marR="0" marT="0" marB="0"/>
                </a:tc>
                <a:tc>
                  <a:txBody>
                    <a:bodyPr vert="horz" wrap="square"/>
                    <a:lstStyle/>
                    <a:p>
                      <a:pPr marR="7620" algn="ctr">
                        <a:lnSpc>
                          <a:spcPts val="2060"/>
                        </a:lnSpc>
                      </a:pPr>
                      <a:r>
                        <a:rPr sz="1800">
                          <a:latin typeface="华文细黑"/>
                          <a:cs typeface="华文细黑"/>
                        </a:rPr>
                        <a:t>2</a:t>
                      </a:r>
                      <a:endParaRPr sz="1800">
                        <a:latin typeface="华文细黑"/>
                        <a:cs typeface="华文细黑"/>
                      </a:endParaRPr>
                    </a:p>
                  </a:txBody>
                  <a:tcPr marL="0" marR="0" marT="0" marB="0"/>
                </a:tc>
                <a:tc>
                  <a:txBody>
                    <a:bodyPr vert="horz" wrap="square"/>
                    <a:lstStyle/>
                    <a:p>
                      <a:pPr marR="19685" algn="ctr">
                        <a:lnSpc>
                          <a:spcPts val="2060"/>
                        </a:lnSpc>
                      </a:pPr>
                      <a:r>
                        <a:rPr sz="1800">
                          <a:latin typeface="华文细黑"/>
                          <a:cs typeface="华文细黑"/>
                        </a:rPr>
                        <a:t>3</a:t>
                      </a:r>
                      <a:endParaRPr sz="1800">
                        <a:latin typeface="华文细黑"/>
                        <a:cs typeface="华文细黑"/>
                      </a:endParaRPr>
                    </a:p>
                  </a:txBody>
                  <a:tcPr marL="0" marR="0" marT="0" marB="0"/>
                </a:tc>
              </a:tr>
              <a:tr h="338685">
                <a:tc>
                  <a:txBody>
                    <a:bodyPr vert="horz" wrap="square"/>
                    <a:lstStyle/>
                    <a:p>
                      <a:pPr>
                        <a:lnSpc>
                          <a:spcPct val="100000"/>
                        </a:lnSpc>
                      </a:pPr>
                      <a:endParaRPr sz="1900">
                        <a:latin typeface="Times New Roman"/>
                        <a:cs typeface="Times New Roman"/>
                      </a:endParaRPr>
                    </a:p>
                  </a:txBody>
                  <a:tcPr marL="0" marR="0" marT="0" marB="0"/>
                </a:tc>
                <a:tc>
                  <a:txBody>
                    <a:bodyPr vert="horz" wrap="square"/>
                    <a:lstStyle/>
                    <a:p>
                      <a:pPr>
                        <a:lnSpc>
                          <a:spcPct val="100000"/>
                        </a:lnSpc>
                      </a:pPr>
                      <a:endParaRPr sz="1900">
                        <a:latin typeface="Times New Roman"/>
                        <a:cs typeface="Times New Roman"/>
                      </a:endParaRPr>
                    </a:p>
                  </a:txBody>
                  <a:tcPr marL="0" marR="0" marT="0" marB="0"/>
                </a:tc>
                <a:tc>
                  <a:txBody>
                    <a:bodyPr vert="horz" wrap="square"/>
                    <a:lstStyle/>
                    <a:p>
                      <a:pPr marR="7620" algn="ctr">
                        <a:lnSpc>
                          <a:spcPts val="2145"/>
                        </a:lnSpc>
                      </a:pPr>
                      <a:r>
                        <a:rPr sz="1800">
                          <a:latin typeface="华文细黑"/>
                          <a:cs typeface="华文细黑"/>
                        </a:rPr>
                        <a:t>4</a:t>
                      </a:r>
                      <a:endParaRPr sz="1800">
                        <a:latin typeface="华文细黑"/>
                        <a:cs typeface="华文细黑"/>
                      </a:endParaRPr>
                    </a:p>
                  </a:txBody>
                  <a:tcPr marL="0" marR="0" marT="0" marB="0"/>
                </a:tc>
                <a:tc>
                  <a:txBody>
                    <a:bodyPr vert="horz" wrap="square"/>
                    <a:lstStyle/>
                    <a:p>
                      <a:pPr marL="45720" algn="ctr">
                        <a:lnSpc>
                          <a:spcPts val="2145"/>
                        </a:lnSpc>
                      </a:pPr>
                      <a:r>
                        <a:rPr sz="1800">
                          <a:latin typeface="华文细黑"/>
                          <a:cs typeface="华文细黑"/>
                        </a:rPr>
                        <a:t>2</a:t>
                      </a:r>
                      <a:endParaRPr sz="1800">
                        <a:latin typeface="华文细黑"/>
                        <a:cs typeface="华文细黑"/>
                      </a:endParaRPr>
                    </a:p>
                  </a:txBody>
                  <a:tcPr marL="0" marR="0" marT="0" marB="0"/>
                </a:tc>
              </a:tr>
            </a:tbl>
          </a:graphicData>
        </a:graphic>
      </p:graphicFrame>
      <p:grpSp>
        <p:nvGrpSpPr>
          <p:cNvPr id="8" name="object 8"/>
          <p:cNvGrpSpPr/>
          <p:nvPr/>
        </p:nvGrpSpPr>
        <p:grpSpPr>
          <a:xfrm>
            <a:off x="5610225" y="5181600"/>
            <a:ext cx="85725" cy="314325"/>
            <a:chOff x="5610225" y="5181600"/>
            <a:chExt cx="85725" cy="314325"/>
          </a:xfrm>
        </p:grpSpPr>
        <p:sp>
          <p:nvSpPr>
            <p:cNvPr id="9" name="object 9"/>
            <p:cNvSpPr/>
            <p:nvPr/>
          </p:nvSpPr>
          <p:spPr>
            <a:xfrm>
              <a:off x="5619750" y="5191125"/>
              <a:ext cx="66675" cy="295275"/>
            </a:xfrm>
            <a:custGeom>
              <a:rect l="l" t="t" r="r" b="b"/>
              <a:pathLst>
                <a:path w="66675" h="295275">
                  <a:moveTo>
                    <a:pt x="33400" y="0"/>
                  </a:moveTo>
                  <a:lnTo>
                    <a:pt x="0" y="33274"/>
                  </a:lnTo>
                  <a:lnTo>
                    <a:pt x="16637" y="33274"/>
                  </a:lnTo>
                  <a:lnTo>
                    <a:pt x="16637" y="295275"/>
                  </a:lnTo>
                  <a:lnTo>
                    <a:pt x="50037" y="295275"/>
                  </a:lnTo>
                  <a:lnTo>
                    <a:pt x="50037" y="33274"/>
                  </a:lnTo>
                  <a:lnTo>
                    <a:pt x="66675" y="33274"/>
                  </a:lnTo>
                  <a:lnTo>
                    <a:pt x="33400" y="0"/>
                  </a:lnTo>
                  <a:close/>
                </a:path>
              </a:pathLst>
            </a:custGeom>
            <a:solidFill>
              <a:srgbClr val="B3116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5619750" y="5191125"/>
              <a:ext cx="66675" cy="295275"/>
            </a:xfrm>
            <a:custGeom>
              <a:rect l="l" t="t" r="r" b="b"/>
              <a:pathLst>
                <a:path w="66675" h="295275">
                  <a:moveTo>
                    <a:pt x="16637" y="295275"/>
                  </a:moveTo>
                  <a:lnTo>
                    <a:pt x="16637" y="33274"/>
                  </a:lnTo>
                  <a:lnTo>
                    <a:pt x="0" y="33274"/>
                  </a:lnTo>
                  <a:lnTo>
                    <a:pt x="33400" y="0"/>
                  </a:lnTo>
                  <a:lnTo>
                    <a:pt x="66675" y="33274"/>
                  </a:lnTo>
                  <a:lnTo>
                    <a:pt x="50037" y="33274"/>
                  </a:lnTo>
                  <a:lnTo>
                    <a:pt x="50037" y="295275"/>
                  </a:lnTo>
                  <a:lnTo>
                    <a:pt x="16637" y="295275"/>
                  </a:lnTo>
                  <a:close/>
                </a:path>
              </a:pathLst>
            </a:custGeom>
            <a:ln w="19050">
              <a:solidFill>
                <a:srgbClr val="83094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11" name="object 11"/>
          <p:cNvPicPr/>
          <p:nvPr/>
        </p:nvPicPr>
        <p:blipFill>
          <a:blip r:embed="rId2"/>
          <a:stretch>
            <a:fillRect/>
          </a:stretch>
        </p:blipFill>
        <p:spPr>
          <a:xfrm>
            <a:off x="231775" y="1979548"/>
            <a:ext cx="2269744" cy="4402201"/>
          </a:xfrm>
          <a:prstGeom prst="rect">
            <a:avLst/>
          </a:prstGeom>
        </p:spPr>
      </p:pic>
      <p:sp>
        <p:nvSpPr>
          <p:cNvPr id="12" name="object 12"/>
          <p:cNvSpPr txBox="1"/>
          <p:nvPr/>
        </p:nvSpPr>
        <p:spPr>
          <a:xfrm>
            <a:off x="2632075" y="4947666"/>
            <a:ext cx="4100829" cy="8972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b="1" u="sng">
                <a:solidFill>
                  <a:srgbClr val="FF0000"/>
                </a:solidFill>
                <a:uFill>
                  <a:solidFill>
                    <a:srgbClr val="FF0000"/>
                  </a:solidFill>
                </a:uFill>
                <a:latin typeface="宋体"/>
                <a:cs typeface="宋体"/>
              </a:rPr>
              <a:t>爸爸的</a:t>
            </a:r>
            <a:r>
              <a:rPr sz="1800" b="1" u="sng" spc="-15">
                <a:solidFill>
                  <a:srgbClr val="FF0000"/>
                </a:solidFill>
                <a:uFill>
                  <a:solidFill>
                    <a:srgbClr val="FF0000"/>
                  </a:solidFill>
                </a:uFill>
                <a:latin typeface="Tahoma"/>
                <a:cs typeface="Tahoma"/>
              </a:rPr>
              <a:t>allele</a:t>
            </a:r>
            <a:r>
              <a:rPr sz="1800" b="1" u="sng">
                <a:solidFill>
                  <a:srgbClr val="FF0000"/>
                </a:solidFill>
                <a:uFill>
                  <a:solidFill>
                    <a:srgbClr val="FF0000"/>
                  </a:solidFill>
                </a:uFill>
                <a:latin typeface="宋体"/>
                <a:cs typeface="宋体"/>
              </a:rPr>
              <a:t>在哪里！！！</a:t>
            </a:r>
            <a:endParaRPr sz="1800">
              <a:latin typeface="宋体"/>
              <a:cs typeface="宋体"/>
            </a:endParaRPr>
          </a:p>
          <a:p>
            <a:pPr>
              <a:lnSpc>
                <a:spcPct val="100000"/>
              </a:lnSpc>
              <a:spcBef>
                <a:spcPts val="40"/>
              </a:spcBef>
            </a:pPr>
            <a:endParaRPr sz="1950">
              <a:latin typeface="宋体"/>
              <a:cs typeface="宋体"/>
            </a:endParaRPr>
          </a:p>
          <a:p>
            <a:pPr marL="2413000">
              <a:lnSpc>
                <a:spcPct val="100000"/>
              </a:lnSpc>
            </a:pPr>
            <a:r>
              <a:rPr sz="1800" spc="-10">
                <a:latin typeface="华文细黑"/>
                <a:cs typeface="华文细黑"/>
              </a:rPr>
              <a:t>Maternal</a:t>
            </a:r>
            <a:r>
              <a:rPr sz="1800" spc="15">
                <a:latin typeface="华文细黑"/>
                <a:cs typeface="华文细黑"/>
              </a:rPr>
              <a:t> </a:t>
            </a:r>
            <a:r>
              <a:rPr sz="1800" spc="5">
                <a:latin typeface="华文细黑"/>
                <a:cs typeface="华文细黑"/>
              </a:rPr>
              <a:t>Allele</a:t>
            </a:r>
            <a:endParaRPr sz="1800">
              <a:latin typeface="华文细黑"/>
              <a:cs typeface="华文细黑"/>
            </a:endParaRPr>
          </a:p>
        </p:txBody>
      </p:sp>
      <p:sp>
        <p:nvSpPr>
          <p:cNvPr id="13" name="object 13"/>
          <p:cNvSpPr/>
          <p:nvPr/>
        </p:nvSpPr>
        <p:spPr>
          <a:xfrm>
            <a:off x="7235317" y="2396617"/>
            <a:ext cx="518795" cy="1893570"/>
          </a:xfrm>
          <a:custGeom>
            <a:rect l="l" t="t" r="r" b="b"/>
            <a:pathLst>
              <a:path w="518795" h="1893570">
                <a:moveTo>
                  <a:pt x="0" y="946658"/>
                </a:moveTo>
                <a:lnTo>
                  <a:pt x="710" y="876019"/>
                </a:lnTo>
                <a:lnTo>
                  <a:pt x="2808" y="806788"/>
                </a:lnTo>
                <a:lnTo>
                  <a:pt x="6243" y="739149"/>
                </a:lnTo>
                <a:lnTo>
                  <a:pt x="10966" y="673284"/>
                </a:lnTo>
                <a:lnTo>
                  <a:pt x="16926" y="609377"/>
                </a:lnTo>
                <a:lnTo>
                  <a:pt x="24075" y="547611"/>
                </a:lnTo>
                <a:lnTo>
                  <a:pt x="32361" y="488168"/>
                </a:lnTo>
                <a:lnTo>
                  <a:pt x="41734" y="431233"/>
                </a:lnTo>
                <a:lnTo>
                  <a:pt x="52146" y="376989"/>
                </a:lnTo>
                <a:lnTo>
                  <a:pt x="63545" y="325618"/>
                </a:lnTo>
                <a:lnTo>
                  <a:pt x="75882" y="277304"/>
                </a:lnTo>
                <a:lnTo>
                  <a:pt x="89107" y="232230"/>
                </a:lnTo>
                <a:lnTo>
                  <a:pt x="103170" y="190580"/>
                </a:lnTo>
                <a:lnTo>
                  <a:pt x="118021" y="152535"/>
                </a:lnTo>
                <a:lnTo>
                  <a:pt x="149888" y="87999"/>
                </a:lnTo>
                <a:lnTo>
                  <a:pt x="184308" y="40088"/>
                </a:lnTo>
                <a:lnTo>
                  <a:pt x="220880" y="10266"/>
                </a:lnTo>
                <a:lnTo>
                  <a:pt x="259206" y="0"/>
                </a:lnTo>
                <a:lnTo>
                  <a:pt x="278547" y="2597"/>
                </a:lnTo>
                <a:lnTo>
                  <a:pt x="316018" y="22824"/>
                </a:lnTo>
                <a:lnTo>
                  <a:pt x="351541" y="61874"/>
                </a:lnTo>
                <a:lnTo>
                  <a:pt x="384716" y="118281"/>
                </a:lnTo>
                <a:lnTo>
                  <a:pt x="415142" y="190580"/>
                </a:lnTo>
                <a:lnTo>
                  <a:pt x="429199" y="232230"/>
                </a:lnTo>
                <a:lnTo>
                  <a:pt x="442420" y="277304"/>
                </a:lnTo>
                <a:lnTo>
                  <a:pt x="454753" y="325618"/>
                </a:lnTo>
                <a:lnTo>
                  <a:pt x="466149" y="376989"/>
                </a:lnTo>
                <a:lnTo>
                  <a:pt x="476558" y="431233"/>
                </a:lnTo>
                <a:lnTo>
                  <a:pt x="485930" y="488168"/>
                </a:lnTo>
                <a:lnTo>
                  <a:pt x="494214" y="547611"/>
                </a:lnTo>
                <a:lnTo>
                  <a:pt x="501361" y="609377"/>
                </a:lnTo>
                <a:lnTo>
                  <a:pt x="507321" y="673284"/>
                </a:lnTo>
                <a:lnTo>
                  <a:pt x="512043" y="739149"/>
                </a:lnTo>
                <a:lnTo>
                  <a:pt x="515478" y="806788"/>
                </a:lnTo>
                <a:lnTo>
                  <a:pt x="517576" y="876019"/>
                </a:lnTo>
                <a:lnTo>
                  <a:pt x="518286" y="946658"/>
                </a:lnTo>
                <a:lnTo>
                  <a:pt x="517576" y="1017296"/>
                </a:lnTo>
                <a:lnTo>
                  <a:pt x="515478" y="1086527"/>
                </a:lnTo>
                <a:lnTo>
                  <a:pt x="512043" y="1154166"/>
                </a:lnTo>
                <a:lnTo>
                  <a:pt x="507321" y="1220031"/>
                </a:lnTo>
                <a:lnTo>
                  <a:pt x="501361" y="1283938"/>
                </a:lnTo>
                <a:lnTo>
                  <a:pt x="494214" y="1345704"/>
                </a:lnTo>
                <a:lnTo>
                  <a:pt x="485930" y="1405147"/>
                </a:lnTo>
                <a:lnTo>
                  <a:pt x="476558" y="1462082"/>
                </a:lnTo>
                <a:lnTo>
                  <a:pt x="466149" y="1516326"/>
                </a:lnTo>
                <a:lnTo>
                  <a:pt x="454753" y="1567697"/>
                </a:lnTo>
                <a:lnTo>
                  <a:pt x="442420" y="1616011"/>
                </a:lnTo>
                <a:lnTo>
                  <a:pt x="429199" y="1661085"/>
                </a:lnTo>
                <a:lnTo>
                  <a:pt x="415142" y="1702735"/>
                </a:lnTo>
                <a:lnTo>
                  <a:pt x="400297" y="1740780"/>
                </a:lnTo>
                <a:lnTo>
                  <a:pt x="368447" y="1805316"/>
                </a:lnTo>
                <a:lnTo>
                  <a:pt x="334048" y="1853227"/>
                </a:lnTo>
                <a:lnTo>
                  <a:pt x="297501" y="1883049"/>
                </a:lnTo>
                <a:lnTo>
                  <a:pt x="259206" y="1893316"/>
                </a:lnTo>
                <a:lnTo>
                  <a:pt x="239849" y="1890718"/>
                </a:lnTo>
                <a:lnTo>
                  <a:pt x="202350" y="1870491"/>
                </a:lnTo>
                <a:lnTo>
                  <a:pt x="166804" y="1831441"/>
                </a:lnTo>
                <a:lnTo>
                  <a:pt x="133611" y="1775034"/>
                </a:lnTo>
                <a:lnTo>
                  <a:pt x="103170" y="1702735"/>
                </a:lnTo>
                <a:lnTo>
                  <a:pt x="89107" y="1661085"/>
                </a:lnTo>
                <a:lnTo>
                  <a:pt x="75882" y="1616011"/>
                </a:lnTo>
                <a:lnTo>
                  <a:pt x="63545" y="1567697"/>
                </a:lnTo>
                <a:lnTo>
                  <a:pt x="52146" y="1516326"/>
                </a:lnTo>
                <a:lnTo>
                  <a:pt x="41734" y="1462082"/>
                </a:lnTo>
                <a:lnTo>
                  <a:pt x="32361" y="1405147"/>
                </a:lnTo>
                <a:lnTo>
                  <a:pt x="24075" y="1345704"/>
                </a:lnTo>
                <a:lnTo>
                  <a:pt x="16926" y="1283938"/>
                </a:lnTo>
                <a:lnTo>
                  <a:pt x="10966" y="1220031"/>
                </a:lnTo>
                <a:lnTo>
                  <a:pt x="6243" y="1154166"/>
                </a:lnTo>
                <a:lnTo>
                  <a:pt x="2808" y="1086527"/>
                </a:lnTo>
                <a:lnTo>
                  <a:pt x="710" y="1017296"/>
                </a:lnTo>
                <a:lnTo>
                  <a:pt x="0" y="946658"/>
                </a:lnTo>
                <a:close/>
              </a:path>
            </a:pathLst>
          </a:custGeom>
          <a:ln w="19050">
            <a:solidFill>
              <a:srgbClr val="83094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5365622" y="3445509"/>
            <a:ext cx="518795" cy="1893570"/>
          </a:xfrm>
          <a:custGeom>
            <a:rect l="l" t="t" r="r" b="b"/>
            <a:pathLst>
              <a:path w="518795" h="1893570">
                <a:moveTo>
                  <a:pt x="0" y="946657"/>
                </a:moveTo>
                <a:lnTo>
                  <a:pt x="710" y="876019"/>
                </a:lnTo>
                <a:lnTo>
                  <a:pt x="2808" y="806788"/>
                </a:lnTo>
                <a:lnTo>
                  <a:pt x="6243" y="739149"/>
                </a:lnTo>
                <a:lnTo>
                  <a:pt x="10965" y="673284"/>
                </a:lnTo>
                <a:lnTo>
                  <a:pt x="16925" y="609377"/>
                </a:lnTo>
                <a:lnTo>
                  <a:pt x="24072" y="547611"/>
                </a:lnTo>
                <a:lnTo>
                  <a:pt x="32356" y="488168"/>
                </a:lnTo>
                <a:lnTo>
                  <a:pt x="41728" y="431233"/>
                </a:lnTo>
                <a:lnTo>
                  <a:pt x="52137" y="376989"/>
                </a:lnTo>
                <a:lnTo>
                  <a:pt x="63533" y="325618"/>
                </a:lnTo>
                <a:lnTo>
                  <a:pt x="75866" y="277304"/>
                </a:lnTo>
                <a:lnTo>
                  <a:pt x="89087" y="232230"/>
                </a:lnTo>
                <a:lnTo>
                  <a:pt x="103144" y="190580"/>
                </a:lnTo>
                <a:lnTo>
                  <a:pt x="117989" y="152535"/>
                </a:lnTo>
                <a:lnTo>
                  <a:pt x="149839" y="87999"/>
                </a:lnTo>
                <a:lnTo>
                  <a:pt x="184238" y="40088"/>
                </a:lnTo>
                <a:lnTo>
                  <a:pt x="220785" y="10266"/>
                </a:lnTo>
                <a:lnTo>
                  <a:pt x="259079" y="0"/>
                </a:lnTo>
                <a:lnTo>
                  <a:pt x="278437" y="2597"/>
                </a:lnTo>
                <a:lnTo>
                  <a:pt x="315936" y="22824"/>
                </a:lnTo>
                <a:lnTo>
                  <a:pt x="351482" y="61874"/>
                </a:lnTo>
                <a:lnTo>
                  <a:pt x="384675" y="118281"/>
                </a:lnTo>
                <a:lnTo>
                  <a:pt x="415116" y="190580"/>
                </a:lnTo>
                <a:lnTo>
                  <a:pt x="429179" y="232230"/>
                </a:lnTo>
                <a:lnTo>
                  <a:pt x="442404" y="277304"/>
                </a:lnTo>
                <a:lnTo>
                  <a:pt x="454741" y="325618"/>
                </a:lnTo>
                <a:lnTo>
                  <a:pt x="466140" y="376989"/>
                </a:lnTo>
                <a:lnTo>
                  <a:pt x="476552" y="431233"/>
                </a:lnTo>
                <a:lnTo>
                  <a:pt x="485925" y="488168"/>
                </a:lnTo>
                <a:lnTo>
                  <a:pt x="494211" y="547611"/>
                </a:lnTo>
                <a:lnTo>
                  <a:pt x="501360" y="609377"/>
                </a:lnTo>
                <a:lnTo>
                  <a:pt x="507320" y="673284"/>
                </a:lnTo>
                <a:lnTo>
                  <a:pt x="512043" y="739149"/>
                </a:lnTo>
                <a:lnTo>
                  <a:pt x="515478" y="806788"/>
                </a:lnTo>
                <a:lnTo>
                  <a:pt x="517576" y="876019"/>
                </a:lnTo>
                <a:lnTo>
                  <a:pt x="518287" y="946657"/>
                </a:lnTo>
                <a:lnTo>
                  <a:pt x="517576" y="1017296"/>
                </a:lnTo>
                <a:lnTo>
                  <a:pt x="515478" y="1086527"/>
                </a:lnTo>
                <a:lnTo>
                  <a:pt x="512043" y="1154166"/>
                </a:lnTo>
                <a:lnTo>
                  <a:pt x="507320" y="1220031"/>
                </a:lnTo>
                <a:lnTo>
                  <a:pt x="501360" y="1283938"/>
                </a:lnTo>
                <a:lnTo>
                  <a:pt x="494211" y="1345704"/>
                </a:lnTo>
                <a:lnTo>
                  <a:pt x="485925" y="1405147"/>
                </a:lnTo>
                <a:lnTo>
                  <a:pt x="476552" y="1462082"/>
                </a:lnTo>
                <a:lnTo>
                  <a:pt x="466140" y="1516326"/>
                </a:lnTo>
                <a:lnTo>
                  <a:pt x="454741" y="1567697"/>
                </a:lnTo>
                <a:lnTo>
                  <a:pt x="442404" y="1616011"/>
                </a:lnTo>
                <a:lnTo>
                  <a:pt x="429179" y="1661085"/>
                </a:lnTo>
                <a:lnTo>
                  <a:pt x="415116" y="1702735"/>
                </a:lnTo>
                <a:lnTo>
                  <a:pt x="400265" y="1740780"/>
                </a:lnTo>
                <a:lnTo>
                  <a:pt x="368398" y="1805316"/>
                </a:lnTo>
                <a:lnTo>
                  <a:pt x="333978" y="1853227"/>
                </a:lnTo>
                <a:lnTo>
                  <a:pt x="297406" y="1883049"/>
                </a:lnTo>
                <a:lnTo>
                  <a:pt x="259079" y="1893315"/>
                </a:lnTo>
                <a:lnTo>
                  <a:pt x="239739" y="1890718"/>
                </a:lnTo>
                <a:lnTo>
                  <a:pt x="202268" y="1870491"/>
                </a:lnTo>
                <a:lnTo>
                  <a:pt x="166745" y="1831441"/>
                </a:lnTo>
                <a:lnTo>
                  <a:pt x="133570" y="1775034"/>
                </a:lnTo>
                <a:lnTo>
                  <a:pt x="103144" y="1702735"/>
                </a:lnTo>
                <a:lnTo>
                  <a:pt x="89087" y="1661085"/>
                </a:lnTo>
                <a:lnTo>
                  <a:pt x="75866" y="1616011"/>
                </a:lnTo>
                <a:lnTo>
                  <a:pt x="63533" y="1567697"/>
                </a:lnTo>
                <a:lnTo>
                  <a:pt x="52137" y="1516326"/>
                </a:lnTo>
                <a:lnTo>
                  <a:pt x="41728" y="1462082"/>
                </a:lnTo>
                <a:lnTo>
                  <a:pt x="32356" y="1405147"/>
                </a:lnTo>
                <a:lnTo>
                  <a:pt x="24072" y="1345704"/>
                </a:lnTo>
                <a:lnTo>
                  <a:pt x="16925" y="1283938"/>
                </a:lnTo>
                <a:lnTo>
                  <a:pt x="10965" y="1220031"/>
                </a:lnTo>
                <a:lnTo>
                  <a:pt x="6243" y="1154166"/>
                </a:lnTo>
                <a:lnTo>
                  <a:pt x="2808" y="1086527"/>
                </a:lnTo>
                <a:lnTo>
                  <a:pt x="710" y="1017296"/>
                </a:lnTo>
                <a:lnTo>
                  <a:pt x="0" y="946657"/>
                </a:lnTo>
                <a:close/>
              </a:path>
            </a:pathLst>
          </a:custGeom>
          <a:ln w="19050">
            <a:solidFill>
              <a:srgbClr val="83094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txBox="1">
            <a:spLocks noGrp="1"/>
          </p:cNvSpPr>
          <p:nvPr>
            <p:ph type="sldNum" sz="quarter" idx="7"/>
          </p:nvPr>
        </p:nvSpPr>
        <p:spPr>
          <a:prstGeom prst="rect">
            <a:avLst/>
          </a:prstGeom>
        </p:spPr>
        <p:txBody>
          <a:bodyPr vert="horz" wrap="square" lIns="0" tIns="13970" rIns="0" bIns="0" rtlCol="0">
            <a:spAutoFit/>
          </a:bodyPr>
          <a:lstStyle/>
          <a:p>
            <a:pPr marL="38100">
              <a:lnSpc>
                <a:spcPct val="100000"/>
              </a:lnSpc>
              <a:spcBef>
                <a:spcPts val="110"/>
              </a:spcBef>
            </a:pPr>
            <a:fld id="{81D60167-4931-47E6-BA6A-407CBD079E47}" type="slidenum">
              <a:rPr/>
              <a:t>26</a:t>
            </a:fld>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https://d.book118.com/467151012013006032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188</Paragraphs>
  <Slides>27</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27</vt:i4>
      </vt:variant>
    </vt:vector>
  </HeadingPairs>
  <TitlesOfParts>
    <vt:vector baseType="lpstr" size="35">
      <vt:lpstr>Arial</vt:lpstr>
      <vt:lpstr>Calibri</vt:lpstr>
      <vt:lpstr>宋体</vt:lpstr>
      <vt:lpstr>华文细黑</vt:lpstr>
      <vt:lpstr>Microsoft Sans Serif</vt:lpstr>
      <vt:lpstr>Times New Roman</vt:lpstr>
      <vt:lpstr>Tahoma</vt:lpstr>
      <vt:lpstr>Office Theme</vt:lpstr>
      <vt:lpstr>美国遗传诊断咨询的模式及经验</vt:lpstr>
      <vt:lpstr>什么是专业的遗传咨询人员</vt:lpstr>
      <vt:lpstr>遗传咨询人员的职业素养要求</vt:lpstr>
      <vt:lpstr>遗传咨询的分类</vt:lpstr>
      <vt:lpstr>遗传咨询的原则</vt:lpstr>
      <vt:lpstr>自主原则</vt:lpstr>
      <vt:lpstr>尊重病人的自主原则</vt:lpstr>
      <vt:lpstr>尊重病人的隐私</vt:lpstr>
      <vt:lpstr>遵守为病人保密的原则</vt:lpstr>
      <vt:lpstr>一个涉及病人自主原则和隐私的案例</vt:lpstr>
      <vt:lpstr>应考虑的问题</vt:lpstr>
      <vt:lpstr>遗传歧视问题</vt:lpstr>
      <vt:lpstr>一个GINA案例分析</vt:lpstr>
      <vt:lpstr>这一GINA案例分析</vt:lpstr>
      <vt:lpstr>一个里程碑式GINA案例</vt:lpstr>
      <vt:lpstr>正方反方辩论</vt:lpstr>
      <vt:lpstr>遗传检测与遗传咨询的意外发现</vt:lpstr>
      <vt:lpstr>如何咨询遗传检测中的意外发现？</vt:lpstr>
      <vt:lpstr>一个意外发现的案例</vt:lpstr>
      <vt:lpstr>Robertsonian translocation 和 单亲双倍体</vt:lpstr>
      <vt:lpstr>PowerPoint Presentation</vt:lpstr>
      <vt:lpstr>PowerPoint Presentation</vt:lpstr>
      <vt:lpstr>PowerPoint Presentation</vt:lpstr>
      <vt:lpstr>PowerPoint Presentation</vt:lpstr>
      <vt:lpstr>PowerPoint Presentation</vt:lpstr>
      <vt:lpstr>单倍体核型分析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2024-09-04T16:38:50.690</cp:lastPrinted>
  <dcterms:created xsi:type="dcterms:W3CDTF">2024-09-04T08:38:50Z</dcterms:created>
  <dcterms:modified xsi:type="dcterms:W3CDTF">2024-09-04T08:38:52Z</dcterms:modified>
</cp:coreProperties>
</file>