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FD6688-271F-4B39-90E1-40F0FD9B90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2F787F-FD8E-480B-B600-98FC6E611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B013A1-DB0A-4410-878A-59E1CE1051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73D246-9A0F-43AB-BBB8-4063451C91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B37E72-ED27-4366-8E67-C20EEE3AD1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E74056A-3408-4E6E-9FB7-CFA4ED6B3F1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815A15-C449-4CB3-B1E7-5E617FAA2F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9067CD-5609-4B48-A035-0B109EC388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09C207-A24D-47CE-9E94-D7CF8DEE7A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114618-3817-4DAD-8857-730F570D94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888592-C890-424F-BE2D-0C962CAB95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Slide">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ctrTitle"/>
          </p:nvPr>
        </p:nvSpPr>
        <p:spPr>
          <a:xfrm>
            <a:off x="3111387" y="2093578"/>
            <a:ext cx="5969224" cy="1214120"/>
          </a:xfrm>
          <a:prstGeom prst="rect">
            <a:avLst/>
          </a:prstGeom>
        </p:spPr>
        <p:txBody>
          <a:bodyPr wrap="square" lIns="0" tIns="0" rIns="0" bIns="0">
            <a:spAutoFit/>
          </a:bodyPr>
          <a:lstStyle>
            <a:lvl1pPr>
              <a:defRPr sz="3000" b="1" i="0">
                <a:solidFill>
                  <a:srgbClr val="9A6930"/>
                </a:solidFill>
                <a:latin typeface="微软雅黑"/>
                <a:cs typeface="微软雅黑"/>
              </a:defRPr>
            </a:lvl1pPr>
          </a:lstStyle>
          <a:p/>
        </p:txBody>
      </p:sp>
      <p:sp>
        <p:nvSpPr>
          <p:cNvPr id="3" name="Holder 3"/>
          <p:cNvSpPr>
            <a:spLocks noGrp="1"/>
          </p:cNvSpPr>
          <p:nvPr>
            <p:ph type="subTitle" idx="4"/>
          </p:nvPr>
        </p:nvSpPr>
        <p:spPr>
          <a:xfrm>
            <a:off x="1828800" y="3840480"/>
            <a:ext cx="8534400" cy="1714500"/>
          </a:xfrm>
          <a:prstGeom prst="rect">
            <a:avLst/>
          </a:prstGeom>
        </p:spPr>
        <p:txBody>
          <a:bodyPr wrap="square" lIns="0" tIns="0" rIns="0" bIns="0">
            <a:spAutoFit/>
          </a:bodyPr>
          <a:lstStyle>
            <a:lvl1pPr>
              <a:defRPr sz="2300" b="1" i="0">
                <a:solidFill>
                  <a:srgbClr val="9A6930"/>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9A6930"/>
                </a:solidFill>
                <a:latin typeface="微软雅黑"/>
                <a:cs typeface="微软雅黑"/>
              </a:defRPr>
            </a:lvl1pPr>
          </a:lstStyle>
          <a:p/>
        </p:txBody>
      </p:sp>
      <p:sp>
        <p:nvSpPr>
          <p:cNvPr id="3" name="Holder 3"/>
          <p:cNvSpPr>
            <a:spLocks noGrp="1"/>
          </p:cNvSpPr>
          <p:nvPr>
            <p:ph type="body" idx="1"/>
          </p:nvPr>
        </p:nvSpPr>
        <p:spPr/>
        <p:txBody>
          <a:bodyPr lIns="0" tIns="0" rIns="0" bIns="0"/>
          <a:lstStyle>
            <a:lvl1pPr>
              <a:defRPr sz="2300" b="1" i="0">
                <a:solidFill>
                  <a:srgbClr val="9A6930"/>
                </a:solidFill>
                <a:latin typeface="微软雅黑"/>
                <a:cs typeface="微软雅黑"/>
              </a:defRPr>
            </a:lvl1pPr>
          </a:lstStyle>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wo Content">
    <p:spTree>
      <p:nvGrpSpPr>
        <p:cNvPr id="1" name=""/>
        <p:cNvGrpSpPr/>
        <p:nvPr/>
      </p:nvGrpSpPr>
      <p:grpSpPr>
        <a:xfrm>
          <a:off x="0" y="0"/>
          <a:ext cx="0" cy="0"/>
        </a:xfrm>
      </p:grpSpPr>
      <p:sp>
        <p:nvSpPr>
          <p:cNvPr id="2" name="Holder 2"/>
          <p:cNvSpPr>
            <a:spLocks noGrp="1"/>
          </p:cNvSpPr>
          <p:nvPr>
            <p:ph type="title"/>
          </p:nvPr>
        </p:nvSpPr>
        <p:spPr/>
        <p:txBody>
          <a:bodyPr lIns="0" tIns="0" rIns="0" bIns="0"/>
          <a:lstStyle>
            <a:lvl1pPr>
              <a:defRPr sz="3000" b="1" i="0">
                <a:solidFill>
                  <a:srgbClr val="9A6930"/>
                </a:solidFill>
                <a:latin typeface="微软雅黑"/>
                <a:cs typeface="微软雅黑"/>
              </a:defRPr>
            </a:lvl1pPr>
          </a:lstStyle>
          <a:p/>
        </p:txBody>
      </p:sp>
      <p:sp>
        <p:nvSpPr>
          <p:cNvPr id="3" name="Holder 3"/>
          <p:cNvSpPr>
            <a:spLocks noGrp="1"/>
          </p:cNvSpPr>
          <p:nvPr>
            <p:ph sz="half" idx="2"/>
          </p:nvPr>
        </p:nvSpPr>
        <p:spPr>
          <a:xfrm>
            <a:off x="826421" y="2714760"/>
            <a:ext cx="3984625" cy="3625215"/>
          </a:xfrm>
          <a:prstGeom prst="rect">
            <a:avLst/>
          </a:prstGeom>
        </p:spPr>
        <p:txBody>
          <a:bodyPr wrap="square" lIns="0" tIns="0" rIns="0" bIns="0">
            <a:spAutoFit/>
          </a:bodyPr>
          <a:lstStyle>
            <a:lvl1pPr>
              <a:defRPr sz="1600" b="1" i="0">
                <a:solidFill>
                  <a:srgbClr val="9A6930"/>
                </a:solidFill>
                <a:latin typeface="微软雅黑"/>
                <a:cs typeface="微软雅黑"/>
              </a:defRPr>
            </a:lvl1pPr>
          </a:lstStyle>
          <a:p/>
        </p:txBody>
      </p:sp>
      <p:sp>
        <p:nvSpPr>
          <p:cNvPr id="4" name="Holder 4"/>
          <p:cNvSpPr>
            <a:spLocks noGrp="1"/>
          </p:cNvSpPr>
          <p:nvPr>
            <p:ph sz="half" idx="3"/>
          </p:nvPr>
        </p:nvSpPr>
        <p:spPr>
          <a:xfrm>
            <a:off x="6278880" y="1577340"/>
            <a:ext cx="5303520" cy="4526280"/>
          </a:xfrm>
          <a:prstGeom prst="rect">
            <a:avLst/>
          </a:prstGeom>
        </p:spPr>
        <p:txBody>
          <a:bodyPr wrap="square" lIns="0" tIns="0" rIns="0" bIns="0">
            <a:spAutoFit/>
          </a:bodyPr>
          <a:lstStyle>
            <a:lvl1pPr>
              <a:defRPr/>
            </a:lvl1pPr>
          </a:lstStyle>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title"/>
          </p:nvPr>
        </p:nvSpPr>
        <p:spPr/>
        <p:txBody>
          <a:bodyPr lIns="0" tIns="0" rIns="0" bIns="0"/>
          <a:lstStyle>
            <a:lvl1pPr>
              <a:defRPr sz="3000" b="1" i="0">
                <a:solidFill>
                  <a:srgbClr val="9A6930"/>
                </a:solidFill>
                <a:latin typeface="微软雅黑"/>
                <a:cs typeface="微软雅黑"/>
              </a:defRPr>
            </a:lvl1pPr>
          </a:lstStyle>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Blank">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1"/>
          <a:stretch>
            <a:fillRect/>
          </a:stretch>
        </p:blipFill>
        <p:spPr>
          <a:xfrm>
            <a:off x="0" y="0"/>
            <a:ext cx="12192000" cy="6858000"/>
          </a:xfrm>
          <a:prstGeom prst="rect">
            <a:avLst/>
          </a:prstGeom>
        </p:spPr>
      </p:pic>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image" Target="../media/image3.pn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pic>
        <p:nvPicPr>
          <p:cNvPr id="16" name="bg object 16"/>
          <p:cNvPicPr/>
          <p:nvPr/>
        </p:nvPicPr>
        <p:blipFill>
          <a:blip r:embed="rId6"/>
          <a:stretch>
            <a:fillRect/>
          </a:stretch>
        </p:blipFill>
        <p:spPr>
          <a:xfrm>
            <a:off x="0" y="0"/>
            <a:ext cx="12192000" cy="6858000"/>
          </a:xfrm>
          <a:prstGeom prst="rect">
            <a:avLst/>
          </a:prstGeom>
        </p:spPr>
      </p:pic>
      <p:sp>
        <p:nvSpPr>
          <p:cNvPr id="2" name="Holder 2"/>
          <p:cNvSpPr>
            <a:spLocks noGrp="1"/>
          </p:cNvSpPr>
          <p:nvPr>
            <p:ph type="title"/>
          </p:nvPr>
        </p:nvSpPr>
        <p:spPr>
          <a:xfrm>
            <a:off x="1205967" y="320735"/>
            <a:ext cx="3835400" cy="482600"/>
          </a:xfrm>
          <a:prstGeom prst="rect">
            <a:avLst/>
          </a:prstGeom>
        </p:spPr>
        <p:txBody>
          <a:bodyPr wrap="square" lIns="0" tIns="0" rIns="0" bIns="0">
            <a:spAutoFit/>
          </a:bodyPr>
          <a:lstStyle>
            <a:lvl1pPr>
              <a:defRPr sz="3000" b="1" i="0">
                <a:solidFill>
                  <a:srgbClr val="9A6930"/>
                </a:solidFill>
                <a:latin typeface="微软雅黑"/>
                <a:cs typeface="微软雅黑"/>
              </a:defRPr>
            </a:lvl1pPr>
          </a:lstStyle>
          <a:p/>
        </p:txBody>
      </p:sp>
      <p:sp>
        <p:nvSpPr>
          <p:cNvPr id="3" name="Holder 3"/>
          <p:cNvSpPr>
            <a:spLocks noGrp="1"/>
          </p:cNvSpPr>
          <p:nvPr>
            <p:ph type="body" idx="1"/>
          </p:nvPr>
        </p:nvSpPr>
        <p:spPr>
          <a:xfrm>
            <a:off x="5760842" y="1445928"/>
            <a:ext cx="5740400" cy="4108450"/>
          </a:xfrm>
          <a:prstGeom prst="rect">
            <a:avLst/>
          </a:prstGeom>
        </p:spPr>
        <p:txBody>
          <a:bodyPr wrap="square" lIns="0" tIns="0" rIns="0" bIns="0">
            <a:spAutoFit/>
          </a:bodyPr>
          <a:lstStyle>
            <a:lvl1pPr>
              <a:defRPr sz="2300" b="1" i="0">
                <a:solidFill>
                  <a:srgbClr val="9A6930"/>
                </a:solidFill>
                <a:latin typeface="微软雅黑"/>
                <a:cs typeface="微软雅黑"/>
              </a:defRPr>
            </a:lvl1pPr>
          </a:lstStyle>
          <a:p/>
        </p:txBody>
      </p:sp>
      <p:sp>
        <p:nvSpPr>
          <p:cNvPr id="4" name="Holder 4"/>
          <p:cNvSpPr>
            <a:spLocks noGrp="1"/>
          </p:cNvSpPr>
          <p:nvPr>
            <p:ph type="ftr" sz="quarter" idx="5"/>
          </p:nvPr>
        </p:nvSpPr>
        <p:spPr>
          <a:xfrm>
            <a:off x="4145280" y="6377940"/>
            <a:ext cx="3901440" cy="342900"/>
          </a:xfrm>
          <a:prstGeom prst="rect">
            <a:avLst/>
          </a:prstGeom>
        </p:spPr>
        <p:txBody>
          <a:bodyPr wrap="square" lIns="0" tIns="0" rIns="0" bIns="0">
            <a:spAutoFit/>
          </a:bodyPr>
          <a:lstStyle>
            <a:defPPr>
              <a:defRPr kern="0"/>
            </a:defPPr>
            <a:lvl1pPr algn="ctr">
              <a:defRPr>
                <a:solidFill>
                  <a:schemeClr val="tx1">
                    <a:tint val="75000"/>
                  </a:schemeClr>
                </a:solidFill>
              </a:defRPr>
            </a:lvl1pPr>
          </a:lstStyle>
          <a:p/>
        </p:txBody>
      </p:sp>
      <p:sp>
        <p:nvSpPr>
          <p:cNvPr id="5" name="Holder 5"/>
          <p:cNvSpPr>
            <a:spLocks noGrp="1"/>
          </p:cNvSpPr>
          <p:nvPr>
            <p:ph type="dt" sz="half" idx="6"/>
          </p:nvPr>
        </p:nvSpPr>
        <p:spPr>
          <a:xfrm>
            <a:off x="609600" y="6377940"/>
            <a:ext cx="2804160" cy="342900"/>
          </a:xfrm>
          <a:prstGeom prst="rect">
            <a:avLst/>
          </a:prstGeom>
        </p:spPr>
        <p:txBody>
          <a:bodyPr wrap="square" lIns="0" tIns="0" rIns="0" bIns="0">
            <a:spAutoFit/>
          </a:bodyPr>
          <a:lstStyle>
            <a:defPPr>
              <a:defRPr kern="0"/>
            </a:defPPr>
            <a:lvl1pPr algn="l">
              <a:defRPr>
                <a:solidFill>
                  <a:schemeClr val="tx1">
                    <a:tint val="75000"/>
                  </a:schemeClr>
                </a:solidFill>
              </a:defRPr>
            </a:lvl1pPr>
          </a:lstStyle>
          <a:p>
            <a:fld id="{1D8BD707-D9CF-40AE-B4C6-C98DA3205C09}" type="datetimeFigureOut">
              <a:rPr lang="en-US"/>
              <a:t/>
            </a:fld>
            <a:endParaRPr lang="en-US"/>
          </a:p>
        </p:txBody>
      </p:sp>
      <p:sp>
        <p:nvSpPr>
          <p:cNvPr id="6" name="Holder 6"/>
          <p:cNvSpPr>
            <a:spLocks noGrp="1"/>
          </p:cNvSpPr>
          <p:nvPr>
            <p:ph type="sldNum" sz="quarter" idx="7"/>
          </p:nvPr>
        </p:nvSpPr>
        <p:spPr>
          <a:xfrm>
            <a:off x="8778240" y="6377940"/>
            <a:ext cx="2804160" cy="342900"/>
          </a:xfrm>
          <a:prstGeom prst="rect">
            <a:avLst/>
          </a:prstGeom>
        </p:spPr>
        <p:txBody>
          <a:bodyPr wrap="square" lIns="0" tIns="0" rIns="0" bIns="0">
            <a:spAutoFit/>
          </a:bodyPr>
          <a:lstStyle>
            <a:defPPr>
              <a:defRPr kern="0"/>
            </a:defPPr>
            <a:lvl1pPr algn="r">
              <a:defRPr>
                <a:solidFill>
                  <a:schemeClr val="tx1">
                    <a:tint val="75000"/>
                  </a:schemeClr>
                </a:solidFill>
              </a:defRPr>
            </a:lvl1pPr>
          </a:lstStyle>
          <a:p>
            <a:fld id="{B6F15528-21DE-4FAA-801E-634DDDAF4B2B}" type="slidenum">
              <a:t>#</a:t>
            </a:fld>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Lst>
  <p:transition/>
  <p:timing/>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5.png" /><Relationship Id="rId12" Type="http://schemas.openxmlformats.org/officeDocument/2006/relationships/image" Target="../media/image16.png" /><Relationship Id="rId13" Type="http://schemas.openxmlformats.org/officeDocument/2006/relationships/image" Target="../media/image17.png"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7.png"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13.png" /><Relationship Id="rId7" Type="http://schemas.openxmlformats.org/officeDocument/2006/relationships/image" Target="../media/image14.png" /><Relationship Id="rId8" Type="http://schemas.openxmlformats.org/officeDocument/2006/relationships/image" Target="../media/image15.png" /><Relationship Id="rId9" Type="http://schemas.openxmlformats.org/officeDocument/2006/relationships/image" Target="../media/image16.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7.png"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13.png" /><Relationship Id="rId7" Type="http://schemas.openxmlformats.org/officeDocument/2006/relationships/image" Target="../media/image14.png" /><Relationship Id="rId8" Type="http://schemas.openxmlformats.org/officeDocument/2006/relationships/image" Target="../media/image15.png" /><Relationship Id="rId9" Type="http://schemas.openxmlformats.org/officeDocument/2006/relationships/image" Target="../media/image1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4.png" /><Relationship Id="rId11" Type="http://schemas.openxmlformats.org/officeDocument/2006/relationships/image" Target="../media/image15.png" /><Relationship Id="rId12" Type="http://schemas.openxmlformats.org/officeDocument/2006/relationships/image" Target="../media/image16.png" /><Relationship Id="rId13" Type="http://schemas.openxmlformats.org/officeDocument/2006/relationships/image" Target="../media/image17.png" /><Relationship Id="rId2" Type="http://schemas.openxmlformats.org/officeDocument/2006/relationships/image" Target="../media/image18.png" /><Relationship Id="rId3" Type="http://schemas.openxmlformats.org/officeDocument/2006/relationships/image" Target="../media/image19.png" /><Relationship Id="rId4" Type="http://schemas.openxmlformats.org/officeDocument/2006/relationships/image" Target="../media/image20.png" /><Relationship Id="rId5" Type="http://schemas.openxmlformats.org/officeDocument/2006/relationships/image" Target="../media/image9.png" /><Relationship Id="rId6" Type="http://schemas.openxmlformats.org/officeDocument/2006/relationships/image" Target="../media/image10.png" /><Relationship Id="rId7" Type="http://schemas.openxmlformats.org/officeDocument/2006/relationships/image" Target="../media/image11.png" /><Relationship Id="rId8" Type="http://schemas.openxmlformats.org/officeDocument/2006/relationships/image" Target="../media/image12.png" /><Relationship Id="rId9" Type="http://schemas.openxmlformats.org/officeDocument/2006/relationships/image" Target="../media/image1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7.png" /><Relationship Id="rId2" Type="http://schemas.openxmlformats.org/officeDocument/2006/relationships/image" Target="../media/image21.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5.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image" Target="../media/image16.png" /><Relationship Id="rId11" Type="http://schemas.openxmlformats.org/officeDocument/2006/relationships/image" Target="../media/image17.png" /><Relationship Id="rId2" Type="http://schemas.openxmlformats.org/officeDocument/2006/relationships/image" Target="../media/image22.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16.png" /><Relationship Id="rId11" Type="http://schemas.openxmlformats.org/officeDocument/2006/relationships/image" Target="../media/image17.png" /><Relationship Id="rId2" Type="http://schemas.openxmlformats.org/officeDocument/2006/relationships/image" Target="../media/image23.png" /><Relationship Id="rId3" Type="http://schemas.openxmlformats.org/officeDocument/2006/relationships/image" Target="../media/image9.png" /><Relationship Id="rId4" Type="http://schemas.openxmlformats.org/officeDocument/2006/relationships/image" Target="../media/image10.png" /><Relationship Id="rId5" Type="http://schemas.openxmlformats.org/officeDocument/2006/relationships/image" Target="../media/image11.png" /><Relationship Id="rId6" Type="http://schemas.openxmlformats.org/officeDocument/2006/relationships/image" Target="../media/image12.png" /><Relationship Id="rId7" Type="http://schemas.openxmlformats.org/officeDocument/2006/relationships/image" Target="../media/image13.png" /><Relationship Id="rId8" Type="http://schemas.openxmlformats.org/officeDocument/2006/relationships/image" Target="../media/image14.png" /><Relationship Id="rId9" Type="http://schemas.openxmlformats.org/officeDocument/2006/relationships/image" Target="../media/image1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image" Target="../media/image17.png"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13.png" /><Relationship Id="rId7" Type="http://schemas.openxmlformats.org/officeDocument/2006/relationships/image" Target="../media/image14.png" /><Relationship Id="rId8" Type="http://schemas.openxmlformats.org/officeDocument/2006/relationships/image" Target="../media/image15.png" /><Relationship Id="rId9" Type="http://schemas.openxmlformats.org/officeDocument/2006/relationships/image" Target="../media/image1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715515602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2311400" y="2660327"/>
            <a:ext cx="7569200" cy="779780"/>
          </a:xfrm>
          <a:prstGeom prst="rect">
            <a:avLst/>
          </a:prstGeom>
        </p:spPr>
        <p:txBody>
          <a:bodyPr vert="horz" wrap="square" lIns="0" tIns="12700" rIns="0" bIns="0" rtlCol="0">
            <a:spAutoFit/>
          </a:bodyPr>
          <a:lstStyle/>
          <a:p>
            <a:pPr marL="12700">
              <a:lnSpc>
                <a:spcPct val="100000"/>
              </a:lnSpc>
              <a:spcBef>
                <a:spcPts val="100"/>
              </a:spcBef>
            </a:pPr>
            <a:r>
              <a:rPr sz="4950" spc="-5">
                <a:solidFill>
                  <a:srgbClr val="603100"/>
                </a:solidFill>
              </a:rPr>
              <a:t>天眼查双十一电商行业报告</a:t>
            </a:r>
            <a:endParaRPr sz="495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object 2"/>
          <p:cNvPicPr/>
          <p:nvPr/>
        </p:nvPicPr>
        <p:blipFill>
          <a:blip r:embed="rId2"/>
          <a:stretch>
            <a:fillRect/>
          </a:stretch>
        </p:blipFill>
        <p:spPr>
          <a:xfrm>
            <a:off x="0" y="0"/>
            <a:ext cx="12192000" cy="6858000"/>
          </a:xfrm>
          <a:prstGeom prst="rect">
            <a:avLst/>
          </a:prstGeom>
        </p:spPr>
      </p:pic>
      <p:sp>
        <p:nvSpPr>
          <p:cNvPr id="3" name="object 3"/>
          <p:cNvSpPr txBox="1">
            <a:spLocks noGrp="1"/>
          </p:cNvSpPr>
          <p:nvPr>
            <p:ph type="title"/>
          </p:nvPr>
        </p:nvSpPr>
        <p:spPr>
          <a:xfrm>
            <a:off x="551180" y="213735"/>
            <a:ext cx="1473200" cy="894080"/>
          </a:xfrm>
          <a:prstGeom prst="rect">
            <a:avLst/>
          </a:prstGeom>
        </p:spPr>
        <p:txBody>
          <a:bodyPr vert="horz" wrap="square" lIns="0" tIns="12700" rIns="0" bIns="0" rtlCol="0">
            <a:spAutoFit/>
          </a:bodyPr>
          <a:lstStyle/>
          <a:p>
            <a:pPr marL="12700">
              <a:lnSpc>
                <a:spcPct val="100000"/>
              </a:lnSpc>
              <a:spcBef>
                <a:spcPts val="100"/>
              </a:spcBef>
            </a:pPr>
            <a:r>
              <a:rPr sz="5700" spc="-25">
                <a:solidFill>
                  <a:srgbClr val="FFFFFF"/>
                </a:solidFill>
              </a:rPr>
              <a:t>目录</a:t>
            </a:r>
            <a:endParaRPr sz="5700"/>
          </a:p>
        </p:txBody>
      </p:sp>
      <p:sp>
        <p:nvSpPr>
          <p:cNvPr id="4" name="object 4"/>
          <p:cNvSpPr txBox="1"/>
          <p:nvPr/>
        </p:nvSpPr>
        <p:spPr>
          <a:xfrm>
            <a:off x="727807" y="2355099"/>
            <a:ext cx="4191000" cy="3375025"/>
          </a:xfrm>
          <a:prstGeom prst="rect">
            <a:avLst/>
          </a:prstGeom>
        </p:spPr>
        <p:txBody>
          <a:bodyPr vert="horz" wrap="square" lIns="0" tIns="196215" rIns="0" bIns="0" rtlCol="0">
            <a:spAutoFit/>
          </a:bodyPr>
          <a:lstStyle/>
          <a:p>
            <a:pPr marL="215900" indent="-203200">
              <a:lnSpc>
                <a:spcPct val="100000"/>
              </a:lnSpc>
              <a:spcBef>
                <a:spcPts val="1545"/>
              </a:spcBef>
              <a:buSzPct val="102083"/>
              <a:buFont typeface="Arial"/>
              <a:buChar char="•"/>
              <a:tabLst>
                <a:tab pos="215900"/>
              </a:tabLst>
            </a:pPr>
            <a:r>
              <a:rPr sz="2400" spc="-25">
                <a:solidFill>
                  <a:srgbClr val="603100"/>
                </a:solidFill>
                <a:latin typeface="微软雅黑"/>
                <a:cs typeface="微软雅黑"/>
              </a:rPr>
              <a:t>引言</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spc="-10">
                <a:solidFill>
                  <a:srgbClr val="603100"/>
                </a:solidFill>
                <a:latin typeface="微软雅黑"/>
                <a:cs typeface="微软雅黑"/>
              </a:rPr>
              <a:t>双十一电商行业概览</a:t>
            </a:r>
            <a:endParaRPr sz="2400">
              <a:latin typeface="微软雅黑"/>
              <a:cs typeface="微软雅黑"/>
            </a:endParaRPr>
          </a:p>
          <a:p>
            <a:pPr marL="215900" indent="-203200">
              <a:lnSpc>
                <a:spcPct val="100000"/>
              </a:lnSpc>
              <a:spcBef>
                <a:spcPts val="1530"/>
              </a:spcBef>
              <a:buSzPct val="102083"/>
              <a:buFont typeface="Arial"/>
              <a:buChar char="•"/>
              <a:tabLst>
                <a:tab pos="215900"/>
              </a:tabLst>
            </a:pPr>
            <a:r>
              <a:rPr sz="2400" spc="-5">
                <a:solidFill>
                  <a:srgbClr val="603100"/>
                </a:solidFill>
                <a:latin typeface="微软雅黑"/>
                <a:cs typeface="微软雅黑"/>
              </a:rPr>
              <a:t>双十一电商行业趋势分析</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spc="-5">
                <a:solidFill>
                  <a:srgbClr val="603100"/>
                </a:solidFill>
                <a:latin typeface="微软雅黑"/>
                <a:cs typeface="微软雅黑"/>
              </a:rPr>
              <a:t>双十一电商行业关键成功因素</a:t>
            </a:r>
            <a:endParaRPr sz="2400">
              <a:latin typeface="微软雅黑"/>
              <a:cs typeface="微软雅黑"/>
            </a:endParaRPr>
          </a:p>
          <a:p>
            <a:pPr marL="215900" indent="-203200">
              <a:lnSpc>
                <a:spcPct val="100000"/>
              </a:lnSpc>
              <a:spcBef>
                <a:spcPts val="1530"/>
              </a:spcBef>
              <a:buSzPct val="102083"/>
              <a:buFont typeface="Arial"/>
              <a:buChar char="•"/>
              <a:tabLst>
                <a:tab pos="215900"/>
              </a:tabLst>
            </a:pPr>
            <a:r>
              <a:rPr sz="2400" spc="-5">
                <a:solidFill>
                  <a:srgbClr val="603100"/>
                </a:solidFill>
                <a:latin typeface="微软雅黑"/>
                <a:cs typeface="微软雅黑"/>
              </a:rPr>
              <a:t>双十一电商行业挑战与机遇</a:t>
            </a:r>
            <a:endParaRPr sz="2400">
              <a:latin typeface="微软雅黑"/>
              <a:cs typeface="微软雅黑"/>
            </a:endParaRPr>
          </a:p>
          <a:p>
            <a:pPr marL="215900" indent="-203200">
              <a:lnSpc>
                <a:spcPct val="100000"/>
              </a:lnSpc>
              <a:spcBef>
                <a:spcPts val="1525"/>
              </a:spcBef>
              <a:buSzPct val="102083"/>
              <a:buFont typeface="Arial"/>
              <a:buChar char="•"/>
              <a:tabLst>
                <a:tab pos="215900"/>
              </a:tabLst>
            </a:pPr>
            <a:r>
              <a:rPr sz="2400" spc="-5">
                <a:solidFill>
                  <a:srgbClr val="603100"/>
                </a:solidFill>
                <a:latin typeface="微软雅黑"/>
                <a:cs typeface="微软雅黑"/>
              </a:rPr>
              <a:t>双十一电商行业未来展望</a:t>
            </a:r>
            <a:endParaRPr sz="2400">
              <a:latin typeface="微软雅黑"/>
              <a:cs typeface="微软雅黑"/>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514239" y="1317787"/>
            <a:ext cx="1168400" cy="2112645"/>
          </a:xfrm>
          <a:prstGeom prst="rect">
            <a:avLst/>
          </a:prstGeom>
        </p:spPr>
        <p:txBody>
          <a:bodyPr vert="horz" wrap="square" lIns="0" tIns="309880" rIns="0" bIns="0" rtlCol="0">
            <a:spAutoFit/>
          </a:bodyPr>
          <a:lstStyle/>
          <a:p>
            <a:pPr marL="135255">
              <a:lnSpc>
                <a:spcPct val="100000"/>
              </a:lnSpc>
              <a:spcBef>
                <a:spcPts val="2440"/>
              </a:spcBef>
            </a:pPr>
            <a:r>
              <a:rPr sz="5700" b="1" spc="-25">
                <a:solidFill>
                  <a:srgbClr val="F1EFEE"/>
                </a:solidFill>
                <a:latin typeface="微软雅黑"/>
                <a:cs typeface="微软雅黑"/>
              </a:rPr>
              <a:t>01</a:t>
            </a:r>
            <a:endParaRPr sz="5700">
              <a:latin typeface="微软雅黑"/>
              <a:cs typeface="微软雅黑"/>
            </a:endParaRPr>
          </a:p>
          <a:p>
            <a:pPr marL="12700">
              <a:lnSpc>
                <a:spcPct val="100000"/>
              </a:lnSpc>
              <a:spcBef>
                <a:spcPts val="1850"/>
              </a:spcBef>
            </a:pPr>
            <a:r>
              <a:rPr sz="4500" b="1" spc="-25">
                <a:solidFill>
                  <a:srgbClr val="603100"/>
                </a:solidFill>
                <a:latin typeface="微软雅黑"/>
                <a:cs typeface="微软雅黑"/>
              </a:rPr>
              <a:t>引言</a:t>
            </a:r>
            <a:endParaRPr sz="4500">
              <a:latin typeface="微软雅黑"/>
              <a:cs typeface="微软雅黑"/>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874953" y="1701391"/>
            <a:ext cx="6502400" cy="1174750"/>
          </a:xfrm>
          <a:prstGeom prst="rect">
            <a:avLst/>
          </a:prstGeom>
        </p:spPr>
        <p:txBody>
          <a:bodyPr vert="horz" wrap="square" lIns="0" tIns="15875" rIns="0" bIns="0" rtlCol="0">
            <a:spAutoFit/>
          </a:bodyPr>
          <a:lstStyle/>
          <a:p>
            <a:pPr marL="12700">
              <a:lnSpc>
                <a:spcPct val="100000"/>
              </a:lnSpc>
              <a:spcBef>
                <a:spcPts val="125"/>
              </a:spcBef>
            </a:pPr>
            <a:r>
              <a:rPr sz="2300" b="1">
                <a:solidFill>
                  <a:srgbClr val="9A6930"/>
                </a:solidFill>
                <a:latin typeface="微软雅黑"/>
                <a:cs typeface="微软雅黑"/>
              </a:rPr>
              <a:t>目</a:t>
            </a:r>
            <a:r>
              <a:rPr sz="2300" b="1" spc="-50">
                <a:solidFill>
                  <a:srgbClr val="9A6930"/>
                </a:solidFill>
                <a:latin typeface="微软雅黑"/>
                <a:cs typeface="微软雅黑"/>
              </a:rPr>
              <a:t>的</a:t>
            </a:r>
            <a:endParaRPr sz="2300">
              <a:latin typeface="微软雅黑"/>
              <a:cs typeface="微软雅黑"/>
            </a:endParaRPr>
          </a:p>
          <a:p>
            <a:pPr marL="12700" marR="5080">
              <a:lnSpc>
                <a:spcPct val="150000"/>
              </a:lnSpc>
              <a:spcBef>
                <a:spcPts val="860"/>
              </a:spcBef>
            </a:pPr>
            <a:r>
              <a:rPr sz="1500" spc="-5">
                <a:solidFill>
                  <a:srgbClr val="633301"/>
                </a:solidFill>
                <a:latin typeface="微软雅黑"/>
                <a:cs typeface="微软雅黑"/>
              </a:rPr>
              <a:t>通过对双十一电商行业的全面分析，揭示行业趋势、竞争格局以及消费者行为等方面的变化，为相关企业和投资者提供决策参考。</a:t>
            </a:r>
            <a:endParaRPr sz="1500">
              <a:latin typeface="微软雅黑"/>
              <a:cs typeface="微软雅黑"/>
            </a:endParaRPr>
          </a:p>
        </p:txBody>
      </p:sp>
      <p:sp>
        <p:nvSpPr>
          <p:cNvPr id="3" name="object 3"/>
          <p:cNvSpPr txBox="1"/>
          <p:nvPr/>
        </p:nvSpPr>
        <p:spPr>
          <a:xfrm>
            <a:off x="800717" y="4235722"/>
            <a:ext cx="6502400" cy="1192530"/>
          </a:xfrm>
          <a:prstGeom prst="rect">
            <a:avLst/>
          </a:prstGeom>
        </p:spPr>
        <p:txBody>
          <a:bodyPr vert="horz" wrap="square" lIns="0" tIns="15875" rIns="0" bIns="0" rtlCol="0">
            <a:spAutoFit/>
          </a:bodyPr>
          <a:lstStyle/>
          <a:p>
            <a:pPr marL="12700">
              <a:lnSpc>
                <a:spcPct val="100000"/>
              </a:lnSpc>
              <a:spcBef>
                <a:spcPts val="125"/>
              </a:spcBef>
            </a:pPr>
            <a:r>
              <a:rPr sz="2300" b="1">
                <a:solidFill>
                  <a:srgbClr val="9A6930"/>
                </a:solidFill>
                <a:latin typeface="微软雅黑"/>
                <a:cs typeface="微软雅黑"/>
              </a:rPr>
              <a:t>背</a:t>
            </a:r>
            <a:r>
              <a:rPr sz="2300" b="1" spc="-50">
                <a:solidFill>
                  <a:srgbClr val="9A6930"/>
                </a:solidFill>
                <a:latin typeface="微软雅黑"/>
                <a:cs typeface="微软雅黑"/>
              </a:rPr>
              <a:t>景</a:t>
            </a:r>
            <a:endParaRPr sz="2300">
              <a:latin typeface="微软雅黑"/>
              <a:cs typeface="微软雅黑"/>
            </a:endParaRPr>
          </a:p>
          <a:p>
            <a:pPr marL="12700" marR="5080">
              <a:lnSpc>
                <a:spcPct val="150000"/>
              </a:lnSpc>
              <a:spcBef>
                <a:spcPts val="1000"/>
              </a:spcBef>
            </a:pPr>
            <a:r>
              <a:rPr sz="1500" spc="-5">
                <a:solidFill>
                  <a:srgbClr val="633301"/>
                </a:solidFill>
                <a:latin typeface="微软雅黑"/>
                <a:cs typeface="微软雅黑"/>
              </a:rPr>
              <a:t>双十一作为中国最大的购物狂欢节，已经成为电商行业的重要风向标。随着电商行业的不断发展和消费者需求的变化，双十一也在不断演变和升级。</a:t>
            </a:r>
            <a:endParaRPr sz="1500">
              <a:latin typeface="微软雅黑"/>
              <a:cs typeface="微软雅黑"/>
            </a:endParaRPr>
          </a:p>
        </p:txBody>
      </p:sp>
      <p:grpSp>
        <p:nvGrpSpPr>
          <p:cNvPr id="4" name="object 4"/>
          <p:cNvGrpSpPr/>
          <p:nvPr/>
        </p:nvGrpSpPr>
        <p:grpSpPr>
          <a:xfrm>
            <a:off x="799767" y="1295400"/>
            <a:ext cx="10678160" cy="4906645"/>
            <a:chOff x="799767" y="1295400"/>
            <a:chExt cx="10678160" cy="4906645"/>
          </a:xfrm>
        </p:grpSpPr>
        <p:sp>
          <p:nvSpPr>
            <p:cNvPr id="5" name="object 5"/>
            <p:cNvSpPr/>
            <p:nvPr/>
          </p:nvSpPr>
          <p:spPr>
            <a:xfrm>
              <a:off x="884405" y="5955115"/>
              <a:ext cx="701675" cy="123189"/>
            </a:xfrm>
            <a:custGeom>
              <a:rect l="l" t="t" r="r" b="b"/>
              <a:pathLst>
                <a:path w="701675" h="123188">
                  <a:moveTo>
                    <a:pt x="701468" y="122997"/>
                  </a:moveTo>
                  <a:lnTo>
                    <a:pt x="0" y="122997"/>
                  </a:lnTo>
                  <a:lnTo>
                    <a:pt x="0" y="0"/>
                  </a:lnTo>
                  <a:lnTo>
                    <a:pt x="701468" y="0"/>
                  </a:lnTo>
                  <a:lnTo>
                    <a:pt x="701468" y="122997"/>
                  </a:lnTo>
                  <a:close/>
                </a:path>
              </a:pathLst>
            </a:custGeom>
            <a:solidFill>
              <a:srgbClr val="9A6930"/>
            </a:solidFill>
          </p:spPr>
          <p:txBody>
            <a:bodyPr wrap="square" lIns="0" tIns="0" rIns="0" bIns="0" rtlCol="0"/>
            <a:lstStyle/>
            <a:p/>
          </p:txBody>
        </p:sp>
        <p:pic>
          <p:nvPicPr>
            <p:cNvPr id="6" name="object 6"/>
            <p:cNvPicPr/>
            <p:nvPr/>
          </p:nvPicPr>
          <p:blipFill>
            <a:blip r:embed="rId2"/>
            <a:stretch>
              <a:fillRect/>
            </a:stretch>
          </p:blipFill>
          <p:spPr>
            <a:xfrm>
              <a:off x="831493" y="5955115"/>
              <a:ext cx="122997" cy="122998"/>
            </a:xfrm>
            <a:prstGeom prst="rect">
              <a:avLst/>
            </a:prstGeom>
          </p:spPr>
        </p:pic>
        <p:pic>
          <p:nvPicPr>
            <p:cNvPr id="7" name="object 7"/>
            <p:cNvPicPr/>
            <p:nvPr/>
          </p:nvPicPr>
          <p:blipFill>
            <a:blip r:embed="rId3"/>
            <a:stretch>
              <a:fillRect/>
            </a:stretch>
          </p:blipFill>
          <p:spPr>
            <a:xfrm>
              <a:off x="1514245" y="5955115"/>
              <a:ext cx="122997" cy="122998"/>
            </a:xfrm>
            <a:prstGeom prst="rect">
              <a:avLst/>
            </a:prstGeom>
          </p:spPr>
        </p:pic>
        <p:sp>
          <p:nvSpPr>
            <p:cNvPr id="8" name="object 8"/>
            <p:cNvSpPr/>
            <p:nvPr/>
          </p:nvSpPr>
          <p:spPr>
            <a:xfrm>
              <a:off x="1585873" y="6029345"/>
              <a:ext cx="6182360" cy="0"/>
            </a:xfrm>
            <a:custGeom>
              <a:rect l="l" t="t" r="r" b="b"/>
              <a:pathLst>
                <a:path w="6182359">
                  <a:moveTo>
                    <a:pt x="6181975" y="0"/>
                  </a:moveTo>
                  <a:lnTo>
                    <a:pt x="0" y="0"/>
                  </a:lnTo>
                </a:path>
              </a:pathLst>
            </a:custGeom>
            <a:solidFill>
              <a:srgbClr val="9A6930"/>
            </a:solidFill>
          </p:spPr>
          <p:txBody>
            <a:bodyPr wrap="square" lIns="0" tIns="0" rIns="0" bIns="0" rtlCol="0"/>
            <a:lstStyle/>
            <a:p/>
          </p:txBody>
        </p:sp>
        <p:sp>
          <p:nvSpPr>
            <p:cNvPr id="9" name="object 9"/>
            <p:cNvSpPr/>
            <p:nvPr/>
          </p:nvSpPr>
          <p:spPr>
            <a:xfrm>
              <a:off x="1585873" y="6029345"/>
              <a:ext cx="6182360" cy="0"/>
            </a:xfrm>
            <a:custGeom>
              <a:rect l="l" t="t" r="r" b="b"/>
              <a:pathLst>
                <a:path w="6182359">
                  <a:moveTo>
                    <a:pt x="0" y="0"/>
                  </a:moveTo>
                  <a:lnTo>
                    <a:pt x="6181975" y="0"/>
                  </a:lnTo>
                </a:path>
              </a:pathLst>
            </a:custGeom>
            <a:ln w="14287">
              <a:solidFill>
                <a:srgbClr val="9A6930"/>
              </a:solidFill>
              <a:prstDash val="sysDash"/>
            </a:ln>
          </p:spPr>
          <p:txBody>
            <a:bodyPr wrap="square" lIns="0" tIns="0" rIns="0" bIns="0" rtlCol="0"/>
            <a:lstStyle/>
            <a:p/>
          </p:txBody>
        </p:sp>
        <p:pic>
          <p:nvPicPr>
            <p:cNvPr id="10" name="object 10"/>
            <p:cNvPicPr/>
            <p:nvPr/>
          </p:nvPicPr>
          <p:blipFill>
            <a:blip r:embed="rId4"/>
            <a:stretch>
              <a:fillRect/>
            </a:stretch>
          </p:blipFill>
          <p:spPr>
            <a:xfrm>
              <a:off x="7797800" y="1295400"/>
              <a:ext cx="3679824" cy="4906431"/>
            </a:xfrm>
            <a:prstGeom prst="rect">
              <a:avLst/>
            </a:prstGeom>
          </p:spPr>
        </p:pic>
        <p:sp>
          <p:nvSpPr>
            <p:cNvPr id="11" name="object 11"/>
            <p:cNvSpPr/>
            <p:nvPr/>
          </p:nvSpPr>
          <p:spPr>
            <a:xfrm>
              <a:off x="852680" y="3629459"/>
              <a:ext cx="701675" cy="123189"/>
            </a:xfrm>
            <a:custGeom>
              <a:rect l="l" t="t" r="r" b="b"/>
              <a:pathLst>
                <a:path w="701675" h="123188">
                  <a:moveTo>
                    <a:pt x="701467" y="122997"/>
                  </a:moveTo>
                  <a:lnTo>
                    <a:pt x="0" y="122997"/>
                  </a:lnTo>
                  <a:lnTo>
                    <a:pt x="0" y="0"/>
                  </a:lnTo>
                  <a:lnTo>
                    <a:pt x="701467" y="0"/>
                  </a:lnTo>
                  <a:lnTo>
                    <a:pt x="701467" y="122997"/>
                  </a:lnTo>
                  <a:close/>
                </a:path>
              </a:pathLst>
            </a:custGeom>
            <a:solidFill>
              <a:srgbClr val="9A6930"/>
            </a:solidFill>
          </p:spPr>
          <p:txBody>
            <a:bodyPr wrap="square" lIns="0" tIns="0" rIns="0" bIns="0" rtlCol="0"/>
            <a:lstStyle/>
            <a:p/>
          </p:txBody>
        </p:sp>
        <p:pic>
          <p:nvPicPr>
            <p:cNvPr id="12" name="object 12"/>
            <p:cNvPicPr/>
            <p:nvPr/>
          </p:nvPicPr>
          <p:blipFill>
            <a:blip r:embed="rId3"/>
            <a:stretch>
              <a:fillRect/>
            </a:stretch>
          </p:blipFill>
          <p:spPr>
            <a:xfrm>
              <a:off x="799767" y="3629458"/>
              <a:ext cx="122998" cy="122998"/>
            </a:xfrm>
            <a:prstGeom prst="rect">
              <a:avLst/>
            </a:prstGeom>
          </p:spPr>
        </p:pic>
        <p:pic>
          <p:nvPicPr>
            <p:cNvPr id="13" name="object 13"/>
            <p:cNvPicPr/>
            <p:nvPr/>
          </p:nvPicPr>
          <p:blipFill>
            <a:blip r:embed="rId3"/>
            <a:stretch>
              <a:fillRect/>
            </a:stretch>
          </p:blipFill>
          <p:spPr>
            <a:xfrm>
              <a:off x="1482519" y="3629458"/>
              <a:ext cx="122997" cy="122998"/>
            </a:xfrm>
            <a:prstGeom prst="rect">
              <a:avLst/>
            </a:prstGeom>
          </p:spPr>
        </p:pic>
        <p:sp>
          <p:nvSpPr>
            <p:cNvPr id="14" name="object 14"/>
            <p:cNvSpPr/>
            <p:nvPr/>
          </p:nvSpPr>
          <p:spPr>
            <a:xfrm>
              <a:off x="1554147" y="3703689"/>
              <a:ext cx="6182360" cy="0"/>
            </a:xfrm>
            <a:custGeom>
              <a:rect l="l" t="t" r="r" b="b"/>
              <a:pathLst>
                <a:path w="6182359">
                  <a:moveTo>
                    <a:pt x="6181975" y="0"/>
                  </a:moveTo>
                  <a:lnTo>
                    <a:pt x="0" y="0"/>
                  </a:lnTo>
                </a:path>
              </a:pathLst>
            </a:custGeom>
            <a:solidFill>
              <a:srgbClr val="9A6930"/>
            </a:solidFill>
          </p:spPr>
          <p:txBody>
            <a:bodyPr wrap="square" lIns="0" tIns="0" rIns="0" bIns="0" rtlCol="0"/>
            <a:lstStyle/>
            <a:p/>
          </p:txBody>
        </p:sp>
        <p:sp>
          <p:nvSpPr>
            <p:cNvPr id="15" name="object 15"/>
            <p:cNvSpPr/>
            <p:nvPr/>
          </p:nvSpPr>
          <p:spPr>
            <a:xfrm>
              <a:off x="1554147" y="3703689"/>
              <a:ext cx="6182360" cy="0"/>
            </a:xfrm>
            <a:custGeom>
              <a:rect l="l" t="t" r="r" b="b"/>
              <a:pathLst>
                <a:path w="6182359">
                  <a:moveTo>
                    <a:pt x="0" y="0"/>
                  </a:moveTo>
                  <a:lnTo>
                    <a:pt x="6181975" y="0"/>
                  </a:lnTo>
                </a:path>
              </a:pathLst>
            </a:custGeom>
            <a:ln w="14287">
              <a:solidFill>
                <a:srgbClr val="9A6930"/>
              </a:solidFill>
              <a:prstDash val="sysDash"/>
            </a:ln>
          </p:spPr>
          <p:txBody>
            <a:bodyPr wrap="square" lIns="0" tIns="0" rIns="0" bIns="0" rtlCol="0"/>
            <a:lstStyle/>
            <a:p/>
          </p:txBody>
        </p:sp>
      </p:grpSp>
      <p:grpSp>
        <p:nvGrpSpPr>
          <p:cNvPr id="16" name="object 16"/>
          <p:cNvGrpSpPr/>
          <p:nvPr/>
        </p:nvGrpSpPr>
        <p:grpSpPr>
          <a:xfrm>
            <a:off x="454963" y="331167"/>
            <a:ext cx="515620" cy="440055"/>
            <a:chOff x="454963" y="331167"/>
            <a:chExt cx="515620" cy="440055"/>
          </a:xfrm>
        </p:grpSpPr>
        <p:pic>
          <p:nvPicPr>
            <p:cNvPr id="17" name="object 17"/>
            <p:cNvPicPr/>
            <p:nvPr/>
          </p:nvPicPr>
          <p:blipFill>
            <a:blip r:embed="rId5"/>
            <a:stretch>
              <a:fillRect/>
            </a:stretch>
          </p:blipFill>
          <p:spPr>
            <a:xfrm>
              <a:off x="454963" y="331167"/>
              <a:ext cx="84147" cy="84146"/>
            </a:xfrm>
            <a:prstGeom prst="rect">
              <a:avLst/>
            </a:prstGeom>
          </p:spPr>
        </p:pic>
        <p:pic>
          <p:nvPicPr>
            <p:cNvPr id="18" name="object 18"/>
            <p:cNvPicPr/>
            <p:nvPr/>
          </p:nvPicPr>
          <p:blipFill>
            <a:blip r:embed="rId6"/>
            <a:stretch>
              <a:fillRect/>
            </a:stretch>
          </p:blipFill>
          <p:spPr>
            <a:xfrm>
              <a:off x="575049" y="337742"/>
              <a:ext cx="78137" cy="78136"/>
            </a:xfrm>
            <a:prstGeom prst="rect">
              <a:avLst/>
            </a:prstGeom>
          </p:spPr>
        </p:pic>
        <p:pic>
          <p:nvPicPr>
            <p:cNvPr id="19" name="object 19"/>
            <p:cNvPicPr/>
            <p:nvPr/>
          </p:nvPicPr>
          <p:blipFill>
            <a:blip r:embed="rId7"/>
            <a:stretch>
              <a:fillRect/>
            </a:stretch>
          </p:blipFill>
          <p:spPr>
            <a:xfrm>
              <a:off x="689124" y="339459"/>
              <a:ext cx="74704" cy="74703"/>
            </a:xfrm>
            <a:prstGeom prst="rect">
              <a:avLst/>
            </a:prstGeom>
          </p:spPr>
        </p:pic>
        <p:pic>
          <p:nvPicPr>
            <p:cNvPr id="20" name="object 20"/>
            <p:cNvPicPr/>
            <p:nvPr/>
          </p:nvPicPr>
          <p:blipFill>
            <a:blip r:embed="rId8"/>
            <a:stretch>
              <a:fillRect/>
            </a:stretch>
          </p:blipFill>
          <p:spPr>
            <a:xfrm>
              <a:off x="799767" y="348429"/>
              <a:ext cx="69238" cy="69237"/>
            </a:xfrm>
            <a:prstGeom prst="rect">
              <a:avLst/>
            </a:prstGeom>
          </p:spPr>
        </p:pic>
        <p:pic>
          <p:nvPicPr>
            <p:cNvPr id="21" name="object 21"/>
            <p:cNvPicPr/>
            <p:nvPr/>
          </p:nvPicPr>
          <p:blipFill>
            <a:blip r:embed="rId9"/>
            <a:stretch>
              <a:fillRect/>
            </a:stretch>
          </p:blipFill>
          <p:spPr>
            <a:xfrm>
              <a:off x="904944" y="344296"/>
              <a:ext cx="65594" cy="65593"/>
            </a:xfrm>
            <a:prstGeom prst="rect">
              <a:avLst/>
            </a:prstGeom>
          </p:spPr>
        </p:pic>
        <p:pic>
          <p:nvPicPr>
            <p:cNvPr id="22" name="object 22"/>
            <p:cNvPicPr/>
            <p:nvPr/>
          </p:nvPicPr>
          <p:blipFill>
            <a:blip r:embed="rId10"/>
            <a:stretch>
              <a:fillRect/>
            </a:stretch>
          </p:blipFill>
          <p:spPr>
            <a:xfrm>
              <a:off x="454963" y="448941"/>
              <a:ext cx="84147" cy="84146"/>
            </a:xfrm>
            <a:prstGeom prst="rect">
              <a:avLst/>
            </a:prstGeom>
          </p:spPr>
        </p:pic>
        <p:pic>
          <p:nvPicPr>
            <p:cNvPr id="23" name="object 23"/>
            <p:cNvPicPr/>
            <p:nvPr/>
          </p:nvPicPr>
          <p:blipFill>
            <a:blip r:embed="rId6"/>
            <a:stretch>
              <a:fillRect/>
            </a:stretch>
          </p:blipFill>
          <p:spPr>
            <a:xfrm>
              <a:off x="575049" y="455516"/>
              <a:ext cx="78137" cy="78136"/>
            </a:xfrm>
            <a:prstGeom prst="rect">
              <a:avLst/>
            </a:prstGeom>
          </p:spPr>
        </p:pic>
        <p:pic>
          <p:nvPicPr>
            <p:cNvPr id="24" name="object 24"/>
            <p:cNvPicPr/>
            <p:nvPr/>
          </p:nvPicPr>
          <p:blipFill>
            <a:blip r:embed="rId7"/>
            <a:stretch>
              <a:fillRect/>
            </a:stretch>
          </p:blipFill>
          <p:spPr>
            <a:xfrm>
              <a:off x="689124" y="457232"/>
              <a:ext cx="74703" cy="74704"/>
            </a:xfrm>
            <a:prstGeom prst="rect">
              <a:avLst/>
            </a:prstGeom>
          </p:spPr>
        </p:pic>
        <p:pic>
          <p:nvPicPr>
            <p:cNvPr id="25" name="object 25"/>
            <p:cNvPicPr/>
            <p:nvPr/>
          </p:nvPicPr>
          <p:blipFill>
            <a:blip r:embed="rId11"/>
            <a:stretch>
              <a:fillRect/>
            </a:stretch>
          </p:blipFill>
          <p:spPr>
            <a:xfrm>
              <a:off x="799767" y="466202"/>
              <a:ext cx="69237" cy="69237"/>
            </a:xfrm>
            <a:prstGeom prst="rect">
              <a:avLst/>
            </a:prstGeom>
          </p:spPr>
        </p:pic>
        <p:pic>
          <p:nvPicPr>
            <p:cNvPr id="26" name="object 26"/>
            <p:cNvPicPr/>
            <p:nvPr/>
          </p:nvPicPr>
          <p:blipFill>
            <a:blip r:embed="rId9"/>
            <a:stretch>
              <a:fillRect/>
            </a:stretch>
          </p:blipFill>
          <p:spPr>
            <a:xfrm>
              <a:off x="904944" y="462069"/>
              <a:ext cx="65594" cy="65594"/>
            </a:xfrm>
            <a:prstGeom prst="rect">
              <a:avLst/>
            </a:prstGeom>
          </p:spPr>
        </p:pic>
        <p:pic>
          <p:nvPicPr>
            <p:cNvPr id="27" name="object 27"/>
            <p:cNvPicPr/>
            <p:nvPr/>
          </p:nvPicPr>
          <p:blipFill>
            <a:blip r:embed="rId10"/>
            <a:stretch>
              <a:fillRect/>
            </a:stretch>
          </p:blipFill>
          <p:spPr>
            <a:xfrm>
              <a:off x="454963" y="566714"/>
              <a:ext cx="84147" cy="84146"/>
            </a:xfrm>
            <a:prstGeom prst="rect">
              <a:avLst/>
            </a:prstGeom>
          </p:spPr>
        </p:pic>
        <p:pic>
          <p:nvPicPr>
            <p:cNvPr id="28" name="object 28"/>
            <p:cNvPicPr/>
            <p:nvPr/>
          </p:nvPicPr>
          <p:blipFill>
            <a:blip r:embed="rId12"/>
            <a:stretch>
              <a:fillRect/>
            </a:stretch>
          </p:blipFill>
          <p:spPr>
            <a:xfrm>
              <a:off x="575049" y="573290"/>
              <a:ext cx="78137" cy="78136"/>
            </a:xfrm>
            <a:prstGeom prst="rect">
              <a:avLst/>
            </a:prstGeom>
          </p:spPr>
        </p:pic>
        <p:pic>
          <p:nvPicPr>
            <p:cNvPr id="29" name="object 29"/>
            <p:cNvPicPr/>
            <p:nvPr/>
          </p:nvPicPr>
          <p:blipFill>
            <a:blip r:embed="rId13"/>
            <a:stretch>
              <a:fillRect/>
            </a:stretch>
          </p:blipFill>
          <p:spPr>
            <a:xfrm>
              <a:off x="689124" y="575006"/>
              <a:ext cx="74703" cy="74704"/>
            </a:xfrm>
            <a:prstGeom prst="rect">
              <a:avLst/>
            </a:prstGeom>
          </p:spPr>
        </p:pic>
        <p:pic>
          <p:nvPicPr>
            <p:cNvPr id="30" name="object 30"/>
            <p:cNvPicPr/>
            <p:nvPr/>
          </p:nvPicPr>
          <p:blipFill>
            <a:blip r:embed="rId11"/>
            <a:stretch>
              <a:fillRect/>
            </a:stretch>
          </p:blipFill>
          <p:spPr>
            <a:xfrm>
              <a:off x="799767" y="583976"/>
              <a:ext cx="69237" cy="69237"/>
            </a:xfrm>
            <a:prstGeom prst="rect">
              <a:avLst/>
            </a:prstGeom>
          </p:spPr>
        </p:pic>
        <p:pic>
          <p:nvPicPr>
            <p:cNvPr id="31" name="object 31"/>
            <p:cNvPicPr/>
            <p:nvPr/>
          </p:nvPicPr>
          <p:blipFill>
            <a:blip r:embed="rId9"/>
            <a:stretch>
              <a:fillRect/>
            </a:stretch>
          </p:blipFill>
          <p:spPr>
            <a:xfrm>
              <a:off x="904944" y="579843"/>
              <a:ext cx="65594" cy="65594"/>
            </a:xfrm>
            <a:prstGeom prst="rect">
              <a:avLst/>
            </a:prstGeom>
          </p:spPr>
        </p:pic>
        <p:pic>
          <p:nvPicPr>
            <p:cNvPr id="32" name="object 32"/>
            <p:cNvPicPr/>
            <p:nvPr/>
          </p:nvPicPr>
          <p:blipFill>
            <a:blip r:embed="rId5"/>
            <a:stretch>
              <a:fillRect/>
            </a:stretch>
          </p:blipFill>
          <p:spPr>
            <a:xfrm>
              <a:off x="454963" y="684488"/>
              <a:ext cx="84147" cy="84146"/>
            </a:xfrm>
            <a:prstGeom prst="rect">
              <a:avLst/>
            </a:prstGeom>
          </p:spPr>
        </p:pic>
        <p:pic>
          <p:nvPicPr>
            <p:cNvPr id="33" name="object 33"/>
            <p:cNvPicPr/>
            <p:nvPr/>
          </p:nvPicPr>
          <p:blipFill>
            <a:blip r:embed="rId12"/>
            <a:stretch>
              <a:fillRect/>
            </a:stretch>
          </p:blipFill>
          <p:spPr>
            <a:xfrm>
              <a:off x="575049" y="691063"/>
              <a:ext cx="78137" cy="78136"/>
            </a:xfrm>
            <a:prstGeom prst="rect">
              <a:avLst/>
            </a:prstGeom>
          </p:spPr>
        </p:pic>
        <p:pic>
          <p:nvPicPr>
            <p:cNvPr id="34" name="object 34"/>
            <p:cNvPicPr/>
            <p:nvPr/>
          </p:nvPicPr>
          <p:blipFill>
            <a:blip r:embed="rId7"/>
            <a:stretch>
              <a:fillRect/>
            </a:stretch>
          </p:blipFill>
          <p:spPr>
            <a:xfrm>
              <a:off x="689124" y="692780"/>
              <a:ext cx="74703" cy="74704"/>
            </a:xfrm>
            <a:prstGeom prst="rect">
              <a:avLst/>
            </a:prstGeom>
          </p:spPr>
        </p:pic>
        <p:pic>
          <p:nvPicPr>
            <p:cNvPr id="35" name="object 35"/>
            <p:cNvPicPr/>
            <p:nvPr/>
          </p:nvPicPr>
          <p:blipFill>
            <a:blip r:embed="rId8"/>
            <a:stretch>
              <a:fillRect/>
            </a:stretch>
          </p:blipFill>
          <p:spPr>
            <a:xfrm>
              <a:off x="799767" y="701750"/>
              <a:ext cx="69237" cy="69237"/>
            </a:xfrm>
            <a:prstGeom prst="rect">
              <a:avLst/>
            </a:prstGeom>
          </p:spPr>
        </p:pic>
        <p:pic>
          <p:nvPicPr>
            <p:cNvPr id="36" name="object 36"/>
            <p:cNvPicPr/>
            <p:nvPr/>
          </p:nvPicPr>
          <p:blipFill>
            <a:blip r:embed="rId9"/>
            <a:stretch>
              <a:fillRect/>
            </a:stretch>
          </p:blipFill>
          <p:spPr>
            <a:xfrm>
              <a:off x="904944" y="697617"/>
              <a:ext cx="65594" cy="65594"/>
            </a:xfrm>
            <a:prstGeom prst="rect">
              <a:avLst/>
            </a:prstGeom>
          </p:spPr>
        </p:pic>
      </p:grpSp>
      <p:sp>
        <p:nvSpPr>
          <p:cNvPr id="37" name="object 37"/>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报告目的和背景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36032" y="1751286"/>
            <a:ext cx="3520440" cy="4234815"/>
            <a:chOff x="636032" y="1751286"/>
            <a:chExt cx="3520440" cy="4234815"/>
          </a:xfrm>
        </p:grpSpPr>
        <p:sp>
          <p:nvSpPr>
            <p:cNvPr id="3" name="object 3"/>
            <p:cNvSpPr/>
            <p:nvPr/>
          </p:nvSpPr>
          <p:spPr>
            <a:xfrm>
              <a:off x="636032"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7" y="7678"/>
                  </a:lnTo>
                  <a:lnTo>
                    <a:pt x="538551" y="1944"/>
                  </a:lnTo>
                  <a:lnTo>
                    <a:pt x="586667" y="0"/>
                  </a:lnTo>
                  <a:lnTo>
                    <a:pt x="2933271" y="0"/>
                  </a:lnTo>
                  <a:lnTo>
                    <a:pt x="2981386" y="1944"/>
                  </a:lnTo>
                  <a:lnTo>
                    <a:pt x="3028431" y="7678"/>
                  </a:lnTo>
                  <a:lnTo>
                    <a:pt x="3074254" y="17050"/>
                  </a:lnTo>
                  <a:lnTo>
                    <a:pt x="3118704" y="29908"/>
                  </a:lnTo>
                  <a:lnTo>
                    <a:pt x="3161629" y="46103"/>
                  </a:lnTo>
                  <a:lnTo>
                    <a:pt x="3202879" y="65483"/>
                  </a:lnTo>
                  <a:lnTo>
                    <a:pt x="3242303" y="87896"/>
                  </a:lnTo>
                  <a:lnTo>
                    <a:pt x="3279750" y="113193"/>
                  </a:lnTo>
                  <a:lnTo>
                    <a:pt x="3315069" y="141221"/>
                  </a:lnTo>
                  <a:lnTo>
                    <a:pt x="3348108" y="171831"/>
                  </a:lnTo>
                  <a:lnTo>
                    <a:pt x="3378718" y="204871"/>
                  </a:lnTo>
                  <a:lnTo>
                    <a:pt x="3406747" y="240190"/>
                  </a:lnTo>
                  <a:lnTo>
                    <a:pt x="3432043" y="277636"/>
                  </a:lnTo>
                  <a:lnTo>
                    <a:pt x="3454457" y="317060"/>
                  </a:lnTo>
                  <a:lnTo>
                    <a:pt x="3473836" y="358311"/>
                  </a:lnTo>
                  <a:lnTo>
                    <a:pt x="3490031" y="401236"/>
                  </a:lnTo>
                  <a:lnTo>
                    <a:pt x="3502889" y="445685"/>
                  </a:lnTo>
                  <a:lnTo>
                    <a:pt x="3512261" y="491508"/>
                  </a:lnTo>
                  <a:lnTo>
                    <a:pt x="3517995" y="538552"/>
                  </a:lnTo>
                  <a:lnTo>
                    <a:pt x="3519939" y="586668"/>
                  </a:lnTo>
                  <a:lnTo>
                    <a:pt x="3519939" y="3647790"/>
                  </a:lnTo>
                  <a:lnTo>
                    <a:pt x="3517994" y="3695906"/>
                  </a:lnTo>
                  <a:lnTo>
                    <a:pt x="3512261" y="3742951"/>
                  </a:lnTo>
                  <a:lnTo>
                    <a:pt x="3502889" y="3788774"/>
                  </a:lnTo>
                  <a:lnTo>
                    <a:pt x="3490030" y="3833223"/>
                  </a:lnTo>
                  <a:lnTo>
                    <a:pt x="3473836" y="3876148"/>
                  </a:lnTo>
                  <a:lnTo>
                    <a:pt x="3454456" y="3917398"/>
                  </a:lnTo>
                  <a:lnTo>
                    <a:pt x="3432043" y="3956822"/>
                  </a:lnTo>
                  <a:lnTo>
                    <a:pt x="3406746" y="3994269"/>
                  </a:lnTo>
                  <a:lnTo>
                    <a:pt x="3378717" y="4029588"/>
                  </a:lnTo>
                  <a:lnTo>
                    <a:pt x="3348108" y="4062628"/>
                  </a:lnTo>
                  <a:lnTo>
                    <a:pt x="3315068" y="4093237"/>
                  </a:lnTo>
                  <a:lnTo>
                    <a:pt x="3279749" y="4121266"/>
                  </a:lnTo>
                  <a:lnTo>
                    <a:pt x="3242302" y="4146562"/>
                  </a:lnTo>
                  <a:lnTo>
                    <a:pt x="3202878" y="4168976"/>
                  </a:lnTo>
                  <a:lnTo>
                    <a:pt x="3161628" y="4188355"/>
                  </a:lnTo>
                  <a:lnTo>
                    <a:pt x="3118703" y="4204550"/>
                  </a:lnTo>
                  <a:lnTo>
                    <a:pt x="3074254" y="4217408"/>
                  </a:lnTo>
                  <a:lnTo>
                    <a:pt x="3028431" y="4226780"/>
                  </a:lnTo>
                  <a:lnTo>
                    <a:pt x="2981386" y="4232514"/>
                  </a:lnTo>
                  <a:lnTo>
                    <a:pt x="2933271" y="4234458"/>
                  </a:lnTo>
                  <a:lnTo>
                    <a:pt x="586668" y="4234459"/>
                  </a:lnTo>
                  <a:close/>
                </a:path>
              </a:pathLst>
            </a:custGeom>
            <a:solidFill>
              <a:srgbClr val="B3954D"/>
            </a:solidFill>
          </p:spPr>
          <p:txBody>
            <a:bodyPr wrap="square" lIns="0" tIns="0" rIns="0" bIns="0" rtlCol="0"/>
            <a:lstStyle/>
            <a:p/>
          </p:txBody>
        </p:sp>
        <p:sp>
          <p:nvSpPr>
            <p:cNvPr id="4" name="object 4"/>
            <p:cNvSpPr/>
            <p:nvPr/>
          </p:nvSpPr>
          <p:spPr>
            <a:xfrm>
              <a:off x="1030553" y="2681841"/>
              <a:ext cx="2693035" cy="76200"/>
            </a:xfrm>
            <a:custGeom>
              <a:rect l="l" t="t" r="r" b="b"/>
              <a:pathLst>
                <a:path w="2693035"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38" y="31750"/>
                  </a:lnTo>
                  <a:lnTo>
                    <a:pt x="49538" y="44450"/>
                  </a:lnTo>
                  <a:lnTo>
                    <a:pt x="74917" y="44450"/>
                  </a:lnTo>
                  <a:lnTo>
                    <a:pt x="73205" y="52930"/>
                  </a:lnTo>
                  <a:lnTo>
                    <a:pt x="65040" y="65040"/>
                  </a:lnTo>
                  <a:lnTo>
                    <a:pt x="52930" y="73206"/>
                  </a:lnTo>
                  <a:lnTo>
                    <a:pt x="38100" y="76200"/>
                  </a:lnTo>
                  <a:close/>
                </a:path>
                <a:path w="2693035" h="76200">
                  <a:moveTo>
                    <a:pt x="74917" y="44450"/>
                  </a:moveTo>
                  <a:lnTo>
                    <a:pt x="49538" y="44450"/>
                  </a:lnTo>
                  <a:lnTo>
                    <a:pt x="49538" y="31750"/>
                  </a:lnTo>
                  <a:lnTo>
                    <a:pt x="74917" y="31750"/>
                  </a:lnTo>
                  <a:lnTo>
                    <a:pt x="76200" y="38100"/>
                  </a:lnTo>
                  <a:lnTo>
                    <a:pt x="74917" y="44450"/>
                  </a:lnTo>
                  <a:close/>
                </a:path>
                <a:path w="2693035"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5" name="object 5"/>
          <p:cNvSpPr txBox="1"/>
          <p:nvPr/>
        </p:nvSpPr>
        <p:spPr>
          <a:xfrm>
            <a:off x="1824387" y="2092524"/>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时间范</a:t>
            </a:r>
            <a:r>
              <a:rPr sz="2300" b="1" spc="-50">
                <a:solidFill>
                  <a:srgbClr val="FFFFFF"/>
                </a:solidFill>
                <a:latin typeface="微软雅黑"/>
                <a:cs typeface="微软雅黑"/>
              </a:rPr>
              <a:t>围</a:t>
            </a:r>
            <a:endParaRPr sz="2300">
              <a:latin typeface="微软雅黑"/>
              <a:cs typeface="微软雅黑"/>
            </a:endParaRPr>
          </a:p>
        </p:txBody>
      </p:sp>
      <p:sp>
        <p:nvSpPr>
          <p:cNvPr id="6" name="object 6"/>
          <p:cNvSpPr txBox="1"/>
          <p:nvPr/>
        </p:nvSpPr>
        <p:spPr>
          <a:xfrm>
            <a:off x="1005585" y="2995162"/>
            <a:ext cx="2803525" cy="1054100"/>
          </a:xfrm>
          <a:prstGeom prst="rect">
            <a:avLst/>
          </a:prstGeom>
        </p:spPr>
        <p:txBody>
          <a:bodyPr vert="horz" wrap="square" lIns="0" tIns="12700" rIns="0" bIns="0" rtlCol="0">
            <a:spAutoFit/>
          </a:bodyPr>
          <a:lstStyle/>
          <a:p>
            <a:pPr marL="12700" marR="5080">
              <a:lnSpc>
                <a:spcPct val="150000"/>
              </a:lnSpc>
              <a:spcBef>
                <a:spcPts val="100"/>
              </a:spcBef>
            </a:pPr>
            <a:r>
              <a:rPr sz="1500">
                <a:solidFill>
                  <a:srgbClr val="FFFFFF"/>
                </a:solidFill>
                <a:latin typeface="微软雅黑"/>
                <a:cs typeface="微软雅黑"/>
              </a:rPr>
              <a:t>本报告主要关注XXXX</a:t>
            </a:r>
            <a:r>
              <a:rPr sz="1500" spc="-10">
                <a:solidFill>
                  <a:srgbClr val="FFFFFF"/>
                </a:solidFill>
                <a:latin typeface="微软雅黑"/>
                <a:cs typeface="微软雅黑"/>
              </a:rPr>
              <a:t>年双十一电</a:t>
            </a:r>
            <a:r>
              <a:rPr sz="1500" spc="-5">
                <a:solidFill>
                  <a:srgbClr val="FFFFFF"/>
                </a:solidFill>
                <a:latin typeface="微软雅黑"/>
                <a:cs typeface="微软雅黑"/>
              </a:rPr>
              <a:t>商行业的表现，同时也会对历年双十一的发展趋势进行分析。</a:t>
            </a:r>
            <a:endParaRPr sz="1500">
              <a:latin typeface="微软雅黑"/>
              <a:cs typeface="微软雅黑"/>
            </a:endParaRPr>
          </a:p>
        </p:txBody>
      </p:sp>
      <p:grpSp>
        <p:nvGrpSpPr>
          <p:cNvPr id="7" name="object 7"/>
          <p:cNvGrpSpPr/>
          <p:nvPr/>
        </p:nvGrpSpPr>
        <p:grpSpPr>
          <a:xfrm>
            <a:off x="4403618" y="1751286"/>
            <a:ext cx="3520440" cy="4234815"/>
            <a:chOff x="4403618" y="1751286"/>
            <a:chExt cx="3520440" cy="4234815"/>
          </a:xfrm>
        </p:grpSpPr>
        <p:sp>
          <p:nvSpPr>
            <p:cNvPr id="8" name="object 8"/>
            <p:cNvSpPr/>
            <p:nvPr/>
          </p:nvSpPr>
          <p:spPr>
            <a:xfrm>
              <a:off x="4403618" y="1751286"/>
              <a:ext cx="3520440" cy="4234815"/>
            </a:xfrm>
            <a:custGeom>
              <a:rect l="l" t="t" r="r" b="b"/>
              <a:pathLst>
                <a:path w="3520440" h="4234815">
                  <a:moveTo>
                    <a:pt x="586668" y="4234459"/>
                  </a:moveTo>
                  <a:lnTo>
                    <a:pt x="538552" y="4232514"/>
                  </a:lnTo>
                  <a:lnTo>
                    <a:pt x="491507" y="4226780"/>
                  </a:lnTo>
                  <a:lnTo>
                    <a:pt x="445684"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39" y="3647790"/>
                  </a:lnTo>
                  <a:lnTo>
                    <a:pt x="3517994" y="3695906"/>
                  </a:lnTo>
                  <a:lnTo>
                    <a:pt x="3512260" y="3742951"/>
                  </a:lnTo>
                  <a:lnTo>
                    <a:pt x="3502889" y="3788774"/>
                  </a:lnTo>
                  <a:lnTo>
                    <a:pt x="3490030" y="3833223"/>
                  </a:lnTo>
                  <a:lnTo>
                    <a:pt x="3473835" y="3876148"/>
                  </a:lnTo>
                  <a:lnTo>
                    <a:pt x="3454456" y="3917398"/>
                  </a:lnTo>
                  <a:lnTo>
                    <a:pt x="3432042" y="3956822"/>
                  </a:lnTo>
                  <a:lnTo>
                    <a:pt x="3406746" y="3994269"/>
                  </a:lnTo>
                  <a:lnTo>
                    <a:pt x="3378717" y="4029588"/>
                  </a:lnTo>
                  <a:lnTo>
                    <a:pt x="3348107" y="4062628"/>
                  </a:lnTo>
                  <a:lnTo>
                    <a:pt x="3315068" y="4093237"/>
                  </a:lnTo>
                  <a:lnTo>
                    <a:pt x="3279749" y="4121266"/>
                  </a:lnTo>
                  <a:lnTo>
                    <a:pt x="3242302" y="4146562"/>
                  </a:lnTo>
                  <a:lnTo>
                    <a:pt x="3202878" y="4168976"/>
                  </a:lnTo>
                  <a:lnTo>
                    <a:pt x="3161628" y="4188355"/>
                  </a:lnTo>
                  <a:lnTo>
                    <a:pt x="3118702" y="4204550"/>
                  </a:lnTo>
                  <a:lnTo>
                    <a:pt x="3074253" y="4217408"/>
                  </a:lnTo>
                  <a:lnTo>
                    <a:pt x="3028430" y="4226780"/>
                  </a:lnTo>
                  <a:lnTo>
                    <a:pt x="2981385" y="4232514"/>
                  </a:lnTo>
                  <a:lnTo>
                    <a:pt x="2933271" y="4234458"/>
                  </a:lnTo>
                  <a:lnTo>
                    <a:pt x="586668" y="4234459"/>
                  </a:lnTo>
                  <a:close/>
                </a:path>
              </a:pathLst>
            </a:custGeom>
            <a:solidFill>
              <a:srgbClr val="B3954D"/>
            </a:solidFill>
          </p:spPr>
          <p:txBody>
            <a:bodyPr wrap="square" lIns="0" tIns="0" rIns="0" bIns="0" rtlCol="0"/>
            <a:lstStyle/>
            <a:p/>
          </p:txBody>
        </p:sp>
        <p:sp>
          <p:nvSpPr>
            <p:cNvPr id="9" name="object 9"/>
            <p:cNvSpPr/>
            <p:nvPr/>
          </p:nvSpPr>
          <p:spPr>
            <a:xfrm>
              <a:off x="4798140"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30" y="2994"/>
                  </a:lnTo>
                  <a:lnTo>
                    <a:pt x="65040" y="11159"/>
                  </a:lnTo>
                  <a:lnTo>
                    <a:pt x="73205" y="23269"/>
                  </a:lnTo>
                  <a:lnTo>
                    <a:pt x="74917" y="31750"/>
                  </a:lnTo>
                  <a:lnTo>
                    <a:pt x="49551" y="31750"/>
                  </a:lnTo>
                  <a:lnTo>
                    <a:pt x="49551" y="44450"/>
                  </a:lnTo>
                  <a:lnTo>
                    <a:pt x="74917" y="44450"/>
                  </a:lnTo>
                  <a:lnTo>
                    <a:pt x="73205" y="52930"/>
                  </a:lnTo>
                  <a:lnTo>
                    <a:pt x="65040" y="65040"/>
                  </a:lnTo>
                  <a:lnTo>
                    <a:pt x="52930" y="73206"/>
                  </a:lnTo>
                  <a:lnTo>
                    <a:pt x="38100" y="76200"/>
                  </a:lnTo>
                  <a:close/>
                </a:path>
                <a:path w="2693034" h="76200">
                  <a:moveTo>
                    <a:pt x="74917" y="44450"/>
                  </a:moveTo>
                  <a:lnTo>
                    <a:pt x="49551" y="44450"/>
                  </a:lnTo>
                  <a:lnTo>
                    <a:pt x="49551" y="31750"/>
                  </a:lnTo>
                  <a:lnTo>
                    <a:pt x="74917" y="31750"/>
                  </a:lnTo>
                  <a:lnTo>
                    <a:pt x="76200" y="38100"/>
                  </a:lnTo>
                  <a:lnTo>
                    <a:pt x="74917" y="44450"/>
                  </a:lnTo>
                  <a:close/>
                </a:path>
                <a:path w="2693034" h="76200">
                  <a:moveTo>
                    <a:pt x="2692798" y="44450"/>
                  </a:moveTo>
                  <a:lnTo>
                    <a:pt x="74917" y="44450"/>
                  </a:lnTo>
                  <a:lnTo>
                    <a:pt x="76200" y="38100"/>
                  </a:lnTo>
                  <a:lnTo>
                    <a:pt x="74917" y="31750"/>
                  </a:lnTo>
                  <a:lnTo>
                    <a:pt x="2692798" y="31750"/>
                  </a:lnTo>
                  <a:lnTo>
                    <a:pt x="2692798" y="44450"/>
                  </a:lnTo>
                  <a:close/>
                </a:path>
              </a:pathLst>
            </a:custGeom>
            <a:solidFill>
              <a:srgbClr val="FFFFFF"/>
            </a:solidFill>
          </p:spPr>
          <p:txBody>
            <a:bodyPr wrap="square" lIns="0" tIns="0" rIns="0" bIns="0" rtlCol="0"/>
            <a:lstStyle/>
            <a:p/>
          </p:txBody>
        </p:sp>
      </p:grpSp>
      <p:sp>
        <p:nvSpPr>
          <p:cNvPr id="10" name="object 10"/>
          <p:cNvSpPr txBox="1"/>
          <p:nvPr/>
        </p:nvSpPr>
        <p:spPr>
          <a:xfrm>
            <a:off x="5591972" y="2092524"/>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行业范</a:t>
            </a:r>
            <a:r>
              <a:rPr sz="2300" b="1" spc="-50">
                <a:solidFill>
                  <a:srgbClr val="FFFFFF"/>
                </a:solidFill>
                <a:latin typeface="微软雅黑"/>
                <a:cs typeface="微软雅黑"/>
              </a:rPr>
              <a:t>围</a:t>
            </a:r>
            <a:endParaRPr sz="2300">
              <a:latin typeface="微软雅黑"/>
              <a:cs typeface="微软雅黑"/>
            </a:endParaRPr>
          </a:p>
        </p:txBody>
      </p:sp>
      <p:sp>
        <p:nvSpPr>
          <p:cNvPr id="11" name="object 11"/>
          <p:cNvSpPr txBox="1"/>
          <p:nvPr/>
        </p:nvSpPr>
        <p:spPr>
          <a:xfrm>
            <a:off x="4773171" y="2995162"/>
            <a:ext cx="2692400" cy="10541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本报告将涵盖电商行业的各个细分领域，包括综合电商、垂直电</a:t>
            </a:r>
            <a:r>
              <a:rPr sz="1500" spc="-10">
                <a:solidFill>
                  <a:srgbClr val="FFFFFF"/>
                </a:solidFill>
                <a:latin typeface="微软雅黑"/>
                <a:cs typeface="微软雅黑"/>
              </a:rPr>
              <a:t>商、社交电商等。</a:t>
            </a:r>
            <a:endParaRPr sz="1500">
              <a:latin typeface="微软雅黑"/>
              <a:cs typeface="微软雅黑"/>
            </a:endParaRPr>
          </a:p>
        </p:txBody>
      </p:sp>
      <p:grpSp>
        <p:nvGrpSpPr>
          <p:cNvPr id="12" name="object 12"/>
          <p:cNvGrpSpPr/>
          <p:nvPr/>
        </p:nvGrpSpPr>
        <p:grpSpPr>
          <a:xfrm>
            <a:off x="8171204" y="1751286"/>
            <a:ext cx="3520440" cy="4234815"/>
            <a:chOff x="8171204" y="1751286"/>
            <a:chExt cx="3520440" cy="4234815"/>
          </a:xfrm>
        </p:grpSpPr>
        <p:sp>
          <p:nvSpPr>
            <p:cNvPr id="13" name="object 13"/>
            <p:cNvSpPr/>
            <p:nvPr/>
          </p:nvSpPr>
          <p:spPr>
            <a:xfrm>
              <a:off x="8171204" y="1751286"/>
              <a:ext cx="3520440" cy="4234815"/>
            </a:xfrm>
            <a:custGeom>
              <a:rect l="l" t="t" r="r" b="b"/>
              <a:pathLst>
                <a:path w="3520440" h="4234815">
                  <a:moveTo>
                    <a:pt x="586668" y="4234459"/>
                  </a:moveTo>
                  <a:lnTo>
                    <a:pt x="538552" y="4232514"/>
                  </a:lnTo>
                  <a:lnTo>
                    <a:pt x="491507" y="4226780"/>
                  </a:lnTo>
                  <a:lnTo>
                    <a:pt x="445685" y="4217408"/>
                  </a:lnTo>
                  <a:lnTo>
                    <a:pt x="401235" y="4204550"/>
                  </a:lnTo>
                  <a:lnTo>
                    <a:pt x="358310" y="4188355"/>
                  </a:lnTo>
                  <a:lnTo>
                    <a:pt x="317060" y="4168976"/>
                  </a:lnTo>
                  <a:lnTo>
                    <a:pt x="277636" y="4146562"/>
                  </a:lnTo>
                  <a:lnTo>
                    <a:pt x="240189" y="4121266"/>
                  </a:lnTo>
                  <a:lnTo>
                    <a:pt x="204870" y="4093237"/>
                  </a:lnTo>
                  <a:lnTo>
                    <a:pt x="171831" y="4062627"/>
                  </a:lnTo>
                  <a:lnTo>
                    <a:pt x="141221" y="4029588"/>
                  </a:lnTo>
                  <a:lnTo>
                    <a:pt x="113192" y="3994269"/>
                  </a:lnTo>
                  <a:lnTo>
                    <a:pt x="87896" y="3956822"/>
                  </a:lnTo>
                  <a:lnTo>
                    <a:pt x="65482" y="3917398"/>
                  </a:lnTo>
                  <a:lnTo>
                    <a:pt x="46103" y="3876148"/>
                  </a:lnTo>
                  <a:lnTo>
                    <a:pt x="29908" y="3833223"/>
                  </a:lnTo>
                  <a:lnTo>
                    <a:pt x="17050" y="3788773"/>
                  </a:lnTo>
                  <a:lnTo>
                    <a:pt x="7678" y="3742951"/>
                  </a:lnTo>
                  <a:lnTo>
                    <a:pt x="1944" y="3695906"/>
                  </a:lnTo>
                  <a:lnTo>
                    <a:pt x="0" y="3647790"/>
                  </a:lnTo>
                  <a:lnTo>
                    <a:pt x="0" y="586668"/>
                  </a:lnTo>
                  <a:lnTo>
                    <a:pt x="1944" y="538552"/>
                  </a:lnTo>
                  <a:lnTo>
                    <a:pt x="7678" y="491507"/>
                  </a:lnTo>
                  <a:lnTo>
                    <a:pt x="17050" y="445684"/>
                  </a:lnTo>
                  <a:lnTo>
                    <a:pt x="29908" y="401235"/>
                  </a:lnTo>
                  <a:lnTo>
                    <a:pt x="46103" y="358310"/>
                  </a:lnTo>
                  <a:lnTo>
                    <a:pt x="65483" y="317060"/>
                  </a:lnTo>
                  <a:lnTo>
                    <a:pt x="87896" y="277636"/>
                  </a:lnTo>
                  <a:lnTo>
                    <a:pt x="113193" y="240189"/>
                  </a:lnTo>
                  <a:lnTo>
                    <a:pt x="141222" y="204870"/>
                  </a:lnTo>
                  <a:lnTo>
                    <a:pt x="171831" y="171830"/>
                  </a:lnTo>
                  <a:lnTo>
                    <a:pt x="204871" y="141221"/>
                  </a:lnTo>
                  <a:lnTo>
                    <a:pt x="240190" y="113192"/>
                  </a:lnTo>
                  <a:lnTo>
                    <a:pt x="277637" y="87896"/>
                  </a:lnTo>
                  <a:lnTo>
                    <a:pt x="317061" y="65482"/>
                  </a:lnTo>
                  <a:lnTo>
                    <a:pt x="358311" y="46103"/>
                  </a:lnTo>
                  <a:lnTo>
                    <a:pt x="401236" y="29908"/>
                  </a:lnTo>
                  <a:lnTo>
                    <a:pt x="445685" y="17050"/>
                  </a:lnTo>
                  <a:lnTo>
                    <a:pt x="491508" y="7678"/>
                  </a:lnTo>
                  <a:lnTo>
                    <a:pt x="538552" y="1944"/>
                  </a:lnTo>
                  <a:lnTo>
                    <a:pt x="586668" y="0"/>
                  </a:lnTo>
                  <a:lnTo>
                    <a:pt x="2933272" y="0"/>
                  </a:lnTo>
                  <a:lnTo>
                    <a:pt x="2981385" y="1944"/>
                  </a:lnTo>
                  <a:lnTo>
                    <a:pt x="3028430" y="7678"/>
                  </a:lnTo>
                  <a:lnTo>
                    <a:pt x="3074253" y="17050"/>
                  </a:lnTo>
                  <a:lnTo>
                    <a:pt x="3118703" y="29908"/>
                  </a:lnTo>
                  <a:lnTo>
                    <a:pt x="3161628" y="46103"/>
                  </a:lnTo>
                  <a:lnTo>
                    <a:pt x="3202878" y="65483"/>
                  </a:lnTo>
                  <a:lnTo>
                    <a:pt x="3242302" y="87896"/>
                  </a:lnTo>
                  <a:lnTo>
                    <a:pt x="3279749" y="113193"/>
                  </a:lnTo>
                  <a:lnTo>
                    <a:pt x="3315068" y="141221"/>
                  </a:lnTo>
                  <a:lnTo>
                    <a:pt x="3348108" y="171831"/>
                  </a:lnTo>
                  <a:lnTo>
                    <a:pt x="3378717" y="204871"/>
                  </a:lnTo>
                  <a:lnTo>
                    <a:pt x="3406746" y="240190"/>
                  </a:lnTo>
                  <a:lnTo>
                    <a:pt x="3432042" y="277636"/>
                  </a:lnTo>
                  <a:lnTo>
                    <a:pt x="3454456" y="317060"/>
                  </a:lnTo>
                  <a:lnTo>
                    <a:pt x="3473835" y="358311"/>
                  </a:lnTo>
                  <a:lnTo>
                    <a:pt x="3490030" y="401236"/>
                  </a:lnTo>
                  <a:lnTo>
                    <a:pt x="3502889" y="445685"/>
                  </a:lnTo>
                  <a:lnTo>
                    <a:pt x="3512260" y="491508"/>
                  </a:lnTo>
                  <a:lnTo>
                    <a:pt x="3517994" y="538552"/>
                  </a:lnTo>
                  <a:lnTo>
                    <a:pt x="3519939" y="586668"/>
                  </a:lnTo>
                  <a:lnTo>
                    <a:pt x="3519940" y="3647790"/>
                  </a:lnTo>
                  <a:lnTo>
                    <a:pt x="3517996" y="3695906"/>
                  </a:lnTo>
                  <a:lnTo>
                    <a:pt x="3512262" y="3742951"/>
                  </a:lnTo>
                  <a:lnTo>
                    <a:pt x="3502890" y="3788774"/>
                  </a:lnTo>
                  <a:lnTo>
                    <a:pt x="3490032" y="3833223"/>
                  </a:lnTo>
                  <a:lnTo>
                    <a:pt x="3473837" y="3876148"/>
                  </a:lnTo>
                  <a:lnTo>
                    <a:pt x="3454457" y="3917398"/>
                  </a:lnTo>
                  <a:lnTo>
                    <a:pt x="3432044" y="3956822"/>
                  </a:lnTo>
                  <a:lnTo>
                    <a:pt x="3406747" y="3994269"/>
                  </a:lnTo>
                  <a:lnTo>
                    <a:pt x="3378718" y="4029588"/>
                  </a:lnTo>
                  <a:lnTo>
                    <a:pt x="3348109" y="4062628"/>
                  </a:lnTo>
                  <a:lnTo>
                    <a:pt x="3315069" y="4093237"/>
                  </a:lnTo>
                  <a:lnTo>
                    <a:pt x="3279750" y="4121266"/>
                  </a:lnTo>
                  <a:lnTo>
                    <a:pt x="3242303" y="4146562"/>
                  </a:lnTo>
                  <a:lnTo>
                    <a:pt x="3202879" y="4168976"/>
                  </a:lnTo>
                  <a:lnTo>
                    <a:pt x="3161629" y="4188355"/>
                  </a:lnTo>
                  <a:lnTo>
                    <a:pt x="3118704" y="4204550"/>
                  </a:lnTo>
                  <a:lnTo>
                    <a:pt x="3074255" y="4217408"/>
                  </a:lnTo>
                  <a:lnTo>
                    <a:pt x="3028432" y="4226780"/>
                  </a:lnTo>
                  <a:lnTo>
                    <a:pt x="2981387" y="4232514"/>
                  </a:lnTo>
                  <a:lnTo>
                    <a:pt x="2933272" y="4234458"/>
                  </a:lnTo>
                  <a:lnTo>
                    <a:pt x="586668" y="4234459"/>
                  </a:lnTo>
                  <a:close/>
                </a:path>
              </a:pathLst>
            </a:custGeom>
            <a:solidFill>
              <a:srgbClr val="B3954D"/>
            </a:solidFill>
          </p:spPr>
          <p:txBody>
            <a:bodyPr wrap="square" lIns="0" tIns="0" rIns="0" bIns="0" rtlCol="0"/>
            <a:lstStyle/>
            <a:p/>
          </p:txBody>
        </p:sp>
        <p:sp>
          <p:nvSpPr>
            <p:cNvPr id="14" name="object 14"/>
            <p:cNvSpPr/>
            <p:nvPr/>
          </p:nvSpPr>
          <p:spPr>
            <a:xfrm>
              <a:off x="8565725" y="2681841"/>
              <a:ext cx="2693035" cy="76200"/>
            </a:xfrm>
            <a:custGeom>
              <a:rect l="l" t="t" r="r" b="b"/>
              <a:pathLst>
                <a:path w="2693034" h="76200">
                  <a:moveTo>
                    <a:pt x="38100" y="76200"/>
                  </a:moveTo>
                  <a:lnTo>
                    <a:pt x="23269" y="73206"/>
                  </a:lnTo>
                  <a:lnTo>
                    <a:pt x="11159" y="65040"/>
                  </a:lnTo>
                  <a:lnTo>
                    <a:pt x="2994" y="52930"/>
                  </a:lnTo>
                  <a:lnTo>
                    <a:pt x="0" y="38100"/>
                  </a:lnTo>
                  <a:lnTo>
                    <a:pt x="2994" y="23269"/>
                  </a:lnTo>
                  <a:lnTo>
                    <a:pt x="11159" y="11159"/>
                  </a:lnTo>
                  <a:lnTo>
                    <a:pt x="23269" y="2994"/>
                  </a:lnTo>
                  <a:lnTo>
                    <a:pt x="38100" y="0"/>
                  </a:lnTo>
                  <a:lnTo>
                    <a:pt x="52929" y="2994"/>
                  </a:lnTo>
                  <a:lnTo>
                    <a:pt x="65040" y="11159"/>
                  </a:lnTo>
                  <a:lnTo>
                    <a:pt x="73205" y="23269"/>
                  </a:lnTo>
                  <a:lnTo>
                    <a:pt x="74917" y="31750"/>
                  </a:lnTo>
                  <a:lnTo>
                    <a:pt x="49538" y="31750"/>
                  </a:lnTo>
                  <a:lnTo>
                    <a:pt x="49538" y="44450"/>
                  </a:lnTo>
                  <a:lnTo>
                    <a:pt x="74917" y="44450"/>
                  </a:lnTo>
                  <a:lnTo>
                    <a:pt x="73205" y="52930"/>
                  </a:lnTo>
                  <a:lnTo>
                    <a:pt x="65040" y="65040"/>
                  </a:lnTo>
                  <a:lnTo>
                    <a:pt x="52929" y="73206"/>
                  </a:lnTo>
                  <a:lnTo>
                    <a:pt x="38100" y="76200"/>
                  </a:lnTo>
                  <a:close/>
                </a:path>
                <a:path w="2693034" h="76200">
                  <a:moveTo>
                    <a:pt x="74917" y="44450"/>
                  </a:moveTo>
                  <a:lnTo>
                    <a:pt x="49538" y="44450"/>
                  </a:lnTo>
                  <a:lnTo>
                    <a:pt x="49538" y="31750"/>
                  </a:lnTo>
                  <a:lnTo>
                    <a:pt x="74917" y="31750"/>
                  </a:lnTo>
                  <a:lnTo>
                    <a:pt x="76200" y="38100"/>
                  </a:lnTo>
                  <a:lnTo>
                    <a:pt x="74917" y="44450"/>
                  </a:lnTo>
                  <a:close/>
                </a:path>
                <a:path w="2693034" h="76200">
                  <a:moveTo>
                    <a:pt x="2692799" y="44450"/>
                  </a:moveTo>
                  <a:lnTo>
                    <a:pt x="74917" y="44450"/>
                  </a:lnTo>
                  <a:lnTo>
                    <a:pt x="76200" y="38100"/>
                  </a:lnTo>
                  <a:lnTo>
                    <a:pt x="74917" y="31750"/>
                  </a:lnTo>
                  <a:lnTo>
                    <a:pt x="2692799" y="31750"/>
                  </a:lnTo>
                  <a:lnTo>
                    <a:pt x="2692799" y="44450"/>
                  </a:lnTo>
                  <a:close/>
                </a:path>
              </a:pathLst>
            </a:custGeom>
            <a:solidFill>
              <a:srgbClr val="FFFFFF"/>
            </a:solidFill>
          </p:spPr>
          <p:txBody>
            <a:bodyPr wrap="square" lIns="0" tIns="0" rIns="0" bIns="0" rtlCol="0"/>
            <a:lstStyle/>
            <a:p/>
          </p:txBody>
        </p:sp>
      </p:grpSp>
      <p:sp>
        <p:nvSpPr>
          <p:cNvPr id="15" name="object 15"/>
          <p:cNvSpPr txBox="1"/>
          <p:nvPr/>
        </p:nvSpPr>
        <p:spPr>
          <a:xfrm>
            <a:off x="9359559" y="2092524"/>
            <a:ext cx="120650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FFFFFF"/>
                </a:solidFill>
                <a:latin typeface="微软雅黑"/>
                <a:cs typeface="微软雅黑"/>
              </a:rPr>
              <a:t>数据来</a:t>
            </a:r>
            <a:r>
              <a:rPr sz="2300" b="1" spc="-50">
                <a:solidFill>
                  <a:srgbClr val="FFFFFF"/>
                </a:solidFill>
                <a:latin typeface="微软雅黑"/>
                <a:cs typeface="微软雅黑"/>
              </a:rPr>
              <a:t>源</a:t>
            </a:r>
            <a:endParaRPr sz="2300">
              <a:latin typeface="微软雅黑"/>
              <a:cs typeface="微软雅黑"/>
            </a:endParaRPr>
          </a:p>
        </p:txBody>
      </p:sp>
      <p:sp>
        <p:nvSpPr>
          <p:cNvPr id="16" name="object 16"/>
          <p:cNvSpPr txBox="1"/>
          <p:nvPr/>
        </p:nvSpPr>
        <p:spPr>
          <a:xfrm>
            <a:off x="8540757" y="2995162"/>
            <a:ext cx="2692400" cy="1054100"/>
          </a:xfrm>
          <a:prstGeom prst="rect">
            <a:avLst/>
          </a:prstGeom>
        </p:spPr>
        <p:txBody>
          <a:bodyPr vert="horz" wrap="square" lIns="0" tIns="12700" rIns="0" bIns="0" rtlCol="0">
            <a:spAutoFit/>
          </a:bodyPr>
          <a:lstStyle/>
          <a:p>
            <a:pPr marL="12700" marR="5080" algn="just">
              <a:lnSpc>
                <a:spcPct val="150000"/>
              </a:lnSpc>
              <a:spcBef>
                <a:spcPts val="100"/>
              </a:spcBef>
            </a:pPr>
            <a:r>
              <a:rPr sz="1500" spc="-5">
                <a:solidFill>
                  <a:srgbClr val="FFFFFF"/>
                </a:solidFill>
                <a:latin typeface="微软雅黑"/>
                <a:cs typeface="微软雅黑"/>
              </a:rPr>
              <a:t>本报告的数据主要来源于公开渠道，包括电商平台、第三方研究机构、政府统计数据等。</a:t>
            </a:r>
            <a:endParaRPr sz="1500">
              <a:latin typeface="微软雅黑"/>
              <a:cs typeface="微软雅黑"/>
            </a:endParaRPr>
          </a:p>
        </p:txBody>
      </p:sp>
      <p:grpSp>
        <p:nvGrpSpPr>
          <p:cNvPr id="17" name="object 17"/>
          <p:cNvGrpSpPr/>
          <p:nvPr/>
        </p:nvGrpSpPr>
        <p:grpSpPr>
          <a:xfrm>
            <a:off x="454963" y="331167"/>
            <a:ext cx="515620" cy="440055"/>
            <a:chOff x="454963" y="331167"/>
            <a:chExt cx="515620" cy="440055"/>
          </a:xfrm>
        </p:grpSpPr>
        <p:pic>
          <p:nvPicPr>
            <p:cNvPr id="18" name="object 18"/>
            <p:cNvPicPr/>
            <p:nvPr/>
          </p:nvPicPr>
          <p:blipFill>
            <a:blip r:embed="rId2"/>
            <a:stretch>
              <a:fillRect/>
            </a:stretch>
          </p:blipFill>
          <p:spPr>
            <a:xfrm>
              <a:off x="454963" y="331167"/>
              <a:ext cx="84147" cy="84146"/>
            </a:xfrm>
            <a:prstGeom prst="rect">
              <a:avLst/>
            </a:prstGeom>
          </p:spPr>
        </p:pic>
        <p:pic>
          <p:nvPicPr>
            <p:cNvPr id="19" name="object 19"/>
            <p:cNvPicPr/>
            <p:nvPr/>
          </p:nvPicPr>
          <p:blipFill>
            <a:blip r:embed="rId3"/>
            <a:stretch>
              <a:fillRect/>
            </a:stretch>
          </p:blipFill>
          <p:spPr>
            <a:xfrm>
              <a:off x="575049" y="337742"/>
              <a:ext cx="78137" cy="78136"/>
            </a:xfrm>
            <a:prstGeom prst="rect">
              <a:avLst/>
            </a:prstGeom>
          </p:spPr>
        </p:pic>
        <p:pic>
          <p:nvPicPr>
            <p:cNvPr id="20" name="object 20"/>
            <p:cNvPicPr/>
            <p:nvPr/>
          </p:nvPicPr>
          <p:blipFill>
            <a:blip r:embed="rId4"/>
            <a:stretch>
              <a:fillRect/>
            </a:stretch>
          </p:blipFill>
          <p:spPr>
            <a:xfrm>
              <a:off x="689124" y="339459"/>
              <a:ext cx="74704" cy="74703"/>
            </a:xfrm>
            <a:prstGeom prst="rect">
              <a:avLst/>
            </a:prstGeom>
          </p:spPr>
        </p:pic>
        <p:pic>
          <p:nvPicPr>
            <p:cNvPr id="21" name="object 21"/>
            <p:cNvPicPr/>
            <p:nvPr/>
          </p:nvPicPr>
          <p:blipFill>
            <a:blip r:embed="rId5"/>
            <a:stretch>
              <a:fillRect/>
            </a:stretch>
          </p:blipFill>
          <p:spPr>
            <a:xfrm>
              <a:off x="799767" y="348429"/>
              <a:ext cx="69238" cy="69237"/>
            </a:xfrm>
            <a:prstGeom prst="rect">
              <a:avLst/>
            </a:prstGeom>
          </p:spPr>
        </p:pic>
        <p:pic>
          <p:nvPicPr>
            <p:cNvPr id="22" name="object 22"/>
            <p:cNvPicPr/>
            <p:nvPr/>
          </p:nvPicPr>
          <p:blipFill>
            <a:blip r:embed="rId6"/>
            <a:stretch>
              <a:fillRect/>
            </a:stretch>
          </p:blipFill>
          <p:spPr>
            <a:xfrm>
              <a:off x="904944" y="344296"/>
              <a:ext cx="65594" cy="65593"/>
            </a:xfrm>
            <a:prstGeom prst="rect">
              <a:avLst/>
            </a:prstGeom>
          </p:spPr>
        </p:pic>
        <p:pic>
          <p:nvPicPr>
            <p:cNvPr id="23" name="object 23"/>
            <p:cNvPicPr/>
            <p:nvPr/>
          </p:nvPicPr>
          <p:blipFill>
            <a:blip r:embed="rId7"/>
            <a:stretch>
              <a:fillRect/>
            </a:stretch>
          </p:blipFill>
          <p:spPr>
            <a:xfrm>
              <a:off x="454963" y="448941"/>
              <a:ext cx="84147" cy="84146"/>
            </a:xfrm>
            <a:prstGeom prst="rect">
              <a:avLst/>
            </a:prstGeom>
          </p:spPr>
        </p:pic>
        <p:pic>
          <p:nvPicPr>
            <p:cNvPr id="24" name="object 24"/>
            <p:cNvPicPr/>
            <p:nvPr/>
          </p:nvPicPr>
          <p:blipFill>
            <a:blip r:embed="rId3"/>
            <a:stretch>
              <a:fillRect/>
            </a:stretch>
          </p:blipFill>
          <p:spPr>
            <a:xfrm>
              <a:off x="575049" y="455516"/>
              <a:ext cx="78137" cy="78136"/>
            </a:xfrm>
            <a:prstGeom prst="rect">
              <a:avLst/>
            </a:prstGeom>
          </p:spPr>
        </p:pic>
        <p:pic>
          <p:nvPicPr>
            <p:cNvPr id="25" name="object 25"/>
            <p:cNvPicPr/>
            <p:nvPr/>
          </p:nvPicPr>
          <p:blipFill>
            <a:blip r:embed="rId4"/>
            <a:stretch>
              <a:fillRect/>
            </a:stretch>
          </p:blipFill>
          <p:spPr>
            <a:xfrm>
              <a:off x="689124" y="457232"/>
              <a:ext cx="74703" cy="74704"/>
            </a:xfrm>
            <a:prstGeom prst="rect">
              <a:avLst/>
            </a:prstGeom>
          </p:spPr>
        </p:pic>
        <p:pic>
          <p:nvPicPr>
            <p:cNvPr id="26" name="object 26"/>
            <p:cNvPicPr/>
            <p:nvPr/>
          </p:nvPicPr>
          <p:blipFill>
            <a:blip r:embed="rId8"/>
            <a:stretch>
              <a:fillRect/>
            </a:stretch>
          </p:blipFill>
          <p:spPr>
            <a:xfrm>
              <a:off x="799767" y="466202"/>
              <a:ext cx="69237" cy="69237"/>
            </a:xfrm>
            <a:prstGeom prst="rect">
              <a:avLst/>
            </a:prstGeom>
          </p:spPr>
        </p:pic>
        <p:pic>
          <p:nvPicPr>
            <p:cNvPr id="27" name="object 27"/>
            <p:cNvPicPr/>
            <p:nvPr/>
          </p:nvPicPr>
          <p:blipFill>
            <a:blip r:embed="rId6"/>
            <a:stretch>
              <a:fillRect/>
            </a:stretch>
          </p:blipFill>
          <p:spPr>
            <a:xfrm>
              <a:off x="904944" y="462069"/>
              <a:ext cx="65594" cy="65594"/>
            </a:xfrm>
            <a:prstGeom prst="rect">
              <a:avLst/>
            </a:prstGeom>
          </p:spPr>
        </p:pic>
        <p:pic>
          <p:nvPicPr>
            <p:cNvPr id="28" name="object 28"/>
            <p:cNvPicPr/>
            <p:nvPr/>
          </p:nvPicPr>
          <p:blipFill>
            <a:blip r:embed="rId7"/>
            <a:stretch>
              <a:fillRect/>
            </a:stretch>
          </p:blipFill>
          <p:spPr>
            <a:xfrm>
              <a:off x="454963" y="566714"/>
              <a:ext cx="84147" cy="84146"/>
            </a:xfrm>
            <a:prstGeom prst="rect">
              <a:avLst/>
            </a:prstGeom>
          </p:spPr>
        </p:pic>
        <p:pic>
          <p:nvPicPr>
            <p:cNvPr id="29" name="object 29"/>
            <p:cNvPicPr/>
            <p:nvPr/>
          </p:nvPicPr>
          <p:blipFill>
            <a:blip r:embed="rId9"/>
            <a:stretch>
              <a:fillRect/>
            </a:stretch>
          </p:blipFill>
          <p:spPr>
            <a:xfrm>
              <a:off x="575049" y="573290"/>
              <a:ext cx="78137" cy="78136"/>
            </a:xfrm>
            <a:prstGeom prst="rect">
              <a:avLst/>
            </a:prstGeom>
          </p:spPr>
        </p:pic>
        <p:pic>
          <p:nvPicPr>
            <p:cNvPr id="30" name="object 30"/>
            <p:cNvPicPr/>
            <p:nvPr/>
          </p:nvPicPr>
          <p:blipFill>
            <a:blip r:embed="rId10"/>
            <a:stretch>
              <a:fillRect/>
            </a:stretch>
          </p:blipFill>
          <p:spPr>
            <a:xfrm>
              <a:off x="689124" y="575006"/>
              <a:ext cx="74703" cy="74704"/>
            </a:xfrm>
            <a:prstGeom prst="rect">
              <a:avLst/>
            </a:prstGeom>
          </p:spPr>
        </p:pic>
        <p:pic>
          <p:nvPicPr>
            <p:cNvPr id="31" name="object 31"/>
            <p:cNvPicPr/>
            <p:nvPr/>
          </p:nvPicPr>
          <p:blipFill>
            <a:blip r:embed="rId8"/>
            <a:stretch>
              <a:fillRect/>
            </a:stretch>
          </p:blipFill>
          <p:spPr>
            <a:xfrm>
              <a:off x="799767" y="583976"/>
              <a:ext cx="69237" cy="69237"/>
            </a:xfrm>
            <a:prstGeom prst="rect">
              <a:avLst/>
            </a:prstGeom>
          </p:spPr>
        </p:pic>
        <p:pic>
          <p:nvPicPr>
            <p:cNvPr id="32" name="object 32"/>
            <p:cNvPicPr/>
            <p:nvPr/>
          </p:nvPicPr>
          <p:blipFill>
            <a:blip r:embed="rId6"/>
            <a:stretch>
              <a:fillRect/>
            </a:stretch>
          </p:blipFill>
          <p:spPr>
            <a:xfrm>
              <a:off x="904944" y="579843"/>
              <a:ext cx="65594" cy="65594"/>
            </a:xfrm>
            <a:prstGeom prst="rect">
              <a:avLst/>
            </a:prstGeom>
          </p:spPr>
        </p:pic>
        <p:pic>
          <p:nvPicPr>
            <p:cNvPr id="33" name="object 33"/>
            <p:cNvPicPr/>
            <p:nvPr/>
          </p:nvPicPr>
          <p:blipFill>
            <a:blip r:embed="rId2"/>
            <a:stretch>
              <a:fillRect/>
            </a:stretch>
          </p:blipFill>
          <p:spPr>
            <a:xfrm>
              <a:off x="454963" y="684488"/>
              <a:ext cx="84147" cy="84146"/>
            </a:xfrm>
            <a:prstGeom prst="rect">
              <a:avLst/>
            </a:prstGeom>
          </p:spPr>
        </p:pic>
        <p:pic>
          <p:nvPicPr>
            <p:cNvPr id="34" name="object 34"/>
            <p:cNvPicPr/>
            <p:nvPr/>
          </p:nvPicPr>
          <p:blipFill>
            <a:blip r:embed="rId9"/>
            <a:stretch>
              <a:fillRect/>
            </a:stretch>
          </p:blipFill>
          <p:spPr>
            <a:xfrm>
              <a:off x="575049" y="691063"/>
              <a:ext cx="78137" cy="78136"/>
            </a:xfrm>
            <a:prstGeom prst="rect">
              <a:avLst/>
            </a:prstGeom>
          </p:spPr>
        </p:pic>
        <p:pic>
          <p:nvPicPr>
            <p:cNvPr id="35" name="object 35"/>
            <p:cNvPicPr/>
            <p:nvPr/>
          </p:nvPicPr>
          <p:blipFill>
            <a:blip r:embed="rId4"/>
            <a:stretch>
              <a:fillRect/>
            </a:stretch>
          </p:blipFill>
          <p:spPr>
            <a:xfrm>
              <a:off x="689124" y="692780"/>
              <a:ext cx="74703" cy="74704"/>
            </a:xfrm>
            <a:prstGeom prst="rect">
              <a:avLst/>
            </a:prstGeom>
          </p:spPr>
        </p:pic>
        <p:pic>
          <p:nvPicPr>
            <p:cNvPr id="36" name="object 36"/>
            <p:cNvPicPr/>
            <p:nvPr/>
          </p:nvPicPr>
          <p:blipFill>
            <a:blip r:embed="rId5"/>
            <a:stretch>
              <a:fillRect/>
            </a:stretch>
          </p:blipFill>
          <p:spPr>
            <a:xfrm>
              <a:off x="799767" y="701750"/>
              <a:ext cx="69237" cy="69237"/>
            </a:xfrm>
            <a:prstGeom prst="rect">
              <a:avLst/>
            </a:prstGeom>
          </p:spPr>
        </p:pic>
        <p:pic>
          <p:nvPicPr>
            <p:cNvPr id="37" name="object 37"/>
            <p:cNvPicPr/>
            <p:nvPr/>
          </p:nvPicPr>
          <p:blipFill>
            <a:blip r:embed="rId6"/>
            <a:stretch>
              <a:fillRect/>
            </a:stretch>
          </p:blipFill>
          <p:spPr>
            <a:xfrm>
              <a:off x="904944" y="697617"/>
              <a:ext cx="65594" cy="65594"/>
            </a:xfrm>
            <a:prstGeom prst="rect">
              <a:avLst/>
            </a:prstGeom>
          </p:spPr>
        </p:pic>
      </p:grpSp>
      <p:sp>
        <p:nvSpPr>
          <p:cNvPr id="38" name="object 38"/>
          <p:cNvSpPr txBox="1">
            <a:spLocks noGrp="1"/>
          </p:cNvSpPr>
          <p:nvPr>
            <p:ph type="title"/>
          </p:nvPr>
        </p:nvSpPr>
        <p:spPr>
          <a:xfrm>
            <a:off x="1205967" y="320735"/>
            <a:ext cx="1549400" cy="482600"/>
          </a:xfrm>
          <a:prstGeom prst="rect">
            <a:avLst/>
          </a:prstGeom>
        </p:spPr>
        <p:txBody>
          <a:bodyPr vert="horz" wrap="square" lIns="0" tIns="12700" rIns="0" bIns="0" rtlCol="0">
            <a:spAutoFit/>
          </a:bodyPr>
          <a:lstStyle/>
          <a:p>
            <a:pPr marL="12700">
              <a:lnSpc>
                <a:spcPct val="100000"/>
              </a:lnSpc>
              <a:spcBef>
                <a:spcPts val="100"/>
              </a:spcBef>
            </a:pPr>
            <a:r>
              <a:rPr spc="-15"/>
              <a:t>报告范围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636871" y="1615181"/>
            <a:ext cx="917575" cy="894080"/>
          </a:xfrm>
          <a:prstGeom prst="rect">
            <a:avLst/>
          </a:prstGeom>
        </p:spPr>
        <p:txBody>
          <a:bodyPr vert="horz" wrap="square" lIns="0" tIns="12700" rIns="0" bIns="0" rtlCol="0">
            <a:spAutoFit/>
          </a:bodyPr>
          <a:lstStyle/>
          <a:p>
            <a:pPr marL="12700">
              <a:lnSpc>
                <a:spcPct val="100000"/>
              </a:lnSpc>
              <a:spcBef>
                <a:spcPts val="100"/>
              </a:spcBef>
            </a:pPr>
            <a:r>
              <a:rPr sz="5700" b="1" spc="-25">
                <a:solidFill>
                  <a:srgbClr val="F1EFEE"/>
                </a:solidFill>
                <a:latin typeface="微软雅黑"/>
                <a:cs typeface="微软雅黑"/>
              </a:rPr>
              <a:t>02</a:t>
            </a:r>
            <a:endParaRPr sz="5700">
              <a:latin typeface="微软雅黑"/>
              <a:cs typeface="微软雅黑"/>
            </a:endParaRPr>
          </a:p>
        </p:txBody>
      </p:sp>
      <p:sp>
        <p:nvSpPr>
          <p:cNvPr id="3" name="object 3"/>
          <p:cNvSpPr txBox="1">
            <a:spLocks noGrp="1"/>
          </p:cNvSpPr>
          <p:nvPr>
            <p:ph type="title"/>
          </p:nvPr>
        </p:nvSpPr>
        <p:spPr>
          <a:xfrm>
            <a:off x="3513989" y="2718645"/>
            <a:ext cx="5168900" cy="711200"/>
          </a:xfrm>
          <a:prstGeom prst="rect">
            <a:avLst/>
          </a:prstGeom>
        </p:spPr>
        <p:txBody>
          <a:bodyPr vert="horz" wrap="square" lIns="0" tIns="12700" rIns="0" bIns="0" rtlCol="0">
            <a:spAutoFit/>
          </a:bodyPr>
          <a:lstStyle/>
          <a:p>
            <a:pPr marL="12700">
              <a:lnSpc>
                <a:spcPct val="100000"/>
              </a:lnSpc>
              <a:spcBef>
                <a:spcPts val="100"/>
              </a:spcBef>
            </a:pPr>
            <a:r>
              <a:rPr sz="4500" spc="-10">
                <a:solidFill>
                  <a:srgbClr val="603100"/>
                </a:solidFill>
              </a:rPr>
              <a:t>双十一电商行业概览</a:t>
            </a:r>
            <a:endParaRPr sz="45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2921287" y="2643640"/>
            <a:ext cx="7165340" cy="3105785"/>
            <a:chOff x="2921287" y="2643640"/>
            <a:chExt cx="7165340" cy="3105785"/>
          </a:xfrm>
        </p:grpSpPr>
        <p:sp>
          <p:nvSpPr>
            <p:cNvPr id="3" name="object 3"/>
            <p:cNvSpPr/>
            <p:nvPr/>
          </p:nvSpPr>
          <p:spPr>
            <a:xfrm>
              <a:off x="3518246" y="3031027"/>
              <a:ext cx="1788795" cy="673735"/>
            </a:xfrm>
            <a:custGeom>
              <a:rect l="l" t="t" r="r" b="b"/>
              <a:pathLst>
                <a:path w="1788795" h="673735">
                  <a:moveTo>
                    <a:pt x="1069422" y="673165"/>
                  </a:moveTo>
                  <a:lnTo>
                    <a:pt x="0" y="137954"/>
                  </a:lnTo>
                  <a:lnTo>
                    <a:pt x="359029" y="0"/>
                  </a:lnTo>
                  <a:lnTo>
                    <a:pt x="1788759" y="424081"/>
                  </a:lnTo>
                  <a:lnTo>
                    <a:pt x="1069422" y="673165"/>
                  </a:lnTo>
                  <a:close/>
                </a:path>
              </a:pathLst>
            </a:custGeom>
            <a:solidFill>
              <a:srgbClr val="9A6930"/>
            </a:solidFill>
          </p:spPr>
          <p:txBody>
            <a:bodyPr wrap="square" lIns="0" tIns="0" rIns="0" bIns="0" rtlCol="0"/>
            <a:lstStyle/>
            <a:p/>
          </p:txBody>
        </p:sp>
        <p:sp>
          <p:nvSpPr>
            <p:cNvPr id="4" name="object 4"/>
            <p:cNvSpPr/>
            <p:nvPr/>
          </p:nvSpPr>
          <p:spPr>
            <a:xfrm>
              <a:off x="4735450" y="3096650"/>
              <a:ext cx="2091689" cy="876935"/>
            </a:xfrm>
            <a:custGeom>
              <a:rect l="l" t="t" r="r" b="b"/>
              <a:pathLst>
                <a:path w="2091689" h="876935">
                  <a:moveTo>
                    <a:pt x="1234190" y="876386"/>
                  </a:moveTo>
                  <a:lnTo>
                    <a:pt x="0" y="249338"/>
                  </a:lnTo>
                  <a:lnTo>
                    <a:pt x="727950" y="0"/>
                  </a:lnTo>
                  <a:lnTo>
                    <a:pt x="2091472" y="451770"/>
                  </a:lnTo>
                  <a:lnTo>
                    <a:pt x="1234190" y="876386"/>
                  </a:lnTo>
                  <a:close/>
                </a:path>
              </a:pathLst>
            </a:custGeom>
            <a:solidFill>
              <a:srgbClr val="B3954D"/>
            </a:solidFill>
          </p:spPr>
          <p:txBody>
            <a:bodyPr wrap="square" lIns="0" tIns="0" rIns="0" bIns="0" rtlCol="0"/>
            <a:lstStyle/>
            <a:p/>
          </p:txBody>
        </p:sp>
        <p:sp>
          <p:nvSpPr>
            <p:cNvPr id="5" name="object 5"/>
            <p:cNvSpPr/>
            <p:nvPr/>
          </p:nvSpPr>
          <p:spPr>
            <a:xfrm>
              <a:off x="5893379" y="3977271"/>
              <a:ext cx="4192904" cy="1772285"/>
            </a:xfrm>
            <a:custGeom>
              <a:rect l="l" t="t" r="r" b="b"/>
              <a:pathLst>
                <a:path w="4192904" h="1772285">
                  <a:moveTo>
                    <a:pt x="4192690" y="1771824"/>
                  </a:moveTo>
                  <a:lnTo>
                    <a:pt x="226045" y="1771824"/>
                  </a:lnTo>
                  <a:lnTo>
                    <a:pt x="1360101" y="1109304"/>
                  </a:lnTo>
                  <a:lnTo>
                    <a:pt x="0" y="423808"/>
                  </a:lnTo>
                  <a:lnTo>
                    <a:pt x="874807" y="0"/>
                  </a:lnTo>
                  <a:lnTo>
                    <a:pt x="2529918" y="528483"/>
                  </a:lnTo>
                  <a:lnTo>
                    <a:pt x="3229763" y="122546"/>
                  </a:lnTo>
                  <a:lnTo>
                    <a:pt x="4192690" y="1771824"/>
                  </a:lnTo>
                  <a:close/>
                </a:path>
              </a:pathLst>
            </a:custGeom>
            <a:solidFill>
              <a:srgbClr val="D3A67C"/>
            </a:solidFill>
          </p:spPr>
          <p:txBody>
            <a:bodyPr wrap="square" lIns="0" tIns="0" rIns="0" bIns="0" rtlCol="0"/>
            <a:lstStyle/>
            <a:p/>
          </p:txBody>
        </p:sp>
        <p:sp>
          <p:nvSpPr>
            <p:cNvPr id="6" name="object 6"/>
            <p:cNvSpPr/>
            <p:nvPr/>
          </p:nvSpPr>
          <p:spPr>
            <a:xfrm>
              <a:off x="2921279" y="2643644"/>
              <a:ext cx="831215" cy="459105"/>
            </a:xfrm>
            <a:custGeom>
              <a:rect l="l" t="t" r="r" b="b"/>
              <a:pathLst>
                <a:path w="831214" h="459105">
                  <a:moveTo>
                    <a:pt x="830745" y="447446"/>
                  </a:moveTo>
                  <a:lnTo>
                    <a:pt x="69888" y="31013"/>
                  </a:lnTo>
                  <a:lnTo>
                    <a:pt x="85140" y="3162"/>
                  </a:lnTo>
                  <a:lnTo>
                    <a:pt x="0" y="0"/>
                  </a:lnTo>
                  <a:lnTo>
                    <a:pt x="7556" y="10896"/>
                  </a:lnTo>
                  <a:lnTo>
                    <a:pt x="48552" y="70002"/>
                  </a:lnTo>
                  <a:lnTo>
                    <a:pt x="63792" y="42151"/>
                  </a:lnTo>
                  <a:lnTo>
                    <a:pt x="824649" y="458584"/>
                  </a:lnTo>
                  <a:lnTo>
                    <a:pt x="827697" y="453009"/>
                  </a:lnTo>
                  <a:lnTo>
                    <a:pt x="830745" y="447446"/>
                  </a:lnTo>
                  <a:close/>
                </a:path>
              </a:pathLst>
            </a:custGeom>
            <a:solidFill>
              <a:srgbClr val="9A6930"/>
            </a:solidFill>
          </p:spPr>
          <p:txBody>
            <a:bodyPr wrap="square" lIns="0" tIns="0" rIns="0" bIns="0" rtlCol="0"/>
            <a:lstStyle/>
            <a:p/>
          </p:txBody>
        </p:sp>
        <p:sp>
          <p:nvSpPr>
            <p:cNvPr id="7" name="object 7"/>
            <p:cNvSpPr/>
            <p:nvPr/>
          </p:nvSpPr>
          <p:spPr>
            <a:xfrm>
              <a:off x="3748976" y="3698824"/>
              <a:ext cx="1669414" cy="1049020"/>
            </a:xfrm>
            <a:custGeom>
              <a:rect l="l" t="t" r="r" b="b"/>
              <a:pathLst>
                <a:path w="1669414" h="1049020">
                  <a:moveTo>
                    <a:pt x="1669351" y="10756"/>
                  </a:moveTo>
                  <a:lnTo>
                    <a:pt x="1665973" y="5384"/>
                  </a:lnTo>
                  <a:lnTo>
                    <a:pt x="1662607" y="0"/>
                  </a:lnTo>
                  <a:lnTo>
                    <a:pt x="61214" y="1003160"/>
                  </a:lnTo>
                  <a:lnTo>
                    <a:pt x="44348" y="976261"/>
                  </a:lnTo>
                  <a:lnTo>
                    <a:pt x="7823" y="1036180"/>
                  </a:lnTo>
                  <a:lnTo>
                    <a:pt x="0" y="1048994"/>
                  </a:lnTo>
                  <a:lnTo>
                    <a:pt x="84810" y="1040828"/>
                  </a:lnTo>
                  <a:lnTo>
                    <a:pt x="67945" y="1013929"/>
                  </a:lnTo>
                  <a:lnTo>
                    <a:pt x="1669351" y="10756"/>
                  </a:lnTo>
                  <a:close/>
                </a:path>
              </a:pathLst>
            </a:custGeom>
            <a:solidFill>
              <a:srgbClr val="B3954D"/>
            </a:solidFill>
          </p:spPr>
          <p:txBody>
            <a:bodyPr wrap="square" lIns="0" tIns="0" rIns="0" bIns="0" rtlCol="0"/>
            <a:lstStyle/>
            <a:p/>
          </p:txBody>
        </p:sp>
        <p:sp>
          <p:nvSpPr>
            <p:cNvPr id="8" name="object 8"/>
            <p:cNvSpPr/>
            <p:nvPr/>
          </p:nvSpPr>
          <p:spPr>
            <a:xfrm>
              <a:off x="7629614" y="3367620"/>
              <a:ext cx="1138555" cy="862965"/>
            </a:xfrm>
            <a:custGeom>
              <a:rect l="l" t="t" r="r" b="b"/>
              <a:pathLst>
                <a:path w="1138554" h="862964">
                  <a:moveTo>
                    <a:pt x="1138478" y="0"/>
                  </a:moveTo>
                  <a:lnTo>
                    <a:pt x="1054709" y="15532"/>
                  </a:lnTo>
                  <a:lnTo>
                    <a:pt x="1073848" y="40868"/>
                  </a:lnTo>
                  <a:lnTo>
                    <a:pt x="0" y="852258"/>
                  </a:lnTo>
                  <a:lnTo>
                    <a:pt x="7658" y="862393"/>
                  </a:lnTo>
                  <a:lnTo>
                    <a:pt x="1081506" y="51003"/>
                  </a:lnTo>
                  <a:lnTo>
                    <a:pt x="1100645" y="76327"/>
                  </a:lnTo>
                  <a:lnTo>
                    <a:pt x="1130744" y="15595"/>
                  </a:lnTo>
                  <a:lnTo>
                    <a:pt x="1138478" y="0"/>
                  </a:lnTo>
                  <a:close/>
                </a:path>
              </a:pathLst>
            </a:custGeom>
            <a:solidFill>
              <a:srgbClr val="D3A67C"/>
            </a:solidFill>
          </p:spPr>
          <p:txBody>
            <a:bodyPr wrap="square" lIns="0" tIns="0" rIns="0" bIns="0" rtlCol="0"/>
            <a:lstStyle/>
            <a:p/>
          </p:txBody>
        </p:sp>
      </p:grpSp>
      <p:grpSp>
        <p:nvGrpSpPr>
          <p:cNvPr id="9" name="object 9"/>
          <p:cNvGrpSpPr/>
          <p:nvPr/>
        </p:nvGrpSpPr>
        <p:grpSpPr>
          <a:xfrm>
            <a:off x="454963" y="331167"/>
            <a:ext cx="515620" cy="440055"/>
            <a:chOff x="454963" y="331167"/>
            <a:chExt cx="515620" cy="440055"/>
          </a:xfrm>
        </p:grpSpPr>
        <p:pic>
          <p:nvPicPr>
            <p:cNvPr id="10" name="object 10"/>
            <p:cNvPicPr/>
            <p:nvPr/>
          </p:nvPicPr>
          <p:blipFill>
            <a:blip r:embed="rId2"/>
            <a:stretch>
              <a:fillRect/>
            </a:stretch>
          </p:blipFill>
          <p:spPr>
            <a:xfrm>
              <a:off x="454963" y="331167"/>
              <a:ext cx="84147" cy="84146"/>
            </a:xfrm>
            <a:prstGeom prst="rect">
              <a:avLst/>
            </a:prstGeom>
          </p:spPr>
        </p:pic>
        <p:pic>
          <p:nvPicPr>
            <p:cNvPr id="11" name="object 11"/>
            <p:cNvPicPr/>
            <p:nvPr/>
          </p:nvPicPr>
          <p:blipFill>
            <a:blip r:embed="rId3"/>
            <a:stretch>
              <a:fillRect/>
            </a:stretch>
          </p:blipFill>
          <p:spPr>
            <a:xfrm>
              <a:off x="575049" y="337742"/>
              <a:ext cx="78137" cy="78136"/>
            </a:xfrm>
            <a:prstGeom prst="rect">
              <a:avLst/>
            </a:prstGeom>
          </p:spPr>
        </p:pic>
        <p:pic>
          <p:nvPicPr>
            <p:cNvPr id="12" name="object 12"/>
            <p:cNvPicPr/>
            <p:nvPr/>
          </p:nvPicPr>
          <p:blipFill>
            <a:blip r:embed="rId4"/>
            <a:stretch>
              <a:fillRect/>
            </a:stretch>
          </p:blipFill>
          <p:spPr>
            <a:xfrm>
              <a:off x="689124" y="339459"/>
              <a:ext cx="74704" cy="74703"/>
            </a:xfrm>
            <a:prstGeom prst="rect">
              <a:avLst/>
            </a:prstGeom>
          </p:spPr>
        </p:pic>
        <p:pic>
          <p:nvPicPr>
            <p:cNvPr id="13" name="object 13"/>
            <p:cNvPicPr/>
            <p:nvPr/>
          </p:nvPicPr>
          <p:blipFill>
            <a:blip r:embed="rId5"/>
            <a:stretch>
              <a:fillRect/>
            </a:stretch>
          </p:blipFill>
          <p:spPr>
            <a:xfrm>
              <a:off x="799767" y="348429"/>
              <a:ext cx="69238" cy="69237"/>
            </a:xfrm>
            <a:prstGeom prst="rect">
              <a:avLst/>
            </a:prstGeom>
          </p:spPr>
        </p:pic>
        <p:pic>
          <p:nvPicPr>
            <p:cNvPr id="14" name="object 14"/>
            <p:cNvPicPr/>
            <p:nvPr/>
          </p:nvPicPr>
          <p:blipFill>
            <a:blip r:embed="rId6"/>
            <a:stretch>
              <a:fillRect/>
            </a:stretch>
          </p:blipFill>
          <p:spPr>
            <a:xfrm>
              <a:off x="904944" y="344296"/>
              <a:ext cx="65594" cy="65593"/>
            </a:xfrm>
            <a:prstGeom prst="rect">
              <a:avLst/>
            </a:prstGeom>
          </p:spPr>
        </p:pic>
        <p:pic>
          <p:nvPicPr>
            <p:cNvPr id="15" name="object 15"/>
            <p:cNvPicPr/>
            <p:nvPr/>
          </p:nvPicPr>
          <p:blipFill>
            <a:blip r:embed="rId7"/>
            <a:stretch>
              <a:fillRect/>
            </a:stretch>
          </p:blipFill>
          <p:spPr>
            <a:xfrm>
              <a:off x="454963" y="448941"/>
              <a:ext cx="84147" cy="84146"/>
            </a:xfrm>
            <a:prstGeom prst="rect">
              <a:avLst/>
            </a:prstGeom>
          </p:spPr>
        </p:pic>
        <p:pic>
          <p:nvPicPr>
            <p:cNvPr id="16" name="object 16"/>
            <p:cNvPicPr/>
            <p:nvPr/>
          </p:nvPicPr>
          <p:blipFill>
            <a:blip r:embed="rId3"/>
            <a:stretch>
              <a:fillRect/>
            </a:stretch>
          </p:blipFill>
          <p:spPr>
            <a:xfrm>
              <a:off x="575049" y="455516"/>
              <a:ext cx="78137" cy="78136"/>
            </a:xfrm>
            <a:prstGeom prst="rect">
              <a:avLst/>
            </a:prstGeom>
          </p:spPr>
        </p:pic>
        <p:pic>
          <p:nvPicPr>
            <p:cNvPr id="17" name="object 17"/>
            <p:cNvPicPr/>
            <p:nvPr/>
          </p:nvPicPr>
          <p:blipFill>
            <a:blip r:embed="rId4"/>
            <a:stretch>
              <a:fillRect/>
            </a:stretch>
          </p:blipFill>
          <p:spPr>
            <a:xfrm>
              <a:off x="689124" y="457232"/>
              <a:ext cx="74703" cy="74704"/>
            </a:xfrm>
            <a:prstGeom prst="rect">
              <a:avLst/>
            </a:prstGeom>
          </p:spPr>
        </p:pic>
        <p:pic>
          <p:nvPicPr>
            <p:cNvPr id="18" name="object 18"/>
            <p:cNvPicPr/>
            <p:nvPr/>
          </p:nvPicPr>
          <p:blipFill>
            <a:blip r:embed="rId8"/>
            <a:stretch>
              <a:fillRect/>
            </a:stretch>
          </p:blipFill>
          <p:spPr>
            <a:xfrm>
              <a:off x="799767" y="466202"/>
              <a:ext cx="69237" cy="69237"/>
            </a:xfrm>
            <a:prstGeom prst="rect">
              <a:avLst/>
            </a:prstGeom>
          </p:spPr>
        </p:pic>
        <p:pic>
          <p:nvPicPr>
            <p:cNvPr id="19" name="object 19"/>
            <p:cNvPicPr/>
            <p:nvPr/>
          </p:nvPicPr>
          <p:blipFill>
            <a:blip r:embed="rId6"/>
            <a:stretch>
              <a:fillRect/>
            </a:stretch>
          </p:blipFill>
          <p:spPr>
            <a:xfrm>
              <a:off x="904944" y="462069"/>
              <a:ext cx="65594" cy="65594"/>
            </a:xfrm>
            <a:prstGeom prst="rect">
              <a:avLst/>
            </a:prstGeom>
          </p:spPr>
        </p:pic>
        <p:pic>
          <p:nvPicPr>
            <p:cNvPr id="20" name="object 20"/>
            <p:cNvPicPr/>
            <p:nvPr/>
          </p:nvPicPr>
          <p:blipFill>
            <a:blip r:embed="rId7"/>
            <a:stretch>
              <a:fillRect/>
            </a:stretch>
          </p:blipFill>
          <p:spPr>
            <a:xfrm>
              <a:off x="454963" y="566714"/>
              <a:ext cx="84147" cy="84146"/>
            </a:xfrm>
            <a:prstGeom prst="rect">
              <a:avLst/>
            </a:prstGeom>
          </p:spPr>
        </p:pic>
        <p:pic>
          <p:nvPicPr>
            <p:cNvPr id="21" name="object 21"/>
            <p:cNvPicPr/>
            <p:nvPr/>
          </p:nvPicPr>
          <p:blipFill>
            <a:blip r:embed="rId9"/>
            <a:stretch>
              <a:fillRect/>
            </a:stretch>
          </p:blipFill>
          <p:spPr>
            <a:xfrm>
              <a:off x="575049" y="573290"/>
              <a:ext cx="78137" cy="78136"/>
            </a:xfrm>
            <a:prstGeom prst="rect">
              <a:avLst/>
            </a:prstGeom>
          </p:spPr>
        </p:pic>
        <p:pic>
          <p:nvPicPr>
            <p:cNvPr id="22" name="object 22"/>
            <p:cNvPicPr/>
            <p:nvPr/>
          </p:nvPicPr>
          <p:blipFill>
            <a:blip r:embed="rId10"/>
            <a:stretch>
              <a:fillRect/>
            </a:stretch>
          </p:blipFill>
          <p:spPr>
            <a:xfrm>
              <a:off x="689124" y="575006"/>
              <a:ext cx="74703" cy="74704"/>
            </a:xfrm>
            <a:prstGeom prst="rect">
              <a:avLst/>
            </a:prstGeom>
          </p:spPr>
        </p:pic>
        <p:pic>
          <p:nvPicPr>
            <p:cNvPr id="23" name="object 23"/>
            <p:cNvPicPr/>
            <p:nvPr/>
          </p:nvPicPr>
          <p:blipFill>
            <a:blip r:embed="rId8"/>
            <a:stretch>
              <a:fillRect/>
            </a:stretch>
          </p:blipFill>
          <p:spPr>
            <a:xfrm>
              <a:off x="799767" y="583976"/>
              <a:ext cx="69237" cy="69237"/>
            </a:xfrm>
            <a:prstGeom prst="rect">
              <a:avLst/>
            </a:prstGeom>
          </p:spPr>
        </p:pic>
        <p:pic>
          <p:nvPicPr>
            <p:cNvPr id="24" name="object 24"/>
            <p:cNvPicPr/>
            <p:nvPr/>
          </p:nvPicPr>
          <p:blipFill>
            <a:blip r:embed="rId6"/>
            <a:stretch>
              <a:fillRect/>
            </a:stretch>
          </p:blipFill>
          <p:spPr>
            <a:xfrm>
              <a:off x="904944" y="579843"/>
              <a:ext cx="65594" cy="65594"/>
            </a:xfrm>
            <a:prstGeom prst="rect">
              <a:avLst/>
            </a:prstGeom>
          </p:spPr>
        </p:pic>
        <p:pic>
          <p:nvPicPr>
            <p:cNvPr id="25" name="object 25"/>
            <p:cNvPicPr/>
            <p:nvPr/>
          </p:nvPicPr>
          <p:blipFill>
            <a:blip r:embed="rId2"/>
            <a:stretch>
              <a:fillRect/>
            </a:stretch>
          </p:blipFill>
          <p:spPr>
            <a:xfrm>
              <a:off x="454963" y="684488"/>
              <a:ext cx="84147" cy="84146"/>
            </a:xfrm>
            <a:prstGeom prst="rect">
              <a:avLst/>
            </a:prstGeom>
          </p:spPr>
        </p:pic>
        <p:pic>
          <p:nvPicPr>
            <p:cNvPr id="26" name="object 26"/>
            <p:cNvPicPr/>
            <p:nvPr/>
          </p:nvPicPr>
          <p:blipFill>
            <a:blip r:embed="rId9"/>
            <a:stretch>
              <a:fillRect/>
            </a:stretch>
          </p:blipFill>
          <p:spPr>
            <a:xfrm>
              <a:off x="575049" y="691063"/>
              <a:ext cx="78137" cy="78136"/>
            </a:xfrm>
            <a:prstGeom prst="rect">
              <a:avLst/>
            </a:prstGeom>
          </p:spPr>
        </p:pic>
        <p:pic>
          <p:nvPicPr>
            <p:cNvPr id="27" name="object 27"/>
            <p:cNvPicPr/>
            <p:nvPr/>
          </p:nvPicPr>
          <p:blipFill>
            <a:blip r:embed="rId4"/>
            <a:stretch>
              <a:fillRect/>
            </a:stretch>
          </p:blipFill>
          <p:spPr>
            <a:xfrm>
              <a:off x="689124" y="692780"/>
              <a:ext cx="74703" cy="74704"/>
            </a:xfrm>
            <a:prstGeom prst="rect">
              <a:avLst/>
            </a:prstGeom>
          </p:spPr>
        </p:pic>
        <p:pic>
          <p:nvPicPr>
            <p:cNvPr id="28" name="object 28"/>
            <p:cNvPicPr/>
            <p:nvPr/>
          </p:nvPicPr>
          <p:blipFill>
            <a:blip r:embed="rId5"/>
            <a:stretch>
              <a:fillRect/>
            </a:stretch>
          </p:blipFill>
          <p:spPr>
            <a:xfrm>
              <a:off x="799767" y="701750"/>
              <a:ext cx="69237" cy="69237"/>
            </a:xfrm>
            <a:prstGeom prst="rect">
              <a:avLst/>
            </a:prstGeom>
          </p:spPr>
        </p:pic>
        <p:pic>
          <p:nvPicPr>
            <p:cNvPr id="29" name="object 29"/>
            <p:cNvPicPr/>
            <p:nvPr/>
          </p:nvPicPr>
          <p:blipFill>
            <a:blip r:embed="rId6"/>
            <a:stretch>
              <a:fillRect/>
            </a:stretch>
          </p:blipFill>
          <p:spPr>
            <a:xfrm>
              <a:off x="904944" y="697617"/>
              <a:ext cx="65594" cy="65594"/>
            </a:xfrm>
            <a:prstGeom prst="rect">
              <a:avLst/>
            </a:prstGeom>
          </p:spPr>
        </p:pic>
      </p:grpSp>
      <p:sp>
        <p:nvSpPr>
          <p:cNvPr id="30" name="object 30"/>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行业规模与增长</a:t>
            </a:r>
          </a:p>
        </p:txBody>
      </p:sp>
      <p:sp>
        <p:nvSpPr>
          <p:cNvPr id="31" name="object 31"/>
          <p:cNvSpPr txBox="1"/>
          <p:nvPr/>
        </p:nvSpPr>
        <p:spPr>
          <a:xfrm>
            <a:off x="597596" y="1659855"/>
            <a:ext cx="2313940" cy="1598295"/>
          </a:xfrm>
          <a:prstGeom prst="rect">
            <a:avLst/>
          </a:prstGeom>
        </p:spPr>
        <p:txBody>
          <a:bodyPr vert="horz" wrap="square" lIns="0" tIns="15875" rIns="0" bIns="0" rtlCol="0">
            <a:spAutoFit/>
          </a:bodyPr>
          <a:lstStyle/>
          <a:p>
            <a:pPr marL="1329055">
              <a:lnSpc>
                <a:spcPct val="100000"/>
              </a:lnSpc>
              <a:spcBef>
                <a:spcPts val="125"/>
              </a:spcBef>
            </a:pPr>
            <a:r>
              <a:rPr sz="1550" b="1">
                <a:solidFill>
                  <a:srgbClr val="9A6930"/>
                </a:solidFill>
                <a:latin typeface="微软雅黑"/>
                <a:cs typeface="微软雅黑"/>
              </a:rPr>
              <a:t>行业规</a:t>
            </a:r>
            <a:r>
              <a:rPr sz="1550" b="1" spc="-50">
                <a:solidFill>
                  <a:srgbClr val="9A6930"/>
                </a:solidFill>
                <a:latin typeface="微软雅黑"/>
                <a:cs typeface="微软雅黑"/>
              </a:rPr>
              <a:t>模</a:t>
            </a:r>
            <a:endParaRPr sz="1550">
              <a:latin typeface="微软雅黑"/>
              <a:cs typeface="微软雅黑"/>
            </a:endParaRPr>
          </a:p>
          <a:p>
            <a:pPr marL="12700" marR="177165" indent="59055" algn="just">
              <a:lnSpc>
                <a:spcPct val="150000"/>
              </a:lnSpc>
              <a:spcBef>
                <a:spcPts val="780"/>
              </a:spcBef>
            </a:pPr>
            <a:r>
              <a:rPr sz="1350" spc="-5">
                <a:solidFill>
                  <a:srgbClr val="633301"/>
                </a:solidFill>
                <a:latin typeface="微软雅黑"/>
                <a:cs typeface="微软雅黑"/>
              </a:rPr>
              <a:t>双十一电商行业规模逐年扩大，</a:t>
            </a:r>
            <a:r>
              <a:rPr sz="1350" spc="-10">
                <a:solidFill>
                  <a:srgbClr val="633301"/>
                </a:solidFill>
                <a:latin typeface="微软雅黑"/>
                <a:cs typeface="微软雅黑"/>
              </a:rPr>
              <a:t>2022年双十一期间，全</a:t>
            </a:r>
            <a:r>
              <a:rPr sz="1350" spc="-5">
                <a:solidFill>
                  <a:srgbClr val="633301"/>
                </a:solidFill>
                <a:latin typeface="微软雅黑"/>
                <a:cs typeface="微软雅黑"/>
              </a:rPr>
              <a:t>网交易额突破万亿元大关，</a:t>
            </a:r>
            <a:endParaRPr sz="1350">
              <a:latin typeface="微软雅黑"/>
              <a:cs typeface="微软雅黑"/>
            </a:endParaRPr>
          </a:p>
          <a:p>
            <a:pPr marL="403860">
              <a:lnSpc>
                <a:spcPct val="100000"/>
              </a:lnSpc>
              <a:spcBef>
                <a:spcPts val="810"/>
              </a:spcBef>
            </a:pPr>
            <a:r>
              <a:rPr sz="1350">
                <a:solidFill>
                  <a:srgbClr val="633301"/>
                </a:solidFill>
                <a:latin typeface="微软雅黑"/>
                <a:cs typeface="微软雅黑"/>
              </a:rPr>
              <a:t>较上一年度增长约</a:t>
            </a:r>
            <a:r>
              <a:rPr sz="1350" spc="-10">
                <a:solidFill>
                  <a:srgbClr val="633301"/>
                </a:solidFill>
                <a:latin typeface="微软雅黑"/>
                <a:cs typeface="微软雅黑"/>
              </a:rPr>
              <a:t>20</a:t>
            </a:r>
            <a:r>
              <a:rPr sz="1350" spc="-30">
                <a:solidFill>
                  <a:srgbClr val="633301"/>
                </a:solidFill>
                <a:latin typeface="微软雅黑"/>
                <a:cs typeface="微软雅黑"/>
              </a:rPr>
              <a:t>%。</a:t>
            </a:r>
            <a:endParaRPr sz="1350">
              <a:latin typeface="微软雅黑"/>
              <a:cs typeface="微软雅黑"/>
            </a:endParaRPr>
          </a:p>
        </p:txBody>
      </p:sp>
      <p:sp>
        <p:nvSpPr>
          <p:cNvPr id="32" name="object 32"/>
          <p:cNvSpPr txBox="1"/>
          <p:nvPr/>
        </p:nvSpPr>
        <p:spPr>
          <a:xfrm>
            <a:off x="1400521" y="4226586"/>
            <a:ext cx="2254250" cy="1988185"/>
          </a:xfrm>
          <a:prstGeom prst="rect">
            <a:avLst/>
          </a:prstGeom>
        </p:spPr>
        <p:txBody>
          <a:bodyPr vert="horz" wrap="square" lIns="0" tIns="15875" rIns="0" bIns="0" rtlCol="0">
            <a:spAutoFit/>
          </a:bodyPr>
          <a:lstStyle/>
          <a:p>
            <a:pPr marL="1269365">
              <a:lnSpc>
                <a:spcPct val="100000"/>
              </a:lnSpc>
              <a:spcBef>
                <a:spcPts val="125"/>
              </a:spcBef>
            </a:pPr>
            <a:r>
              <a:rPr sz="1550" b="1">
                <a:solidFill>
                  <a:srgbClr val="B3954D"/>
                </a:solidFill>
                <a:latin typeface="微软雅黑"/>
                <a:cs typeface="微软雅黑"/>
              </a:rPr>
              <a:t>增长速</a:t>
            </a:r>
            <a:r>
              <a:rPr sz="1550" b="1" spc="-50">
                <a:solidFill>
                  <a:srgbClr val="B3954D"/>
                </a:solidFill>
                <a:latin typeface="微软雅黑"/>
                <a:cs typeface="微软雅黑"/>
              </a:rPr>
              <a:t>度</a:t>
            </a:r>
            <a:endParaRPr sz="1550">
              <a:latin typeface="微软雅黑"/>
              <a:cs typeface="微软雅黑"/>
            </a:endParaRPr>
          </a:p>
          <a:p>
            <a:pPr marL="12700" marR="176530" algn="just">
              <a:lnSpc>
                <a:spcPct val="150000"/>
              </a:lnSpc>
              <a:spcBef>
                <a:spcPts val="1415"/>
              </a:spcBef>
            </a:pPr>
            <a:r>
              <a:rPr sz="1350" spc="-5">
                <a:solidFill>
                  <a:srgbClr val="633301"/>
                </a:solidFill>
                <a:latin typeface="微软雅黑"/>
                <a:cs typeface="微软雅黑"/>
              </a:rPr>
              <a:t>随着消费者对线上购物的接受度不断提高，以及电商平台在供应链、物流、技术等方面的持续优化，双十一电</a:t>
            </a:r>
            <a:endParaRPr sz="1350">
              <a:latin typeface="微软雅黑"/>
              <a:cs typeface="微软雅黑"/>
            </a:endParaRPr>
          </a:p>
          <a:p>
            <a:pPr marL="184150">
              <a:lnSpc>
                <a:spcPct val="100000"/>
              </a:lnSpc>
              <a:spcBef>
                <a:spcPts val="810"/>
              </a:spcBef>
            </a:pPr>
            <a:r>
              <a:rPr sz="1350" spc="-5">
                <a:solidFill>
                  <a:srgbClr val="633301"/>
                </a:solidFill>
                <a:latin typeface="微软雅黑"/>
                <a:cs typeface="微软雅黑"/>
              </a:rPr>
              <a:t>商行业增长速度逐年加快。</a:t>
            </a:r>
            <a:endParaRPr sz="1350">
              <a:latin typeface="微软雅黑"/>
              <a:cs typeface="微软雅黑"/>
            </a:endParaRPr>
          </a:p>
        </p:txBody>
      </p:sp>
      <p:sp>
        <p:nvSpPr>
          <p:cNvPr id="33" name="object 33"/>
          <p:cNvSpPr txBox="1"/>
          <p:nvPr/>
        </p:nvSpPr>
        <p:spPr>
          <a:xfrm>
            <a:off x="8986387" y="1893218"/>
            <a:ext cx="2425700" cy="1302385"/>
          </a:xfrm>
          <a:prstGeom prst="rect">
            <a:avLst/>
          </a:prstGeom>
        </p:spPr>
        <p:txBody>
          <a:bodyPr vert="horz" wrap="square" lIns="0" tIns="15875" rIns="0" bIns="0" rtlCol="0">
            <a:spAutoFit/>
          </a:bodyPr>
          <a:lstStyle/>
          <a:p>
            <a:pPr marL="48895">
              <a:lnSpc>
                <a:spcPct val="100000"/>
              </a:lnSpc>
              <a:spcBef>
                <a:spcPts val="125"/>
              </a:spcBef>
            </a:pPr>
            <a:r>
              <a:rPr sz="1550" b="1">
                <a:solidFill>
                  <a:srgbClr val="D3A67C"/>
                </a:solidFill>
                <a:latin typeface="微软雅黑"/>
                <a:cs typeface="微软雅黑"/>
              </a:rPr>
              <a:t>未来趋</a:t>
            </a:r>
            <a:r>
              <a:rPr sz="1550" b="1" spc="-50">
                <a:solidFill>
                  <a:srgbClr val="D3A67C"/>
                </a:solidFill>
                <a:latin typeface="微软雅黑"/>
                <a:cs typeface="微软雅黑"/>
              </a:rPr>
              <a:t>势</a:t>
            </a:r>
            <a:endParaRPr sz="1550">
              <a:latin typeface="微软雅黑"/>
              <a:cs typeface="微软雅黑"/>
            </a:endParaRPr>
          </a:p>
          <a:p>
            <a:pPr marL="12700" marR="347980">
              <a:lnSpc>
                <a:spcPct val="150000"/>
              </a:lnSpc>
              <a:spcBef>
                <a:spcPts val="880"/>
              </a:spcBef>
            </a:pPr>
            <a:r>
              <a:rPr sz="1350" spc="-5">
                <a:solidFill>
                  <a:srgbClr val="633301"/>
                </a:solidFill>
                <a:latin typeface="微软雅黑"/>
                <a:cs typeface="微软雅黑"/>
              </a:rPr>
              <a:t>预计未来几年，双十一电商行业将继续保持快速增长态</a:t>
            </a:r>
            <a:endParaRPr sz="1350">
              <a:latin typeface="微软雅黑"/>
              <a:cs typeface="微软雅黑"/>
            </a:endParaRPr>
          </a:p>
          <a:p>
            <a:pPr marL="12700">
              <a:lnSpc>
                <a:spcPct val="100000"/>
              </a:lnSpc>
              <a:spcBef>
                <a:spcPts val="810"/>
              </a:spcBef>
            </a:pPr>
            <a:r>
              <a:rPr sz="1350" spc="-5">
                <a:solidFill>
                  <a:srgbClr val="633301"/>
                </a:solidFill>
                <a:latin typeface="微软雅黑"/>
                <a:cs typeface="微软雅黑"/>
              </a:rPr>
              <a:t>势，市场规模有望进一步扩大。</a:t>
            </a:r>
            <a:endParaRPr sz="1350">
              <a:latin typeface="微软雅黑"/>
              <a:cs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1104132" y="4838782"/>
            <a:ext cx="10266680" cy="1333500"/>
            <a:chOff x="1104132" y="4838782"/>
            <a:chExt cx="10266680" cy="1333500"/>
          </a:xfrm>
        </p:grpSpPr>
        <p:sp>
          <p:nvSpPr>
            <p:cNvPr id="3" name="object 3"/>
            <p:cNvSpPr/>
            <p:nvPr/>
          </p:nvSpPr>
          <p:spPr>
            <a:xfrm>
              <a:off x="2377205" y="4838782"/>
              <a:ext cx="8306434" cy="1333500"/>
            </a:xfrm>
            <a:custGeom>
              <a:rect l="l" t="t" r="r" b="b"/>
              <a:pathLst>
                <a:path w="8306434" h="1333500">
                  <a:moveTo>
                    <a:pt x="8305833" y="1333500"/>
                  </a:moveTo>
                  <a:lnTo>
                    <a:pt x="0" y="1333500"/>
                  </a:lnTo>
                  <a:lnTo>
                    <a:pt x="0" y="0"/>
                  </a:lnTo>
                  <a:lnTo>
                    <a:pt x="8305833" y="0"/>
                  </a:lnTo>
                  <a:lnTo>
                    <a:pt x="8305833" y="1333500"/>
                  </a:lnTo>
                  <a:close/>
                </a:path>
              </a:pathLst>
            </a:custGeom>
            <a:solidFill>
              <a:srgbClr val="EFE1D0"/>
            </a:solidFill>
          </p:spPr>
          <p:txBody>
            <a:bodyPr wrap="square" lIns="0" tIns="0" rIns="0" bIns="0" rtlCol="0"/>
            <a:lstStyle/>
            <a:p/>
          </p:txBody>
        </p:sp>
        <p:sp>
          <p:nvSpPr>
            <p:cNvPr id="4" name="object 4"/>
            <p:cNvSpPr/>
            <p:nvPr/>
          </p:nvSpPr>
          <p:spPr>
            <a:xfrm>
              <a:off x="1104132" y="4838782"/>
              <a:ext cx="2211070" cy="1333500"/>
            </a:xfrm>
            <a:custGeom>
              <a:rect l="l" t="t" r="r" b="b"/>
              <a:pathLst>
                <a:path w="2211070" h="1333500">
                  <a:moveTo>
                    <a:pt x="0" y="0"/>
                  </a:moveTo>
                  <a:lnTo>
                    <a:pt x="1657785" y="0"/>
                  </a:lnTo>
                  <a:lnTo>
                    <a:pt x="2210567" y="661368"/>
                  </a:lnTo>
                  <a:lnTo>
                    <a:pt x="1657785" y="1333500"/>
                  </a:lnTo>
                  <a:lnTo>
                    <a:pt x="0" y="1333500"/>
                  </a:lnTo>
                  <a:lnTo>
                    <a:pt x="561485" y="661368"/>
                  </a:lnTo>
                  <a:lnTo>
                    <a:pt x="0" y="0"/>
                  </a:lnTo>
                  <a:close/>
                </a:path>
              </a:pathLst>
            </a:custGeom>
            <a:solidFill>
              <a:srgbClr val="9A6930"/>
            </a:solidFill>
          </p:spPr>
          <p:txBody>
            <a:bodyPr wrap="square" lIns="0" tIns="0" rIns="0" bIns="0" rtlCol="0"/>
            <a:lstStyle/>
            <a:p/>
          </p:txBody>
        </p:sp>
        <p:sp>
          <p:nvSpPr>
            <p:cNvPr id="5" name="object 5"/>
            <p:cNvSpPr/>
            <p:nvPr/>
          </p:nvSpPr>
          <p:spPr>
            <a:xfrm>
              <a:off x="9160010" y="4838782"/>
              <a:ext cx="2211070" cy="1333500"/>
            </a:xfrm>
            <a:custGeom>
              <a:rect l="l" t="t" r="r" b="b"/>
              <a:pathLst>
                <a:path w="2211070" h="1333500">
                  <a:moveTo>
                    <a:pt x="0" y="0"/>
                  </a:moveTo>
                  <a:lnTo>
                    <a:pt x="1657784" y="0"/>
                  </a:lnTo>
                  <a:lnTo>
                    <a:pt x="2210567" y="661368"/>
                  </a:lnTo>
                  <a:lnTo>
                    <a:pt x="1657784" y="1333500"/>
                  </a:lnTo>
                  <a:lnTo>
                    <a:pt x="0" y="1333500"/>
                  </a:lnTo>
                  <a:lnTo>
                    <a:pt x="561485" y="661368"/>
                  </a:lnTo>
                  <a:lnTo>
                    <a:pt x="0" y="0"/>
                  </a:lnTo>
                  <a:close/>
                </a:path>
              </a:pathLst>
            </a:custGeom>
            <a:solidFill>
              <a:srgbClr val="EFE1D0"/>
            </a:solidFill>
          </p:spPr>
          <p:txBody>
            <a:bodyPr wrap="square" lIns="0" tIns="0" rIns="0" bIns="0" rtlCol="0"/>
            <a:lstStyle/>
            <a:p/>
          </p:txBody>
        </p:sp>
      </p:grpSp>
      <p:grpSp>
        <p:nvGrpSpPr>
          <p:cNvPr id="6" name="object 6"/>
          <p:cNvGrpSpPr/>
          <p:nvPr/>
        </p:nvGrpSpPr>
        <p:grpSpPr>
          <a:xfrm>
            <a:off x="1032010" y="3081146"/>
            <a:ext cx="10266680" cy="1333500"/>
            <a:chOff x="1032010" y="3081146"/>
            <a:chExt cx="10266680" cy="1333500"/>
          </a:xfrm>
        </p:grpSpPr>
        <p:sp>
          <p:nvSpPr>
            <p:cNvPr id="7" name="object 7"/>
            <p:cNvSpPr/>
            <p:nvPr/>
          </p:nvSpPr>
          <p:spPr>
            <a:xfrm>
              <a:off x="1032002" y="3081146"/>
              <a:ext cx="9578975" cy="1333500"/>
            </a:xfrm>
            <a:custGeom>
              <a:rect l="l" t="t" r="r" b="b"/>
              <a:pathLst>
                <a:path w="9578975" h="1333500">
                  <a:moveTo>
                    <a:pt x="9578911" y="0"/>
                  </a:moveTo>
                  <a:lnTo>
                    <a:pt x="1657781" y="0"/>
                  </a:lnTo>
                  <a:lnTo>
                    <a:pt x="1273073" y="0"/>
                  </a:lnTo>
                  <a:lnTo>
                    <a:pt x="0" y="0"/>
                  </a:lnTo>
                  <a:lnTo>
                    <a:pt x="561492" y="661377"/>
                  </a:lnTo>
                  <a:lnTo>
                    <a:pt x="0" y="1333500"/>
                  </a:lnTo>
                  <a:lnTo>
                    <a:pt x="1273073" y="1333500"/>
                  </a:lnTo>
                  <a:lnTo>
                    <a:pt x="1657781" y="1333500"/>
                  </a:lnTo>
                  <a:lnTo>
                    <a:pt x="9578911" y="1333500"/>
                  </a:lnTo>
                  <a:lnTo>
                    <a:pt x="9578911" y="0"/>
                  </a:lnTo>
                  <a:close/>
                </a:path>
              </a:pathLst>
            </a:custGeom>
            <a:solidFill>
              <a:srgbClr val="EFE1D0"/>
            </a:solidFill>
          </p:spPr>
          <p:txBody>
            <a:bodyPr wrap="square" lIns="0" tIns="0" rIns="0" bIns="0" rtlCol="0"/>
            <a:lstStyle/>
            <a:p/>
          </p:txBody>
        </p:sp>
        <p:sp>
          <p:nvSpPr>
            <p:cNvPr id="8" name="object 8"/>
            <p:cNvSpPr/>
            <p:nvPr/>
          </p:nvSpPr>
          <p:spPr>
            <a:xfrm>
              <a:off x="9087888" y="3081146"/>
              <a:ext cx="2211070" cy="1333500"/>
            </a:xfrm>
            <a:custGeom>
              <a:rect l="l" t="t" r="r" b="b"/>
              <a:pathLst>
                <a:path w="2211070" h="1333500">
                  <a:moveTo>
                    <a:pt x="0" y="0"/>
                  </a:moveTo>
                  <a:lnTo>
                    <a:pt x="1657785" y="0"/>
                  </a:lnTo>
                  <a:lnTo>
                    <a:pt x="2210567" y="661368"/>
                  </a:lnTo>
                  <a:lnTo>
                    <a:pt x="1657785" y="1333500"/>
                  </a:lnTo>
                  <a:lnTo>
                    <a:pt x="0" y="1333500"/>
                  </a:lnTo>
                  <a:lnTo>
                    <a:pt x="561485" y="661368"/>
                  </a:lnTo>
                  <a:lnTo>
                    <a:pt x="0" y="0"/>
                  </a:lnTo>
                  <a:close/>
                </a:path>
              </a:pathLst>
            </a:custGeom>
            <a:solidFill>
              <a:srgbClr val="9A6930"/>
            </a:solidFill>
          </p:spPr>
          <p:txBody>
            <a:bodyPr wrap="square" lIns="0" tIns="0" rIns="0" bIns="0" rtlCol="0"/>
            <a:lstStyle/>
            <a:p/>
          </p:txBody>
        </p:sp>
      </p:grpSp>
      <p:grpSp>
        <p:nvGrpSpPr>
          <p:cNvPr id="9" name="object 9"/>
          <p:cNvGrpSpPr/>
          <p:nvPr/>
        </p:nvGrpSpPr>
        <p:grpSpPr>
          <a:xfrm>
            <a:off x="1104132" y="1348302"/>
            <a:ext cx="10266680" cy="1333500"/>
            <a:chOff x="1104132" y="1348302"/>
            <a:chExt cx="10266680" cy="1333500"/>
          </a:xfrm>
        </p:grpSpPr>
        <p:sp>
          <p:nvSpPr>
            <p:cNvPr id="10" name="object 10"/>
            <p:cNvSpPr/>
            <p:nvPr/>
          </p:nvSpPr>
          <p:spPr>
            <a:xfrm>
              <a:off x="2377205" y="1348302"/>
              <a:ext cx="8306434" cy="1333500"/>
            </a:xfrm>
            <a:custGeom>
              <a:rect l="l" t="t" r="r" b="b"/>
              <a:pathLst>
                <a:path w="8306434" h="1333500">
                  <a:moveTo>
                    <a:pt x="8305833" y="1333500"/>
                  </a:moveTo>
                  <a:lnTo>
                    <a:pt x="0" y="1333500"/>
                  </a:lnTo>
                  <a:lnTo>
                    <a:pt x="0" y="0"/>
                  </a:lnTo>
                  <a:lnTo>
                    <a:pt x="8305833" y="0"/>
                  </a:lnTo>
                  <a:lnTo>
                    <a:pt x="8305833" y="1333500"/>
                  </a:lnTo>
                  <a:close/>
                </a:path>
              </a:pathLst>
            </a:custGeom>
            <a:solidFill>
              <a:srgbClr val="EFE1D0"/>
            </a:solidFill>
          </p:spPr>
          <p:txBody>
            <a:bodyPr wrap="square" lIns="0" tIns="0" rIns="0" bIns="0" rtlCol="0"/>
            <a:lstStyle/>
            <a:p/>
          </p:txBody>
        </p:sp>
        <p:sp>
          <p:nvSpPr>
            <p:cNvPr id="11" name="object 11"/>
            <p:cNvSpPr/>
            <p:nvPr/>
          </p:nvSpPr>
          <p:spPr>
            <a:xfrm>
              <a:off x="1104132" y="1348302"/>
              <a:ext cx="2211070" cy="1333500"/>
            </a:xfrm>
            <a:custGeom>
              <a:rect l="l" t="t" r="r" b="b"/>
              <a:pathLst>
                <a:path w="2211070" h="1333500">
                  <a:moveTo>
                    <a:pt x="0" y="0"/>
                  </a:moveTo>
                  <a:lnTo>
                    <a:pt x="1657785" y="0"/>
                  </a:lnTo>
                  <a:lnTo>
                    <a:pt x="2210567" y="661368"/>
                  </a:lnTo>
                  <a:lnTo>
                    <a:pt x="1657785" y="1333499"/>
                  </a:lnTo>
                  <a:lnTo>
                    <a:pt x="0" y="1333499"/>
                  </a:lnTo>
                  <a:lnTo>
                    <a:pt x="561485" y="661368"/>
                  </a:lnTo>
                  <a:lnTo>
                    <a:pt x="0" y="0"/>
                  </a:lnTo>
                  <a:close/>
                </a:path>
              </a:pathLst>
            </a:custGeom>
            <a:solidFill>
              <a:srgbClr val="9A6930"/>
            </a:solidFill>
          </p:spPr>
          <p:txBody>
            <a:bodyPr wrap="square" lIns="0" tIns="0" rIns="0" bIns="0" rtlCol="0"/>
            <a:lstStyle/>
            <a:p/>
          </p:txBody>
        </p:sp>
        <p:sp>
          <p:nvSpPr>
            <p:cNvPr id="12" name="object 12"/>
            <p:cNvSpPr/>
            <p:nvPr/>
          </p:nvSpPr>
          <p:spPr>
            <a:xfrm>
              <a:off x="9160010" y="1348302"/>
              <a:ext cx="2211070" cy="1333500"/>
            </a:xfrm>
            <a:custGeom>
              <a:rect l="l" t="t" r="r" b="b"/>
              <a:pathLst>
                <a:path w="2211070" h="1333500">
                  <a:moveTo>
                    <a:pt x="0" y="0"/>
                  </a:moveTo>
                  <a:lnTo>
                    <a:pt x="1657784" y="0"/>
                  </a:lnTo>
                  <a:lnTo>
                    <a:pt x="2210567" y="661368"/>
                  </a:lnTo>
                  <a:lnTo>
                    <a:pt x="1657784" y="1333499"/>
                  </a:lnTo>
                  <a:lnTo>
                    <a:pt x="0" y="1333499"/>
                  </a:lnTo>
                  <a:lnTo>
                    <a:pt x="561485" y="661368"/>
                  </a:lnTo>
                  <a:lnTo>
                    <a:pt x="0" y="0"/>
                  </a:lnTo>
                  <a:close/>
                </a:path>
              </a:pathLst>
            </a:custGeom>
            <a:solidFill>
              <a:srgbClr val="EFE1D0"/>
            </a:solidFill>
          </p:spPr>
          <p:txBody>
            <a:bodyPr wrap="square" lIns="0" tIns="0" rIns="0" bIns="0" rtlCol="0"/>
            <a:lstStyle/>
            <a:p/>
          </p:txBody>
        </p:sp>
      </p:grpSp>
      <p:pic>
        <p:nvPicPr>
          <p:cNvPr id="13" name="object 13"/>
          <p:cNvPicPr/>
          <p:nvPr/>
        </p:nvPicPr>
        <p:blipFill>
          <a:blip r:embed="rId2"/>
          <a:stretch>
            <a:fillRect/>
          </a:stretch>
        </p:blipFill>
        <p:spPr>
          <a:xfrm>
            <a:off x="10034289" y="3847243"/>
            <a:ext cx="86981" cy="162319"/>
          </a:xfrm>
          <a:prstGeom prst="rect">
            <a:avLst/>
          </a:prstGeom>
        </p:spPr>
      </p:pic>
      <p:pic>
        <p:nvPicPr>
          <p:cNvPr id="14" name="object 14"/>
          <p:cNvPicPr/>
          <p:nvPr/>
        </p:nvPicPr>
        <p:blipFill>
          <a:blip r:embed="rId3"/>
          <a:stretch>
            <a:fillRect/>
          </a:stretch>
        </p:blipFill>
        <p:spPr>
          <a:xfrm>
            <a:off x="10177260" y="3757421"/>
            <a:ext cx="86981" cy="252231"/>
          </a:xfrm>
          <a:prstGeom prst="rect">
            <a:avLst/>
          </a:prstGeom>
        </p:spPr>
      </p:pic>
      <p:pic>
        <p:nvPicPr>
          <p:cNvPr id="15" name="object 15"/>
          <p:cNvPicPr/>
          <p:nvPr/>
        </p:nvPicPr>
        <p:blipFill>
          <a:blip r:embed="rId4"/>
          <a:stretch>
            <a:fillRect/>
          </a:stretch>
        </p:blipFill>
        <p:spPr>
          <a:xfrm>
            <a:off x="10320231" y="3757421"/>
            <a:ext cx="86981" cy="252231"/>
          </a:xfrm>
          <a:prstGeom prst="rect">
            <a:avLst/>
          </a:prstGeom>
        </p:spPr>
      </p:pic>
      <p:sp>
        <p:nvSpPr>
          <p:cNvPr id="16" name="object 16"/>
          <p:cNvSpPr/>
          <p:nvPr/>
        </p:nvSpPr>
        <p:spPr>
          <a:xfrm>
            <a:off x="9997326" y="3400044"/>
            <a:ext cx="685165" cy="695325"/>
          </a:xfrm>
          <a:custGeom>
            <a:rect l="l" t="t" r="r" b="b"/>
            <a:pathLst>
              <a:path w="685165" h="695325">
                <a:moveTo>
                  <a:pt x="549617" y="129781"/>
                </a:moveTo>
                <a:lnTo>
                  <a:pt x="543725" y="123710"/>
                </a:lnTo>
                <a:lnTo>
                  <a:pt x="537095" y="117640"/>
                </a:lnTo>
                <a:lnTo>
                  <a:pt x="420001" y="117640"/>
                </a:lnTo>
                <a:lnTo>
                  <a:pt x="420001" y="123710"/>
                </a:lnTo>
                <a:lnTo>
                  <a:pt x="414108" y="129781"/>
                </a:lnTo>
                <a:lnTo>
                  <a:pt x="420001" y="136601"/>
                </a:lnTo>
                <a:lnTo>
                  <a:pt x="420001" y="142671"/>
                </a:lnTo>
                <a:lnTo>
                  <a:pt x="445033" y="161632"/>
                </a:lnTo>
                <a:lnTo>
                  <a:pt x="327939" y="282219"/>
                </a:lnTo>
                <a:lnTo>
                  <a:pt x="327939" y="288290"/>
                </a:lnTo>
                <a:lnTo>
                  <a:pt x="291109" y="288290"/>
                </a:lnTo>
                <a:lnTo>
                  <a:pt x="285216" y="282219"/>
                </a:lnTo>
                <a:lnTo>
                  <a:pt x="229247" y="225336"/>
                </a:lnTo>
                <a:lnTo>
                  <a:pt x="219252" y="218084"/>
                </a:lnTo>
                <a:lnTo>
                  <a:pt x="207886" y="215671"/>
                </a:lnTo>
                <a:lnTo>
                  <a:pt x="196519" y="218084"/>
                </a:lnTo>
                <a:lnTo>
                  <a:pt x="20091" y="389915"/>
                </a:lnTo>
                <a:lnTo>
                  <a:pt x="14287" y="409752"/>
                </a:lnTo>
                <a:lnTo>
                  <a:pt x="14287" y="424192"/>
                </a:lnTo>
                <a:lnTo>
                  <a:pt x="14935" y="430771"/>
                </a:lnTo>
                <a:lnTo>
                  <a:pt x="16675" y="436067"/>
                </a:lnTo>
                <a:lnTo>
                  <a:pt x="20091" y="440728"/>
                </a:lnTo>
                <a:lnTo>
                  <a:pt x="32600" y="447548"/>
                </a:lnTo>
                <a:lnTo>
                  <a:pt x="42595" y="454380"/>
                </a:lnTo>
                <a:lnTo>
                  <a:pt x="53962" y="456653"/>
                </a:lnTo>
                <a:lnTo>
                  <a:pt x="65328" y="454380"/>
                </a:lnTo>
                <a:lnTo>
                  <a:pt x="75323" y="447548"/>
                </a:lnTo>
                <a:lnTo>
                  <a:pt x="186524" y="333032"/>
                </a:lnTo>
                <a:lnTo>
                  <a:pt x="196519" y="325780"/>
                </a:lnTo>
                <a:lnTo>
                  <a:pt x="207886" y="323367"/>
                </a:lnTo>
                <a:lnTo>
                  <a:pt x="219252" y="325780"/>
                </a:lnTo>
                <a:lnTo>
                  <a:pt x="229247" y="333032"/>
                </a:lnTo>
                <a:lnTo>
                  <a:pt x="278587" y="383844"/>
                </a:lnTo>
                <a:lnTo>
                  <a:pt x="286943" y="391299"/>
                </a:lnTo>
                <a:lnTo>
                  <a:pt x="294055" y="395122"/>
                </a:lnTo>
                <a:lnTo>
                  <a:pt x="301167" y="396532"/>
                </a:lnTo>
                <a:lnTo>
                  <a:pt x="309524" y="396735"/>
                </a:lnTo>
                <a:lnTo>
                  <a:pt x="317779" y="396532"/>
                </a:lnTo>
                <a:lnTo>
                  <a:pt x="324167" y="395122"/>
                </a:lnTo>
                <a:lnTo>
                  <a:pt x="329311" y="391299"/>
                </a:lnTo>
                <a:lnTo>
                  <a:pt x="333832" y="383844"/>
                </a:lnTo>
                <a:lnTo>
                  <a:pt x="394995" y="323367"/>
                </a:lnTo>
                <a:lnTo>
                  <a:pt x="430479" y="288290"/>
                </a:lnTo>
                <a:lnTo>
                  <a:pt x="500278" y="219265"/>
                </a:lnTo>
                <a:lnTo>
                  <a:pt x="525310" y="244297"/>
                </a:lnTo>
                <a:lnTo>
                  <a:pt x="531202" y="250367"/>
                </a:lnTo>
                <a:lnTo>
                  <a:pt x="543725" y="250367"/>
                </a:lnTo>
                <a:lnTo>
                  <a:pt x="549617" y="244297"/>
                </a:lnTo>
                <a:lnTo>
                  <a:pt x="549617" y="219265"/>
                </a:lnTo>
                <a:lnTo>
                  <a:pt x="549617" y="129781"/>
                </a:lnTo>
                <a:close/>
              </a:path>
              <a:path w="685165" h="695325">
                <a:moveTo>
                  <a:pt x="556831" y="320852"/>
                </a:moveTo>
                <a:lnTo>
                  <a:pt x="500316" y="270802"/>
                </a:lnTo>
                <a:lnTo>
                  <a:pt x="462635" y="301891"/>
                </a:lnTo>
                <a:lnTo>
                  <a:pt x="462635" y="587057"/>
                </a:lnTo>
                <a:lnTo>
                  <a:pt x="464820" y="596531"/>
                </a:lnTo>
                <a:lnTo>
                  <a:pt x="470547" y="604786"/>
                </a:lnTo>
                <a:lnTo>
                  <a:pt x="478523" y="610628"/>
                </a:lnTo>
                <a:lnTo>
                  <a:pt x="487502" y="612851"/>
                </a:lnTo>
                <a:lnTo>
                  <a:pt x="531964" y="612851"/>
                </a:lnTo>
                <a:lnTo>
                  <a:pt x="541248" y="610628"/>
                </a:lnTo>
                <a:lnTo>
                  <a:pt x="549198" y="604786"/>
                </a:lnTo>
                <a:lnTo>
                  <a:pt x="554748" y="596531"/>
                </a:lnTo>
                <a:lnTo>
                  <a:pt x="556831" y="587057"/>
                </a:lnTo>
                <a:lnTo>
                  <a:pt x="556831" y="320852"/>
                </a:lnTo>
                <a:close/>
              </a:path>
              <a:path w="685165" h="695325">
                <a:moveTo>
                  <a:pt x="684961" y="37769"/>
                </a:moveTo>
                <a:lnTo>
                  <a:pt x="681901" y="24231"/>
                </a:lnTo>
                <a:lnTo>
                  <a:pt x="674268" y="12090"/>
                </a:lnTo>
                <a:lnTo>
                  <a:pt x="664413" y="3352"/>
                </a:lnTo>
                <a:lnTo>
                  <a:pt x="654710" y="0"/>
                </a:lnTo>
                <a:lnTo>
                  <a:pt x="641032" y="3352"/>
                </a:lnTo>
                <a:lnTo>
                  <a:pt x="628967" y="12090"/>
                </a:lnTo>
                <a:lnTo>
                  <a:pt x="620344" y="24231"/>
                </a:lnTo>
                <a:lnTo>
                  <a:pt x="617067" y="37769"/>
                </a:lnTo>
                <a:lnTo>
                  <a:pt x="617067" y="632256"/>
                </a:lnTo>
                <a:lnTo>
                  <a:pt x="37642" y="632256"/>
                </a:lnTo>
                <a:lnTo>
                  <a:pt x="23977" y="634441"/>
                </a:lnTo>
                <a:lnTo>
                  <a:pt x="11899" y="640664"/>
                </a:lnTo>
                <a:lnTo>
                  <a:pt x="3289" y="650430"/>
                </a:lnTo>
                <a:lnTo>
                  <a:pt x="0" y="663232"/>
                </a:lnTo>
                <a:lnTo>
                  <a:pt x="3289" y="676160"/>
                </a:lnTo>
                <a:lnTo>
                  <a:pt x="11899" y="686181"/>
                </a:lnTo>
                <a:lnTo>
                  <a:pt x="23977" y="692658"/>
                </a:lnTo>
                <a:lnTo>
                  <a:pt x="37642" y="694956"/>
                </a:lnTo>
                <a:lnTo>
                  <a:pt x="654710" y="694956"/>
                </a:lnTo>
                <a:lnTo>
                  <a:pt x="667219" y="692658"/>
                </a:lnTo>
                <a:lnTo>
                  <a:pt x="676757" y="686181"/>
                </a:lnTo>
                <a:lnTo>
                  <a:pt x="682828" y="676160"/>
                </a:lnTo>
                <a:lnTo>
                  <a:pt x="684961" y="663232"/>
                </a:lnTo>
                <a:lnTo>
                  <a:pt x="684961" y="37769"/>
                </a:lnTo>
                <a:close/>
              </a:path>
            </a:pathLst>
          </a:custGeom>
          <a:solidFill>
            <a:srgbClr val="FFFFFF"/>
          </a:solidFill>
        </p:spPr>
        <p:txBody>
          <a:bodyPr wrap="square" lIns="0" tIns="0" rIns="0" bIns="0" rtlCol="0"/>
          <a:lstStyle/>
          <a:p/>
        </p:txBody>
      </p:sp>
      <p:sp>
        <p:nvSpPr>
          <p:cNvPr id="17" name="object 17"/>
          <p:cNvSpPr/>
          <p:nvPr/>
        </p:nvSpPr>
        <p:spPr>
          <a:xfrm>
            <a:off x="1940852" y="1646433"/>
            <a:ext cx="711835" cy="555625"/>
          </a:xfrm>
          <a:custGeom>
            <a:rect l="l" t="t" r="r" b="b"/>
            <a:pathLst>
              <a:path w="711835" h="555625">
                <a:moveTo>
                  <a:pt x="564096" y="129594"/>
                </a:moveTo>
                <a:lnTo>
                  <a:pt x="467394" y="46283"/>
                </a:lnTo>
                <a:lnTo>
                  <a:pt x="467394" y="18513"/>
                </a:lnTo>
                <a:lnTo>
                  <a:pt x="469241" y="11715"/>
                </a:lnTo>
                <a:lnTo>
                  <a:pt x="474109" y="5785"/>
                </a:lnTo>
                <a:lnTo>
                  <a:pt x="480993" y="1591"/>
                </a:lnTo>
                <a:lnTo>
                  <a:pt x="488883" y="0"/>
                </a:lnTo>
                <a:lnTo>
                  <a:pt x="542607" y="0"/>
                </a:lnTo>
                <a:lnTo>
                  <a:pt x="550498" y="1591"/>
                </a:lnTo>
                <a:lnTo>
                  <a:pt x="557381" y="5785"/>
                </a:lnTo>
                <a:lnTo>
                  <a:pt x="562250" y="11715"/>
                </a:lnTo>
                <a:lnTo>
                  <a:pt x="564096" y="18513"/>
                </a:lnTo>
                <a:lnTo>
                  <a:pt x="564096" y="129594"/>
                </a:lnTo>
                <a:close/>
              </a:path>
              <a:path w="711835" h="555625">
                <a:moveTo>
                  <a:pt x="37606" y="342498"/>
                </a:moveTo>
                <a:lnTo>
                  <a:pt x="16117" y="342498"/>
                </a:lnTo>
                <a:lnTo>
                  <a:pt x="16117" y="333241"/>
                </a:lnTo>
                <a:lnTo>
                  <a:pt x="4029" y="324708"/>
                </a:lnTo>
                <a:lnTo>
                  <a:pt x="0" y="313571"/>
                </a:lnTo>
                <a:lnTo>
                  <a:pt x="4029" y="300698"/>
                </a:lnTo>
                <a:lnTo>
                  <a:pt x="16117" y="286958"/>
                </a:lnTo>
                <a:lnTo>
                  <a:pt x="327713" y="18513"/>
                </a:lnTo>
                <a:lnTo>
                  <a:pt x="343662" y="8099"/>
                </a:lnTo>
                <a:lnTo>
                  <a:pt x="358604" y="4628"/>
                </a:lnTo>
                <a:lnTo>
                  <a:pt x="371531" y="8099"/>
                </a:lnTo>
                <a:lnTo>
                  <a:pt x="381436" y="18513"/>
                </a:lnTo>
                <a:lnTo>
                  <a:pt x="459243" y="83310"/>
                </a:lnTo>
                <a:lnTo>
                  <a:pt x="359947" y="83310"/>
                </a:lnTo>
                <a:lnTo>
                  <a:pt x="69840" y="333241"/>
                </a:lnTo>
                <a:lnTo>
                  <a:pt x="61781" y="338593"/>
                </a:lnTo>
                <a:lnTo>
                  <a:pt x="53723" y="341341"/>
                </a:lnTo>
                <a:lnTo>
                  <a:pt x="45664" y="342353"/>
                </a:lnTo>
                <a:lnTo>
                  <a:pt x="37606" y="342498"/>
                </a:lnTo>
                <a:close/>
              </a:path>
              <a:path w="711835" h="555625">
                <a:moveTo>
                  <a:pt x="676916" y="347126"/>
                </a:moveTo>
                <a:lnTo>
                  <a:pt x="661470" y="343655"/>
                </a:lnTo>
                <a:lnTo>
                  <a:pt x="650054" y="333241"/>
                </a:lnTo>
                <a:lnTo>
                  <a:pt x="359947" y="83310"/>
                </a:lnTo>
                <a:lnTo>
                  <a:pt x="459243" y="83310"/>
                </a:lnTo>
                <a:lnTo>
                  <a:pt x="703777" y="286958"/>
                </a:lnTo>
                <a:lnTo>
                  <a:pt x="709821" y="300698"/>
                </a:lnTo>
                <a:lnTo>
                  <a:pt x="711836" y="313571"/>
                </a:lnTo>
                <a:lnTo>
                  <a:pt x="709821" y="324708"/>
                </a:lnTo>
                <a:lnTo>
                  <a:pt x="703777" y="333241"/>
                </a:lnTo>
                <a:lnTo>
                  <a:pt x="692361" y="343655"/>
                </a:lnTo>
                <a:lnTo>
                  <a:pt x="676916" y="347126"/>
                </a:lnTo>
                <a:close/>
              </a:path>
              <a:path w="711835" h="555625">
                <a:moveTo>
                  <a:pt x="295479" y="555402"/>
                </a:moveTo>
                <a:lnTo>
                  <a:pt x="134308" y="555402"/>
                </a:lnTo>
                <a:lnTo>
                  <a:pt x="118527" y="553667"/>
                </a:lnTo>
                <a:lnTo>
                  <a:pt x="104760" y="548460"/>
                </a:lnTo>
                <a:lnTo>
                  <a:pt x="95023" y="539782"/>
                </a:lnTo>
                <a:lnTo>
                  <a:pt x="91329" y="527632"/>
                </a:lnTo>
                <a:lnTo>
                  <a:pt x="91329" y="342498"/>
                </a:lnTo>
                <a:lnTo>
                  <a:pt x="359947" y="120337"/>
                </a:lnTo>
                <a:lnTo>
                  <a:pt x="617820" y="351755"/>
                </a:lnTo>
                <a:lnTo>
                  <a:pt x="617820" y="379525"/>
                </a:lnTo>
                <a:lnTo>
                  <a:pt x="306223" y="379525"/>
                </a:lnTo>
                <a:lnTo>
                  <a:pt x="295479" y="388782"/>
                </a:lnTo>
                <a:lnTo>
                  <a:pt x="295479" y="555402"/>
                </a:lnTo>
                <a:close/>
              </a:path>
              <a:path w="711835" h="555625">
                <a:moveTo>
                  <a:pt x="585586" y="555402"/>
                </a:moveTo>
                <a:lnTo>
                  <a:pt x="413670" y="555402"/>
                </a:lnTo>
                <a:lnTo>
                  <a:pt x="413670" y="379525"/>
                </a:lnTo>
                <a:lnTo>
                  <a:pt x="617820" y="379525"/>
                </a:lnTo>
                <a:lnTo>
                  <a:pt x="617820" y="527632"/>
                </a:lnTo>
                <a:lnTo>
                  <a:pt x="615805" y="539782"/>
                </a:lnTo>
                <a:lnTo>
                  <a:pt x="609761" y="548460"/>
                </a:lnTo>
                <a:lnTo>
                  <a:pt x="599688" y="553667"/>
                </a:lnTo>
                <a:lnTo>
                  <a:pt x="585586" y="555402"/>
                </a:lnTo>
                <a:close/>
              </a:path>
            </a:pathLst>
          </a:custGeom>
          <a:solidFill>
            <a:srgbClr val="FFFFFF"/>
          </a:solidFill>
        </p:spPr>
        <p:txBody>
          <a:bodyPr wrap="square" lIns="0" tIns="0" rIns="0" bIns="0" rtlCol="0"/>
          <a:lstStyle/>
          <a:p/>
        </p:txBody>
      </p:sp>
      <p:sp>
        <p:nvSpPr>
          <p:cNvPr id="18" name="object 18"/>
          <p:cNvSpPr/>
          <p:nvPr/>
        </p:nvSpPr>
        <p:spPr>
          <a:xfrm>
            <a:off x="1975413" y="5261362"/>
            <a:ext cx="614045" cy="614045"/>
          </a:xfrm>
          <a:custGeom>
            <a:rect l="l" t="t" r="r" b="b"/>
            <a:pathLst>
              <a:path w="614044" h="614045">
                <a:moveTo>
                  <a:pt x="613870" y="245548"/>
                </a:moveTo>
                <a:lnTo>
                  <a:pt x="0" y="245548"/>
                </a:lnTo>
                <a:lnTo>
                  <a:pt x="0" y="184161"/>
                </a:lnTo>
                <a:lnTo>
                  <a:pt x="306934" y="0"/>
                </a:lnTo>
                <a:lnTo>
                  <a:pt x="613870" y="184161"/>
                </a:lnTo>
                <a:lnTo>
                  <a:pt x="613870" y="245548"/>
                </a:lnTo>
                <a:close/>
              </a:path>
              <a:path w="614044" h="614045">
                <a:moveTo>
                  <a:pt x="552482" y="552482"/>
                </a:moveTo>
                <a:lnTo>
                  <a:pt x="61386" y="552482"/>
                </a:lnTo>
                <a:lnTo>
                  <a:pt x="61386" y="245548"/>
                </a:lnTo>
                <a:lnTo>
                  <a:pt x="184161" y="245548"/>
                </a:lnTo>
                <a:lnTo>
                  <a:pt x="184161" y="491095"/>
                </a:lnTo>
                <a:lnTo>
                  <a:pt x="552482" y="491095"/>
                </a:lnTo>
                <a:lnTo>
                  <a:pt x="552482" y="552482"/>
                </a:lnTo>
                <a:close/>
              </a:path>
              <a:path w="614044" h="614045">
                <a:moveTo>
                  <a:pt x="368321" y="491095"/>
                </a:moveTo>
                <a:lnTo>
                  <a:pt x="245547" y="491095"/>
                </a:lnTo>
                <a:lnTo>
                  <a:pt x="245547" y="245548"/>
                </a:lnTo>
                <a:lnTo>
                  <a:pt x="368321" y="245548"/>
                </a:lnTo>
                <a:lnTo>
                  <a:pt x="368321" y="491095"/>
                </a:lnTo>
                <a:close/>
              </a:path>
              <a:path w="614044" h="614045">
                <a:moveTo>
                  <a:pt x="552482" y="491095"/>
                </a:moveTo>
                <a:lnTo>
                  <a:pt x="429709" y="491095"/>
                </a:lnTo>
                <a:lnTo>
                  <a:pt x="429709" y="245548"/>
                </a:lnTo>
                <a:lnTo>
                  <a:pt x="552482" y="245548"/>
                </a:lnTo>
                <a:lnTo>
                  <a:pt x="552482" y="491095"/>
                </a:lnTo>
                <a:close/>
              </a:path>
              <a:path w="614044" h="614045">
                <a:moveTo>
                  <a:pt x="613870" y="613869"/>
                </a:moveTo>
                <a:lnTo>
                  <a:pt x="0" y="613869"/>
                </a:lnTo>
                <a:lnTo>
                  <a:pt x="0" y="552482"/>
                </a:lnTo>
                <a:lnTo>
                  <a:pt x="613870" y="552482"/>
                </a:lnTo>
                <a:lnTo>
                  <a:pt x="613870" y="613869"/>
                </a:lnTo>
                <a:close/>
              </a:path>
            </a:pathLst>
          </a:custGeom>
          <a:solidFill>
            <a:srgbClr val="FFFFFF"/>
          </a:solidFill>
        </p:spPr>
        <p:txBody>
          <a:bodyPr wrap="square" lIns="0" tIns="0" rIns="0" bIns="0" rtlCol="0"/>
          <a:lstStyle/>
          <a:p/>
        </p:txBody>
      </p:sp>
      <p:grpSp>
        <p:nvGrpSpPr>
          <p:cNvPr id="19" name="object 19"/>
          <p:cNvGrpSpPr/>
          <p:nvPr/>
        </p:nvGrpSpPr>
        <p:grpSpPr>
          <a:xfrm>
            <a:off x="454963" y="331167"/>
            <a:ext cx="515620" cy="440055"/>
            <a:chOff x="454963" y="331167"/>
            <a:chExt cx="515620" cy="440055"/>
          </a:xfrm>
        </p:grpSpPr>
        <p:pic>
          <p:nvPicPr>
            <p:cNvPr id="20" name="object 20"/>
            <p:cNvPicPr/>
            <p:nvPr/>
          </p:nvPicPr>
          <p:blipFill>
            <a:blip r:embed="rId5"/>
            <a:stretch>
              <a:fillRect/>
            </a:stretch>
          </p:blipFill>
          <p:spPr>
            <a:xfrm>
              <a:off x="454963" y="331167"/>
              <a:ext cx="84147" cy="84146"/>
            </a:xfrm>
            <a:prstGeom prst="rect">
              <a:avLst/>
            </a:prstGeom>
          </p:spPr>
        </p:pic>
        <p:pic>
          <p:nvPicPr>
            <p:cNvPr id="21" name="object 21"/>
            <p:cNvPicPr/>
            <p:nvPr/>
          </p:nvPicPr>
          <p:blipFill>
            <a:blip r:embed="rId6"/>
            <a:stretch>
              <a:fillRect/>
            </a:stretch>
          </p:blipFill>
          <p:spPr>
            <a:xfrm>
              <a:off x="575049" y="337742"/>
              <a:ext cx="78137" cy="78136"/>
            </a:xfrm>
            <a:prstGeom prst="rect">
              <a:avLst/>
            </a:prstGeom>
          </p:spPr>
        </p:pic>
        <p:pic>
          <p:nvPicPr>
            <p:cNvPr id="22" name="object 22"/>
            <p:cNvPicPr/>
            <p:nvPr/>
          </p:nvPicPr>
          <p:blipFill>
            <a:blip r:embed="rId7"/>
            <a:stretch>
              <a:fillRect/>
            </a:stretch>
          </p:blipFill>
          <p:spPr>
            <a:xfrm>
              <a:off x="689124" y="339459"/>
              <a:ext cx="74704" cy="74703"/>
            </a:xfrm>
            <a:prstGeom prst="rect">
              <a:avLst/>
            </a:prstGeom>
          </p:spPr>
        </p:pic>
        <p:pic>
          <p:nvPicPr>
            <p:cNvPr id="23" name="object 23"/>
            <p:cNvPicPr/>
            <p:nvPr/>
          </p:nvPicPr>
          <p:blipFill>
            <a:blip r:embed="rId8"/>
            <a:stretch>
              <a:fillRect/>
            </a:stretch>
          </p:blipFill>
          <p:spPr>
            <a:xfrm>
              <a:off x="799767" y="348429"/>
              <a:ext cx="69238" cy="69237"/>
            </a:xfrm>
            <a:prstGeom prst="rect">
              <a:avLst/>
            </a:prstGeom>
          </p:spPr>
        </p:pic>
        <p:pic>
          <p:nvPicPr>
            <p:cNvPr id="24" name="object 24"/>
            <p:cNvPicPr/>
            <p:nvPr/>
          </p:nvPicPr>
          <p:blipFill>
            <a:blip r:embed="rId9"/>
            <a:stretch>
              <a:fillRect/>
            </a:stretch>
          </p:blipFill>
          <p:spPr>
            <a:xfrm>
              <a:off x="904944" y="344296"/>
              <a:ext cx="65594" cy="65593"/>
            </a:xfrm>
            <a:prstGeom prst="rect">
              <a:avLst/>
            </a:prstGeom>
          </p:spPr>
        </p:pic>
        <p:pic>
          <p:nvPicPr>
            <p:cNvPr id="25" name="object 25"/>
            <p:cNvPicPr/>
            <p:nvPr/>
          </p:nvPicPr>
          <p:blipFill>
            <a:blip r:embed="rId10"/>
            <a:stretch>
              <a:fillRect/>
            </a:stretch>
          </p:blipFill>
          <p:spPr>
            <a:xfrm>
              <a:off x="454963" y="448941"/>
              <a:ext cx="84147" cy="84146"/>
            </a:xfrm>
            <a:prstGeom prst="rect">
              <a:avLst/>
            </a:prstGeom>
          </p:spPr>
        </p:pic>
        <p:pic>
          <p:nvPicPr>
            <p:cNvPr id="26" name="object 26"/>
            <p:cNvPicPr/>
            <p:nvPr/>
          </p:nvPicPr>
          <p:blipFill>
            <a:blip r:embed="rId6"/>
            <a:stretch>
              <a:fillRect/>
            </a:stretch>
          </p:blipFill>
          <p:spPr>
            <a:xfrm>
              <a:off x="575049" y="455516"/>
              <a:ext cx="78137" cy="78136"/>
            </a:xfrm>
            <a:prstGeom prst="rect">
              <a:avLst/>
            </a:prstGeom>
          </p:spPr>
        </p:pic>
        <p:pic>
          <p:nvPicPr>
            <p:cNvPr id="27" name="object 27"/>
            <p:cNvPicPr/>
            <p:nvPr/>
          </p:nvPicPr>
          <p:blipFill>
            <a:blip r:embed="rId7"/>
            <a:stretch>
              <a:fillRect/>
            </a:stretch>
          </p:blipFill>
          <p:spPr>
            <a:xfrm>
              <a:off x="689124" y="457232"/>
              <a:ext cx="74703" cy="74704"/>
            </a:xfrm>
            <a:prstGeom prst="rect">
              <a:avLst/>
            </a:prstGeom>
          </p:spPr>
        </p:pic>
        <p:pic>
          <p:nvPicPr>
            <p:cNvPr id="28" name="object 28"/>
            <p:cNvPicPr/>
            <p:nvPr/>
          </p:nvPicPr>
          <p:blipFill>
            <a:blip r:embed="rId11"/>
            <a:stretch>
              <a:fillRect/>
            </a:stretch>
          </p:blipFill>
          <p:spPr>
            <a:xfrm>
              <a:off x="799767" y="466202"/>
              <a:ext cx="69237" cy="69237"/>
            </a:xfrm>
            <a:prstGeom prst="rect">
              <a:avLst/>
            </a:prstGeom>
          </p:spPr>
        </p:pic>
        <p:pic>
          <p:nvPicPr>
            <p:cNvPr id="29" name="object 29"/>
            <p:cNvPicPr/>
            <p:nvPr/>
          </p:nvPicPr>
          <p:blipFill>
            <a:blip r:embed="rId9"/>
            <a:stretch>
              <a:fillRect/>
            </a:stretch>
          </p:blipFill>
          <p:spPr>
            <a:xfrm>
              <a:off x="904944" y="462069"/>
              <a:ext cx="65594" cy="65594"/>
            </a:xfrm>
            <a:prstGeom prst="rect">
              <a:avLst/>
            </a:prstGeom>
          </p:spPr>
        </p:pic>
        <p:pic>
          <p:nvPicPr>
            <p:cNvPr id="30" name="object 30"/>
            <p:cNvPicPr/>
            <p:nvPr/>
          </p:nvPicPr>
          <p:blipFill>
            <a:blip r:embed="rId10"/>
            <a:stretch>
              <a:fillRect/>
            </a:stretch>
          </p:blipFill>
          <p:spPr>
            <a:xfrm>
              <a:off x="454963" y="566714"/>
              <a:ext cx="84147" cy="84146"/>
            </a:xfrm>
            <a:prstGeom prst="rect">
              <a:avLst/>
            </a:prstGeom>
          </p:spPr>
        </p:pic>
        <p:pic>
          <p:nvPicPr>
            <p:cNvPr id="31" name="object 31"/>
            <p:cNvPicPr/>
            <p:nvPr/>
          </p:nvPicPr>
          <p:blipFill>
            <a:blip r:embed="rId12"/>
            <a:stretch>
              <a:fillRect/>
            </a:stretch>
          </p:blipFill>
          <p:spPr>
            <a:xfrm>
              <a:off x="575049" y="573290"/>
              <a:ext cx="78137" cy="78136"/>
            </a:xfrm>
            <a:prstGeom prst="rect">
              <a:avLst/>
            </a:prstGeom>
          </p:spPr>
        </p:pic>
        <p:pic>
          <p:nvPicPr>
            <p:cNvPr id="32" name="object 32"/>
            <p:cNvPicPr/>
            <p:nvPr/>
          </p:nvPicPr>
          <p:blipFill>
            <a:blip r:embed="rId13"/>
            <a:stretch>
              <a:fillRect/>
            </a:stretch>
          </p:blipFill>
          <p:spPr>
            <a:xfrm>
              <a:off x="689124" y="575006"/>
              <a:ext cx="74703" cy="74704"/>
            </a:xfrm>
            <a:prstGeom prst="rect">
              <a:avLst/>
            </a:prstGeom>
          </p:spPr>
        </p:pic>
        <p:pic>
          <p:nvPicPr>
            <p:cNvPr id="33" name="object 33"/>
            <p:cNvPicPr/>
            <p:nvPr/>
          </p:nvPicPr>
          <p:blipFill>
            <a:blip r:embed="rId11"/>
            <a:stretch>
              <a:fillRect/>
            </a:stretch>
          </p:blipFill>
          <p:spPr>
            <a:xfrm>
              <a:off x="799767" y="583976"/>
              <a:ext cx="69237" cy="69237"/>
            </a:xfrm>
            <a:prstGeom prst="rect">
              <a:avLst/>
            </a:prstGeom>
          </p:spPr>
        </p:pic>
        <p:pic>
          <p:nvPicPr>
            <p:cNvPr id="34" name="object 34"/>
            <p:cNvPicPr/>
            <p:nvPr/>
          </p:nvPicPr>
          <p:blipFill>
            <a:blip r:embed="rId9"/>
            <a:stretch>
              <a:fillRect/>
            </a:stretch>
          </p:blipFill>
          <p:spPr>
            <a:xfrm>
              <a:off x="904944" y="579843"/>
              <a:ext cx="65594" cy="65594"/>
            </a:xfrm>
            <a:prstGeom prst="rect">
              <a:avLst/>
            </a:prstGeom>
          </p:spPr>
        </p:pic>
        <p:pic>
          <p:nvPicPr>
            <p:cNvPr id="35" name="object 35"/>
            <p:cNvPicPr/>
            <p:nvPr/>
          </p:nvPicPr>
          <p:blipFill>
            <a:blip r:embed="rId5"/>
            <a:stretch>
              <a:fillRect/>
            </a:stretch>
          </p:blipFill>
          <p:spPr>
            <a:xfrm>
              <a:off x="454963" y="684488"/>
              <a:ext cx="84147" cy="84146"/>
            </a:xfrm>
            <a:prstGeom prst="rect">
              <a:avLst/>
            </a:prstGeom>
          </p:spPr>
        </p:pic>
        <p:pic>
          <p:nvPicPr>
            <p:cNvPr id="36" name="object 36"/>
            <p:cNvPicPr/>
            <p:nvPr/>
          </p:nvPicPr>
          <p:blipFill>
            <a:blip r:embed="rId12"/>
            <a:stretch>
              <a:fillRect/>
            </a:stretch>
          </p:blipFill>
          <p:spPr>
            <a:xfrm>
              <a:off x="575049" y="691063"/>
              <a:ext cx="78137" cy="78136"/>
            </a:xfrm>
            <a:prstGeom prst="rect">
              <a:avLst/>
            </a:prstGeom>
          </p:spPr>
        </p:pic>
        <p:pic>
          <p:nvPicPr>
            <p:cNvPr id="37" name="object 37"/>
            <p:cNvPicPr/>
            <p:nvPr/>
          </p:nvPicPr>
          <p:blipFill>
            <a:blip r:embed="rId7"/>
            <a:stretch>
              <a:fillRect/>
            </a:stretch>
          </p:blipFill>
          <p:spPr>
            <a:xfrm>
              <a:off x="689124" y="692780"/>
              <a:ext cx="74703" cy="74704"/>
            </a:xfrm>
            <a:prstGeom prst="rect">
              <a:avLst/>
            </a:prstGeom>
          </p:spPr>
        </p:pic>
        <p:pic>
          <p:nvPicPr>
            <p:cNvPr id="38" name="object 38"/>
            <p:cNvPicPr/>
            <p:nvPr/>
          </p:nvPicPr>
          <p:blipFill>
            <a:blip r:embed="rId8"/>
            <a:stretch>
              <a:fillRect/>
            </a:stretch>
          </p:blipFill>
          <p:spPr>
            <a:xfrm>
              <a:off x="799767" y="701750"/>
              <a:ext cx="69237" cy="69237"/>
            </a:xfrm>
            <a:prstGeom prst="rect">
              <a:avLst/>
            </a:prstGeom>
          </p:spPr>
        </p:pic>
        <p:pic>
          <p:nvPicPr>
            <p:cNvPr id="39" name="object 39"/>
            <p:cNvPicPr/>
            <p:nvPr/>
          </p:nvPicPr>
          <p:blipFill>
            <a:blip r:embed="rId9"/>
            <a:stretch>
              <a:fillRect/>
            </a:stretch>
          </p:blipFill>
          <p:spPr>
            <a:xfrm>
              <a:off x="904944" y="697617"/>
              <a:ext cx="65594" cy="65594"/>
            </a:xfrm>
            <a:prstGeom prst="rect">
              <a:avLst/>
            </a:prstGeom>
          </p:spPr>
        </p:pic>
      </p:grpSp>
      <p:sp>
        <p:nvSpPr>
          <p:cNvPr id="40" name="object 40"/>
          <p:cNvSpPr txBox="1">
            <a:spLocks noGrp="1"/>
          </p:cNvSpPr>
          <p:nvPr>
            <p:ph type="title"/>
          </p:nvPr>
        </p:nvSpPr>
        <p:spPr>
          <a:xfrm>
            <a:off x="1205967" y="320735"/>
            <a:ext cx="1930400" cy="482600"/>
          </a:xfrm>
          <a:prstGeom prst="rect">
            <a:avLst/>
          </a:prstGeom>
        </p:spPr>
        <p:txBody>
          <a:bodyPr vert="horz" wrap="square" lIns="0" tIns="12700" rIns="0" bIns="0" rtlCol="0">
            <a:spAutoFit/>
          </a:bodyPr>
          <a:lstStyle/>
          <a:p>
            <a:pPr marL="12700">
              <a:lnSpc>
                <a:spcPct val="100000"/>
              </a:lnSpc>
              <a:spcBef>
                <a:spcPts val="100"/>
              </a:spcBef>
            </a:pPr>
            <a:r>
              <a:rPr spc="-10"/>
              <a:t>主要参与者</a:t>
            </a:r>
          </a:p>
        </p:txBody>
      </p:sp>
      <p:sp>
        <p:nvSpPr>
          <p:cNvPr id="41" name="object 41"/>
          <p:cNvSpPr txBox="1"/>
          <p:nvPr/>
        </p:nvSpPr>
        <p:spPr>
          <a:xfrm>
            <a:off x="3368008" y="4974291"/>
            <a:ext cx="7264400" cy="922655"/>
          </a:xfrm>
          <a:prstGeom prst="rect">
            <a:avLst/>
          </a:prstGeom>
        </p:spPr>
        <p:txBody>
          <a:bodyPr vert="horz" wrap="square" lIns="0" tIns="15875" rIns="0" bIns="0" rtlCol="0">
            <a:spAutoFit/>
          </a:bodyPr>
          <a:lstStyle/>
          <a:p>
            <a:pPr marL="12700">
              <a:lnSpc>
                <a:spcPct val="100000"/>
              </a:lnSpc>
              <a:spcBef>
                <a:spcPts val="125"/>
              </a:spcBef>
            </a:pPr>
            <a:r>
              <a:rPr sz="1700" b="1">
                <a:solidFill>
                  <a:srgbClr val="9A6930"/>
                </a:solidFill>
                <a:latin typeface="微软雅黑"/>
                <a:cs typeface="微软雅黑"/>
              </a:rPr>
              <a:t>消费</a:t>
            </a:r>
            <a:r>
              <a:rPr sz="1700" b="1" spc="-50">
                <a:solidFill>
                  <a:srgbClr val="9A6930"/>
                </a:solidFill>
                <a:latin typeface="微软雅黑"/>
                <a:cs typeface="微软雅黑"/>
              </a:rPr>
              <a:t>者</a:t>
            </a:r>
            <a:endParaRPr sz="1700">
              <a:latin typeface="微软雅黑"/>
              <a:cs typeface="微软雅黑"/>
            </a:endParaRPr>
          </a:p>
          <a:p>
            <a:pPr>
              <a:lnSpc>
                <a:spcPct val="100000"/>
              </a:lnSpc>
              <a:spcBef>
                <a:spcPts val="60"/>
              </a:spcBef>
            </a:pPr>
            <a:endParaRPr sz="1700">
              <a:latin typeface="微软雅黑"/>
              <a:cs typeface="微软雅黑"/>
            </a:endParaRPr>
          </a:p>
          <a:p>
            <a:pPr marL="12700">
              <a:lnSpc>
                <a:spcPct val="100000"/>
              </a:lnSpc>
            </a:pPr>
            <a:r>
              <a:rPr sz="1500" spc="-5">
                <a:latin typeface="微软雅黑"/>
                <a:cs typeface="微软雅黑"/>
              </a:rPr>
              <a:t>消费者是双十一活动的最终受益者，他们通过参与活动享受优惠价格和高品质的商品。</a:t>
            </a:r>
            <a:endParaRPr sz="1500">
              <a:latin typeface="微软雅黑"/>
              <a:cs typeface="微软雅黑"/>
            </a:endParaRPr>
          </a:p>
        </p:txBody>
      </p:sp>
      <p:sp>
        <p:nvSpPr>
          <p:cNvPr id="42" name="object 42"/>
          <p:cNvSpPr txBox="1"/>
          <p:nvPr/>
        </p:nvSpPr>
        <p:spPr>
          <a:xfrm>
            <a:off x="3510067" y="1516488"/>
            <a:ext cx="7150100" cy="1006475"/>
          </a:xfrm>
          <a:prstGeom prst="rect">
            <a:avLst/>
          </a:prstGeom>
        </p:spPr>
        <p:txBody>
          <a:bodyPr vert="horz" wrap="square" lIns="0" tIns="15875" rIns="0" bIns="0" rtlCol="0">
            <a:spAutoFit/>
          </a:bodyPr>
          <a:lstStyle/>
          <a:p>
            <a:pPr marL="12700">
              <a:lnSpc>
                <a:spcPct val="100000"/>
              </a:lnSpc>
              <a:spcBef>
                <a:spcPts val="125"/>
              </a:spcBef>
            </a:pPr>
            <a:r>
              <a:rPr sz="1700" b="1">
                <a:solidFill>
                  <a:srgbClr val="9A6930"/>
                </a:solidFill>
                <a:latin typeface="微软雅黑"/>
                <a:cs typeface="微软雅黑"/>
              </a:rPr>
              <a:t>电商平</a:t>
            </a:r>
            <a:r>
              <a:rPr sz="1700" b="1" spc="-50">
                <a:solidFill>
                  <a:srgbClr val="9A6930"/>
                </a:solidFill>
                <a:latin typeface="微软雅黑"/>
                <a:cs typeface="微软雅黑"/>
              </a:rPr>
              <a:t>台</a:t>
            </a:r>
            <a:endParaRPr sz="1700">
              <a:latin typeface="微软雅黑"/>
              <a:cs typeface="微软雅黑"/>
            </a:endParaRPr>
          </a:p>
          <a:p>
            <a:pPr marL="12700" marR="5080">
              <a:lnSpc>
                <a:spcPts val="2850"/>
              </a:lnSpc>
              <a:spcBef>
                <a:spcPts val="75"/>
              </a:spcBef>
            </a:pPr>
            <a:r>
              <a:rPr sz="1250">
                <a:latin typeface="微软雅黑"/>
                <a:cs typeface="微软雅黑"/>
              </a:rPr>
              <a:t>天猫、京东、拼多多等主流电商平台是双十一活动的主要参与者，它们通过提供丰富的商品和优惠</a:t>
            </a:r>
            <a:r>
              <a:rPr sz="1250" spc="-50">
                <a:latin typeface="微软雅黑"/>
                <a:cs typeface="微软雅黑"/>
              </a:rPr>
              <a:t>措</a:t>
            </a:r>
            <a:r>
              <a:rPr sz="1250">
                <a:latin typeface="微软雅黑"/>
                <a:cs typeface="微软雅黑"/>
              </a:rPr>
              <a:t>施吸引消费者</a:t>
            </a:r>
            <a:r>
              <a:rPr sz="1250" spc="-50">
                <a:latin typeface="微软雅黑"/>
                <a:cs typeface="微软雅黑"/>
              </a:rPr>
              <a:t>。</a:t>
            </a:r>
            <a:endParaRPr sz="1250">
              <a:latin typeface="微软雅黑"/>
              <a:cs typeface="微软雅黑"/>
            </a:endParaRPr>
          </a:p>
        </p:txBody>
      </p:sp>
      <p:sp>
        <p:nvSpPr>
          <p:cNvPr id="43" name="object 43"/>
          <p:cNvSpPr txBox="1"/>
          <p:nvPr/>
        </p:nvSpPr>
        <p:spPr>
          <a:xfrm>
            <a:off x="1758226" y="3216655"/>
            <a:ext cx="7150100" cy="1080770"/>
          </a:xfrm>
          <a:prstGeom prst="rect">
            <a:avLst/>
          </a:prstGeom>
        </p:spPr>
        <p:txBody>
          <a:bodyPr vert="horz" wrap="square" lIns="0" tIns="15875" rIns="0" bIns="0" rtlCol="0">
            <a:spAutoFit/>
          </a:bodyPr>
          <a:lstStyle/>
          <a:p>
            <a:pPr marL="12700">
              <a:lnSpc>
                <a:spcPct val="100000"/>
              </a:lnSpc>
              <a:spcBef>
                <a:spcPts val="125"/>
              </a:spcBef>
            </a:pPr>
            <a:r>
              <a:rPr sz="1700" b="1">
                <a:solidFill>
                  <a:srgbClr val="9A6930"/>
                </a:solidFill>
                <a:latin typeface="微软雅黑"/>
                <a:cs typeface="微软雅黑"/>
              </a:rPr>
              <a:t>品牌商</a:t>
            </a:r>
            <a:r>
              <a:rPr sz="1700" b="1" spc="-50">
                <a:solidFill>
                  <a:srgbClr val="9A6930"/>
                </a:solidFill>
                <a:latin typeface="微软雅黑"/>
                <a:cs typeface="微软雅黑"/>
              </a:rPr>
              <a:t>家</a:t>
            </a:r>
            <a:endParaRPr sz="1700">
              <a:latin typeface="微软雅黑"/>
              <a:cs typeface="微软雅黑"/>
            </a:endParaRPr>
          </a:p>
          <a:p>
            <a:pPr marL="12700" marR="5080">
              <a:lnSpc>
                <a:spcPct val="189700"/>
              </a:lnSpc>
              <a:spcBef>
                <a:spcPts val="545"/>
              </a:spcBef>
            </a:pPr>
            <a:r>
              <a:rPr sz="1250">
                <a:latin typeface="微软雅黑"/>
                <a:cs typeface="微软雅黑"/>
              </a:rPr>
              <a:t>各大品牌商家也是双十一活动的重要参与者，它们通过与电商平台合作，推出专属优惠和定制商品</a:t>
            </a:r>
            <a:r>
              <a:rPr sz="1250" spc="-50">
                <a:latin typeface="微软雅黑"/>
                <a:cs typeface="微软雅黑"/>
              </a:rPr>
              <a:t>，</a:t>
            </a:r>
            <a:r>
              <a:rPr sz="1250">
                <a:latin typeface="微软雅黑"/>
                <a:cs typeface="微软雅黑"/>
              </a:rPr>
              <a:t>提升品牌曝光度和销售额</a:t>
            </a:r>
            <a:r>
              <a:rPr sz="1250" spc="-50">
                <a:latin typeface="微软雅黑"/>
                <a:cs typeface="微软雅黑"/>
              </a:rPr>
              <a:t>。</a:t>
            </a:r>
            <a:endParaRPr sz="1250">
              <a:latin typeface="微软雅黑"/>
              <a:cs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 name="object 2"/>
          <p:cNvPicPr/>
          <p:nvPr/>
        </p:nvPicPr>
        <p:blipFill>
          <a:blip r:embed="rId2"/>
          <a:stretch>
            <a:fillRect/>
          </a:stretch>
        </p:blipFill>
        <p:spPr>
          <a:xfrm>
            <a:off x="1752142" y="2015067"/>
            <a:ext cx="3162300" cy="3414183"/>
          </a:xfrm>
          <a:prstGeom prst="rect">
            <a:avLst/>
          </a:prstGeom>
        </p:spPr>
      </p:pic>
      <p:sp>
        <p:nvSpPr>
          <p:cNvPr id="3" name="object 3"/>
          <p:cNvSpPr/>
          <p:nvPr/>
        </p:nvSpPr>
        <p:spPr>
          <a:xfrm>
            <a:off x="6510528" y="1542295"/>
            <a:ext cx="480059" cy="382905"/>
          </a:xfrm>
          <a:custGeom>
            <a:rect l="l" t="t" r="r" b="b"/>
            <a:pathLst>
              <a:path w="480059" h="382905">
                <a:moveTo>
                  <a:pt x="480059" y="382734"/>
                </a:moveTo>
                <a:lnTo>
                  <a:pt x="0" y="382734"/>
                </a:lnTo>
                <a:lnTo>
                  <a:pt x="0" y="0"/>
                </a:lnTo>
                <a:lnTo>
                  <a:pt x="480059" y="0"/>
                </a:lnTo>
                <a:lnTo>
                  <a:pt x="480059" y="382734"/>
                </a:lnTo>
                <a:close/>
              </a:path>
            </a:pathLst>
          </a:custGeom>
          <a:solidFill>
            <a:srgbClr val="734F24"/>
          </a:solidFill>
        </p:spPr>
        <p:txBody>
          <a:bodyPr wrap="square" lIns="0" tIns="0" rIns="0" bIns="0" rtlCol="0"/>
          <a:lstStyle/>
          <a:p/>
        </p:txBody>
      </p:sp>
      <p:sp>
        <p:nvSpPr>
          <p:cNvPr id="4" name="object 4"/>
          <p:cNvSpPr/>
          <p:nvPr/>
        </p:nvSpPr>
        <p:spPr>
          <a:xfrm>
            <a:off x="6511480" y="3223760"/>
            <a:ext cx="478790" cy="399415"/>
          </a:xfrm>
          <a:custGeom>
            <a:rect l="l" t="t" r="r" b="b"/>
            <a:pathLst>
              <a:path w="478790" h="399414">
                <a:moveTo>
                  <a:pt x="478345" y="399409"/>
                </a:moveTo>
                <a:lnTo>
                  <a:pt x="0" y="399409"/>
                </a:lnTo>
                <a:lnTo>
                  <a:pt x="0" y="0"/>
                </a:lnTo>
                <a:lnTo>
                  <a:pt x="478345" y="0"/>
                </a:lnTo>
                <a:lnTo>
                  <a:pt x="478345" y="399409"/>
                </a:lnTo>
                <a:close/>
              </a:path>
            </a:pathLst>
          </a:custGeom>
          <a:solidFill>
            <a:srgbClr val="9A6930"/>
          </a:solidFill>
        </p:spPr>
        <p:txBody>
          <a:bodyPr wrap="square" lIns="0" tIns="0" rIns="0" bIns="0" rtlCol="0"/>
          <a:lstStyle/>
          <a:p/>
        </p:txBody>
      </p:sp>
      <p:sp>
        <p:nvSpPr>
          <p:cNvPr id="5" name="object 5"/>
          <p:cNvSpPr/>
          <p:nvPr/>
        </p:nvSpPr>
        <p:spPr>
          <a:xfrm>
            <a:off x="6511480" y="4805669"/>
            <a:ext cx="478790" cy="414020"/>
          </a:xfrm>
          <a:custGeom>
            <a:rect l="l" t="t" r="r" b="b"/>
            <a:pathLst>
              <a:path w="478790" h="414020">
                <a:moveTo>
                  <a:pt x="478345" y="413649"/>
                </a:moveTo>
                <a:lnTo>
                  <a:pt x="0" y="413649"/>
                </a:lnTo>
                <a:lnTo>
                  <a:pt x="0" y="0"/>
                </a:lnTo>
                <a:lnTo>
                  <a:pt x="478345" y="0"/>
                </a:lnTo>
                <a:lnTo>
                  <a:pt x="478345" y="413649"/>
                </a:lnTo>
                <a:close/>
              </a:path>
            </a:pathLst>
          </a:custGeom>
          <a:solidFill>
            <a:srgbClr val="D3A672"/>
          </a:solidFill>
        </p:spPr>
        <p:txBody>
          <a:bodyPr wrap="square" lIns="0" tIns="0" rIns="0" bIns="0" rtlCol="0"/>
          <a:lstStyle/>
          <a:p/>
        </p:txBody>
      </p:sp>
      <p:grpSp>
        <p:nvGrpSpPr>
          <p:cNvPr id="6" name="object 6"/>
          <p:cNvGrpSpPr/>
          <p:nvPr/>
        </p:nvGrpSpPr>
        <p:grpSpPr>
          <a:xfrm>
            <a:off x="454963" y="331167"/>
            <a:ext cx="515620" cy="440055"/>
            <a:chOff x="454963" y="331167"/>
            <a:chExt cx="515620" cy="440055"/>
          </a:xfrm>
        </p:grpSpPr>
        <p:pic>
          <p:nvPicPr>
            <p:cNvPr id="7" name="object 7"/>
            <p:cNvPicPr/>
            <p:nvPr/>
          </p:nvPicPr>
          <p:blipFill>
            <a:blip r:embed="rId3"/>
            <a:stretch>
              <a:fillRect/>
            </a:stretch>
          </p:blipFill>
          <p:spPr>
            <a:xfrm>
              <a:off x="454963" y="331167"/>
              <a:ext cx="84147" cy="84146"/>
            </a:xfrm>
            <a:prstGeom prst="rect">
              <a:avLst/>
            </a:prstGeom>
          </p:spPr>
        </p:pic>
        <p:pic>
          <p:nvPicPr>
            <p:cNvPr id="8" name="object 8"/>
            <p:cNvPicPr/>
            <p:nvPr/>
          </p:nvPicPr>
          <p:blipFill>
            <a:blip r:embed="rId4"/>
            <a:stretch>
              <a:fillRect/>
            </a:stretch>
          </p:blipFill>
          <p:spPr>
            <a:xfrm>
              <a:off x="575049" y="337742"/>
              <a:ext cx="78137" cy="78136"/>
            </a:xfrm>
            <a:prstGeom prst="rect">
              <a:avLst/>
            </a:prstGeom>
          </p:spPr>
        </p:pic>
        <p:pic>
          <p:nvPicPr>
            <p:cNvPr id="9" name="object 9"/>
            <p:cNvPicPr/>
            <p:nvPr/>
          </p:nvPicPr>
          <p:blipFill>
            <a:blip r:embed="rId5"/>
            <a:stretch>
              <a:fillRect/>
            </a:stretch>
          </p:blipFill>
          <p:spPr>
            <a:xfrm>
              <a:off x="689124" y="339459"/>
              <a:ext cx="74704" cy="74703"/>
            </a:xfrm>
            <a:prstGeom prst="rect">
              <a:avLst/>
            </a:prstGeom>
          </p:spPr>
        </p:pic>
        <p:pic>
          <p:nvPicPr>
            <p:cNvPr id="10" name="object 10"/>
            <p:cNvPicPr/>
            <p:nvPr/>
          </p:nvPicPr>
          <p:blipFill>
            <a:blip r:embed="rId6"/>
            <a:stretch>
              <a:fillRect/>
            </a:stretch>
          </p:blipFill>
          <p:spPr>
            <a:xfrm>
              <a:off x="799767" y="348429"/>
              <a:ext cx="69238" cy="69237"/>
            </a:xfrm>
            <a:prstGeom prst="rect">
              <a:avLst/>
            </a:prstGeom>
          </p:spPr>
        </p:pic>
        <p:pic>
          <p:nvPicPr>
            <p:cNvPr id="11" name="object 11"/>
            <p:cNvPicPr/>
            <p:nvPr/>
          </p:nvPicPr>
          <p:blipFill>
            <a:blip r:embed="rId7"/>
            <a:stretch>
              <a:fillRect/>
            </a:stretch>
          </p:blipFill>
          <p:spPr>
            <a:xfrm>
              <a:off x="904944" y="344296"/>
              <a:ext cx="65594" cy="65593"/>
            </a:xfrm>
            <a:prstGeom prst="rect">
              <a:avLst/>
            </a:prstGeom>
          </p:spPr>
        </p:pic>
        <p:pic>
          <p:nvPicPr>
            <p:cNvPr id="12" name="object 12"/>
            <p:cNvPicPr/>
            <p:nvPr/>
          </p:nvPicPr>
          <p:blipFill>
            <a:blip r:embed="rId8"/>
            <a:stretch>
              <a:fillRect/>
            </a:stretch>
          </p:blipFill>
          <p:spPr>
            <a:xfrm>
              <a:off x="454963" y="448941"/>
              <a:ext cx="84147" cy="84146"/>
            </a:xfrm>
            <a:prstGeom prst="rect">
              <a:avLst/>
            </a:prstGeom>
          </p:spPr>
        </p:pic>
        <p:pic>
          <p:nvPicPr>
            <p:cNvPr id="13" name="object 13"/>
            <p:cNvPicPr/>
            <p:nvPr/>
          </p:nvPicPr>
          <p:blipFill>
            <a:blip r:embed="rId4"/>
            <a:stretch>
              <a:fillRect/>
            </a:stretch>
          </p:blipFill>
          <p:spPr>
            <a:xfrm>
              <a:off x="575049" y="455516"/>
              <a:ext cx="78137" cy="78136"/>
            </a:xfrm>
            <a:prstGeom prst="rect">
              <a:avLst/>
            </a:prstGeom>
          </p:spPr>
        </p:pic>
        <p:pic>
          <p:nvPicPr>
            <p:cNvPr id="14" name="object 14"/>
            <p:cNvPicPr/>
            <p:nvPr/>
          </p:nvPicPr>
          <p:blipFill>
            <a:blip r:embed="rId5"/>
            <a:stretch>
              <a:fillRect/>
            </a:stretch>
          </p:blipFill>
          <p:spPr>
            <a:xfrm>
              <a:off x="689124" y="457232"/>
              <a:ext cx="74703" cy="74704"/>
            </a:xfrm>
            <a:prstGeom prst="rect">
              <a:avLst/>
            </a:prstGeom>
          </p:spPr>
        </p:pic>
        <p:pic>
          <p:nvPicPr>
            <p:cNvPr id="15" name="object 15"/>
            <p:cNvPicPr/>
            <p:nvPr/>
          </p:nvPicPr>
          <p:blipFill>
            <a:blip r:embed="rId9"/>
            <a:stretch>
              <a:fillRect/>
            </a:stretch>
          </p:blipFill>
          <p:spPr>
            <a:xfrm>
              <a:off x="799767" y="466202"/>
              <a:ext cx="69237" cy="69237"/>
            </a:xfrm>
            <a:prstGeom prst="rect">
              <a:avLst/>
            </a:prstGeom>
          </p:spPr>
        </p:pic>
        <p:pic>
          <p:nvPicPr>
            <p:cNvPr id="16" name="object 16"/>
            <p:cNvPicPr/>
            <p:nvPr/>
          </p:nvPicPr>
          <p:blipFill>
            <a:blip r:embed="rId7"/>
            <a:stretch>
              <a:fillRect/>
            </a:stretch>
          </p:blipFill>
          <p:spPr>
            <a:xfrm>
              <a:off x="904944" y="462069"/>
              <a:ext cx="65594" cy="65594"/>
            </a:xfrm>
            <a:prstGeom prst="rect">
              <a:avLst/>
            </a:prstGeom>
          </p:spPr>
        </p:pic>
        <p:pic>
          <p:nvPicPr>
            <p:cNvPr id="17" name="object 17"/>
            <p:cNvPicPr/>
            <p:nvPr/>
          </p:nvPicPr>
          <p:blipFill>
            <a:blip r:embed="rId8"/>
            <a:stretch>
              <a:fillRect/>
            </a:stretch>
          </p:blipFill>
          <p:spPr>
            <a:xfrm>
              <a:off x="454963" y="566714"/>
              <a:ext cx="84147" cy="84146"/>
            </a:xfrm>
            <a:prstGeom prst="rect">
              <a:avLst/>
            </a:prstGeom>
          </p:spPr>
        </p:pic>
        <p:pic>
          <p:nvPicPr>
            <p:cNvPr id="18" name="object 18"/>
            <p:cNvPicPr/>
            <p:nvPr/>
          </p:nvPicPr>
          <p:blipFill>
            <a:blip r:embed="rId10"/>
            <a:stretch>
              <a:fillRect/>
            </a:stretch>
          </p:blipFill>
          <p:spPr>
            <a:xfrm>
              <a:off x="575049" y="573290"/>
              <a:ext cx="78137" cy="78136"/>
            </a:xfrm>
            <a:prstGeom prst="rect">
              <a:avLst/>
            </a:prstGeom>
          </p:spPr>
        </p:pic>
        <p:pic>
          <p:nvPicPr>
            <p:cNvPr id="19" name="object 19"/>
            <p:cNvPicPr/>
            <p:nvPr/>
          </p:nvPicPr>
          <p:blipFill>
            <a:blip r:embed="rId11"/>
            <a:stretch>
              <a:fillRect/>
            </a:stretch>
          </p:blipFill>
          <p:spPr>
            <a:xfrm>
              <a:off x="689124" y="575006"/>
              <a:ext cx="74703" cy="74704"/>
            </a:xfrm>
            <a:prstGeom prst="rect">
              <a:avLst/>
            </a:prstGeom>
          </p:spPr>
        </p:pic>
        <p:pic>
          <p:nvPicPr>
            <p:cNvPr id="20" name="object 20"/>
            <p:cNvPicPr/>
            <p:nvPr/>
          </p:nvPicPr>
          <p:blipFill>
            <a:blip r:embed="rId9"/>
            <a:stretch>
              <a:fillRect/>
            </a:stretch>
          </p:blipFill>
          <p:spPr>
            <a:xfrm>
              <a:off x="799767" y="583976"/>
              <a:ext cx="69237" cy="69237"/>
            </a:xfrm>
            <a:prstGeom prst="rect">
              <a:avLst/>
            </a:prstGeom>
          </p:spPr>
        </p:pic>
        <p:pic>
          <p:nvPicPr>
            <p:cNvPr id="21" name="object 21"/>
            <p:cNvPicPr/>
            <p:nvPr/>
          </p:nvPicPr>
          <p:blipFill>
            <a:blip r:embed="rId7"/>
            <a:stretch>
              <a:fillRect/>
            </a:stretch>
          </p:blipFill>
          <p:spPr>
            <a:xfrm>
              <a:off x="904944" y="579843"/>
              <a:ext cx="65594" cy="65594"/>
            </a:xfrm>
            <a:prstGeom prst="rect">
              <a:avLst/>
            </a:prstGeom>
          </p:spPr>
        </p:pic>
        <p:pic>
          <p:nvPicPr>
            <p:cNvPr id="22" name="object 22"/>
            <p:cNvPicPr/>
            <p:nvPr/>
          </p:nvPicPr>
          <p:blipFill>
            <a:blip r:embed="rId10"/>
            <a:stretch>
              <a:fillRect/>
            </a:stretch>
          </p:blipFill>
          <p:spPr>
            <a:xfrm>
              <a:off x="575049" y="691063"/>
              <a:ext cx="78137" cy="78136"/>
            </a:xfrm>
            <a:prstGeom prst="rect">
              <a:avLst/>
            </a:prstGeom>
          </p:spPr>
        </p:pic>
        <p:pic>
          <p:nvPicPr>
            <p:cNvPr id="23" name="object 23"/>
            <p:cNvPicPr/>
            <p:nvPr/>
          </p:nvPicPr>
          <p:blipFill>
            <a:blip r:embed="rId3"/>
            <a:stretch>
              <a:fillRect/>
            </a:stretch>
          </p:blipFill>
          <p:spPr>
            <a:xfrm>
              <a:off x="454963" y="684488"/>
              <a:ext cx="84147" cy="84146"/>
            </a:xfrm>
            <a:prstGeom prst="rect">
              <a:avLst/>
            </a:prstGeom>
          </p:spPr>
        </p:pic>
        <p:pic>
          <p:nvPicPr>
            <p:cNvPr id="24" name="object 24"/>
            <p:cNvPicPr/>
            <p:nvPr/>
          </p:nvPicPr>
          <p:blipFill>
            <a:blip r:embed="rId5"/>
            <a:stretch>
              <a:fillRect/>
            </a:stretch>
          </p:blipFill>
          <p:spPr>
            <a:xfrm>
              <a:off x="689124" y="692780"/>
              <a:ext cx="74703" cy="74704"/>
            </a:xfrm>
            <a:prstGeom prst="rect">
              <a:avLst/>
            </a:prstGeom>
          </p:spPr>
        </p:pic>
        <p:pic>
          <p:nvPicPr>
            <p:cNvPr id="25" name="object 25"/>
            <p:cNvPicPr/>
            <p:nvPr/>
          </p:nvPicPr>
          <p:blipFill>
            <a:blip r:embed="rId6"/>
            <a:stretch>
              <a:fillRect/>
            </a:stretch>
          </p:blipFill>
          <p:spPr>
            <a:xfrm>
              <a:off x="799767" y="701750"/>
              <a:ext cx="69237" cy="69237"/>
            </a:xfrm>
            <a:prstGeom prst="rect">
              <a:avLst/>
            </a:prstGeom>
          </p:spPr>
        </p:pic>
        <p:pic>
          <p:nvPicPr>
            <p:cNvPr id="26" name="object 26"/>
            <p:cNvPicPr/>
            <p:nvPr/>
          </p:nvPicPr>
          <p:blipFill>
            <a:blip r:embed="rId7"/>
            <a:stretch>
              <a:fillRect/>
            </a:stretch>
          </p:blipFill>
          <p:spPr>
            <a:xfrm>
              <a:off x="904944" y="697617"/>
              <a:ext cx="65594" cy="65594"/>
            </a:xfrm>
            <a:prstGeom prst="rect">
              <a:avLst/>
            </a:prstGeom>
          </p:spPr>
        </p:pic>
      </p:grpSp>
      <p:sp>
        <p:nvSpPr>
          <p:cNvPr id="27" name="object 27"/>
          <p:cNvSpPr txBox="1">
            <a:spLocks noGrp="1"/>
          </p:cNvSpPr>
          <p:nvPr>
            <p:ph type="title"/>
          </p:nvPr>
        </p:nvSpPr>
        <p:spPr>
          <a:xfrm>
            <a:off x="1205967" y="320735"/>
            <a:ext cx="1930400" cy="482600"/>
          </a:xfrm>
          <a:prstGeom prst="rect">
            <a:avLst/>
          </a:prstGeom>
        </p:spPr>
        <p:txBody>
          <a:bodyPr vert="horz" wrap="square" lIns="0" tIns="12700" rIns="0" bIns="0" rtlCol="0">
            <a:spAutoFit/>
          </a:bodyPr>
          <a:lstStyle/>
          <a:p>
            <a:pPr marL="12700">
              <a:lnSpc>
                <a:spcPct val="100000"/>
              </a:lnSpc>
              <a:spcBef>
                <a:spcPts val="100"/>
              </a:spcBef>
            </a:pPr>
            <a:r>
              <a:rPr spc="-10"/>
              <a:t>市场集中度</a:t>
            </a:r>
          </a:p>
        </p:txBody>
      </p:sp>
      <p:sp>
        <p:nvSpPr>
          <p:cNvPr id="28" name="object 28"/>
          <p:cNvSpPr txBox="1"/>
          <p:nvPr/>
        </p:nvSpPr>
        <p:spPr>
          <a:xfrm>
            <a:off x="6437819" y="1593357"/>
            <a:ext cx="5028565" cy="4324985"/>
          </a:xfrm>
          <a:prstGeom prst="rect">
            <a:avLst/>
          </a:prstGeom>
        </p:spPr>
        <p:txBody>
          <a:bodyPr vert="horz" wrap="square" lIns="0" tIns="15875" rIns="0" bIns="0" rtlCol="0">
            <a:spAutoFit/>
          </a:bodyPr>
          <a:lstStyle/>
          <a:p>
            <a:pPr marL="744220">
              <a:lnSpc>
                <a:spcPct val="100000"/>
              </a:lnSpc>
              <a:spcBef>
                <a:spcPts val="125"/>
              </a:spcBef>
            </a:pPr>
            <a:r>
              <a:rPr sz="1700" b="1">
                <a:solidFill>
                  <a:srgbClr val="9A6930"/>
                </a:solidFill>
                <a:latin typeface="微软雅黑"/>
                <a:cs typeface="微软雅黑"/>
              </a:rPr>
              <a:t>市场份</a:t>
            </a:r>
            <a:r>
              <a:rPr sz="1700" b="1" spc="-50">
                <a:solidFill>
                  <a:srgbClr val="9A6930"/>
                </a:solidFill>
                <a:latin typeface="微软雅黑"/>
                <a:cs typeface="微软雅黑"/>
              </a:rPr>
              <a:t>额</a:t>
            </a:r>
            <a:endParaRPr sz="1700">
              <a:latin typeface="微软雅黑"/>
              <a:cs typeface="微软雅黑"/>
            </a:endParaRPr>
          </a:p>
          <a:p>
            <a:pPr marL="12700" marR="245110">
              <a:lnSpc>
                <a:spcPct val="187000"/>
              </a:lnSpc>
              <a:spcBef>
                <a:spcPts val="905"/>
              </a:spcBef>
            </a:pPr>
            <a:r>
              <a:rPr sz="1500" spc="-5">
                <a:solidFill>
                  <a:srgbClr val="633301"/>
                </a:solidFill>
                <a:latin typeface="微软雅黑"/>
                <a:cs typeface="微软雅黑"/>
              </a:rPr>
              <a:t>目前，天猫、京东等主流电商平台在双十一市场中占据主</a:t>
            </a:r>
            <a:r>
              <a:rPr sz="1500">
                <a:solidFill>
                  <a:srgbClr val="633301"/>
                </a:solidFill>
                <a:latin typeface="微软雅黑"/>
                <a:cs typeface="微软雅黑"/>
              </a:rPr>
              <a:t>导地位，市场份额超过</a:t>
            </a:r>
            <a:r>
              <a:rPr sz="1500" spc="-10">
                <a:solidFill>
                  <a:srgbClr val="633301"/>
                </a:solidFill>
                <a:latin typeface="微软雅黑"/>
                <a:cs typeface="微软雅黑"/>
              </a:rPr>
              <a:t>80</a:t>
            </a:r>
            <a:r>
              <a:rPr sz="1500" spc="-30">
                <a:solidFill>
                  <a:srgbClr val="633301"/>
                </a:solidFill>
                <a:latin typeface="微软雅黑"/>
                <a:cs typeface="微软雅黑"/>
              </a:rPr>
              <a:t>%。</a:t>
            </a:r>
            <a:endParaRPr sz="1500">
              <a:latin typeface="微软雅黑"/>
              <a:cs typeface="微软雅黑"/>
            </a:endParaRPr>
          </a:p>
          <a:p>
            <a:pPr>
              <a:lnSpc>
                <a:spcPct val="100000"/>
              </a:lnSpc>
              <a:spcBef>
                <a:spcPts val="70"/>
              </a:spcBef>
            </a:pPr>
            <a:endParaRPr sz="1900">
              <a:latin typeface="微软雅黑"/>
              <a:cs typeface="微软雅黑"/>
            </a:endParaRPr>
          </a:p>
          <a:p>
            <a:pPr marL="744220">
              <a:lnSpc>
                <a:spcPct val="100000"/>
              </a:lnSpc>
            </a:pPr>
            <a:r>
              <a:rPr sz="1700" b="1">
                <a:solidFill>
                  <a:srgbClr val="9A6930"/>
                </a:solidFill>
                <a:latin typeface="微软雅黑"/>
                <a:cs typeface="微软雅黑"/>
              </a:rPr>
              <a:t>竞争格</a:t>
            </a:r>
            <a:r>
              <a:rPr sz="1700" b="1" spc="-50">
                <a:solidFill>
                  <a:srgbClr val="9A6930"/>
                </a:solidFill>
                <a:latin typeface="微软雅黑"/>
                <a:cs typeface="微软雅黑"/>
              </a:rPr>
              <a:t>局</a:t>
            </a:r>
            <a:endParaRPr sz="1700">
              <a:latin typeface="微软雅黑"/>
              <a:cs typeface="微软雅黑"/>
            </a:endParaRPr>
          </a:p>
          <a:p>
            <a:pPr marL="138430" marR="119380">
              <a:lnSpc>
                <a:spcPct val="187000"/>
              </a:lnSpc>
              <a:spcBef>
                <a:spcPts val="550"/>
              </a:spcBef>
            </a:pPr>
            <a:r>
              <a:rPr sz="1500" spc="-5">
                <a:solidFill>
                  <a:srgbClr val="633301"/>
                </a:solidFill>
                <a:latin typeface="微软雅黑"/>
                <a:cs typeface="微软雅黑"/>
              </a:rPr>
              <a:t>尽管市场集中度较高，但随着新兴电商平台的不断涌现和消费者对购物体验的多样化需求，市场竞争逐渐加剧。</a:t>
            </a:r>
            <a:endParaRPr sz="1500">
              <a:latin typeface="微软雅黑"/>
              <a:cs typeface="微软雅黑"/>
            </a:endParaRPr>
          </a:p>
          <a:p>
            <a:pPr>
              <a:lnSpc>
                <a:spcPct val="100000"/>
              </a:lnSpc>
              <a:spcBef>
                <a:spcPts val="45"/>
              </a:spcBef>
            </a:pPr>
            <a:endParaRPr sz="1700">
              <a:latin typeface="微软雅黑"/>
              <a:cs typeface="微软雅黑"/>
            </a:endParaRPr>
          </a:p>
          <a:p>
            <a:pPr marL="744220">
              <a:lnSpc>
                <a:spcPct val="100000"/>
              </a:lnSpc>
            </a:pPr>
            <a:r>
              <a:rPr sz="1700" b="1">
                <a:solidFill>
                  <a:srgbClr val="9A6930"/>
                </a:solidFill>
                <a:latin typeface="微软雅黑"/>
                <a:cs typeface="微软雅黑"/>
              </a:rPr>
              <a:t>政策影</a:t>
            </a:r>
            <a:r>
              <a:rPr sz="1700" b="1" spc="-50">
                <a:solidFill>
                  <a:srgbClr val="9A6930"/>
                </a:solidFill>
                <a:latin typeface="微软雅黑"/>
                <a:cs typeface="微软雅黑"/>
              </a:rPr>
              <a:t>响</a:t>
            </a:r>
            <a:endParaRPr sz="1700">
              <a:latin typeface="微软雅黑"/>
              <a:cs typeface="微软雅黑"/>
            </a:endParaRPr>
          </a:p>
          <a:p>
            <a:pPr marL="138430" marR="5080">
              <a:lnSpc>
                <a:spcPct val="187000"/>
              </a:lnSpc>
              <a:spcBef>
                <a:spcPts val="650"/>
              </a:spcBef>
            </a:pPr>
            <a:r>
              <a:rPr sz="1200" spc="-5">
                <a:solidFill>
                  <a:srgbClr val="633301"/>
                </a:solidFill>
                <a:latin typeface="微软雅黑"/>
                <a:cs typeface="微软雅黑"/>
              </a:rPr>
              <a:t>政府相关部门对电商行业的监管政策也在一定程度上影响市场集中度，例如对平台经济领域反垄断政策的实施，有助于促进市场公平竞争。</a:t>
            </a:r>
            <a:endParaRPr sz="1200">
              <a:latin typeface="微软雅黑"/>
              <a:cs typeface="微软雅黑"/>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object 2"/>
          <p:cNvSpPr txBox="1"/>
          <p:nvPr/>
        </p:nvSpPr>
        <p:spPr>
          <a:xfrm>
            <a:off x="5636871" y="1615181"/>
            <a:ext cx="917575" cy="894080"/>
          </a:xfrm>
          <a:prstGeom prst="rect">
            <a:avLst/>
          </a:prstGeom>
        </p:spPr>
        <p:txBody>
          <a:bodyPr vert="horz" wrap="square" lIns="0" tIns="12700" rIns="0" bIns="0" rtlCol="0">
            <a:spAutoFit/>
          </a:bodyPr>
          <a:lstStyle/>
          <a:p>
            <a:pPr marL="12700">
              <a:lnSpc>
                <a:spcPct val="100000"/>
              </a:lnSpc>
              <a:spcBef>
                <a:spcPts val="100"/>
              </a:spcBef>
            </a:pPr>
            <a:r>
              <a:rPr sz="5700" b="1" spc="-25">
                <a:solidFill>
                  <a:srgbClr val="F1EFEE"/>
                </a:solidFill>
                <a:latin typeface="微软雅黑"/>
                <a:cs typeface="微软雅黑"/>
              </a:rPr>
              <a:t>03</a:t>
            </a:r>
            <a:endParaRPr sz="5700">
              <a:latin typeface="微软雅黑"/>
              <a:cs typeface="微软雅黑"/>
            </a:endParaRPr>
          </a:p>
        </p:txBody>
      </p:sp>
      <p:sp>
        <p:nvSpPr>
          <p:cNvPr id="3" name="object 3"/>
          <p:cNvSpPr txBox="1">
            <a:spLocks noGrp="1"/>
          </p:cNvSpPr>
          <p:nvPr>
            <p:ph type="title"/>
          </p:nvPr>
        </p:nvSpPr>
        <p:spPr>
          <a:xfrm>
            <a:off x="2942489" y="2718645"/>
            <a:ext cx="6311900" cy="711200"/>
          </a:xfrm>
          <a:prstGeom prst="rect">
            <a:avLst/>
          </a:prstGeom>
        </p:spPr>
        <p:txBody>
          <a:bodyPr vert="horz" wrap="square" lIns="0" tIns="12700" rIns="0" bIns="0" rtlCol="0">
            <a:spAutoFit/>
          </a:bodyPr>
          <a:lstStyle/>
          <a:p>
            <a:pPr marL="12700">
              <a:lnSpc>
                <a:spcPct val="100000"/>
              </a:lnSpc>
              <a:spcBef>
                <a:spcPts val="100"/>
              </a:spcBef>
            </a:pPr>
            <a:r>
              <a:rPr sz="4500" spc="-5">
                <a:solidFill>
                  <a:srgbClr val="603100"/>
                </a:solidFill>
              </a:rPr>
              <a:t>双十一电商行业趋势分析</a:t>
            </a:r>
            <a:endParaRPr sz="45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6085579" y="1448346"/>
            <a:ext cx="5270500" cy="4832985"/>
            <a:chOff x="6085579" y="1448346"/>
            <a:chExt cx="5270500" cy="4832985"/>
          </a:xfrm>
        </p:grpSpPr>
        <p:sp>
          <p:nvSpPr>
            <p:cNvPr id="3" name="object 3"/>
            <p:cNvSpPr/>
            <p:nvPr/>
          </p:nvSpPr>
          <p:spPr>
            <a:xfrm>
              <a:off x="7014299" y="1448345"/>
              <a:ext cx="4342130" cy="4832985"/>
            </a:xfrm>
            <a:custGeom>
              <a:rect l="l" t="t" r="r" b="b"/>
              <a:pathLst>
                <a:path w="4342130" h="4832985">
                  <a:moveTo>
                    <a:pt x="4341634" y="2416213"/>
                  </a:moveTo>
                  <a:lnTo>
                    <a:pt x="3752672" y="1238313"/>
                  </a:lnTo>
                  <a:lnTo>
                    <a:pt x="2409698" y="1238313"/>
                  </a:lnTo>
                  <a:lnTo>
                    <a:pt x="1593189" y="0"/>
                  </a:lnTo>
                  <a:lnTo>
                    <a:pt x="0" y="0"/>
                  </a:lnTo>
                  <a:lnTo>
                    <a:pt x="0" y="4832426"/>
                  </a:lnTo>
                  <a:lnTo>
                    <a:pt x="1593189" y="4832426"/>
                  </a:lnTo>
                  <a:lnTo>
                    <a:pt x="2409698" y="3594112"/>
                  </a:lnTo>
                  <a:lnTo>
                    <a:pt x="3752672" y="3594112"/>
                  </a:lnTo>
                  <a:lnTo>
                    <a:pt x="4341634" y="2416213"/>
                  </a:lnTo>
                  <a:close/>
                </a:path>
              </a:pathLst>
            </a:custGeom>
            <a:solidFill>
              <a:srgbClr val="734F24"/>
            </a:solidFill>
          </p:spPr>
          <p:txBody>
            <a:bodyPr wrap="square" lIns="0" tIns="0" rIns="0" bIns="0" rtlCol="0"/>
            <a:lstStyle/>
            <a:p/>
          </p:txBody>
        </p:sp>
        <p:sp>
          <p:nvSpPr>
            <p:cNvPr id="4" name="object 4"/>
            <p:cNvSpPr/>
            <p:nvPr/>
          </p:nvSpPr>
          <p:spPr>
            <a:xfrm>
              <a:off x="6085573" y="1448345"/>
              <a:ext cx="4248785" cy="4832985"/>
            </a:xfrm>
            <a:custGeom>
              <a:rect l="l" t="t" r="r" b="b"/>
              <a:pathLst>
                <a:path w="4248784" h="4832985">
                  <a:moveTo>
                    <a:pt x="1857463" y="1215656"/>
                  </a:moveTo>
                  <a:lnTo>
                    <a:pt x="928725" y="0"/>
                  </a:lnTo>
                  <a:lnTo>
                    <a:pt x="0" y="1215656"/>
                  </a:lnTo>
                  <a:lnTo>
                    <a:pt x="917181" y="2416213"/>
                  </a:lnTo>
                  <a:lnTo>
                    <a:pt x="0" y="3616769"/>
                  </a:lnTo>
                  <a:lnTo>
                    <a:pt x="928725" y="4832426"/>
                  </a:lnTo>
                  <a:lnTo>
                    <a:pt x="1857463" y="3616769"/>
                  </a:lnTo>
                  <a:lnTo>
                    <a:pt x="940257" y="2416213"/>
                  </a:lnTo>
                  <a:lnTo>
                    <a:pt x="1857463" y="1215656"/>
                  </a:lnTo>
                  <a:close/>
                </a:path>
                <a:path w="4248784" h="4832985">
                  <a:moveTo>
                    <a:pt x="4248505" y="2416213"/>
                  </a:moveTo>
                  <a:lnTo>
                    <a:pt x="3349968" y="1238313"/>
                  </a:lnTo>
                  <a:lnTo>
                    <a:pt x="2451443" y="2416213"/>
                  </a:lnTo>
                  <a:lnTo>
                    <a:pt x="3349968" y="3594112"/>
                  </a:lnTo>
                  <a:lnTo>
                    <a:pt x="4248505" y="2416213"/>
                  </a:lnTo>
                  <a:close/>
                </a:path>
              </a:pathLst>
            </a:custGeom>
            <a:solidFill>
              <a:srgbClr val="9A6930"/>
            </a:solidFill>
          </p:spPr>
          <p:txBody>
            <a:bodyPr wrap="square" lIns="0" tIns="0" rIns="0" bIns="0" rtlCol="0"/>
            <a:lstStyle/>
            <a:p/>
          </p:txBody>
        </p:sp>
        <p:sp>
          <p:nvSpPr>
            <p:cNvPr id="5" name="object 5"/>
            <p:cNvSpPr/>
            <p:nvPr/>
          </p:nvSpPr>
          <p:spPr>
            <a:xfrm>
              <a:off x="6682511" y="2291067"/>
              <a:ext cx="3053080" cy="3016885"/>
            </a:xfrm>
            <a:custGeom>
              <a:rect l="l" t="t" r="r" b="b"/>
              <a:pathLst>
                <a:path w="3053079" h="3016885">
                  <a:moveTo>
                    <a:pt x="618921" y="172275"/>
                  </a:moveTo>
                  <a:lnTo>
                    <a:pt x="446646" y="68922"/>
                  </a:lnTo>
                  <a:lnTo>
                    <a:pt x="446646" y="229692"/>
                  </a:lnTo>
                  <a:lnTo>
                    <a:pt x="446646" y="459397"/>
                  </a:lnTo>
                  <a:lnTo>
                    <a:pt x="389216" y="459397"/>
                  </a:lnTo>
                  <a:lnTo>
                    <a:pt x="389216" y="229692"/>
                  </a:lnTo>
                  <a:lnTo>
                    <a:pt x="446646" y="229692"/>
                  </a:lnTo>
                  <a:lnTo>
                    <a:pt x="446646" y="68922"/>
                  </a:lnTo>
                  <a:lnTo>
                    <a:pt x="331787" y="0"/>
                  </a:lnTo>
                  <a:lnTo>
                    <a:pt x="274370" y="34455"/>
                  </a:lnTo>
                  <a:lnTo>
                    <a:pt x="274370" y="229692"/>
                  </a:lnTo>
                  <a:lnTo>
                    <a:pt x="274370" y="459397"/>
                  </a:lnTo>
                  <a:lnTo>
                    <a:pt x="216941" y="459397"/>
                  </a:lnTo>
                  <a:lnTo>
                    <a:pt x="216941" y="229692"/>
                  </a:lnTo>
                  <a:lnTo>
                    <a:pt x="274370" y="229692"/>
                  </a:lnTo>
                  <a:lnTo>
                    <a:pt x="274370" y="34455"/>
                  </a:lnTo>
                  <a:lnTo>
                    <a:pt x="44665" y="172275"/>
                  </a:lnTo>
                  <a:lnTo>
                    <a:pt x="44665" y="229692"/>
                  </a:lnTo>
                  <a:lnTo>
                    <a:pt x="102095" y="229692"/>
                  </a:lnTo>
                  <a:lnTo>
                    <a:pt x="102095" y="516826"/>
                  </a:lnTo>
                  <a:lnTo>
                    <a:pt x="44665" y="516826"/>
                  </a:lnTo>
                  <a:lnTo>
                    <a:pt x="44665" y="574243"/>
                  </a:lnTo>
                  <a:lnTo>
                    <a:pt x="618921" y="574243"/>
                  </a:lnTo>
                  <a:lnTo>
                    <a:pt x="618921" y="516826"/>
                  </a:lnTo>
                  <a:lnTo>
                    <a:pt x="561492" y="516826"/>
                  </a:lnTo>
                  <a:lnTo>
                    <a:pt x="561492" y="459397"/>
                  </a:lnTo>
                  <a:lnTo>
                    <a:pt x="561492" y="229692"/>
                  </a:lnTo>
                  <a:lnTo>
                    <a:pt x="618921" y="229692"/>
                  </a:lnTo>
                  <a:lnTo>
                    <a:pt x="618921" y="172275"/>
                  </a:lnTo>
                  <a:close/>
                </a:path>
                <a:path w="3053079" h="3016885">
                  <a:moveTo>
                    <a:pt x="663587" y="2950464"/>
                  </a:moveTo>
                  <a:lnTo>
                    <a:pt x="597230" y="2950464"/>
                  </a:lnTo>
                  <a:lnTo>
                    <a:pt x="597230" y="2917291"/>
                  </a:lnTo>
                  <a:lnTo>
                    <a:pt x="597230" y="2850934"/>
                  </a:lnTo>
                  <a:lnTo>
                    <a:pt x="597230" y="2552319"/>
                  </a:lnTo>
                  <a:lnTo>
                    <a:pt x="592010" y="2526500"/>
                  </a:lnTo>
                  <a:lnTo>
                    <a:pt x="577786" y="2505405"/>
                  </a:lnTo>
                  <a:lnTo>
                    <a:pt x="556691" y="2491181"/>
                  </a:lnTo>
                  <a:lnTo>
                    <a:pt x="530872" y="2485961"/>
                  </a:lnTo>
                  <a:lnTo>
                    <a:pt x="530872" y="2552319"/>
                  </a:lnTo>
                  <a:lnTo>
                    <a:pt x="530872" y="2850934"/>
                  </a:lnTo>
                  <a:lnTo>
                    <a:pt x="398157" y="2850934"/>
                  </a:lnTo>
                  <a:lnTo>
                    <a:pt x="398157" y="2917291"/>
                  </a:lnTo>
                  <a:lnTo>
                    <a:pt x="398157" y="2950464"/>
                  </a:lnTo>
                  <a:lnTo>
                    <a:pt x="265430" y="2950464"/>
                  </a:lnTo>
                  <a:lnTo>
                    <a:pt x="265430" y="2917291"/>
                  </a:lnTo>
                  <a:lnTo>
                    <a:pt x="398157" y="2917291"/>
                  </a:lnTo>
                  <a:lnTo>
                    <a:pt x="398157" y="2850934"/>
                  </a:lnTo>
                  <a:lnTo>
                    <a:pt x="132715" y="2850934"/>
                  </a:lnTo>
                  <a:lnTo>
                    <a:pt x="132715" y="2552319"/>
                  </a:lnTo>
                  <a:lnTo>
                    <a:pt x="530872" y="2552319"/>
                  </a:lnTo>
                  <a:lnTo>
                    <a:pt x="530872" y="2485961"/>
                  </a:lnTo>
                  <a:lnTo>
                    <a:pt x="132715" y="2485961"/>
                  </a:lnTo>
                  <a:lnTo>
                    <a:pt x="106959" y="2491194"/>
                  </a:lnTo>
                  <a:lnTo>
                    <a:pt x="85852" y="2505456"/>
                  </a:lnTo>
                  <a:lnTo>
                    <a:pt x="71602" y="2526550"/>
                  </a:lnTo>
                  <a:lnTo>
                    <a:pt x="66357" y="2552319"/>
                  </a:lnTo>
                  <a:lnTo>
                    <a:pt x="66357" y="2950464"/>
                  </a:lnTo>
                  <a:lnTo>
                    <a:pt x="0" y="2950464"/>
                  </a:lnTo>
                  <a:lnTo>
                    <a:pt x="0" y="2983649"/>
                  </a:lnTo>
                  <a:lnTo>
                    <a:pt x="2603" y="2996565"/>
                  </a:lnTo>
                  <a:lnTo>
                    <a:pt x="9715" y="3007106"/>
                  </a:lnTo>
                  <a:lnTo>
                    <a:pt x="20269" y="3014218"/>
                  </a:lnTo>
                  <a:lnTo>
                    <a:pt x="33185" y="3016821"/>
                  </a:lnTo>
                  <a:lnTo>
                    <a:pt x="630402" y="3016821"/>
                  </a:lnTo>
                  <a:lnTo>
                    <a:pt x="643318" y="3014218"/>
                  </a:lnTo>
                  <a:lnTo>
                    <a:pt x="653872" y="3007106"/>
                  </a:lnTo>
                  <a:lnTo>
                    <a:pt x="660971" y="2996565"/>
                  </a:lnTo>
                  <a:lnTo>
                    <a:pt x="663587" y="2983649"/>
                  </a:lnTo>
                  <a:lnTo>
                    <a:pt x="663587" y="2950464"/>
                  </a:lnTo>
                  <a:close/>
                </a:path>
                <a:path w="3053079" h="3016885">
                  <a:moveTo>
                    <a:pt x="3052927" y="1753425"/>
                  </a:moveTo>
                  <a:lnTo>
                    <a:pt x="2753029" y="1753425"/>
                  </a:lnTo>
                  <a:lnTo>
                    <a:pt x="2752953" y="1284401"/>
                  </a:lnTo>
                  <a:lnTo>
                    <a:pt x="2752229" y="1283144"/>
                  </a:lnTo>
                  <a:lnTo>
                    <a:pt x="2753029" y="1284401"/>
                  </a:lnTo>
                  <a:lnTo>
                    <a:pt x="2753029" y="1284541"/>
                  </a:lnTo>
                  <a:lnTo>
                    <a:pt x="2778137" y="1328140"/>
                  </a:lnTo>
                  <a:lnTo>
                    <a:pt x="2797391" y="1376934"/>
                  </a:lnTo>
                  <a:lnTo>
                    <a:pt x="2809379" y="1428940"/>
                  </a:lnTo>
                  <a:lnTo>
                    <a:pt x="2813520" y="1483525"/>
                  </a:lnTo>
                  <a:lnTo>
                    <a:pt x="2809392" y="1538097"/>
                  </a:lnTo>
                  <a:lnTo>
                    <a:pt x="2797479" y="1589951"/>
                  </a:lnTo>
                  <a:lnTo>
                    <a:pt x="2778468" y="1638388"/>
                  </a:lnTo>
                  <a:lnTo>
                    <a:pt x="2753029" y="1682648"/>
                  </a:lnTo>
                  <a:lnTo>
                    <a:pt x="2753029" y="1693443"/>
                  </a:lnTo>
                  <a:lnTo>
                    <a:pt x="3052026" y="1693443"/>
                  </a:lnTo>
                  <a:lnTo>
                    <a:pt x="3051949" y="1692046"/>
                  </a:lnTo>
                  <a:lnTo>
                    <a:pt x="3046057" y="1641906"/>
                  </a:lnTo>
                  <a:lnTo>
                    <a:pt x="3035147" y="1593481"/>
                  </a:lnTo>
                  <a:lnTo>
                    <a:pt x="3019450" y="1547025"/>
                  </a:lnTo>
                  <a:lnTo>
                    <a:pt x="2999257" y="1502803"/>
                  </a:lnTo>
                  <a:lnTo>
                    <a:pt x="2974797" y="1461096"/>
                  </a:lnTo>
                  <a:lnTo>
                    <a:pt x="2946336" y="1422158"/>
                  </a:lnTo>
                  <a:lnTo>
                    <a:pt x="2914129" y="1386268"/>
                  </a:lnTo>
                  <a:lnTo>
                    <a:pt x="2878442" y="1353680"/>
                  </a:lnTo>
                  <a:lnTo>
                    <a:pt x="2839529" y="1324660"/>
                  </a:lnTo>
                  <a:lnTo>
                    <a:pt x="2797632" y="1299476"/>
                  </a:lnTo>
                  <a:lnTo>
                    <a:pt x="2753029" y="1278407"/>
                  </a:lnTo>
                  <a:lnTo>
                    <a:pt x="2753029" y="1273606"/>
                  </a:lnTo>
                  <a:lnTo>
                    <a:pt x="2693060" y="1273606"/>
                  </a:lnTo>
                  <a:lnTo>
                    <a:pt x="2693060" y="1329982"/>
                  </a:lnTo>
                  <a:lnTo>
                    <a:pt x="2691701" y="1335087"/>
                  </a:lnTo>
                  <a:lnTo>
                    <a:pt x="2675953" y="1380782"/>
                  </a:lnTo>
                  <a:lnTo>
                    <a:pt x="2657259" y="1425041"/>
                  </a:lnTo>
                  <a:lnTo>
                    <a:pt x="2635745" y="1467764"/>
                  </a:lnTo>
                  <a:lnTo>
                    <a:pt x="2611513" y="1508836"/>
                  </a:lnTo>
                  <a:lnTo>
                    <a:pt x="2584653" y="1548142"/>
                  </a:lnTo>
                  <a:lnTo>
                    <a:pt x="2555290" y="1585582"/>
                  </a:lnTo>
                  <a:lnTo>
                    <a:pt x="2523515" y="1621053"/>
                  </a:lnTo>
                  <a:lnTo>
                    <a:pt x="2489428" y="1654441"/>
                  </a:lnTo>
                  <a:lnTo>
                    <a:pt x="2453144" y="1685645"/>
                  </a:lnTo>
                  <a:lnTo>
                    <a:pt x="2453144" y="1693443"/>
                  </a:lnTo>
                  <a:lnTo>
                    <a:pt x="2693060" y="1693443"/>
                  </a:lnTo>
                  <a:lnTo>
                    <a:pt x="2693060" y="1753425"/>
                  </a:lnTo>
                  <a:lnTo>
                    <a:pt x="2453144" y="1753425"/>
                  </a:lnTo>
                  <a:lnTo>
                    <a:pt x="2513126" y="1873377"/>
                  </a:lnTo>
                  <a:lnTo>
                    <a:pt x="2932963" y="1873377"/>
                  </a:lnTo>
                  <a:lnTo>
                    <a:pt x="3052927" y="1753425"/>
                  </a:lnTo>
                  <a:close/>
                </a:path>
              </a:pathLst>
            </a:custGeom>
            <a:solidFill>
              <a:srgbClr val="FFFFFF"/>
            </a:solidFill>
          </p:spPr>
          <p:txBody>
            <a:bodyPr wrap="square" lIns="0" tIns="0" rIns="0" bIns="0" rtlCol="0"/>
            <a:lstStyle/>
            <a:p/>
          </p:txBody>
        </p:sp>
      </p:grpSp>
      <p:pic>
        <p:nvPicPr>
          <p:cNvPr id="6" name="object 6"/>
          <p:cNvPicPr/>
          <p:nvPr/>
        </p:nvPicPr>
        <p:blipFill>
          <a:blip r:embed="rId2"/>
          <a:stretch>
            <a:fillRect/>
          </a:stretch>
        </p:blipFill>
        <p:spPr>
          <a:xfrm>
            <a:off x="904944" y="1702238"/>
            <a:ext cx="166569" cy="166569"/>
          </a:xfrm>
          <a:prstGeom prst="rect">
            <a:avLst/>
          </a:prstGeom>
        </p:spPr>
      </p:pic>
      <p:sp>
        <p:nvSpPr>
          <p:cNvPr id="7" name="object 7"/>
          <p:cNvSpPr txBox="1"/>
          <p:nvPr/>
        </p:nvSpPr>
        <p:spPr>
          <a:xfrm>
            <a:off x="1173114" y="1616516"/>
            <a:ext cx="4406900" cy="4125595"/>
          </a:xfrm>
          <a:prstGeom prst="rect">
            <a:avLst/>
          </a:prstGeom>
        </p:spPr>
        <p:txBody>
          <a:bodyPr vert="horz" wrap="square" lIns="0" tIns="12700" rIns="0" bIns="0" rtlCol="0">
            <a:spAutoFit/>
          </a:bodyPr>
          <a:lstStyle/>
          <a:p>
            <a:pPr marL="12700">
              <a:lnSpc>
                <a:spcPct val="100000"/>
              </a:lnSpc>
              <a:spcBef>
                <a:spcPts val="100"/>
              </a:spcBef>
            </a:pPr>
            <a:r>
              <a:rPr sz="1800" b="1" spc="-10">
                <a:solidFill>
                  <a:srgbClr val="9A6930"/>
                </a:solidFill>
                <a:latin typeface="微软雅黑"/>
                <a:cs typeface="微软雅黑"/>
              </a:rPr>
              <a:t>购物时间碎片化</a:t>
            </a:r>
            <a:endParaRPr sz="1800">
              <a:latin typeface="微软雅黑"/>
              <a:cs typeface="微软雅黑"/>
            </a:endParaRPr>
          </a:p>
          <a:p>
            <a:pPr marL="12700" marR="5080">
              <a:lnSpc>
                <a:spcPct val="120000"/>
              </a:lnSpc>
              <a:spcBef>
                <a:spcPts val="1330"/>
              </a:spcBef>
            </a:pPr>
            <a:r>
              <a:rPr sz="1500" spc="-5">
                <a:solidFill>
                  <a:srgbClr val="633301"/>
                </a:solidFill>
                <a:latin typeface="微软雅黑"/>
                <a:cs typeface="微软雅黑"/>
              </a:rPr>
              <a:t>随着移动互联网的普及，消费者越来越多地利用碎片时间进行购物，如上下班途中、午休时间等。</a:t>
            </a:r>
            <a:endParaRPr sz="1500">
              <a:latin typeface="微软雅黑"/>
              <a:cs typeface="微软雅黑"/>
            </a:endParaRPr>
          </a:p>
          <a:p>
            <a:pPr>
              <a:lnSpc>
                <a:spcPct val="100000"/>
              </a:lnSpc>
              <a:spcBef>
                <a:spcPts val="10"/>
              </a:spcBef>
            </a:pPr>
            <a:endParaRPr sz="2350">
              <a:latin typeface="微软雅黑"/>
              <a:cs typeface="微软雅黑"/>
            </a:endParaRPr>
          </a:p>
          <a:p>
            <a:pPr marL="12700">
              <a:lnSpc>
                <a:spcPct val="100000"/>
              </a:lnSpc>
            </a:pPr>
            <a:r>
              <a:rPr sz="1800" b="1" spc="-10">
                <a:solidFill>
                  <a:srgbClr val="9A6930"/>
                </a:solidFill>
                <a:latin typeface="微软雅黑"/>
                <a:cs typeface="微软雅黑"/>
              </a:rPr>
              <a:t>个性化需求凸显</a:t>
            </a:r>
            <a:endParaRPr sz="1800">
              <a:latin typeface="微软雅黑"/>
              <a:cs typeface="微软雅黑"/>
            </a:endParaRPr>
          </a:p>
          <a:p>
            <a:pPr marL="12700" marR="5080">
              <a:lnSpc>
                <a:spcPct val="120000"/>
              </a:lnSpc>
              <a:spcBef>
                <a:spcPts val="1335"/>
              </a:spcBef>
            </a:pPr>
            <a:r>
              <a:rPr sz="1500" spc="-5">
                <a:solidFill>
                  <a:srgbClr val="633301"/>
                </a:solidFill>
                <a:latin typeface="微软雅黑"/>
                <a:cs typeface="微软雅黑"/>
              </a:rPr>
              <a:t>消费者对商品的需求越来越个性化，对定制化、独特</a:t>
            </a:r>
            <a:r>
              <a:rPr sz="1500" spc="-10">
                <a:solidFill>
                  <a:srgbClr val="633301"/>
                </a:solidFill>
                <a:latin typeface="微软雅黑"/>
                <a:cs typeface="微软雅黑"/>
              </a:rPr>
              <a:t>性的商品更感兴趣。</a:t>
            </a:r>
            <a:endParaRPr sz="1500">
              <a:latin typeface="微软雅黑"/>
              <a:cs typeface="微软雅黑"/>
            </a:endParaRPr>
          </a:p>
          <a:p>
            <a:pPr>
              <a:lnSpc>
                <a:spcPct val="100000"/>
              </a:lnSpc>
              <a:spcBef>
                <a:spcPts val="80"/>
              </a:spcBef>
            </a:pPr>
            <a:endParaRPr sz="2400">
              <a:latin typeface="微软雅黑"/>
              <a:cs typeface="微软雅黑"/>
            </a:endParaRPr>
          </a:p>
          <a:p>
            <a:pPr marL="12700">
              <a:lnSpc>
                <a:spcPct val="100000"/>
              </a:lnSpc>
            </a:pPr>
            <a:r>
              <a:rPr sz="1800" b="1" spc="-10">
                <a:solidFill>
                  <a:srgbClr val="9A6930"/>
                </a:solidFill>
                <a:latin typeface="微软雅黑"/>
                <a:cs typeface="微软雅黑"/>
              </a:rPr>
              <a:t>注重品质与服务</a:t>
            </a:r>
            <a:endParaRPr sz="1800">
              <a:latin typeface="微软雅黑"/>
              <a:cs typeface="微软雅黑"/>
            </a:endParaRPr>
          </a:p>
          <a:p>
            <a:pPr marL="12700" marR="5080">
              <a:lnSpc>
                <a:spcPct val="120000"/>
              </a:lnSpc>
              <a:spcBef>
                <a:spcPts val="1330"/>
              </a:spcBef>
            </a:pPr>
            <a:r>
              <a:rPr sz="1500" spc="-5">
                <a:solidFill>
                  <a:srgbClr val="633301"/>
                </a:solidFill>
                <a:latin typeface="微软雅黑"/>
                <a:cs typeface="微软雅黑"/>
              </a:rPr>
              <a:t>消费者对商品品质和售后服务的要求越来越高，愿意为高品质的商品和服务支付更高的价格。</a:t>
            </a:r>
            <a:endParaRPr sz="1500">
              <a:latin typeface="微软雅黑"/>
              <a:cs typeface="微软雅黑"/>
            </a:endParaRPr>
          </a:p>
        </p:txBody>
      </p:sp>
      <p:pic>
        <p:nvPicPr>
          <p:cNvPr id="8" name="object 8"/>
          <p:cNvPicPr/>
          <p:nvPr/>
        </p:nvPicPr>
        <p:blipFill>
          <a:blip r:embed="rId2"/>
          <a:stretch>
            <a:fillRect/>
          </a:stretch>
        </p:blipFill>
        <p:spPr>
          <a:xfrm>
            <a:off x="904944" y="3245909"/>
            <a:ext cx="166569" cy="166569"/>
          </a:xfrm>
          <a:prstGeom prst="rect">
            <a:avLst/>
          </a:prstGeom>
        </p:spPr>
      </p:pic>
      <p:pic>
        <p:nvPicPr>
          <p:cNvPr id="9" name="object 9"/>
          <p:cNvPicPr/>
          <p:nvPr/>
        </p:nvPicPr>
        <p:blipFill>
          <a:blip r:embed="rId2"/>
          <a:stretch>
            <a:fillRect/>
          </a:stretch>
        </p:blipFill>
        <p:spPr>
          <a:xfrm>
            <a:off x="904944" y="4808201"/>
            <a:ext cx="166570" cy="166570"/>
          </a:xfrm>
          <a:prstGeom prst="rect">
            <a:avLst/>
          </a:prstGeom>
        </p:spPr>
      </p:pic>
      <p:grpSp>
        <p:nvGrpSpPr>
          <p:cNvPr id="10" name="object 10"/>
          <p:cNvGrpSpPr/>
          <p:nvPr/>
        </p:nvGrpSpPr>
        <p:grpSpPr>
          <a:xfrm>
            <a:off x="454963" y="331167"/>
            <a:ext cx="515620" cy="440055"/>
            <a:chOff x="454963" y="331167"/>
            <a:chExt cx="515620" cy="440055"/>
          </a:xfrm>
        </p:grpSpPr>
        <p:pic>
          <p:nvPicPr>
            <p:cNvPr id="11" name="object 11"/>
            <p:cNvPicPr/>
            <p:nvPr/>
          </p:nvPicPr>
          <p:blipFill>
            <a:blip r:embed="rId3"/>
            <a:stretch>
              <a:fillRect/>
            </a:stretch>
          </p:blipFill>
          <p:spPr>
            <a:xfrm>
              <a:off x="454963" y="331167"/>
              <a:ext cx="84147" cy="84146"/>
            </a:xfrm>
            <a:prstGeom prst="rect">
              <a:avLst/>
            </a:prstGeom>
          </p:spPr>
        </p:pic>
        <p:pic>
          <p:nvPicPr>
            <p:cNvPr id="12" name="object 12"/>
            <p:cNvPicPr/>
            <p:nvPr/>
          </p:nvPicPr>
          <p:blipFill>
            <a:blip r:embed="rId4"/>
            <a:stretch>
              <a:fillRect/>
            </a:stretch>
          </p:blipFill>
          <p:spPr>
            <a:xfrm>
              <a:off x="575049" y="337742"/>
              <a:ext cx="78137" cy="78136"/>
            </a:xfrm>
            <a:prstGeom prst="rect">
              <a:avLst/>
            </a:prstGeom>
          </p:spPr>
        </p:pic>
        <p:pic>
          <p:nvPicPr>
            <p:cNvPr id="13" name="object 13"/>
            <p:cNvPicPr/>
            <p:nvPr/>
          </p:nvPicPr>
          <p:blipFill>
            <a:blip r:embed="rId5"/>
            <a:stretch>
              <a:fillRect/>
            </a:stretch>
          </p:blipFill>
          <p:spPr>
            <a:xfrm>
              <a:off x="689124" y="339459"/>
              <a:ext cx="74704" cy="74703"/>
            </a:xfrm>
            <a:prstGeom prst="rect">
              <a:avLst/>
            </a:prstGeom>
          </p:spPr>
        </p:pic>
        <p:pic>
          <p:nvPicPr>
            <p:cNvPr id="14" name="object 14"/>
            <p:cNvPicPr/>
            <p:nvPr/>
          </p:nvPicPr>
          <p:blipFill>
            <a:blip r:embed="rId6"/>
            <a:stretch>
              <a:fillRect/>
            </a:stretch>
          </p:blipFill>
          <p:spPr>
            <a:xfrm>
              <a:off x="799767" y="348429"/>
              <a:ext cx="69238" cy="69237"/>
            </a:xfrm>
            <a:prstGeom prst="rect">
              <a:avLst/>
            </a:prstGeom>
          </p:spPr>
        </p:pic>
        <p:pic>
          <p:nvPicPr>
            <p:cNvPr id="15" name="object 15"/>
            <p:cNvPicPr/>
            <p:nvPr/>
          </p:nvPicPr>
          <p:blipFill>
            <a:blip r:embed="rId7"/>
            <a:stretch>
              <a:fillRect/>
            </a:stretch>
          </p:blipFill>
          <p:spPr>
            <a:xfrm>
              <a:off x="904944" y="344296"/>
              <a:ext cx="65594" cy="65593"/>
            </a:xfrm>
            <a:prstGeom prst="rect">
              <a:avLst/>
            </a:prstGeom>
          </p:spPr>
        </p:pic>
        <p:pic>
          <p:nvPicPr>
            <p:cNvPr id="16" name="object 16"/>
            <p:cNvPicPr/>
            <p:nvPr/>
          </p:nvPicPr>
          <p:blipFill>
            <a:blip r:embed="rId8"/>
            <a:stretch>
              <a:fillRect/>
            </a:stretch>
          </p:blipFill>
          <p:spPr>
            <a:xfrm>
              <a:off x="454963" y="448941"/>
              <a:ext cx="84147" cy="84146"/>
            </a:xfrm>
            <a:prstGeom prst="rect">
              <a:avLst/>
            </a:prstGeom>
          </p:spPr>
        </p:pic>
        <p:pic>
          <p:nvPicPr>
            <p:cNvPr id="17" name="object 17"/>
            <p:cNvPicPr/>
            <p:nvPr/>
          </p:nvPicPr>
          <p:blipFill>
            <a:blip r:embed="rId4"/>
            <a:stretch>
              <a:fillRect/>
            </a:stretch>
          </p:blipFill>
          <p:spPr>
            <a:xfrm>
              <a:off x="575049" y="455516"/>
              <a:ext cx="78137" cy="78136"/>
            </a:xfrm>
            <a:prstGeom prst="rect">
              <a:avLst/>
            </a:prstGeom>
          </p:spPr>
        </p:pic>
        <p:pic>
          <p:nvPicPr>
            <p:cNvPr id="18" name="object 18"/>
            <p:cNvPicPr/>
            <p:nvPr/>
          </p:nvPicPr>
          <p:blipFill>
            <a:blip r:embed="rId5"/>
            <a:stretch>
              <a:fillRect/>
            </a:stretch>
          </p:blipFill>
          <p:spPr>
            <a:xfrm>
              <a:off x="689124" y="457232"/>
              <a:ext cx="74703" cy="74704"/>
            </a:xfrm>
            <a:prstGeom prst="rect">
              <a:avLst/>
            </a:prstGeom>
          </p:spPr>
        </p:pic>
        <p:pic>
          <p:nvPicPr>
            <p:cNvPr id="19" name="object 19"/>
            <p:cNvPicPr/>
            <p:nvPr/>
          </p:nvPicPr>
          <p:blipFill>
            <a:blip r:embed="rId9"/>
            <a:stretch>
              <a:fillRect/>
            </a:stretch>
          </p:blipFill>
          <p:spPr>
            <a:xfrm>
              <a:off x="799767" y="466202"/>
              <a:ext cx="69237" cy="69237"/>
            </a:xfrm>
            <a:prstGeom prst="rect">
              <a:avLst/>
            </a:prstGeom>
          </p:spPr>
        </p:pic>
        <p:pic>
          <p:nvPicPr>
            <p:cNvPr id="20" name="object 20"/>
            <p:cNvPicPr/>
            <p:nvPr/>
          </p:nvPicPr>
          <p:blipFill>
            <a:blip r:embed="rId7"/>
            <a:stretch>
              <a:fillRect/>
            </a:stretch>
          </p:blipFill>
          <p:spPr>
            <a:xfrm>
              <a:off x="904944" y="462069"/>
              <a:ext cx="65594" cy="65594"/>
            </a:xfrm>
            <a:prstGeom prst="rect">
              <a:avLst/>
            </a:prstGeom>
          </p:spPr>
        </p:pic>
        <p:pic>
          <p:nvPicPr>
            <p:cNvPr id="21" name="object 21"/>
            <p:cNvPicPr/>
            <p:nvPr/>
          </p:nvPicPr>
          <p:blipFill>
            <a:blip r:embed="rId8"/>
            <a:stretch>
              <a:fillRect/>
            </a:stretch>
          </p:blipFill>
          <p:spPr>
            <a:xfrm>
              <a:off x="454963" y="566714"/>
              <a:ext cx="84147" cy="84146"/>
            </a:xfrm>
            <a:prstGeom prst="rect">
              <a:avLst/>
            </a:prstGeom>
          </p:spPr>
        </p:pic>
        <p:pic>
          <p:nvPicPr>
            <p:cNvPr id="22" name="object 22"/>
            <p:cNvPicPr/>
            <p:nvPr/>
          </p:nvPicPr>
          <p:blipFill>
            <a:blip r:embed="rId10"/>
            <a:stretch>
              <a:fillRect/>
            </a:stretch>
          </p:blipFill>
          <p:spPr>
            <a:xfrm>
              <a:off x="575049" y="573290"/>
              <a:ext cx="78137" cy="78136"/>
            </a:xfrm>
            <a:prstGeom prst="rect">
              <a:avLst/>
            </a:prstGeom>
          </p:spPr>
        </p:pic>
        <p:pic>
          <p:nvPicPr>
            <p:cNvPr id="23" name="object 23"/>
            <p:cNvPicPr/>
            <p:nvPr/>
          </p:nvPicPr>
          <p:blipFill>
            <a:blip r:embed="rId11"/>
            <a:stretch>
              <a:fillRect/>
            </a:stretch>
          </p:blipFill>
          <p:spPr>
            <a:xfrm>
              <a:off x="689124" y="575006"/>
              <a:ext cx="74703" cy="74704"/>
            </a:xfrm>
            <a:prstGeom prst="rect">
              <a:avLst/>
            </a:prstGeom>
          </p:spPr>
        </p:pic>
        <p:pic>
          <p:nvPicPr>
            <p:cNvPr id="24" name="object 24"/>
            <p:cNvPicPr/>
            <p:nvPr/>
          </p:nvPicPr>
          <p:blipFill>
            <a:blip r:embed="rId9"/>
            <a:stretch>
              <a:fillRect/>
            </a:stretch>
          </p:blipFill>
          <p:spPr>
            <a:xfrm>
              <a:off x="799767" y="583976"/>
              <a:ext cx="69237" cy="69237"/>
            </a:xfrm>
            <a:prstGeom prst="rect">
              <a:avLst/>
            </a:prstGeom>
          </p:spPr>
        </p:pic>
        <p:pic>
          <p:nvPicPr>
            <p:cNvPr id="25" name="object 25"/>
            <p:cNvPicPr/>
            <p:nvPr/>
          </p:nvPicPr>
          <p:blipFill>
            <a:blip r:embed="rId7"/>
            <a:stretch>
              <a:fillRect/>
            </a:stretch>
          </p:blipFill>
          <p:spPr>
            <a:xfrm>
              <a:off x="904944" y="579843"/>
              <a:ext cx="65594" cy="65594"/>
            </a:xfrm>
            <a:prstGeom prst="rect">
              <a:avLst/>
            </a:prstGeom>
          </p:spPr>
        </p:pic>
        <p:pic>
          <p:nvPicPr>
            <p:cNvPr id="26" name="object 26"/>
            <p:cNvPicPr/>
            <p:nvPr/>
          </p:nvPicPr>
          <p:blipFill>
            <a:blip r:embed="rId3"/>
            <a:stretch>
              <a:fillRect/>
            </a:stretch>
          </p:blipFill>
          <p:spPr>
            <a:xfrm>
              <a:off x="454963" y="684488"/>
              <a:ext cx="84147" cy="84146"/>
            </a:xfrm>
            <a:prstGeom prst="rect">
              <a:avLst/>
            </a:prstGeom>
          </p:spPr>
        </p:pic>
        <p:pic>
          <p:nvPicPr>
            <p:cNvPr id="27" name="object 27"/>
            <p:cNvPicPr/>
            <p:nvPr/>
          </p:nvPicPr>
          <p:blipFill>
            <a:blip r:embed="rId10"/>
            <a:stretch>
              <a:fillRect/>
            </a:stretch>
          </p:blipFill>
          <p:spPr>
            <a:xfrm>
              <a:off x="575049" y="691063"/>
              <a:ext cx="78137" cy="78136"/>
            </a:xfrm>
            <a:prstGeom prst="rect">
              <a:avLst/>
            </a:prstGeom>
          </p:spPr>
        </p:pic>
        <p:pic>
          <p:nvPicPr>
            <p:cNvPr id="28" name="object 28"/>
            <p:cNvPicPr/>
            <p:nvPr/>
          </p:nvPicPr>
          <p:blipFill>
            <a:blip r:embed="rId5"/>
            <a:stretch>
              <a:fillRect/>
            </a:stretch>
          </p:blipFill>
          <p:spPr>
            <a:xfrm>
              <a:off x="689124" y="692780"/>
              <a:ext cx="74703" cy="74704"/>
            </a:xfrm>
            <a:prstGeom prst="rect">
              <a:avLst/>
            </a:prstGeom>
          </p:spPr>
        </p:pic>
        <p:pic>
          <p:nvPicPr>
            <p:cNvPr id="29" name="object 29"/>
            <p:cNvPicPr/>
            <p:nvPr/>
          </p:nvPicPr>
          <p:blipFill>
            <a:blip r:embed="rId6"/>
            <a:stretch>
              <a:fillRect/>
            </a:stretch>
          </p:blipFill>
          <p:spPr>
            <a:xfrm>
              <a:off x="799767" y="701750"/>
              <a:ext cx="69237" cy="69237"/>
            </a:xfrm>
            <a:prstGeom prst="rect">
              <a:avLst/>
            </a:prstGeom>
          </p:spPr>
        </p:pic>
        <p:pic>
          <p:nvPicPr>
            <p:cNvPr id="30" name="object 30"/>
            <p:cNvPicPr/>
            <p:nvPr/>
          </p:nvPicPr>
          <p:blipFill>
            <a:blip r:embed="rId7"/>
            <a:stretch>
              <a:fillRect/>
            </a:stretch>
          </p:blipFill>
          <p:spPr>
            <a:xfrm>
              <a:off x="904944" y="697617"/>
              <a:ext cx="65594" cy="65594"/>
            </a:xfrm>
            <a:prstGeom prst="rect">
              <a:avLst/>
            </a:prstGeom>
          </p:spPr>
        </p:pic>
      </p:grpSp>
      <p:sp>
        <p:nvSpPr>
          <p:cNvPr id="31" name="object 31"/>
          <p:cNvSpPr txBox="1">
            <a:spLocks noGrp="1"/>
          </p:cNvSpPr>
          <p:nvPr>
            <p:ph type="title"/>
          </p:nvPr>
        </p:nvSpPr>
        <p:spPr>
          <a:xfrm>
            <a:off x="1205967" y="320735"/>
            <a:ext cx="2692400" cy="482600"/>
          </a:xfrm>
          <a:prstGeom prst="rect">
            <a:avLst/>
          </a:prstGeom>
        </p:spPr>
        <p:txBody>
          <a:bodyPr vert="horz" wrap="square" lIns="0" tIns="12700" rIns="0" bIns="0" rtlCol="0">
            <a:spAutoFit/>
          </a:bodyPr>
          <a:lstStyle/>
          <a:p>
            <a:pPr marL="12700">
              <a:lnSpc>
                <a:spcPct val="100000"/>
              </a:lnSpc>
              <a:spcBef>
                <a:spcPts val="100"/>
              </a:spcBef>
            </a:pPr>
            <a:r>
              <a:rPr spc="-10"/>
              <a:t>消费者行为变化</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3776917" y="3720617"/>
            <a:ext cx="4640580" cy="1971039"/>
            <a:chOff x="3776917" y="3720617"/>
            <a:chExt cx="4640580" cy="1971039"/>
          </a:xfrm>
        </p:grpSpPr>
        <p:sp>
          <p:nvSpPr>
            <p:cNvPr id="3" name="object 3"/>
            <p:cNvSpPr/>
            <p:nvPr/>
          </p:nvSpPr>
          <p:spPr>
            <a:xfrm>
              <a:off x="5012266" y="3720617"/>
              <a:ext cx="2167890" cy="1834514"/>
            </a:xfrm>
            <a:custGeom>
              <a:rect l="l" t="t" r="r" b="b"/>
              <a:pathLst>
                <a:path w="2167890" h="1834514">
                  <a:moveTo>
                    <a:pt x="1083733" y="1834100"/>
                  </a:moveTo>
                  <a:lnTo>
                    <a:pt x="0" y="0"/>
                  </a:lnTo>
                  <a:lnTo>
                    <a:pt x="2167466" y="0"/>
                  </a:lnTo>
                  <a:lnTo>
                    <a:pt x="1083733" y="1834100"/>
                  </a:lnTo>
                  <a:close/>
                </a:path>
              </a:pathLst>
            </a:custGeom>
            <a:solidFill>
              <a:srgbClr val="4D3418"/>
            </a:solidFill>
          </p:spPr>
          <p:txBody>
            <a:bodyPr wrap="square" lIns="0" tIns="0" rIns="0" bIns="0" rtlCol="0"/>
            <a:lstStyle/>
            <a:p/>
          </p:txBody>
        </p:sp>
        <p:sp>
          <p:nvSpPr>
            <p:cNvPr id="4" name="object 4"/>
            <p:cNvSpPr/>
            <p:nvPr/>
          </p:nvSpPr>
          <p:spPr>
            <a:xfrm>
              <a:off x="3776916" y="3865016"/>
              <a:ext cx="4640580" cy="1826895"/>
            </a:xfrm>
            <a:custGeom>
              <a:rect l="l" t="t" r="r" b="b"/>
              <a:pathLst>
                <a:path w="4640580" h="1826895">
                  <a:moveTo>
                    <a:pt x="2167458" y="1826285"/>
                  </a:moveTo>
                  <a:lnTo>
                    <a:pt x="1083729" y="0"/>
                  </a:lnTo>
                  <a:lnTo>
                    <a:pt x="0" y="1826285"/>
                  </a:lnTo>
                  <a:lnTo>
                    <a:pt x="2167458" y="1826285"/>
                  </a:lnTo>
                  <a:close/>
                </a:path>
                <a:path w="4640580" h="1826895">
                  <a:moveTo>
                    <a:pt x="4640237" y="1826285"/>
                  </a:moveTo>
                  <a:lnTo>
                    <a:pt x="3556508" y="0"/>
                  </a:lnTo>
                  <a:lnTo>
                    <a:pt x="2472779" y="1826285"/>
                  </a:lnTo>
                  <a:lnTo>
                    <a:pt x="4640237" y="1826285"/>
                  </a:lnTo>
                  <a:close/>
                </a:path>
              </a:pathLst>
            </a:custGeom>
            <a:solidFill>
              <a:srgbClr val="9A6930"/>
            </a:solidFill>
          </p:spPr>
          <p:txBody>
            <a:bodyPr wrap="square" lIns="0" tIns="0" rIns="0" bIns="0" rtlCol="0"/>
            <a:lstStyle/>
            <a:p/>
          </p:txBody>
        </p:sp>
      </p:grpSp>
      <p:grpSp>
        <p:nvGrpSpPr>
          <p:cNvPr id="5" name="object 5"/>
          <p:cNvGrpSpPr/>
          <p:nvPr/>
        </p:nvGrpSpPr>
        <p:grpSpPr>
          <a:xfrm>
            <a:off x="5012266" y="1711093"/>
            <a:ext cx="2167890" cy="1831975"/>
            <a:chOff x="5012266" y="1711093"/>
            <a:chExt cx="2167890" cy="1831975"/>
          </a:xfrm>
        </p:grpSpPr>
        <p:sp>
          <p:nvSpPr>
            <p:cNvPr id="6" name="object 6"/>
            <p:cNvSpPr/>
            <p:nvPr/>
          </p:nvSpPr>
          <p:spPr>
            <a:xfrm>
              <a:off x="5012266" y="1711093"/>
              <a:ext cx="2167890" cy="1826895"/>
            </a:xfrm>
            <a:custGeom>
              <a:rect l="l" t="t" r="r" b="b"/>
              <a:pathLst>
                <a:path w="2167890" h="1826895">
                  <a:moveTo>
                    <a:pt x="2167466" y="1826279"/>
                  </a:moveTo>
                  <a:lnTo>
                    <a:pt x="0" y="1826279"/>
                  </a:lnTo>
                  <a:lnTo>
                    <a:pt x="1083733" y="0"/>
                  </a:lnTo>
                  <a:lnTo>
                    <a:pt x="2167466" y="1826279"/>
                  </a:lnTo>
                  <a:close/>
                </a:path>
              </a:pathLst>
            </a:custGeom>
            <a:solidFill>
              <a:srgbClr val="9A6930"/>
            </a:solidFill>
          </p:spPr>
          <p:txBody>
            <a:bodyPr wrap="square" lIns="0" tIns="0" rIns="0" bIns="0" rtlCol="0"/>
            <a:lstStyle/>
            <a:p/>
          </p:txBody>
        </p:sp>
        <p:sp>
          <p:nvSpPr>
            <p:cNvPr id="7" name="object 7"/>
            <p:cNvSpPr/>
            <p:nvPr/>
          </p:nvSpPr>
          <p:spPr>
            <a:xfrm>
              <a:off x="5743787" y="3022600"/>
              <a:ext cx="704850" cy="520700"/>
            </a:xfrm>
            <a:custGeom>
              <a:rect l="l" t="t" r="r" b="b"/>
              <a:pathLst>
                <a:path w="704850" h="520700">
                  <a:moveTo>
                    <a:pt x="528320" y="520192"/>
                  </a:moveTo>
                  <a:lnTo>
                    <a:pt x="176106" y="520192"/>
                  </a:lnTo>
                  <a:lnTo>
                    <a:pt x="176106" y="260095"/>
                  </a:lnTo>
                  <a:lnTo>
                    <a:pt x="0" y="260095"/>
                  </a:lnTo>
                  <a:lnTo>
                    <a:pt x="352213" y="0"/>
                  </a:lnTo>
                  <a:lnTo>
                    <a:pt x="704427" y="260095"/>
                  </a:lnTo>
                  <a:lnTo>
                    <a:pt x="528320" y="260095"/>
                  </a:lnTo>
                  <a:lnTo>
                    <a:pt x="528320" y="520192"/>
                  </a:lnTo>
                  <a:close/>
                </a:path>
              </a:pathLst>
            </a:custGeom>
            <a:solidFill>
              <a:srgbClr val="FBF9F6"/>
            </a:solidFill>
          </p:spPr>
          <p:txBody>
            <a:bodyPr wrap="square" lIns="0" tIns="0" rIns="0" bIns="0" rtlCol="0"/>
            <a:lstStyle/>
            <a:p/>
          </p:txBody>
        </p:sp>
      </p:grpSp>
      <p:sp>
        <p:nvSpPr>
          <p:cNvPr id="8" name="object 8"/>
          <p:cNvSpPr/>
          <p:nvPr/>
        </p:nvSpPr>
        <p:spPr>
          <a:xfrm>
            <a:off x="6627667" y="4632503"/>
            <a:ext cx="537210" cy="604520"/>
          </a:xfrm>
          <a:custGeom>
            <a:rect l="l" t="t" r="r" b="b"/>
            <a:pathLst>
              <a:path w="537209" h="604520">
                <a:moveTo>
                  <a:pt x="0" y="319014"/>
                </a:moveTo>
                <a:lnTo>
                  <a:pt x="181333" y="17066"/>
                </a:lnTo>
                <a:lnTo>
                  <a:pt x="404310" y="150974"/>
                </a:lnTo>
                <a:lnTo>
                  <a:pt x="494977" y="0"/>
                </a:lnTo>
                <a:lnTo>
                  <a:pt x="536620" y="435855"/>
                </a:lnTo>
                <a:lnTo>
                  <a:pt x="132309" y="603896"/>
                </a:lnTo>
                <a:lnTo>
                  <a:pt x="222976" y="452921"/>
                </a:lnTo>
                <a:lnTo>
                  <a:pt x="0" y="319014"/>
                </a:lnTo>
                <a:close/>
              </a:path>
            </a:pathLst>
          </a:custGeom>
          <a:solidFill>
            <a:srgbClr val="FBF9F6"/>
          </a:solidFill>
        </p:spPr>
        <p:txBody>
          <a:bodyPr wrap="square" lIns="0" tIns="0" rIns="0" bIns="0" rtlCol="0"/>
          <a:lstStyle/>
          <a:p/>
        </p:txBody>
      </p:sp>
      <p:sp>
        <p:nvSpPr>
          <p:cNvPr id="9" name="object 9"/>
          <p:cNvSpPr/>
          <p:nvPr/>
        </p:nvSpPr>
        <p:spPr>
          <a:xfrm>
            <a:off x="5038631" y="4614591"/>
            <a:ext cx="538480" cy="608330"/>
          </a:xfrm>
          <a:custGeom>
            <a:rect l="l" t="t" r="r" b="b"/>
            <a:pathLst>
              <a:path w="538479" h="608329">
                <a:moveTo>
                  <a:pt x="359898" y="20535"/>
                </a:moveTo>
                <a:lnTo>
                  <a:pt x="537880" y="324470"/>
                </a:lnTo>
                <a:lnTo>
                  <a:pt x="313435" y="455903"/>
                </a:lnTo>
                <a:lnTo>
                  <a:pt x="402426" y="607871"/>
                </a:lnTo>
                <a:lnTo>
                  <a:pt x="0" y="435368"/>
                </a:lnTo>
                <a:lnTo>
                  <a:pt x="46463" y="0"/>
                </a:lnTo>
                <a:lnTo>
                  <a:pt x="135454" y="151967"/>
                </a:lnTo>
                <a:lnTo>
                  <a:pt x="359898" y="20535"/>
                </a:lnTo>
                <a:close/>
              </a:path>
            </a:pathLst>
          </a:custGeom>
          <a:solidFill>
            <a:srgbClr val="FBF9F6"/>
          </a:solidFill>
        </p:spPr>
        <p:txBody>
          <a:bodyPr wrap="square" lIns="0" tIns="0" rIns="0" bIns="0" rtlCol="0"/>
          <a:lstStyle/>
          <a:p/>
        </p:txBody>
      </p:sp>
      <p:grpSp>
        <p:nvGrpSpPr>
          <p:cNvPr id="10" name="object 10"/>
          <p:cNvGrpSpPr/>
          <p:nvPr/>
        </p:nvGrpSpPr>
        <p:grpSpPr>
          <a:xfrm>
            <a:off x="6818376" y="3216316"/>
            <a:ext cx="4231005" cy="151765"/>
            <a:chOff x="6818376" y="3216316"/>
            <a:chExt cx="4231005" cy="151765"/>
          </a:xfrm>
        </p:grpSpPr>
        <p:sp>
          <p:nvSpPr>
            <p:cNvPr id="11" name="object 11"/>
            <p:cNvSpPr/>
            <p:nvPr/>
          </p:nvSpPr>
          <p:spPr>
            <a:xfrm>
              <a:off x="6818376" y="3284051"/>
              <a:ext cx="4107815" cy="0"/>
            </a:xfrm>
            <a:custGeom>
              <a:rect l="l" t="t" r="r" b="b"/>
              <a:pathLst>
                <a:path w="4107815">
                  <a:moveTo>
                    <a:pt x="4107349" y="0"/>
                  </a:moveTo>
                  <a:lnTo>
                    <a:pt x="0" y="0"/>
                  </a:lnTo>
                </a:path>
              </a:pathLst>
            </a:custGeom>
            <a:solidFill>
              <a:srgbClr val="9A6930"/>
            </a:solidFill>
          </p:spPr>
          <p:txBody>
            <a:bodyPr wrap="square" lIns="0" tIns="0" rIns="0" bIns="0" rtlCol="0"/>
            <a:lstStyle/>
            <a:p/>
          </p:txBody>
        </p:sp>
        <p:sp>
          <p:nvSpPr>
            <p:cNvPr id="12" name="object 12"/>
            <p:cNvSpPr/>
            <p:nvPr/>
          </p:nvSpPr>
          <p:spPr>
            <a:xfrm>
              <a:off x="6818376" y="3284051"/>
              <a:ext cx="4107815" cy="0"/>
            </a:xfrm>
            <a:custGeom>
              <a:rect l="l" t="t" r="r" b="b"/>
              <a:pathLst>
                <a:path w="4107815">
                  <a:moveTo>
                    <a:pt x="0" y="0"/>
                  </a:moveTo>
                  <a:lnTo>
                    <a:pt x="4107349" y="0"/>
                  </a:lnTo>
                </a:path>
              </a:pathLst>
            </a:custGeom>
            <a:ln w="9525">
              <a:solidFill>
                <a:srgbClr val="9A6930"/>
              </a:solidFill>
            </a:ln>
          </p:spPr>
          <p:txBody>
            <a:bodyPr wrap="square" lIns="0" tIns="0" rIns="0" bIns="0" rtlCol="0"/>
            <a:lstStyle/>
            <a:p/>
          </p:txBody>
        </p:sp>
        <p:pic>
          <p:nvPicPr>
            <p:cNvPr id="13" name="object 13"/>
            <p:cNvPicPr/>
            <p:nvPr/>
          </p:nvPicPr>
          <p:blipFill>
            <a:blip r:embed="rId2"/>
            <a:stretch>
              <a:fillRect/>
            </a:stretch>
          </p:blipFill>
          <p:spPr>
            <a:xfrm>
              <a:off x="10897276" y="3216316"/>
              <a:ext cx="151723" cy="151722"/>
            </a:xfrm>
            <a:prstGeom prst="rect">
              <a:avLst/>
            </a:prstGeom>
          </p:spPr>
        </p:pic>
      </p:grpSp>
      <p:sp>
        <p:nvSpPr>
          <p:cNvPr id="14" name="object 14"/>
          <p:cNvSpPr txBox="1"/>
          <p:nvPr/>
        </p:nvSpPr>
        <p:spPr>
          <a:xfrm>
            <a:off x="7107448" y="1358390"/>
            <a:ext cx="179705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9A6930"/>
                </a:solidFill>
                <a:latin typeface="微软雅黑"/>
                <a:cs typeface="微软雅黑"/>
              </a:rPr>
              <a:t>垂直电商崛</a:t>
            </a:r>
            <a:r>
              <a:rPr sz="2300" b="1" spc="-50">
                <a:solidFill>
                  <a:srgbClr val="9A6930"/>
                </a:solidFill>
                <a:latin typeface="微软雅黑"/>
                <a:cs typeface="微软雅黑"/>
              </a:rPr>
              <a:t>起</a:t>
            </a:r>
            <a:endParaRPr sz="2300">
              <a:latin typeface="微软雅黑"/>
              <a:cs typeface="微软雅黑"/>
            </a:endParaRPr>
          </a:p>
        </p:txBody>
      </p:sp>
      <p:sp>
        <p:nvSpPr>
          <p:cNvPr id="15" name="object 15"/>
          <p:cNvSpPr txBox="1"/>
          <p:nvPr/>
        </p:nvSpPr>
        <p:spPr>
          <a:xfrm>
            <a:off x="7107449" y="2122200"/>
            <a:ext cx="3797300" cy="642620"/>
          </a:xfrm>
          <a:prstGeom prst="rect">
            <a:avLst/>
          </a:prstGeom>
        </p:spPr>
        <p:txBody>
          <a:bodyPr vert="horz" wrap="square" lIns="0" tIns="12700" rIns="0" bIns="0" rtlCol="0">
            <a:spAutoFit/>
          </a:bodyPr>
          <a:lstStyle/>
          <a:p>
            <a:pPr marL="12700" marR="5080">
              <a:lnSpc>
                <a:spcPct val="150000"/>
              </a:lnSpc>
              <a:spcBef>
                <a:spcPts val="100"/>
              </a:spcBef>
            </a:pPr>
            <a:r>
              <a:rPr sz="1350" spc="-5">
                <a:solidFill>
                  <a:srgbClr val="633301"/>
                </a:solidFill>
                <a:latin typeface="微软雅黑"/>
                <a:cs typeface="微软雅黑"/>
              </a:rPr>
              <a:t>专注于某一领域的垂直电商凭借专业化、精细化的运营，逐渐在市场中占据一席之地。</a:t>
            </a:r>
            <a:endParaRPr sz="1350">
              <a:latin typeface="微软雅黑"/>
              <a:cs typeface="微软雅黑"/>
            </a:endParaRPr>
          </a:p>
        </p:txBody>
      </p:sp>
      <p:sp>
        <p:nvSpPr>
          <p:cNvPr id="16" name="object 16"/>
          <p:cNvSpPr txBox="1"/>
          <p:nvPr/>
        </p:nvSpPr>
        <p:spPr>
          <a:xfrm>
            <a:off x="8240458" y="3652519"/>
            <a:ext cx="2092325"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9A6930"/>
                </a:solidFill>
                <a:latin typeface="微软雅黑"/>
                <a:cs typeface="微软雅黑"/>
              </a:rPr>
              <a:t>跨界合作与融</a:t>
            </a:r>
            <a:r>
              <a:rPr sz="2300" b="1" spc="-50">
                <a:solidFill>
                  <a:srgbClr val="9A6930"/>
                </a:solidFill>
                <a:latin typeface="微软雅黑"/>
                <a:cs typeface="微软雅黑"/>
              </a:rPr>
              <a:t>合</a:t>
            </a:r>
            <a:endParaRPr sz="2300">
              <a:latin typeface="微软雅黑"/>
              <a:cs typeface="微软雅黑"/>
            </a:endParaRPr>
          </a:p>
        </p:txBody>
      </p:sp>
      <p:sp>
        <p:nvSpPr>
          <p:cNvPr id="17" name="object 17"/>
          <p:cNvSpPr txBox="1"/>
          <p:nvPr/>
        </p:nvSpPr>
        <p:spPr>
          <a:xfrm>
            <a:off x="8252651" y="4504372"/>
            <a:ext cx="328295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solidFill>
                  <a:srgbClr val="633301"/>
                </a:solidFill>
                <a:latin typeface="微软雅黑"/>
                <a:cs typeface="微软雅黑"/>
              </a:rPr>
              <a:t>电商平台与线下实体店、品牌厂商等展开跨界合作，实现线上线下融合，为消费者提供</a:t>
            </a:r>
            <a:r>
              <a:rPr sz="1350" spc="-10">
                <a:solidFill>
                  <a:srgbClr val="633301"/>
                </a:solidFill>
                <a:latin typeface="微软雅黑"/>
                <a:cs typeface="微软雅黑"/>
              </a:rPr>
              <a:t>更丰富的购物体验。</a:t>
            </a:r>
            <a:endParaRPr sz="1350">
              <a:latin typeface="微软雅黑"/>
              <a:cs typeface="微软雅黑"/>
            </a:endParaRPr>
          </a:p>
        </p:txBody>
      </p:sp>
      <p:grpSp>
        <p:nvGrpSpPr>
          <p:cNvPr id="18" name="object 18"/>
          <p:cNvGrpSpPr/>
          <p:nvPr/>
        </p:nvGrpSpPr>
        <p:grpSpPr>
          <a:xfrm>
            <a:off x="7345622" y="5559890"/>
            <a:ext cx="4231005" cy="151765"/>
            <a:chOff x="7345622" y="5559890"/>
            <a:chExt cx="4231005" cy="151765"/>
          </a:xfrm>
        </p:grpSpPr>
        <p:sp>
          <p:nvSpPr>
            <p:cNvPr id="19" name="object 19"/>
            <p:cNvSpPr/>
            <p:nvPr/>
          </p:nvSpPr>
          <p:spPr>
            <a:xfrm>
              <a:off x="7345622" y="5627623"/>
              <a:ext cx="4107815" cy="0"/>
            </a:xfrm>
            <a:custGeom>
              <a:rect l="l" t="t" r="r" b="b"/>
              <a:pathLst>
                <a:path w="4107815">
                  <a:moveTo>
                    <a:pt x="4107349" y="0"/>
                  </a:moveTo>
                  <a:lnTo>
                    <a:pt x="0" y="0"/>
                  </a:lnTo>
                </a:path>
              </a:pathLst>
            </a:custGeom>
            <a:solidFill>
              <a:srgbClr val="9A6930"/>
            </a:solidFill>
          </p:spPr>
          <p:txBody>
            <a:bodyPr wrap="square" lIns="0" tIns="0" rIns="0" bIns="0" rtlCol="0"/>
            <a:lstStyle/>
            <a:p/>
          </p:txBody>
        </p:sp>
        <p:sp>
          <p:nvSpPr>
            <p:cNvPr id="20" name="object 20"/>
            <p:cNvSpPr/>
            <p:nvPr/>
          </p:nvSpPr>
          <p:spPr>
            <a:xfrm>
              <a:off x="7345622" y="5627623"/>
              <a:ext cx="4107815" cy="0"/>
            </a:xfrm>
            <a:custGeom>
              <a:rect l="l" t="t" r="r" b="b"/>
              <a:pathLst>
                <a:path w="4107815">
                  <a:moveTo>
                    <a:pt x="0" y="0"/>
                  </a:moveTo>
                  <a:lnTo>
                    <a:pt x="4107349" y="0"/>
                  </a:lnTo>
                </a:path>
              </a:pathLst>
            </a:custGeom>
            <a:ln w="9525">
              <a:solidFill>
                <a:srgbClr val="9A6930"/>
              </a:solidFill>
            </a:ln>
          </p:spPr>
          <p:txBody>
            <a:bodyPr wrap="square" lIns="0" tIns="0" rIns="0" bIns="0" rtlCol="0"/>
            <a:lstStyle/>
            <a:p/>
          </p:txBody>
        </p:sp>
        <p:pic>
          <p:nvPicPr>
            <p:cNvPr id="21" name="object 21"/>
            <p:cNvPicPr/>
            <p:nvPr/>
          </p:nvPicPr>
          <p:blipFill>
            <a:blip r:embed="rId2"/>
            <a:stretch>
              <a:fillRect/>
            </a:stretch>
          </p:blipFill>
          <p:spPr>
            <a:xfrm>
              <a:off x="11424522" y="5559890"/>
              <a:ext cx="151723" cy="151722"/>
            </a:xfrm>
            <a:prstGeom prst="rect">
              <a:avLst/>
            </a:prstGeom>
          </p:spPr>
        </p:pic>
      </p:grpSp>
      <p:grpSp>
        <p:nvGrpSpPr>
          <p:cNvPr id="22" name="object 22"/>
          <p:cNvGrpSpPr/>
          <p:nvPr/>
        </p:nvGrpSpPr>
        <p:grpSpPr>
          <a:xfrm>
            <a:off x="904944" y="4510023"/>
            <a:ext cx="3793490" cy="151765"/>
            <a:chOff x="904944" y="4510023"/>
            <a:chExt cx="3793490" cy="151765"/>
          </a:xfrm>
        </p:grpSpPr>
        <p:sp>
          <p:nvSpPr>
            <p:cNvPr id="23" name="object 23"/>
            <p:cNvSpPr/>
            <p:nvPr/>
          </p:nvSpPr>
          <p:spPr>
            <a:xfrm>
              <a:off x="904944" y="4589948"/>
              <a:ext cx="3793490" cy="0"/>
            </a:xfrm>
            <a:custGeom>
              <a:rect l="l" t="t" r="r" b="b"/>
              <a:pathLst>
                <a:path w="3793490">
                  <a:moveTo>
                    <a:pt x="3793067" y="0"/>
                  </a:moveTo>
                  <a:lnTo>
                    <a:pt x="0" y="0"/>
                  </a:lnTo>
                </a:path>
              </a:pathLst>
            </a:custGeom>
            <a:solidFill>
              <a:srgbClr val="9A6930"/>
            </a:solidFill>
          </p:spPr>
          <p:txBody>
            <a:bodyPr wrap="square" lIns="0" tIns="0" rIns="0" bIns="0" rtlCol="0"/>
            <a:lstStyle/>
            <a:p/>
          </p:txBody>
        </p:sp>
        <p:sp>
          <p:nvSpPr>
            <p:cNvPr id="24" name="object 24"/>
            <p:cNvSpPr/>
            <p:nvPr/>
          </p:nvSpPr>
          <p:spPr>
            <a:xfrm>
              <a:off x="904944" y="4589948"/>
              <a:ext cx="3793490" cy="0"/>
            </a:xfrm>
            <a:custGeom>
              <a:rect l="l" t="t" r="r" b="b"/>
              <a:pathLst>
                <a:path w="3793490">
                  <a:moveTo>
                    <a:pt x="0" y="0"/>
                  </a:moveTo>
                  <a:lnTo>
                    <a:pt x="3793067" y="0"/>
                  </a:lnTo>
                </a:path>
              </a:pathLst>
            </a:custGeom>
            <a:ln w="9525">
              <a:solidFill>
                <a:srgbClr val="9A6930"/>
              </a:solidFill>
            </a:ln>
          </p:spPr>
          <p:txBody>
            <a:bodyPr wrap="square" lIns="0" tIns="0" rIns="0" bIns="0" rtlCol="0"/>
            <a:lstStyle/>
            <a:p/>
          </p:txBody>
        </p:sp>
        <p:pic>
          <p:nvPicPr>
            <p:cNvPr id="25" name="object 25"/>
            <p:cNvPicPr/>
            <p:nvPr/>
          </p:nvPicPr>
          <p:blipFill>
            <a:blip r:embed="rId2"/>
            <a:stretch>
              <a:fillRect/>
            </a:stretch>
          </p:blipFill>
          <p:spPr>
            <a:xfrm>
              <a:off x="904945" y="4510023"/>
              <a:ext cx="151722" cy="151722"/>
            </a:xfrm>
            <a:prstGeom prst="rect">
              <a:avLst/>
            </a:prstGeom>
          </p:spPr>
        </p:pic>
      </p:grpSp>
      <p:sp>
        <p:nvSpPr>
          <p:cNvPr id="26" name="object 26"/>
          <p:cNvSpPr txBox="1"/>
          <p:nvPr/>
        </p:nvSpPr>
        <p:spPr>
          <a:xfrm>
            <a:off x="980130" y="2446743"/>
            <a:ext cx="1797050" cy="379730"/>
          </a:xfrm>
          <a:prstGeom prst="rect">
            <a:avLst/>
          </a:prstGeom>
        </p:spPr>
        <p:txBody>
          <a:bodyPr vert="horz" wrap="square" lIns="0" tIns="15875" rIns="0" bIns="0" rtlCol="0">
            <a:spAutoFit/>
          </a:bodyPr>
          <a:lstStyle/>
          <a:p>
            <a:pPr marL="12700">
              <a:lnSpc>
                <a:spcPct val="100000"/>
              </a:lnSpc>
              <a:spcBef>
                <a:spcPts val="125"/>
              </a:spcBef>
            </a:pPr>
            <a:r>
              <a:rPr sz="2300" b="1">
                <a:solidFill>
                  <a:srgbClr val="9A6930"/>
                </a:solidFill>
                <a:latin typeface="微软雅黑"/>
                <a:cs typeface="微软雅黑"/>
              </a:rPr>
              <a:t>平台竞争加</a:t>
            </a:r>
            <a:r>
              <a:rPr sz="2300" b="1" spc="-50">
                <a:solidFill>
                  <a:srgbClr val="9A6930"/>
                </a:solidFill>
                <a:latin typeface="微软雅黑"/>
                <a:cs typeface="微软雅黑"/>
              </a:rPr>
              <a:t>剧</a:t>
            </a:r>
            <a:endParaRPr sz="2300">
              <a:latin typeface="微软雅黑"/>
              <a:cs typeface="微软雅黑"/>
            </a:endParaRPr>
          </a:p>
        </p:txBody>
      </p:sp>
      <p:sp>
        <p:nvSpPr>
          <p:cNvPr id="27" name="object 27"/>
          <p:cNvSpPr txBox="1"/>
          <p:nvPr/>
        </p:nvSpPr>
        <p:spPr>
          <a:xfrm>
            <a:off x="980130" y="3298597"/>
            <a:ext cx="3282950" cy="951230"/>
          </a:xfrm>
          <a:prstGeom prst="rect">
            <a:avLst/>
          </a:prstGeom>
        </p:spPr>
        <p:txBody>
          <a:bodyPr vert="horz" wrap="square" lIns="0" tIns="12700" rIns="0" bIns="0" rtlCol="0">
            <a:spAutoFit/>
          </a:bodyPr>
          <a:lstStyle/>
          <a:p>
            <a:pPr marL="12700" marR="5080" algn="just">
              <a:lnSpc>
                <a:spcPct val="150000"/>
              </a:lnSpc>
              <a:spcBef>
                <a:spcPts val="100"/>
              </a:spcBef>
            </a:pPr>
            <a:r>
              <a:rPr sz="1350" spc="-5">
                <a:solidFill>
                  <a:srgbClr val="633301"/>
                </a:solidFill>
                <a:latin typeface="微软雅黑"/>
                <a:cs typeface="微软雅黑"/>
              </a:rPr>
              <a:t>各大电商平台在流量获取、用户粘性、技术创新等方面展开激烈竞争，推动行业不断向</a:t>
            </a:r>
            <a:r>
              <a:rPr sz="1350" spc="-15">
                <a:solidFill>
                  <a:srgbClr val="633301"/>
                </a:solidFill>
                <a:latin typeface="微软雅黑"/>
                <a:cs typeface="微软雅黑"/>
              </a:rPr>
              <a:t>前发展。</a:t>
            </a:r>
            <a:endParaRPr sz="1350">
              <a:latin typeface="微软雅黑"/>
              <a:cs typeface="微软雅黑"/>
            </a:endParaRPr>
          </a:p>
        </p:txBody>
      </p:sp>
      <p:sp>
        <p:nvSpPr>
          <p:cNvPr id="28" name="object 28"/>
          <p:cNvSpPr/>
          <p:nvPr/>
        </p:nvSpPr>
        <p:spPr>
          <a:xfrm>
            <a:off x="5786411" y="4041306"/>
            <a:ext cx="662305" cy="579120"/>
          </a:xfrm>
          <a:custGeom>
            <a:rect l="l" t="t" r="r" b="b"/>
            <a:pathLst>
              <a:path w="662304" h="579120">
                <a:moveTo>
                  <a:pt x="330923" y="248176"/>
                </a:moveTo>
                <a:lnTo>
                  <a:pt x="0" y="165450"/>
                </a:lnTo>
                <a:lnTo>
                  <a:pt x="0" y="82725"/>
                </a:lnTo>
                <a:lnTo>
                  <a:pt x="330923" y="0"/>
                </a:lnTo>
                <a:lnTo>
                  <a:pt x="661803" y="82725"/>
                </a:lnTo>
                <a:lnTo>
                  <a:pt x="661803" y="165450"/>
                </a:lnTo>
                <a:lnTo>
                  <a:pt x="330923" y="248176"/>
                </a:lnTo>
                <a:close/>
              </a:path>
              <a:path w="662304" h="579120">
                <a:moveTo>
                  <a:pt x="330923" y="413627"/>
                </a:moveTo>
                <a:lnTo>
                  <a:pt x="0" y="330901"/>
                </a:lnTo>
                <a:lnTo>
                  <a:pt x="0" y="248176"/>
                </a:lnTo>
                <a:lnTo>
                  <a:pt x="330923" y="330901"/>
                </a:lnTo>
                <a:lnTo>
                  <a:pt x="661803" y="330901"/>
                </a:lnTo>
                <a:lnTo>
                  <a:pt x="330923" y="413627"/>
                </a:lnTo>
                <a:close/>
              </a:path>
              <a:path w="662304" h="579120">
                <a:moveTo>
                  <a:pt x="661803" y="330901"/>
                </a:moveTo>
                <a:lnTo>
                  <a:pt x="330923" y="330901"/>
                </a:lnTo>
                <a:lnTo>
                  <a:pt x="661803" y="248176"/>
                </a:lnTo>
                <a:lnTo>
                  <a:pt x="661803" y="330901"/>
                </a:lnTo>
                <a:close/>
              </a:path>
              <a:path w="662304" h="579120">
                <a:moveTo>
                  <a:pt x="330923" y="579077"/>
                </a:moveTo>
                <a:lnTo>
                  <a:pt x="0" y="496352"/>
                </a:lnTo>
                <a:lnTo>
                  <a:pt x="0" y="413627"/>
                </a:lnTo>
                <a:lnTo>
                  <a:pt x="330923" y="496352"/>
                </a:lnTo>
                <a:lnTo>
                  <a:pt x="661803" y="496352"/>
                </a:lnTo>
                <a:lnTo>
                  <a:pt x="330923" y="579077"/>
                </a:lnTo>
                <a:close/>
              </a:path>
              <a:path w="662304" h="579120">
                <a:moveTo>
                  <a:pt x="661803" y="496352"/>
                </a:moveTo>
                <a:lnTo>
                  <a:pt x="330923" y="496352"/>
                </a:lnTo>
                <a:lnTo>
                  <a:pt x="661803" y="413627"/>
                </a:lnTo>
                <a:lnTo>
                  <a:pt x="661803" y="496352"/>
                </a:lnTo>
                <a:close/>
              </a:path>
            </a:pathLst>
          </a:custGeom>
          <a:solidFill>
            <a:srgbClr val="EFE1D0"/>
          </a:solidFill>
        </p:spPr>
        <p:txBody>
          <a:bodyPr wrap="square" lIns="0" tIns="0" rIns="0" bIns="0" rtlCol="0"/>
          <a:lstStyle/>
          <a:p/>
        </p:txBody>
      </p:sp>
      <p:grpSp>
        <p:nvGrpSpPr>
          <p:cNvPr id="29" name="object 29"/>
          <p:cNvGrpSpPr/>
          <p:nvPr/>
        </p:nvGrpSpPr>
        <p:grpSpPr>
          <a:xfrm>
            <a:off x="454963" y="331167"/>
            <a:ext cx="515620" cy="440055"/>
            <a:chOff x="454963" y="331167"/>
            <a:chExt cx="515620" cy="440055"/>
          </a:xfrm>
        </p:grpSpPr>
        <p:pic>
          <p:nvPicPr>
            <p:cNvPr id="30" name="object 30"/>
            <p:cNvPicPr/>
            <p:nvPr/>
          </p:nvPicPr>
          <p:blipFill>
            <a:blip r:embed="rId3"/>
            <a:stretch>
              <a:fillRect/>
            </a:stretch>
          </p:blipFill>
          <p:spPr>
            <a:xfrm>
              <a:off x="454963" y="331167"/>
              <a:ext cx="84147" cy="84146"/>
            </a:xfrm>
            <a:prstGeom prst="rect">
              <a:avLst/>
            </a:prstGeom>
          </p:spPr>
        </p:pic>
        <p:pic>
          <p:nvPicPr>
            <p:cNvPr id="31" name="object 31"/>
            <p:cNvPicPr/>
            <p:nvPr/>
          </p:nvPicPr>
          <p:blipFill>
            <a:blip r:embed="rId4"/>
            <a:stretch>
              <a:fillRect/>
            </a:stretch>
          </p:blipFill>
          <p:spPr>
            <a:xfrm>
              <a:off x="575049" y="337742"/>
              <a:ext cx="78137" cy="78136"/>
            </a:xfrm>
            <a:prstGeom prst="rect">
              <a:avLst/>
            </a:prstGeom>
          </p:spPr>
        </p:pic>
        <p:pic>
          <p:nvPicPr>
            <p:cNvPr id="32" name="object 32"/>
            <p:cNvPicPr/>
            <p:nvPr/>
          </p:nvPicPr>
          <p:blipFill>
            <a:blip r:embed="rId5"/>
            <a:stretch>
              <a:fillRect/>
            </a:stretch>
          </p:blipFill>
          <p:spPr>
            <a:xfrm>
              <a:off x="689124" y="339459"/>
              <a:ext cx="74704" cy="74703"/>
            </a:xfrm>
            <a:prstGeom prst="rect">
              <a:avLst/>
            </a:prstGeom>
          </p:spPr>
        </p:pic>
        <p:pic>
          <p:nvPicPr>
            <p:cNvPr id="33" name="object 33"/>
            <p:cNvPicPr/>
            <p:nvPr/>
          </p:nvPicPr>
          <p:blipFill>
            <a:blip r:embed="rId6"/>
            <a:stretch>
              <a:fillRect/>
            </a:stretch>
          </p:blipFill>
          <p:spPr>
            <a:xfrm>
              <a:off x="799767" y="348429"/>
              <a:ext cx="69238" cy="69237"/>
            </a:xfrm>
            <a:prstGeom prst="rect">
              <a:avLst/>
            </a:prstGeom>
          </p:spPr>
        </p:pic>
        <p:pic>
          <p:nvPicPr>
            <p:cNvPr id="34" name="object 34"/>
            <p:cNvPicPr/>
            <p:nvPr/>
          </p:nvPicPr>
          <p:blipFill>
            <a:blip r:embed="rId7"/>
            <a:stretch>
              <a:fillRect/>
            </a:stretch>
          </p:blipFill>
          <p:spPr>
            <a:xfrm>
              <a:off x="904944" y="344296"/>
              <a:ext cx="65594" cy="65593"/>
            </a:xfrm>
            <a:prstGeom prst="rect">
              <a:avLst/>
            </a:prstGeom>
          </p:spPr>
        </p:pic>
        <p:pic>
          <p:nvPicPr>
            <p:cNvPr id="35" name="object 35"/>
            <p:cNvPicPr/>
            <p:nvPr/>
          </p:nvPicPr>
          <p:blipFill>
            <a:blip r:embed="rId8"/>
            <a:stretch>
              <a:fillRect/>
            </a:stretch>
          </p:blipFill>
          <p:spPr>
            <a:xfrm>
              <a:off x="454963" y="448941"/>
              <a:ext cx="84147" cy="84146"/>
            </a:xfrm>
            <a:prstGeom prst="rect">
              <a:avLst/>
            </a:prstGeom>
          </p:spPr>
        </p:pic>
        <p:pic>
          <p:nvPicPr>
            <p:cNvPr id="36" name="object 36"/>
            <p:cNvPicPr/>
            <p:nvPr/>
          </p:nvPicPr>
          <p:blipFill>
            <a:blip r:embed="rId4"/>
            <a:stretch>
              <a:fillRect/>
            </a:stretch>
          </p:blipFill>
          <p:spPr>
            <a:xfrm>
              <a:off x="575049" y="455516"/>
              <a:ext cx="78137" cy="78136"/>
            </a:xfrm>
            <a:prstGeom prst="rect">
              <a:avLst/>
            </a:prstGeom>
          </p:spPr>
        </p:pic>
        <p:pic>
          <p:nvPicPr>
            <p:cNvPr id="37" name="object 37"/>
            <p:cNvPicPr/>
            <p:nvPr/>
          </p:nvPicPr>
          <p:blipFill>
            <a:blip r:embed="rId5"/>
            <a:stretch>
              <a:fillRect/>
            </a:stretch>
          </p:blipFill>
          <p:spPr>
            <a:xfrm>
              <a:off x="689124" y="457232"/>
              <a:ext cx="74703" cy="74704"/>
            </a:xfrm>
            <a:prstGeom prst="rect">
              <a:avLst/>
            </a:prstGeom>
          </p:spPr>
        </p:pic>
        <p:pic>
          <p:nvPicPr>
            <p:cNvPr id="38" name="object 38"/>
            <p:cNvPicPr/>
            <p:nvPr/>
          </p:nvPicPr>
          <p:blipFill>
            <a:blip r:embed="rId9"/>
            <a:stretch>
              <a:fillRect/>
            </a:stretch>
          </p:blipFill>
          <p:spPr>
            <a:xfrm>
              <a:off x="799767" y="466202"/>
              <a:ext cx="69237" cy="69237"/>
            </a:xfrm>
            <a:prstGeom prst="rect">
              <a:avLst/>
            </a:prstGeom>
          </p:spPr>
        </p:pic>
        <p:pic>
          <p:nvPicPr>
            <p:cNvPr id="39" name="object 39"/>
            <p:cNvPicPr/>
            <p:nvPr/>
          </p:nvPicPr>
          <p:blipFill>
            <a:blip r:embed="rId7"/>
            <a:stretch>
              <a:fillRect/>
            </a:stretch>
          </p:blipFill>
          <p:spPr>
            <a:xfrm>
              <a:off x="904944" y="462069"/>
              <a:ext cx="65594" cy="65594"/>
            </a:xfrm>
            <a:prstGeom prst="rect">
              <a:avLst/>
            </a:prstGeom>
          </p:spPr>
        </p:pic>
        <p:pic>
          <p:nvPicPr>
            <p:cNvPr id="40" name="object 40"/>
            <p:cNvPicPr/>
            <p:nvPr/>
          </p:nvPicPr>
          <p:blipFill>
            <a:blip r:embed="rId8"/>
            <a:stretch>
              <a:fillRect/>
            </a:stretch>
          </p:blipFill>
          <p:spPr>
            <a:xfrm>
              <a:off x="454963" y="566714"/>
              <a:ext cx="84147" cy="84146"/>
            </a:xfrm>
            <a:prstGeom prst="rect">
              <a:avLst/>
            </a:prstGeom>
          </p:spPr>
        </p:pic>
        <p:pic>
          <p:nvPicPr>
            <p:cNvPr id="41" name="object 41"/>
            <p:cNvPicPr/>
            <p:nvPr/>
          </p:nvPicPr>
          <p:blipFill>
            <a:blip r:embed="rId10"/>
            <a:stretch>
              <a:fillRect/>
            </a:stretch>
          </p:blipFill>
          <p:spPr>
            <a:xfrm>
              <a:off x="575049" y="573290"/>
              <a:ext cx="78137" cy="78136"/>
            </a:xfrm>
            <a:prstGeom prst="rect">
              <a:avLst/>
            </a:prstGeom>
          </p:spPr>
        </p:pic>
        <p:pic>
          <p:nvPicPr>
            <p:cNvPr id="42" name="object 42"/>
            <p:cNvPicPr/>
            <p:nvPr/>
          </p:nvPicPr>
          <p:blipFill>
            <a:blip r:embed="rId11"/>
            <a:stretch>
              <a:fillRect/>
            </a:stretch>
          </p:blipFill>
          <p:spPr>
            <a:xfrm>
              <a:off x="689124" y="575006"/>
              <a:ext cx="74703" cy="74704"/>
            </a:xfrm>
            <a:prstGeom prst="rect">
              <a:avLst/>
            </a:prstGeom>
          </p:spPr>
        </p:pic>
        <p:pic>
          <p:nvPicPr>
            <p:cNvPr id="43" name="object 43"/>
            <p:cNvPicPr/>
            <p:nvPr/>
          </p:nvPicPr>
          <p:blipFill>
            <a:blip r:embed="rId9"/>
            <a:stretch>
              <a:fillRect/>
            </a:stretch>
          </p:blipFill>
          <p:spPr>
            <a:xfrm>
              <a:off x="799767" y="583976"/>
              <a:ext cx="69237" cy="69237"/>
            </a:xfrm>
            <a:prstGeom prst="rect">
              <a:avLst/>
            </a:prstGeom>
          </p:spPr>
        </p:pic>
        <p:pic>
          <p:nvPicPr>
            <p:cNvPr id="44" name="object 44"/>
            <p:cNvPicPr/>
            <p:nvPr/>
          </p:nvPicPr>
          <p:blipFill>
            <a:blip r:embed="rId7"/>
            <a:stretch>
              <a:fillRect/>
            </a:stretch>
          </p:blipFill>
          <p:spPr>
            <a:xfrm>
              <a:off x="904944" y="579843"/>
              <a:ext cx="65594" cy="65594"/>
            </a:xfrm>
            <a:prstGeom prst="rect">
              <a:avLst/>
            </a:prstGeom>
          </p:spPr>
        </p:pic>
        <p:pic>
          <p:nvPicPr>
            <p:cNvPr id="45" name="object 45"/>
            <p:cNvPicPr/>
            <p:nvPr/>
          </p:nvPicPr>
          <p:blipFill>
            <a:blip r:embed="rId3"/>
            <a:stretch>
              <a:fillRect/>
            </a:stretch>
          </p:blipFill>
          <p:spPr>
            <a:xfrm>
              <a:off x="454963" y="684488"/>
              <a:ext cx="84147" cy="84146"/>
            </a:xfrm>
            <a:prstGeom prst="rect">
              <a:avLst/>
            </a:prstGeom>
          </p:spPr>
        </p:pic>
        <p:pic>
          <p:nvPicPr>
            <p:cNvPr id="46" name="object 46"/>
            <p:cNvPicPr/>
            <p:nvPr/>
          </p:nvPicPr>
          <p:blipFill>
            <a:blip r:embed="rId10"/>
            <a:stretch>
              <a:fillRect/>
            </a:stretch>
          </p:blipFill>
          <p:spPr>
            <a:xfrm>
              <a:off x="575049" y="691063"/>
              <a:ext cx="78137" cy="78136"/>
            </a:xfrm>
            <a:prstGeom prst="rect">
              <a:avLst/>
            </a:prstGeom>
          </p:spPr>
        </p:pic>
        <p:pic>
          <p:nvPicPr>
            <p:cNvPr id="47" name="object 47"/>
            <p:cNvPicPr/>
            <p:nvPr/>
          </p:nvPicPr>
          <p:blipFill>
            <a:blip r:embed="rId5"/>
            <a:stretch>
              <a:fillRect/>
            </a:stretch>
          </p:blipFill>
          <p:spPr>
            <a:xfrm>
              <a:off x="689124" y="692780"/>
              <a:ext cx="74703" cy="74704"/>
            </a:xfrm>
            <a:prstGeom prst="rect">
              <a:avLst/>
            </a:prstGeom>
          </p:spPr>
        </p:pic>
        <p:pic>
          <p:nvPicPr>
            <p:cNvPr id="48" name="object 48"/>
            <p:cNvPicPr/>
            <p:nvPr/>
          </p:nvPicPr>
          <p:blipFill>
            <a:blip r:embed="rId6"/>
            <a:stretch>
              <a:fillRect/>
            </a:stretch>
          </p:blipFill>
          <p:spPr>
            <a:xfrm>
              <a:off x="799767" y="701750"/>
              <a:ext cx="69237" cy="69237"/>
            </a:xfrm>
            <a:prstGeom prst="rect">
              <a:avLst/>
            </a:prstGeom>
          </p:spPr>
        </p:pic>
        <p:pic>
          <p:nvPicPr>
            <p:cNvPr id="49" name="object 49"/>
            <p:cNvPicPr/>
            <p:nvPr/>
          </p:nvPicPr>
          <p:blipFill>
            <a:blip r:embed="rId7"/>
            <a:stretch>
              <a:fillRect/>
            </a:stretch>
          </p:blipFill>
          <p:spPr>
            <a:xfrm>
              <a:off x="904944" y="697617"/>
              <a:ext cx="65594" cy="65594"/>
            </a:xfrm>
            <a:prstGeom prst="rect">
              <a:avLst/>
            </a:prstGeom>
          </p:spPr>
        </p:pic>
      </p:grpSp>
      <p:sp>
        <p:nvSpPr>
          <p:cNvPr id="50" name="object 50"/>
          <p:cNvSpPr txBox="1">
            <a:spLocks noGrp="1"/>
          </p:cNvSpPr>
          <p:nvPr>
            <p:ph type="title"/>
          </p:nvPr>
        </p:nvSpPr>
        <p:spPr>
          <a:xfrm>
            <a:off x="1205967" y="320735"/>
            <a:ext cx="2311400" cy="482600"/>
          </a:xfrm>
          <a:prstGeom prst="rect">
            <a:avLst/>
          </a:prstGeom>
        </p:spPr>
        <p:txBody>
          <a:bodyPr vert="horz" wrap="square" lIns="0" tIns="12700" rIns="0" bIns="0" rtlCol="0">
            <a:spAutoFit/>
          </a:bodyPr>
          <a:lstStyle/>
          <a:p>
            <a:pPr marL="12700">
              <a:lnSpc>
                <a:spcPct val="100000"/>
              </a:lnSpc>
              <a:spcBef>
                <a:spcPts val="100"/>
              </a:spcBef>
            </a:pPr>
            <a:r>
              <a:rPr spc="-10"/>
              <a:t>竞争格局演变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 name="object 2"/>
          <p:cNvGrpSpPr/>
          <p:nvPr/>
        </p:nvGrpSpPr>
        <p:grpSpPr>
          <a:xfrm>
            <a:off x="4569825" y="1169290"/>
            <a:ext cx="3052445" cy="4934585"/>
            <a:chOff x="4569825" y="1169290"/>
            <a:chExt cx="3052445" cy="4934585"/>
          </a:xfrm>
        </p:grpSpPr>
        <p:sp>
          <p:nvSpPr>
            <p:cNvPr id="3" name="object 3"/>
            <p:cNvSpPr/>
            <p:nvPr/>
          </p:nvSpPr>
          <p:spPr>
            <a:xfrm>
              <a:off x="5341060" y="1169290"/>
              <a:ext cx="2281555" cy="2281555"/>
            </a:xfrm>
            <a:custGeom>
              <a:rect l="l" t="t" r="r" b="b"/>
              <a:pathLst>
                <a:path w="2281554" h="2281554">
                  <a:moveTo>
                    <a:pt x="1140554" y="2281112"/>
                  </a:moveTo>
                  <a:lnTo>
                    <a:pt x="1092342" y="2280111"/>
                  </a:lnTo>
                  <a:lnTo>
                    <a:pt x="1044639" y="2277135"/>
                  </a:lnTo>
                  <a:lnTo>
                    <a:pt x="997486" y="2272225"/>
                  </a:lnTo>
                  <a:lnTo>
                    <a:pt x="950922" y="2265419"/>
                  </a:lnTo>
                  <a:lnTo>
                    <a:pt x="904987" y="2256756"/>
                  </a:lnTo>
                  <a:lnTo>
                    <a:pt x="859720" y="2246278"/>
                  </a:lnTo>
                  <a:lnTo>
                    <a:pt x="815161" y="2234022"/>
                  </a:lnTo>
                  <a:lnTo>
                    <a:pt x="771350" y="2220029"/>
                  </a:lnTo>
                  <a:lnTo>
                    <a:pt x="728326" y="2204339"/>
                  </a:lnTo>
                  <a:lnTo>
                    <a:pt x="686129" y="2186990"/>
                  </a:lnTo>
                  <a:lnTo>
                    <a:pt x="644798" y="2168023"/>
                  </a:lnTo>
                  <a:lnTo>
                    <a:pt x="604373" y="2147477"/>
                  </a:lnTo>
                  <a:lnTo>
                    <a:pt x="564894" y="2125392"/>
                  </a:lnTo>
                  <a:lnTo>
                    <a:pt x="526400" y="2101807"/>
                  </a:lnTo>
                  <a:lnTo>
                    <a:pt x="488930" y="2076762"/>
                  </a:lnTo>
                  <a:lnTo>
                    <a:pt x="452525" y="2050296"/>
                  </a:lnTo>
                  <a:lnTo>
                    <a:pt x="417224" y="2022449"/>
                  </a:lnTo>
                  <a:lnTo>
                    <a:pt x="383066" y="1993261"/>
                  </a:lnTo>
                  <a:lnTo>
                    <a:pt x="350091" y="1962771"/>
                  </a:lnTo>
                  <a:lnTo>
                    <a:pt x="318339" y="1931019"/>
                  </a:lnTo>
                  <a:lnTo>
                    <a:pt x="287849" y="1898044"/>
                  </a:lnTo>
                  <a:lnTo>
                    <a:pt x="258660" y="1863886"/>
                  </a:lnTo>
                  <a:lnTo>
                    <a:pt x="230814" y="1828585"/>
                  </a:lnTo>
                  <a:lnTo>
                    <a:pt x="204348" y="1792180"/>
                  </a:lnTo>
                  <a:lnTo>
                    <a:pt x="179303" y="1754710"/>
                  </a:lnTo>
                  <a:lnTo>
                    <a:pt x="155718" y="1716216"/>
                  </a:lnTo>
                  <a:lnTo>
                    <a:pt x="133632" y="1676737"/>
                  </a:lnTo>
                  <a:lnTo>
                    <a:pt x="113086" y="1636312"/>
                  </a:lnTo>
                  <a:lnTo>
                    <a:pt x="94119" y="1594981"/>
                  </a:lnTo>
                  <a:lnTo>
                    <a:pt x="76771" y="1552784"/>
                  </a:lnTo>
                  <a:lnTo>
                    <a:pt x="61080" y="1509760"/>
                  </a:lnTo>
                  <a:lnTo>
                    <a:pt x="47088" y="1465949"/>
                  </a:lnTo>
                  <a:lnTo>
                    <a:pt x="34832" y="1421390"/>
                  </a:lnTo>
                  <a:lnTo>
                    <a:pt x="24353" y="1376123"/>
                  </a:lnTo>
                  <a:lnTo>
                    <a:pt x="15691" y="1330188"/>
                  </a:lnTo>
                  <a:lnTo>
                    <a:pt x="8885" y="1283624"/>
                  </a:lnTo>
                  <a:lnTo>
                    <a:pt x="3974" y="1236471"/>
                  </a:lnTo>
                  <a:lnTo>
                    <a:pt x="999" y="1188768"/>
                  </a:lnTo>
                  <a:lnTo>
                    <a:pt x="0" y="1140556"/>
                  </a:lnTo>
                  <a:lnTo>
                    <a:pt x="1000" y="1092342"/>
                  </a:lnTo>
                  <a:lnTo>
                    <a:pt x="3976" y="1044639"/>
                  </a:lnTo>
                  <a:lnTo>
                    <a:pt x="8886" y="997486"/>
                  </a:lnTo>
                  <a:lnTo>
                    <a:pt x="15692" y="950922"/>
                  </a:lnTo>
                  <a:lnTo>
                    <a:pt x="24355" y="904987"/>
                  </a:lnTo>
                  <a:lnTo>
                    <a:pt x="34833" y="859720"/>
                  </a:lnTo>
                  <a:lnTo>
                    <a:pt x="47089" y="815161"/>
                  </a:lnTo>
                  <a:lnTo>
                    <a:pt x="61082" y="771350"/>
                  </a:lnTo>
                  <a:lnTo>
                    <a:pt x="76772" y="728326"/>
                  </a:lnTo>
                  <a:lnTo>
                    <a:pt x="94121" y="686129"/>
                  </a:lnTo>
                  <a:lnTo>
                    <a:pt x="113088" y="644798"/>
                  </a:lnTo>
                  <a:lnTo>
                    <a:pt x="133634" y="604373"/>
                  </a:lnTo>
                  <a:lnTo>
                    <a:pt x="155720" y="564894"/>
                  </a:lnTo>
                  <a:lnTo>
                    <a:pt x="179305" y="526400"/>
                  </a:lnTo>
                  <a:lnTo>
                    <a:pt x="204350" y="488930"/>
                  </a:lnTo>
                  <a:lnTo>
                    <a:pt x="230816" y="452525"/>
                  </a:lnTo>
                  <a:lnTo>
                    <a:pt x="258663" y="417224"/>
                  </a:lnTo>
                  <a:lnTo>
                    <a:pt x="287851" y="383066"/>
                  </a:lnTo>
                  <a:lnTo>
                    <a:pt x="318341" y="350091"/>
                  </a:lnTo>
                  <a:lnTo>
                    <a:pt x="350093" y="318339"/>
                  </a:lnTo>
                  <a:lnTo>
                    <a:pt x="383068" y="287849"/>
                  </a:lnTo>
                  <a:lnTo>
                    <a:pt x="417226" y="258661"/>
                  </a:lnTo>
                  <a:lnTo>
                    <a:pt x="452528" y="230814"/>
                  </a:lnTo>
                  <a:lnTo>
                    <a:pt x="488933" y="204348"/>
                  </a:lnTo>
                  <a:lnTo>
                    <a:pt x="526402" y="179303"/>
                  </a:lnTo>
                  <a:lnTo>
                    <a:pt x="564897" y="155718"/>
                  </a:lnTo>
                  <a:lnTo>
                    <a:pt x="604376" y="133633"/>
                  </a:lnTo>
                  <a:lnTo>
                    <a:pt x="644801" y="113087"/>
                  </a:lnTo>
                  <a:lnTo>
                    <a:pt x="686132" y="94120"/>
                  </a:lnTo>
                  <a:lnTo>
                    <a:pt x="728329" y="76771"/>
                  </a:lnTo>
                  <a:lnTo>
                    <a:pt x="771353" y="61081"/>
                  </a:lnTo>
                  <a:lnTo>
                    <a:pt x="815164" y="47088"/>
                  </a:lnTo>
                  <a:lnTo>
                    <a:pt x="859723" y="34833"/>
                  </a:lnTo>
                  <a:lnTo>
                    <a:pt x="904990" y="24354"/>
                  </a:lnTo>
                  <a:lnTo>
                    <a:pt x="950925" y="15692"/>
                  </a:lnTo>
                  <a:lnTo>
                    <a:pt x="997489" y="8886"/>
                  </a:lnTo>
                  <a:lnTo>
                    <a:pt x="1044642" y="3975"/>
                  </a:lnTo>
                  <a:lnTo>
                    <a:pt x="1092343" y="1000"/>
                  </a:lnTo>
                  <a:lnTo>
                    <a:pt x="1140555" y="0"/>
                  </a:lnTo>
                  <a:lnTo>
                    <a:pt x="1188766" y="1000"/>
                  </a:lnTo>
                  <a:lnTo>
                    <a:pt x="1236470" y="3976"/>
                  </a:lnTo>
                  <a:lnTo>
                    <a:pt x="1283624" y="8886"/>
                  </a:lnTo>
                  <a:lnTo>
                    <a:pt x="1330188" y="15692"/>
                  </a:lnTo>
                  <a:lnTo>
                    <a:pt x="1376123" y="24355"/>
                  </a:lnTo>
                  <a:lnTo>
                    <a:pt x="1421390" y="34833"/>
                  </a:lnTo>
                  <a:lnTo>
                    <a:pt x="1465948" y="47089"/>
                  </a:lnTo>
                  <a:lnTo>
                    <a:pt x="1509759" y="61082"/>
                  </a:lnTo>
                  <a:lnTo>
                    <a:pt x="1552783" y="76772"/>
                  </a:lnTo>
                  <a:lnTo>
                    <a:pt x="1594980" y="94121"/>
                  </a:lnTo>
                  <a:lnTo>
                    <a:pt x="1636311" y="113088"/>
                  </a:lnTo>
                  <a:lnTo>
                    <a:pt x="1676736" y="133634"/>
                  </a:lnTo>
                  <a:lnTo>
                    <a:pt x="1716215" y="155719"/>
                  </a:lnTo>
                  <a:lnTo>
                    <a:pt x="1754709" y="179304"/>
                  </a:lnTo>
                  <a:lnTo>
                    <a:pt x="1792179" y="204350"/>
                  </a:lnTo>
                  <a:lnTo>
                    <a:pt x="1828584" y="230815"/>
                  </a:lnTo>
                  <a:lnTo>
                    <a:pt x="1863885" y="258662"/>
                  </a:lnTo>
                  <a:lnTo>
                    <a:pt x="1898043" y="287850"/>
                  </a:lnTo>
                  <a:lnTo>
                    <a:pt x="1931018" y="318340"/>
                  </a:lnTo>
                  <a:lnTo>
                    <a:pt x="1962770" y="350093"/>
                  </a:lnTo>
                  <a:lnTo>
                    <a:pt x="1993260" y="383068"/>
                  </a:lnTo>
                  <a:lnTo>
                    <a:pt x="2022448" y="417225"/>
                  </a:lnTo>
                  <a:lnTo>
                    <a:pt x="2050295" y="452527"/>
                  </a:lnTo>
                  <a:lnTo>
                    <a:pt x="2076761" y="488932"/>
                  </a:lnTo>
                  <a:lnTo>
                    <a:pt x="2101806" y="526402"/>
                  </a:lnTo>
                  <a:lnTo>
                    <a:pt x="2125391" y="564896"/>
                  </a:lnTo>
                  <a:lnTo>
                    <a:pt x="2147476" y="604375"/>
                  </a:lnTo>
                  <a:lnTo>
                    <a:pt x="2168022" y="644800"/>
                  </a:lnTo>
                  <a:lnTo>
                    <a:pt x="2186989" y="686131"/>
                  </a:lnTo>
                  <a:lnTo>
                    <a:pt x="2204338" y="728328"/>
                  </a:lnTo>
                  <a:lnTo>
                    <a:pt x="2220028" y="771352"/>
                  </a:lnTo>
                  <a:lnTo>
                    <a:pt x="2234021" y="815163"/>
                  </a:lnTo>
                  <a:lnTo>
                    <a:pt x="2246276" y="859722"/>
                  </a:lnTo>
                  <a:lnTo>
                    <a:pt x="2256755" y="904988"/>
                  </a:lnTo>
                  <a:lnTo>
                    <a:pt x="2265417" y="950923"/>
                  </a:lnTo>
                  <a:lnTo>
                    <a:pt x="2272223" y="997487"/>
                  </a:lnTo>
                  <a:lnTo>
                    <a:pt x="2277134" y="1044640"/>
                  </a:lnTo>
                  <a:lnTo>
                    <a:pt x="2280110" y="1092343"/>
                  </a:lnTo>
                  <a:lnTo>
                    <a:pt x="2281109" y="1140556"/>
                  </a:lnTo>
                  <a:lnTo>
                    <a:pt x="2280109" y="1188769"/>
                  </a:lnTo>
                  <a:lnTo>
                    <a:pt x="2277133" y="1236472"/>
                  </a:lnTo>
                  <a:lnTo>
                    <a:pt x="2272223" y="1283625"/>
                  </a:lnTo>
                  <a:lnTo>
                    <a:pt x="2265417" y="1330189"/>
                  </a:lnTo>
                  <a:lnTo>
                    <a:pt x="2256754" y="1376124"/>
                  </a:lnTo>
                  <a:lnTo>
                    <a:pt x="2246276" y="1421391"/>
                  </a:lnTo>
                  <a:lnTo>
                    <a:pt x="2234020" y="1465949"/>
                  </a:lnTo>
                  <a:lnTo>
                    <a:pt x="2220027" y="1509760"/>
                  </a:lnTo>
                  <a:lnTo>
                    <a:pt x="2204337" y="1552784"/>
                  </a:lnTo>
                  <a:lnTo>
                    <a:pt x="2186988" y="1594981"/>
                  </a:lnTo>
                  <a:lnTo>
                    <a:pt x="2168021" y="1636312"/>
                  </a:lnTo>
                  <a:lnTo>
                    <a:pt x="2147475" y="1676737"/>
                  </a:lnTo>
                  <a:lnTo>
                    <a:pt x="2125390" y="1716216"/>
                  </a:lnTo>
                  <a:lnTo>
                    <a:pt x="2101805" y="1754711"/>
                  </a:lnTo>
                  <a:lnTo>
                    <a:pt x="2076760" y="1792180"/>
                  </a:lnTo>
                  <a:lnTo>
                    <a:pt x="2050294" y="1828585"/>
                  </a:lnTo>
                  <a:lnTo>
                    <a:pt x="2022447" y="1863887"/>
                  </a:lnTo>
                  <a:lnTo>
                    <a:pt x="1993259" y="1898044"/>
                  </a:lnTo>
                  <a:lnTo>
                    <a:pt x="1962769" y="1931019"/>
                  </a:lnTo>
                  <a:lnTo>
                    <a:pt x="1931017" y="1962771"/>
                  </a:lnTo>
                  <a:lnTo>
                    <a:pt x="1898042" y="1993261"/>
                  </a:lnTo>
                  <a:lnTo>
                    <a:pt x="1863884" y="2022449"/>
                  </a:lnTo>
                  <a:lnTo>
                    <a:pt x="1828583" y="2050296"/>
                  </a:lnTo>
                  <a:lnTo>
                    <a:pt x="1792178" y="2076762"/>
                  </a:lnTo>
                  <a:lnTo>
                    <a:pt x="1754708" y="2101807"/>
                  </a:lnTo>
                  <a:lnTo>
                    <a:pt x="1716214" y="2125392"/>
                  </a:lnTo>
                  <a:lnTo>
                    <a:pt x="1676735" y="2147477"/>
                  </a:lnTo>
                  <a:lnTo>
                    <a:pt x="1636310" y="2168023"/>
                  </a:lnTo>
                  <a:lnTo>
                    <a:pt x="1594979" y="2186990"/>
                  </a:lnTo>
                  <a:lnTo>
                    <a:pt x="1552782" y="2204339"/>
                  </a:lnTo>
                  <a:lnTo>
                    <a:pt x="1509758" y="2220029"/>
                  </a:lnTo>
                  <a:lnTo>
                    <a:pt x="1465947" y="2234022"/>
                  </a:lnTo>
                  <a:lnTo>
                    <a:pt x="1421389" y="2246278"/>
                  </a:lnTo>
                  <a:lnTo>
                    <a:pt x="1376122" y="2256756"/>
                  </a:lnTo>
                  <a:lnTo>
                    <a:pt x="1330187" y="2265419"/>
                  </a:lnTo>
                  <a:lnTo>
                    <a:pt x="1283623" y="2272225"/>
                  </a:lnTo>
                  <a:lnTo>
                    <a:pt x="1236470" y="2277135"/>
                  </a:lnTo>
                  <a:lnTo>
                    <a:pt x="1188767" y="2280111"/>
                  </a:lnTo>
                  <a:lnTo>
                    <a:pt x="1140554" y="2281112"/>
                  </a:lnTo>
                  <a:close/>
                </a:path>
              </a:pathLst>
            </a:custGeom>
            <a:solidFill>
              <a:srgbClr val="877038"/>
            </a:solidFill>
          </p:spPr>
          <p:txBody>
            <a:bodyPr wrap="square" lIns="0" tIns="0" rIns="0" bIns="0" rtlCol="0"/>
            <a:lstStyle/>
            <a:p/>
          </p:txBody>
        </p:sp>
        <p:sp>
          <p:nvSpPr>
            <p:cNvPr id="4" name="object 4"/>
            <p:cNvSpPr/>
            <p:nvPr/>
          </p:nvSpPr>
          <p:spPr>
            <a:xfrm>
              <a:off x="6177467" y="1976778"/>
              <a:ext cx="608330" cy="608330"/>
            </a:xfrm>
            <a:custGeom>
              <a:rect l="l" t="t" r="r" b="b"/>
              <a:pathLst>
                <a:path w="608329" h="608330">
                  <a:moveTo>
                    <a:pt x="395392" y="608296"/>
                  </a:moveTo>
                  <a:lnTo>
                    <a:pt x="152074" y="608296"/>
                  </a:lnTo>
                  <a:lnTo>
                    <a:pt x="126796" y="603810"/>
                  </a:lnTo>
                  <a:lnTo>
                    <a:pt x="102916" y="591568"/>
                  </a:lnTo>
                  <a:lnTo>
                    <a:pt x="83085" y="573395"/>
                  </a:lnTo>
                  <a:lnTo>
                    <a:pt x="69954" y="551117"/>
                  </a:lnTo>
                  <a:lnTo>
                    <a:pt x="0" y="364978"/>
                  </a:lnTo>
                  <a:lnTo>
                    <a:pt x="0" y="304148"/>
                  </a:lnTo>
                  <a:lnTo>
                    <a:pt x="4781" y="280473"/>
                  </a:lnTo>
                  <a:lnTo>
                    <a:pt x="17818" y="261137"/>
                  </a:lnTo>
                  <a:lnTo>
                    <a:pt x="37154" y="248099"/>
                  </a:lnTo>
                  <a:lnTo>
                    <a:pt x="60829" y="243318"/>
                  </a:lnTo>
                  <a:lnTo>
                    <a:pt x="273733" y="243318"/>
                  </a:lnTo>
                  <a:lnTo>
                    <a:pt x="273733" y="60829"/>
                  </a:lnTo>
                  <a:lnTo>
                    <a:pt x="278514" y="37154"/>
                  </a:lnTo>
                  <a:lnTo>
                    <a:pt x="291552" y="17818"/>
                  </a:lnTo>
                  <a:lnTo>
                    <a:pt x="310887" y="4781"/>
                  </a:lnTo>
                  <a:lnTo>
                    <a:pt x="334563" y="0"/>
                  </a:lnTo>
                  <a:lnTo>
                    <a:pt x="364978" y="0"/>
                  </a:lnTo>
                  <a:lnTo>
                    <a:pt x="364978" y="91244"/>
                  </a:lnTo>
                  <a:lnTo>
                    <a:pt x="456222" y="304148"/>
                  </a:lnTo>
                  <a:lnTo>
                    <a:pt x="456222" y="547467"/>
                  </a:lnTo>
                  <a:lnTo>
                    <a:pt x="451441" y="571142"/>
                  </a:lnTo>
                  <a:lnTo>
                    <a:pt x="438404" y="590478"/>
                  </a:lnTo>
                  <a:lnTo>
                    <a:pt x="419068" y="603515"/>
                  </a:lnTo>
                  <a:lnTo>
                    <a:pt x="395392" y="608296"/>
                  </a:lnTo>
                  <a:close/>
                </a:path>
                <a:path w="608329" h="608330">
                  <a:moveTo>
                    <a:pt x="608296" y="608296"/>
                  </a:moveTo>
                  <a:lnTo>
                    <a:pt x="517052" y="608296"/>
                  </a:lnTo>
                  <a:lnTo>
                    <a:pt x="517052" y="304148"/>
                  </a:lnTo>
                  <a:lnTo>
                    <a:pt x="608296" y="304148"/>
                  </a:lnTo>
                  <a:lnTo>
                    <a:pt x="608296" y="608296"/>
                  </a:lnTo>
                  <a:close/>
                </a:path>
              </a:pathLst>
            </a:custGeom>
            <a:solidFill>
              <a:srgbClr val="FFFFFF"/>
            </a:solidFill>
          </p:spPr>
          <p:txBody>
            <a:bodyPr wrap="square" lIns="0" tIns="0" rIns="0" bIns="0" rtlCol="0"/>
            <a:lstStyle/>
            <a:p/>
          </p:txBody>
        </p:sp>
        <p:sp>
          <p:nvSpPr>
            <p:cNvPr id="5" name="object 5"/>
            <p:cNvSpPr/>
            <p:nvPr/>
          </p:nvSpPr>
          <p:spPr>
            <a:xfrm>
              <a:off x="4569825" y="2585075"/>
              <a:ext cx="1911985" cy="1911985"/>
            </a:xfrm>
            <a:custGeom>
              <a:rect l="l" t="t" r="r" b="b"/>
              <a:pathLst>
                <a:path w="1911985" h="1911985">
                  <a:moveTo>
                    <a:pt x="955893" y="0"/>
                  </a:moveTo>
                  <a:close/>
                </a:path>
                <a:path w="1911985" h="1911985">
                  <a:moveTo>
                    <a:pt x="1911789" y="955894"/>
                  </a:moveTo>
                  <a:lnTo>
                    <a:pt x="1" y="955894"/>
                  </a:lnTo>
                  <a:lnTo>
                    <a:pt x="1171" y="908185"/>
                  </a:lnTo>
                  <a:lnTo>
                    <a:pt x="4644" y="861081"/>
                  </a:lnTo>
                  <a:lnTo>
                    <a:pt x="10365" y="814638"/>
                  </a:lnTo>
                  <a:lnTo>
                    <a:pt x="18280" y="768910"/>
                  </a:lnTo>
                  <a:lnTo>
                    <a:pt x="28334" y="723952"/>
                  </a:lnTo>
                  <a:lnTo>
                    <a:pt x="40473" y="679818"/>
                  </a:lnTo>
                  <a:lnTo>
                    <a:pt x="54640" y="636564"/>
                  </a:lnTo>
                  <a:lnTo>
                    <a:pt x="70782" y="594244"/>
                  </a:lnTo>
                  <a:lnTo>
                    <a:pt x="88844" y="552912"/>
                  </a:lnTo>
                  <a:lnTo>
                    <a:pt x="108771" y="512624"/>
                  </a:lnTo>
                  <a:lnTo>
                    <a:pt x="130509" y="473435"/>
                  </a:lnTo>
                  <a:lnTo>
                    <a:pt x="154002" y="435399"/>
                  </a:lnTo>
                  <a:lnTo>
                    <a:pt x="179195" y="398570"/>
                  </a:lnTo>
                  <a:lnTo>
                    <a:pt x="206035" y="363004"/>
                  </a:lnTo>
                  <a:lnTo>
                    <a:pt x="234466" y="328756"/>
                  </a:lnTo>
                  <a:lnTo>
                    <a:pt x="264434" y="295880"/>
                  </a:lnTo>
                  <a:lnTo>
                    <a:pt x="295883" y="264431"/>
                  </a:lnTo>
                  <a:lnTo>
                    <a:pt x="328759" y="234463"/>
                  </a:lnTo>
                  <a:lnTo>
                    <a:pt x="363007" y="206033"/>
                  </a:lnTo>
                  <a:lnTo>
                    <a:pt x="398573" y="179193"/>
                  </a:lnTo>
                  <a:lnTo>
                    <a:pt x="435402" y="153999"/>
                  </a:lnTo>
                  <a:lnTo>
                    <a:pt x="473438" y="130506"/>
                  </a:lnTo>
                  <a:lnTo>
                    <a:pt x="512627" y="108769"/>
                  </a:lnTo>
                  <a:lnTo>
                    <a:pt x="552915" y="88842"/>
                  </a:lnTo>
                  <a:lnTo>
                    <a:pt x="594247" y="70780"/>
                  </a:lnTo>
                  <a:lnTo>
                    <a:pt x="636567" y="54638"/>
                  </a:lnTo>
                  <a:lnTo>
                    <a:pt x="679822" y="40471"/>
                  </a:lnTo>
                  <a:lnTo>
                    <a:pt x="723955" y="28333"/>
                  </a:lnTo>
                  <a:lnTo>
                    <a:pt x="768914" y="18279"/>
                  </a:lnTo>
                  <a:lnTo>
                    <a:pt x="814642" y="10364"/>
                  </a:lnTo>
                  <a:lnTo>
                    <a:pt x="861085" y="4642"/>
                  </a:lnTo>
                  <a:lnTo>
                    <a:pt x="908190" y="1169"/>
                  </a:lnTo>
                  <a:lnTo>
                    <a:pt x="955893" y="0"/>
                  </a:lnTo>
                  <a:lnTo>
                    <a:pt x="1003603" y="1169"/>
                  </a:lnTo>
                  <a:lnTo>
                    <a:pt x="1050706" y="4642"/>
                  </a:lnTo>
                  <a:lnTo>
                    <a:pt x="1097149" y="10364"/>
                  </a:lnTo>
                  <a:lnTo>
                    <a:pt x="1142877" y="18279"/>
                  </a:lnTo>
                  <a:lnTo>
                    <a:pt x="1187835" y="28333"/>
                  </a:lnTo>
                  <a:lnTo>
                    <a:pt x="1231969" y="40471"/>
                  </a:lnTo>
                  <a:lnTo>
                    <a:pt x="1275224" y="54639"/>
                  </a:lnTo>
                  <a:lnTo>
                    <a:pt x="1317544" y="70781"/>
                  </a:lnTo>
                  <a:lnTo>
                    <a:pt x="1358875" y="88843"/>
                  </a:lnTo>
                  <a:lnTo>
                    <a:pt x="1399163" y="108770"/>
                  </a:lnTo>
                  <a:lnTo>
                    <a:pt x="1438352" y="130507"/>
                  </a:lnTo>
                  <a:lnTo>
                    <a:pt x="1476389" y="154000"/>
                  </a:lnTo>
                  <a:lnTo>
                    <a:pt x="1513217" y="179194"/>
                  </a:lnTo>
                  <a:lnTo>
                    <a:pt x="1548783" y="206034"/>
                  </a:lnTo>
                  <a:lnTo>
                    <a:pt x="1583031" y="234465"/>
                  </a:lnTo>
                  <a:lnTo>
                    <a:pt x="1615907" y="264432"/>
                  </a:lnTo>
                  <a:lnTo>
                    <a:pt x="1647356" y="295881"/>
                  </a:lnTo>
                  <a:lnTo>
                    <a:pt x="1677324" y="328757"/>
                  </a:lnTo>
                  <a:lnTo>
                    <a:pt x="1705755" y="363006"/>
                  </a:lnTo>
                  <a:lnTo>
                    <a:pt x="1732594" y="398572"/>
                  </a:lnTo>
                  <a:lnTo>
                    <a:pt x="1757788" y="435400"/>
                  </a:lnTo>
                  <a:lnTo>
                    <a:pt x="1781281" y="473436"/>
                  </a:lnTo>
                  <a:lnTo>
                    <a:pt x="1803018" y="512626"/>
                  </a:lnTo>
                  <a:lnTo>
                    <a:pt x="1822945" y="552914"/>
                  </a:lnTo>
                  <a:lnTo>
                    <a:pt x="1841007" y="594245"/>
                  </a:lnTo>
                  <a:lnTo>
                    <a:pt x="1857149" y="636565"/>
                  </a:lnTo>
                  <a:lnTo>
                    <a:pt x="1871317" y="679820"/>
                  </a:lnTo>
                  <a:lnTo>
                    <a:pt x="1883455" y="723953"/>
                  </a:lnTo>
                  <a:lnTo>
                    <a:pt x="1893509" y="768911"/>
                  </a:lnTo>
                  <a:lnTo>
                    <a:pt x="1901424" y="814639"/>
                  </a:lnTo>
                  <a:lnTo>
                    <a:pt x="1907146" y="861082"/>
                  </a:lnTo>
                  <a:lnTo>
                    <a:pt x="1910619" y="908186"/>
                  </a:lnTo>
                  <a:lnTo>
                    <a:pt x="1911789" y="955894"/>
                  </a:lnTo>
                  <a:close/>
                </a:path>
                <a:path w="1911985" h="1911985">
                  <a:moveTo>
                    <a:pt x="955894" y="1911788"/>
                  </a:moveTo>
                  <a:lnTo>
                    <a:pt x="908186" y="1910618"/>
                  </a:lnTo>
                  <a:lnTo>
                    <a:pt x="861083" y="1907145"/>
                  </a:lnTo>
                  <a:lnTo>
                    <a:pt x="814640" y="1901424"/>
                  </a:lnTo>
                  <a:lnTo>
                    <a:pt x="768911" y="1893509"/>
                  </a:lnTo>
                  <a:lnTo>
                    <a:pt x="723953" y="1883455"/>
                  </a:lnTo>
                  <a:lnTo>
                    <a:pt x="679820" y="1871316"/>
                  </a:lnTo>
                  <a:lnTo>
                    <a:pt x="636565" y="1857149"/>
                  </a:lnTo>
                  <a:lnTo>
                    <a:pt x="594245" y="1841007"/>
                  </a:lnTo>
                  <a:lnTo>
                    <a:pt x="552913" y="1822945"/>
                  </a:lnTo>
                  <a:lnTo>
                    <a:pt x="512626" y="1803018"/>
                  </a:lnTo>
                  <a:lnTo>
                    <a:pt x="473436" y="1781280"/>
                  </a:lnTo>
                  <a:lnTo>
                    <a:pt x="435400" y="1757788"/>
                  </a:lnTo>
                  <a:lnTo>
                    <a:pt x="398571" y="1732594"/>
                  </a:lnTo>
                  <a:lnTo>
                    <a:pt x="363006" y="1705754"/>
                  </a:lnTo>
                  <a:lnTo>
                    <a:pt x="328757" y="1677323"/>
                  </a:lnTo>
                  <a:lnTo>
                    <a:pt x="295881" y="1647356"/>
                  </a:lnTo>
                  <a:lnTo>
                    <a:pt x="264432" y="1615907"/>
                  </a:lnTo>
                  <a:lnTo>
                    <a:pt x="234465" y="1583031"/>
                  </a:lnTo>
                  <a:lnTo>
                    <a:pt x="206034" y="1548782"/>
                  </a:lnTo>
                  <a:lnTo>
                    <a:pt x="179194" y="1513217"/>
                  </a:lnTo>
                  <a:lnTo>
                    <a:pt x="154000" y="1476388"/>
                  </a:lnTo>
                  <a:lnTo>
                    <a:pt x="130507" y="1438352"/>
                  </a:lnTo>
                  <a:lnTo>
                    <a:pt x="108770" y="1399162"/>
                  </a:lnTo>
                  <a:lnTo>
                    <a:pt x="88843" y="1358875"/>
                  </a:lnTo>
                  <a:lnTo>
                    <a:pt x="70781" y="1317543"/>
                  </a:lnTo>
                  <a:lnTo>
                    <a:pt x="54639" y="1275223"/>
                  </a:lnTo>
                  <a:lnTo>
                    <a:pt x="40471" y="1231969"/>
                  </a:lnTo>
                  <a:lnTo>
                    <a:pt x="28333" y="1187835"/>
                  </a:lnTo>
                  <a:lnTo>
                    <a:pt x="18279" y="1142877"/>
                  </a:lnTo>
                  <a:lnTo>
                    <a:pt x="10364" y="1097149"/>
                  </a:lnTo>
                  <a:lnTo>
                    <a:pt x="4642" y="1050706"/>
                  </a:lnTo>
                  <a:lnTo>
                    <a:pt x="1169" y="1003602"/>
                  </a:lnTo>
                  <a:lnTo>
                    <a:pt x="0" y="955894"/>
                  </a:lnTo>
                  <a:lnTo>
                    <a:pt x="1911789" y="955894"/>
                  </a:lnTo>
                  <a:lnTo>
                    <a:pt x="1910618" y="1003603"/>
                  </a:lnTo>
                  <a:lnTo>
                    <a:pt x="1907145" y="1050706"/>
                  </a:lnTo>
                  <a:lnTo>
                    <a:pt x="1901424" y="1097149"/>
                  </a:lnTo>
                  <a:lnTo>
                    <a:pt x="1893509" y="1142877"/>
                  </a:lnTo>
                  <a:lnTo>
                    <a:pt x="1883455" y="1187835"/>
                  </a:lnTo>
                  <a:lnTo>
                    <a:pt x="1871317" y="1231969"/>
                  </a:lnTo>
                  <a:lnTo>
                    <a:pt x="1857149" y="1275223"/>
                  </a:lnTo>
                  <a:lnTo>
                    <a:pt x="1841007" y="1317544"/>
                  </a:lnTo>
                  <a:lnTo>
                    <a:pt x="1822945" y="1358875"/>
                  </a:lnTo>
                  <a:lnTo>
                    <a:pt x="1803018" y="1399163"/>
                  </a:lnTo>
                  <a:lnTo>
                    <a:pt x="1781281" y="1438352"/>
                  </a:lnTo>
                  <a:lnTo>
                    <a:pt x="1757788" y="1476388"/>
                  </a:lnTo>
                  <a:lnTo>
                    <a:pt x="1732594" y="1513217"/>
                  </a:lnTo>
                  <a:lnTo>
                    <a:pt x="1705754" y="1548783"/>
                  </a:lnTo>
                  <a:lnTo>
                    <a:pt x="1677323" y="1583031"/>
                  </a:lnTo>
                  <a:lnTo>
                    <a:pt x="1647356" y="1615907"/>
                  </a:lnTo>
                  <a:lnTo>
                    <a:pt x="1615907" y="1647356"/>
                  </a:lnTo>
                  <a:lnTo>
                    <a:pt x="1583031" y="1677323"/>
                  </a:lnTo>
                  <a:lnTo>
                    <a:pt x="1548783" y="1705754"/>
                  </a:lnTo>
                  <a:lnTo>
                    <a:pt x="1513217" y="1732594"/>
                  </a:lnTo>
                  <a:lnTo>
                    <a:pt x="1476388" y="1757788"/>
                  </a:lnTo>
                  <a:lnTo>
                    <a:pt x="1438352" y="1781281"/>
                  </a:lnTo>
                  <a:lnTo>
                    <a:pt x="1399163" y="1803018"/>
                  </a:lnTo>
                  <a:lnTo>
                    <a:pt x="1358875" y="1822945"/>
                  </a:lnTo>
                  <a:lnTo>
                    <a:pt x="1317544" y="1841007"/>
                  </a:lnTo>
                  <a:lnTo>
                    <a:pt x="1275223" y="1857149"/>
                  </a:lnTo>
                  <a:lnTo>
                    <a:pt x="1231969" y="1871316"/>
                  </a:lnTo>
                  <a:lnTo>
                    <a:pt x="1187835" y="1883455"/>
                  </a:lnTo>
                  <a:lnTo>
                    <a:pt x="1142877" y="1893509"/>
                  </a:lnTo>
                  <a:lnTo>
                    <a:pt x="1097149" y="1901424"/>
                  </a:lnTo>
                  <a:lnTo>
                    <a:pt x="1050706" y="1907145"/>
                  </a:lnTo>
                  <a:lnTo>
                    <a:pt x="1003603" y="1910618"/>
                  </a:lnTo>
                  <a:lnTo>
                    <a:pt x="955894" y="1911788"/>
                  </a:lnTo>
                  <a:close/>
                </a:path>
              </a:pathLst>
            </a:custGeom>
            <a:solidFill>
              <a:srgbClr val="D1BF94"/>
            </a:solidFill>
          </p:spPr>
          <p:txBody>
            <a:bodyPr wrap="square" lIns="0" tIns="0" rIns="0" bIns="0" rtlCol="0"/>
            <a:lstStyle/>
            <a:p/>
          </p:txBody>
        </p:sp>
        <p:sp>
          <p:nvSpPr>
            <p:cNvPr id="6" name="object 6"/>
            <p:cNvSpPr/>
            <p:nvPr/>
          </p:nvSpPr>
          <p:spPr>
            <a:xfrm>
              <a:off x="5156398" y="3235877"/>
              <a:ext cx="739140" cy="610235"/>
            </a:xfrm>
            <a:custGeom>
              <a:rect l="l" t="t" r="r" b="b"/>
              <a:pathLst>
                <a:path w="739139" h="610235">
                  <a:moveTo>
                    <a:pt x="0" y="274583"/>
                  </a:moveTo>
                  <a:lnTo>
                    <a:pt x="0" y="91528"/>
                  </a:lnTo>
                  <a:lnTo>
                    <a:pt x="221593" y="0"/>
                  </a:lnTo>
                  <a:lnTo>
                    <a:pt x="258526" y="0"/>
                  </a:lnTo>
                  <a:lnTo>
                    <a:pt x="267232" y="35627"/>
                  </a:lnTo>
                  <a:lnTo>
                    <a:pt x="290977" y="64720"/>
                  </a:lnTo>
                  <a:lnTo>
                    <a:pt x="326195" y="84335"/>
                  </a:lnTo>
                  <a:lnTo>
                    <a:pt x="369323" y="91528"/>
                  </a:lnTo>
                  <a:lnTo>
                    <a:pt x="738645" y="91528"/>
                  </a:lnTo>
                  <a:lnTo>
                    <a:pt x="738645" y="244074"/>
                  </a:lnTo>
                  <a:lnTo>
                    <a:pt x="147729" y="244074"/>
                  </a:lnTo>
                  <a:lnTo>
                    <a:pt x="0" y="274583"/>
                  </a:lnTo>
                  <a:close/>
                </a:path>
                <a:path w="739139" h="610235">
                  <a:moveTo>
                    <a:pt x="738645" y="91528"/>
                  </a:moveTo>
                  <a:lnTo>
                    <a:pt x="369323" y="91528"/>
                  </a:lnTo>
                  <a:lnTo>
                    <a:pt x="412450" y="84335"/>
                  </a:lnTo>
                  <a:lnTo>
                    <a:pt x="447668" y="64720"/>
                  </a:lnTo>
                  <a:lnTo>
                    <a:pt x="471413" y="35627"/>
                  </a:lnTo>
                  <a:lnTo>
                    <a:pt x="480119" y="0"/>
                  </a:lnTo>
                  <a:lnTo>
                    <a:pt x="517052" y="0"/>
                  </a:lnTo>
                  <a:lnTo>
                    <a:pt x="738645" y="91528"/>
                  </a:lnTo>
                  <a:close/>
                </a:path>
                <a:path w="739139" h="610235">
                  <a:moveTo>
                    <a:pt x="590916" y="610186"/>
                  </a:moveTo>
                  <a:lnTo>
                    <a:pt x="147729" y="610186"/>
                  </a:lnTo>
                  <a:lnTo>
                    <a:pt x="147729" y="244074"/>
                  </a:lnTo>
                  <a:lnTo>
                    <a:pt x="590916" y="244074"/>
                  </a:lnTo>
                  <a:lnTo>
                    <a:pt x="590916" y="610186"/>
                  </a:lnTo>
                  <a:close/>
                </a:path>
                <a:path w="739139" h="610235">
                  <a:moveTo>
                    <a:pt x="738645" y="274583"/>
                  </a:moveTo>
                  <a:lnTo>
                    <a:pt x="590916" y="244074"/>
                  </a:lnTo>
                  <a:lnTo>
                    <a:pt x="738645" y="244074"/>
                  </a:lnTo>
                  <a:lnTo>
                    <a:pt x="738645" y="274583"/>
                  </a:lnTo>
                  <a:close/>
                </a:path>
              </a:pathLst>
            </a:custGeom>
            <a:solidFill>
              <a:srgbClr val="FFFFFF"/>
            </a:solidFill>
          </p:spPr>
          <p:txBody>
            <a:bodyPr wrap="square" lIns="0" tIns="0" rIns="0" bIns="0" rtlCol="0"/>
            <a:lstStyle/>
            <a:p/>
          </p:txBody>
        </p:sp>
        <p:sp>
          <p:nvSpPr>
            <p:cNvPr id="7" name="object 7"/>
            <p:cNvSpPr/>
            <p:nvPr/>
          </p:nvSpPr>
          <p:spPr>
            <a:xfrm>
              <a:off x="5905902" y="3792071"/>
              <a:ext cx="1520825" cy="1520825"/>
            </a:xfrm>
            <a:custGeom>
              <a:rect l="l" t="t" r="r" b="b"/>
              <a:pathLst>
                <a:path w="1520825" h="1520825">
                  <a:moveTo>
                    <a:pt x="1520741" y="760371"/>
                  </a:moveTo>
                  <a:lnTo>
                    <a:pt x="3" y="760371"/>
                  </a:lnTo>
                  <a:lnTo>
                    <a:pt x="1499" y="712283"/>
                  </a:lnTo>
                  <a:lnTo>
                    <a:pt x="5928" y="664990"/>
                  </a:lnTo>
                  <a:lnTo>
                    <a:pt x="13200" y="618582"/>
                  </a:lnTo>
                  <a:lnTo>
                    <a:pt x="23226" y="573146"/>
                  </a:lnTo>
                  <a:lnTo>
                    <a:pt x="35918" y="528773"/>
                  </a:lnTo>
                  <a:lnTo>
                    <a:pt x="51185" y="485550"/>
                  </a:lnTo>
                  <a:lnTo>
                    <a:pt x="68940" y="443568"/>
                  </a:lnTo>
                  <a:lnTo>
                    <a:pt x="89093" y="402915"/>
                  </a:lnTo>
                  <a:lnTo>
                    <a:pt x="111555" y="363680"/>
                  </a:lnTo>
                  <a:lnTo>
                    <a:pt x="136237" y="325953"/>
                  </a:lnTo>
                  <a:lnTo>
                    <a:pt x="163050" y="289822"/>
                  </a:lnTo>
                  <a:lnTo>
                    <a:pt x="191905" y="255377"/>
                  </a:lnTo>
                  <a:lnTo>
                    <a:pt x="222712" y="222706"/>
                  </a:lnTo>
                  <a:lnTo>
                    <a:pt x="255383" y="191899"/>
                  </a:lnTo>
                  <a:lnTo>
                    <a:pt x="289829" y="163044"/>
                  </a:lnTo>
                  <a:lnTo>
                    <a:pt x="325960" y="136232"/>
                  </a:lnTo>
                  <a:lnTo>
                    <a:pt x="363687" y="111550"/>
                  </a:lnTo>
                  <a:lnTo>
                    <a:pt x="402922" y="89088"/>
                  </a:lnTo>
                  <a:lnTo>
                    <a:pt x="443575" y="68935"/>
                  </a:lnTo>
                  <a:lnTo>
                    <a:pt x="485558" y="51181"/>
                  </a:lnTo>
                  <a:lnTo>
                    <a:pt x="528780" y="35913"/>
                  </a:lnTo>
                  <a:lnTo>
                    <a:pt x="573154" y="23222"/>
                  </a:lnTo>
                  <a:lnTo>
                    <a:pt x="618591" y="13195"/>
                  </a:lnTo>
                  <a:lnTo>
                    <a:pt x="665001" y="5924"/>
                  </a:lnTo>
                  <a:lnTo>
                    <a:pt x="712303" y="1495"/>
                  </a:lnTo>
                  <a:lnTo>
                    <a:pt x="760373" y="0"/>
                  </a:lnTo>
                  <a:lnTo>
                    <a:pt x="808463" y="1496"/>
                  </a:lnTo>
                  <a:lnTo>
                    <a:pt x="855754" y="5924"/>
                  </a:lnTo>
                  <a:lnTo>
                    <a:pt x="902162" y="13196"/>
                  </a:lnTo>
                  <a:lnTo>
                    <a:pt x="947597" y="23222"/>
                  </a:lnTo>
                  <a:lnTo>
                    <a:pt x="991970" y="35914"/>
                  </a:lnTo>
                  <a:lnTo>
                    <a:pt x="1035192" y="51182"/>
                  </a:lnTo>
                  <a:lnTo>
                    <a:pt x="1077174" y="68937"/>
                  </a:lnTo>
                  <a:lnTo>
                    <a:pt x="1117827" y="89090"/>
                  </a:lnTo>
                  <a:lnTo>
                    <a:pt x="1157062" y="111551"/>
                  </a:lnTo>
                  <a:lnTo>
                    <a:pt x="1194789" y="136233"/>
                  </a:lnTo>
                  <a:lnTo>
                    <a:pt x="1230920" y="163046"/>
                  </a:lnTo>
                  <a:lnTo>
                    <a:pt x="1265365" y="191900"/>
                  </a:lnTo>
                  <a:lnTo>
                    <a:pt x="1298036" y="222708"/>
                  </a:lnTo>
                  <a:lnTo>
                    <a:pt x="1328843" y="255379"/>
                  </a:lnTo>
                  <a:lnTo>
                    <a:pt x="1357697" y="289824"/>
                  </a:lnTo>
                  <a:lnTo>
                    <a:pt x="1384510" y="325955"/>
                  </a:lnTo>
                  <a:lnTo>
                    <a:pt x="1409192" y="363682"/>
                  </a:lnTo>
                  <a:lnTo>
                    <a:pt x="1431653" y="402917"/>
                  </a:lnTo>
                  <a:lnTo>
                    <a:pt x="1451806" y="443570"/>
                  </a:lnTo>
                  <a:lnTo>
                    <a:pt x="1469561" y="485552"/>
                  </a:lnTo>
                  <a:lnTo>
                    <a:pt x="1484829" y="528774"/>
                  </a:lnTo>
                  <a:lnTo>
                    <a:pt x="1497520" y="573148"/>
                  </a:lnTo>
                  <a:lnTo>
                    <a:pt x="1507546" y="618583"/>
                  </a:lnTo>
                  <a:lnTo>
                    <a:pt x="1514818" y="664992"/>
                  </a:lnTo>
                  <a:lnTo>
                    <a:pt x="1519246" y="712284"/>
                  </a:lnTo>
                  <a:lnTo>
                    <a:pt x="1520741" y="760371"/>
                  </a:lnTo>
                  <a:close/>
                </a:path>
                <a:path w="1520825" h="1520825">
                  <a:moveTo>
                    <a:pt x="760370" y="1520739"/>
                  </a:moveTo>
                  <a:lnTo>
                    <a:pt x="712283" y="1519243"/>
                  </a:lnTo>
                  <a:lnTo>
                    <a:pt x="664991" y="1514815"/>
                  </a:lnTo>
                  <a:lnTo>
                    <a:pt x="618583" y="1507543"/>
                  </a:lnTo>
                  <a:lnTo>
                    <a:pt x="573147" y="1497517"/>
                  </a:lnTo>
                  <a:lnTo>
                    <a:pt x="528774" y="1484825"/>
                  </a:lnTo>
                  <a:lnTo>
                    <a:pt x="485551" y="1469558"/>
                  </a:lnTo>
                  <a:lnTo>
                    <a:pt x="443569" y="1451803"/>
                  </a:lnTo>
                  <a:lnTo>
                    <a:pt x="402916" y="1431650"/>
                  </a:lnTo>
                  <a:lnTo>
                    <a:pt x="363682" y="1409188"/>
                  </a:lnTo>
                  <a:lnTo>
                    <a:pt x="325954" y="1384506"/>
                  </a:lnTo>
                  <a:lnTo>
                    <a:pt x="289823" y="1357694"/>
                  </a:lnTo>
                  <a:lnTo>
                    <a:pt x="255378" y="1328839"/>
                  </a:lnTo>
                  <a:lnTo>
                    <a:pt x="222707" y="1298032"/>
                  </a:lnTo>
                  <a:lnTo>
                    <a:pt x="191900" y="1265361"/>
                  </a:lnTo>
                  <a:lnTo>
                    <a:pt x="163046" y="1230916"/>
                  </a:lnTo>
                  <a:lnTo>
                    <a:pt x="136233" y="1194785"/>
                  </a:lnTo>
                  <a:lnTo>
                    <a:pt x="111551" y="1157058"/>
                  </a:lnTo>
                  <a:lnTo>
                    <a:pt x="89089" y="1117823"/>
                  </a:lnTo>
                  <a:lnTo>
                    <a:pt x="68936" y="1077170"/>
                  </a:lnTo>
                  <a:lnTo>
                    <a:pt x="51181" y="1035188"/>
                  </a:lnTo>
                  <a:lnTo>
                    <a:pt x="35914" y="991966"/>
                  </a:lnTo>
                  <a:lnTo>
                    <a:pt x="23222" y="947592"/>
                  </a:lnTo>
                  <a:lnTo>
                    <a:pt x="13196" y="902157"/>
                  </a:lnTo>
                  <a:lnTo>
                    <a:pt x="5924" y="855749"/>
                  </a:lnTo>
                  <a:lnTo>
                    <a:pt x="1495" y="808456"/>
                  </a:lnTo>
                  <a:lnTo>
                    <a:pt x="0" y="760369"/>
                  </a:lnTo>
                  <a:lnTo>
                    <a:pt x="1520741" y="760371"/>
                  </a:lnTo>
                  <a:lnTo>
                    <a:pt x="1519245" y="808456"/>
                  </a:lnTo>
                  <a:lnTo>
                    <a:pt x="1514816" y="855749"/>
                  </a:lnTo>
                  <a:lnTo>
                    <a:pt x="1507545" y="902157"/>
                  </a:lnTo>
                  <a:lnTo>
                    <a:pt x="1497518" y="947592"/>
                  </a:lnTo>
                  <a:lnTo>
                    <a:pt x="1484827" y="991966"/>
                  </a:lnTo>
                  <a:lnTo>
                    <a:pt x="1469559" y="1035188"/>
                  </a:lnTo>
                  <a:lnTo>
                    <a:pt x="1451804" y="1077170"/>
                  </a:lnTo>
                  <a:lnTo>
                    <a:pt x="1431651" y="1117823"/>
                  </a:lnTo>
                  <a:lnTo>
                    <a:pt x="1409190" y="1157058"/>
                  </a:lnTo>
                  <a:lnTo>
                    <a:pt x="1384508" y="1194785"/>
                  </a:lnTo>
                  <a:lnTo>
                    <a:pt x="1357695" y="1230916"/>
                  </a:lnTo>
                  <a:lnTo>
                    <a:pt x="1328841" y="1265362"/>
                  </a:lnTo>
                  <a:lnTo>
                    <a:pt x="1298033" y="1298033"/>
                  </a:lnTo>
                  <a:lnTo>
                    <a:pt x="1265363" y="1328840"/>
                  </a:lnTo>
                  <a:lnTo>
                    <a:pt x="1230917" y="1357694"/>
                  </a:lnTo>
                  <a:lnTo>
                    <a:pt x="1194786" y="1384507"/>
                  </a:lnTo>
                  <a:lnTo>
                    <a:pt x="1157059" y="1409189"/>
                  </a:lnTo>
                  <a:lnTo>
                    <a:pt x="1117824" y="1431651"/>
                  </a:lnTo>
                  <a:lnTo>
                    <a:pt x="1077171" y="1451804"/>
                  </a:lnTo>
                  <a:lnTo>
                    <a:pt x="1035189" y="1469558"/>
                  </a:lnTo>
                  <a:lnTo>
                    <a:pt x="991967" y="1484826"/>
                  </a:lnTo>
                  <a:lnTo>
                    <a:pt x="947594" y="1497518"/>
                  </a:lnTo>
                  <a:lnTo>
                    <a:pt x="902158" y="1507544"/>
                  </a:lnTo>
                  <a:lnTo>
                    <a:pt x="855750" y="1514816"/>
                  </a:lnTo>
                  <a:lnTo>
                    <a:pt x="808458" y="1519244"/>
                  </a:lnTo>
                  <a:lnTo>
                    <a:pt x="760370" y="1520739"/>
                  </a:lnTo>
                  <a:close/>
                </a:path>
              </a:pathLst>
            </a:custGeom>
            <a:solidFill>
              <a:srgbClr val="9A6930"/>
            </a:solidFill>
          </p:spPr>
          <p:txBody>
            <a:bodyPr wrap="square" lIns="0" tIns="0" rIns="0" bIns="0" rtlCol="0"/>
            <a:lstStyle/>
            <a:p/>
          </p:txBody>
        </p:sp>
        <p:sp>
          <p:nvSpPr>
            <p:cNvPr id="8" name="object 8"/>
            <p:cNvSpPr/>
            <p:nvPr/>
          </p:nvSpPr>
          <p:spPr>
            <a:xfrm>
              <a:off x="6348248" y="4295207"/>
              <a:ext cx="636270" cy="514984"/>
            </a:xfrm>
            <a:custGeom>
              <a:rect l="l" t="t" r="r" b="b"/>
              <a:pathLst>
                <a:path w="636270" h="514984">
                  <a:moveTo>
                    <a:pt x="318987" y="514448"/>
                  </a:moveTo>
                  <a:lnTo>
                    <a:pt x="269145" y="483167"/>
                  </a:lnTo>
                  <a:lnTo>
                    <a:pt x="159493" y="403150"/>
                  </a:lnTo>
                  <a:lnTo>
                    <a:pt x="49841" y="295138"/>
                  </a:lnTo>
                  <a:lnTo>
                    <a:pt x="0" y="179870"/>
                  </a:lnTo>
                  <a:lnTo>
                    <a:pt x="4878" y="135323"/>
                  </a:lnTo>
                  <a:lnTo>
                    <a:pt x="19407" y="93270"/>
                  </a:lnTo>
                  <a:lnTo>
                    <a:pt x="43430" y="56213"/>
                  </a:lnTo>
                  <a:lnTo>
                    <a:pt x="76789" y="26649"/>
                  </a:lnTo>
                  <a:lnTo>
                    <a:pt x="119327" y="7078"/>
                  </a:lnTo>
                  <a:lnTo>
                    <a:pt x="170886" y="0"/>
                  </a:lnTo>
                  <a:lnTo>
                    <a:pt x="237282" y="14374"/>
                  </a:lnTo>
                  <a:lnTo>
                    <a:pt x="283385" y="45998"/>
                  </a:lnTo>
                  <a:lnTo>
                    <a:pt x="310264" y="77622"/>
                  </a:lnTo>
                  <a:lnTo>
                    <a:pt x="318987" y="91996"/>
                  </a:lnTo>
                  <a:lnTo>
                    <a:pt x="615996" y="91996"/>
                  </a:lnTo>
                  <a:lnTo>
                    <a:pt x="616302" y="92465"/>
                  </a:lnTo>
                  <a:lnTo>
                    <a:pt x="631059" y="134693"/>
                  </a:lnTo>
                  <a:lnTo>
                    <a:pt x="636060" y="179870"/>
                  </a:lnTo>
                  <a:lnTo>
                    <a:pt x="586517" y="295893"/>
                  </a:lnTo>
                  <a:lnTo>
                    <a:pt x="477523" y="403822"/>
                  </a:lnTo>
                  <a:lnTo>
                    <a:pt x="368529" y="483419"/>
                  </a:lnTo>
                  <a:lnTo>
                    <a:pt x="318987" y="514448"/>
                  </a:lnTo>
                  <a:close/>
                </a:path>
                <a:path w="636270" h="514984">
                  <a:moveTo>
                    <a:pt x="615996" y="91996"/>
                  </a:moveTo>
                  <a:lnTo>
                    <a:pt x="318987" y="91996"/>
                  </a:lnTo>
                  <a:lnTo>
                    <a:pt x="326908" y="77622"/>
                  </a:lnTo>
                  <a:lnTo>
                    <a:pt x="352452" y="45998"/>
                  </a:lnTo>
                  <a:lnTo>
                    <a:pt x="398289" y="14374"/>
                  </a:lnTo>
                  <a:lnTo>
                    <a:pt x="467088" y="0"/>
                  </a:lnTo>
                  <a:lnTo>
                    <a:pt x="517183" y="6953"/>
                  </a:lnTo>
                  <a:lnTo>
                    <a:pt x="558996" y="26246"/>
                  </a:lnTo>
                  <a:lnTo>
                    <a:pt x="592159" y="55533"/>
                  </a:lnTo>
                  <a:lnTo>
                    <a:pt x="615996" y="91996"/>
                  </a:lnTo>
                  <a:close/>
                </a:path>
              </a:pathLst>
            </a:custGeom>
            <a:solidFill>
              <a:srgbClr val="FFFFFF"/>
            </a:solidFill>
          </p:spPr>
          <p:txBody>
            <a:bodyPr wrap="square" lIns="0" tIns="0" rIns="0" bIns="0" rtlCol="0"/>
            <a:lstStyle/>
            <a:p/>
          </p:txBody>
        </p:sp>
        <p:sp>
          <p:nvSpPr>
            <p:cNvPr id="9" name="object 9"/>
            <p:cNvSpPr/>
            <p:nvPr/>
          </p:nvSpPr>
          <p:spPr>
            <a:xfrm>
              <a:off x="5227003" y="4767461"/>
              <a:ext cx="1336675" cy="1336675"/>
            </a:xfrm>
            <a:custGeom>
              <a:rect l="l" t="t" r="r" b="b"/>
              <a:pathLst>
                <a:path w="1336675" h="1336675">
                  <a:moveTo>
                    <a:pt x="1336080" y="668041"/>
                  </a:moveTo>
                  <a:lnTo>
                    <a:pt x="0" y="668041"/>
                  </a:lnTo>
                  <a:lnTo>
                    <a:pt x="1678" y="620331"/>
                  </a:lnTo>
                  <a:lnTo>
                    <a:pt x="6634" y="573527"/>
                  </a:lnTo>
                  <a:lnTo>
                    <a:pt x="14757" y="527742"/>
                  </a:lnTo>
                  <a:lnTo>
                    <a:pt x="25934" y="483089"/>
                  </a:lnTo>
                  <a:lnTo>
                    <a:pt x="40050" y="439680"/>
                  </a:lnTo>
                  <a:lnTo>
                    <a:pt x="56993" y="397628"/>
                  </a:lnTo>
                  <a:lnTo>
                    <a:pt x="76651" y="357047"/>
                  </a:lnTo>
                  <a:lnTo>
                    <a:pt x="98909" y="318050"/>
                  </a:lnTo>
                  <a:lnTo>
                    <a:pt x="123656" y="280750"/>
                  </a:lnTo>
                  <a:lnTo>
                    <a:pt x="150778" y="245259"/>
                  </a:lnTo>
                  <a:lnTo>
                    <a:pt x="180161" y="211691"/>
                  </a:lnTo>
                  <a:lnTo>
                    <a:pt x="211693" y="180159"/>
                  </a:lnTo>
                  <a:lnTo>
                    <a:pt x="245261" y="150775"/>
                  </a:lnTo>
                  <a:lnTo>
                    <a:pt x="280752" y="123654"/>
                  </a:lnTo>
                  <a:lnTo>
                    <a:pt x="318053" y="98908"/>
                  </a:lnTo>
                  <a:lnTo>
                    <a:pt x="357050" y="76649"/>
                  </a:lnTo>
                  <a:lnTo>
                    <a:pt x="397631" y="56992"/>
                  </a:lnTo>
                  <a:lnTo>
                    <a:pt x="439683" y="40048"/>
                  </a:lnTo>
                  <a:lnTo>
                    <a:pt x="483092" y="25932"/>
                  </a:lnTo>
                  <a:lnTo>
                    <a:pt x="527747" y="14756"/>
                  </a:lnTo>
                  <a:lnTo>
                    <a:pt x="573533" y="6633"/>
                  </a:lnTo>
                  <a:lnTo>
                    <a:pt x="620345" y="1677"/>
                  </a:lnTo>
                  <a:lnTo>
                    <a:pt x="668040" y="0"/>
                  </a:lnTo>
                  <a:lnTo>
                    <a:pt x="715752" y="1677"/>
                  </a:lnTo>
                  <a:lnTo>
                    <a:pt x="762554" y="6634"/>
                  </a:lnTo>
                  <a:lnTo>
                    <a:pt x="808338" y="14757"/>
                  </a:lnTo>
                  <a:lnTo>
                    <a:pt x="852991" y="25933"/>
                  </a:lnTo>
                  <a:lnTo>
                    <a:pt x="896400" y="40049"/>
                  </a:lnTo>
                  <a:lnTo>
                    <a:pt x="938451" y="56993"/>
                  </a:lnTo>
                  <a:lnTo>
                    <a:pt x="979032" y="76650"/>
                  </a:lnTo>
                  <a:lnTo>
                    <a:pt x="1018029" y="98909"/>
                  </a:lnTo>
                  <a:lnTo>
                    <a:pt x="1055329" y="123655"/>
                  </a:lnTo>
                  <a:lnTo>
                    <a:pt x="1090820" y="150777"/>
                  </a:lnTo>
                  <a:lnTo>
                    <a:pt x="1124388" y="180160"/>
                  </a:lnTo>
                  <a:lnTo>
                    <a:pt x="1155920" y="211692"/>
                  </a:lnTo>
                  <a:lnTo>
                    <a:pt x="1185303" y="245260"/>
                  </a:lnTo>
                  <a:lnTo>
                    <a:pt x="1212425" y="280751"/>
                  </a:lnTo>
                  <a:lnTo>
                    <a:pt x="1237171" y="318052"/>
                  </a:lnTo>
                  <a:lnTo>
                    <a:pt x="1259430" y="357049"/>
                  </a:lnTo>
                  <a:lnTo>
                    <a:pt x="1279087" y="397630"/>
                  </a:lnTo>
                  <a:lnTo>
                    <a:pt x="1296030" y="439681"/>
                  </a:lnTo>
                  <a:lnTo>
                    <a:pt x="1310147" y="483090"/>
                  </a:lnTo>
                  <a:lnTo>
                    <a:pt x="1321323" y="527744"/>
                  </a:lnTo>
                  <a:lnTo>
                    <a:pt x="1329446" y="573528"/>
                  </a:lnTo>
                  <a:lnTo>
                    <a:pt x="1334402" y="620332"/>
                  </a:lnTo>
                  <a:lnTo>
                    <a:pt x="1336080" y="668041"/>
                  </a:lnTo>
                  <a:close/>
                </a:path>
                <a:path w="1336675" h="1336675">
                  <a:moveTo>
                    <a:pt x="668040" y="1336080"/>
                  </a:moveTo>
                  <a:lnTo>
                    <a:pt x="620331" y="1334402"/>
                  </a:lnTo>
                  <a:lnTo>
                    <a:pt x="573528" y="1329446"/>
                  </a:lnTo>
                  <a:lnTo>
                    <a:pt x="527743" y="1321323"/>
                  </a:lnTo>
                  <a:lnTo>
                    <a:pt x="483089" y="1310146"/>
                  </a:lnTo>
                  <a:lnTo>
                    <a:pt x="439680" y="1296030"/>
                  </a:lnTo>
                  <a:lnTo>
                    <a:pt x="397629" y="1279087"/>
                  </a:lnTo>
                  <a:lnTo>
                    <a:pt x="357048" y="1259429"/>
                  </a:lnTo>
                  <a:lnTo>
                    <a:pt x="318051" y="1237171"/>
                  </a:lnTo>
                  <a:lnTo>
                    <a:pt x="280750" y="1212424"/>
                  </a:lnTo>
                  <a:lnTo>
                    <a:pt x="245260" y="1185303"/>
                  </a:lnTo>
                  <a:lnTo>
                    <a:pt x="211692" y="1155920"/>
                  </a:lnTo>
                  <a:lnTo>
                    <a:pt x="180159" y="1124387"/>
                  </a:lnTo>
                  <a:lnTo>
                    <a:pt x="150776" y="1090819"/>
                  </a:lnTo>
                  <a:lnTo>
                    <a:pt x="123655" y="1055329"/>
                  </a:lnTo>
                  <a:lnTo>
                    <a:pt x="98908" y="1018028"/>
                  </a:lnTo>
                  <a:lnTo>
                    <a:pt x="76650" y="979031"/>
                  </a:lnTo>
                  <a:lnTo>
                    <a:pt x="56992" y="938450"/>
                  </a:lnTo>
                  <a:lnTo>
                    <a:pt x="40049" y="896399"/>
                  </a:lnTo>
                  <a:lnTo>
                    <a:pt x="25932" y="852990"/>
                  </a:lnTo>
                  <a:lnTo>
                    <a:pt x="14756" y="808336"/>
                  </a:lnTo>
                  <a:lnTo>
                    <a:pt x="6633" y="762551"/>
                  </a:lnTo>
                  <a:lnTo>
                    <a:pt x="1677" y="715748"/>
                  </a:lnTo>
                  <a:lnTo>
                    <a:pt x="0" y="668040"/>
                  </a:lnTo>
                  <a:lnTo>
                    <a:pt x="1336080" y="668041"/>
                  </a:lnTo>
                  <a:lnTo>
                    <a:pt x="1334402" y="715749"/>
                  </a:lnTo>
                  <a:lnTo>
                    <a:pt x="1329445" y="762552"/>
                  </a:lnTo>
                  <a:lnTo>
                    <a:pt x="1321323" y="808337"/>
                  </a:lnTo>
                  <a:lnTo>
                    <a:pt x="1310146" y="852990"/>
                  </a:lnTo>
                  <a:lnTo>
                    <a:pt x="1296030" y="896399"/>
                  </a:lnTo>
                  <a:lnTo>
                    <a:pt x="1279087" y="938451"/>
                  </a:lnTo>
                  <a:lnTo>
                    <a:pt x="1259429" y="979031"/>
                  </a:lnTo>
                  <a:lnTo>
                    <a:pt x="1237171" y="1018029"/>
                  </a:lnTo>
                  <a:lnTo>
                    <a:pt x="1212424" y="1055329"/>
                  </a:lnTo>
                  <a:lnTo>
                    <a:pt x="1185303" y="1090820"/>
                  </a:lnTo>
                  <a:lnTo>
                    <a:pt x="1155919" y="1124388"/>
                  </a:lnTo>
                  <a:lnTo>
                    <a:pt x="1124387" y="1155920"/>
                  </a:lnTo>
                  <a:lnTo>
                    <a:pt x="1090819" y="1185303"/>
                  </a:lnTo>
                  <a:lnTo>
                    <a:pt x="1055328" y="1212425"/>
                  </a:lnTo>
                  <a:lnTo>
                    <a:pt x="1018028" y="1237171"/>
                  </a:lnTo>
                  <a:lnTo>
                    <a:pt x="979031" y="1259430"/>
                  </a:lnTo>
                  <a:lnTo>
                    <a:pt x="938450" y="1279087"/>
                  </a:lnTo>
                  <a:lnTo>
                    <a:pt x="896398" y="1296030"/>
                  </a:lnTo>
                  <a:lnTo>
                    <a:pt x="852989" y="1310147"/>
                  </a:lnTo>
                  <a:lnTo>
                    <a:pt x="808336" y="1321323"/>
                  </a:lnTo>
                  <a:lnTo>
                    <a:pt x="762551" y="1329446"/>
                  </a:lnTo>
                  <a:lnTo>
                    <a:pt x="715747" y="1334402"/>
                  </a:lnTo>
                  <a:lnTo>
                    <a:pt x="668040" y="1336080"/>
                  </a:lnTo>
                  <a:close/>
                </a:path>
              </a:pathLst>
            </a:custGeom>
            <a:solidFill>
              <a:srgbClr val="E5CAB0"/>
            </a:solidFill>
          </p:spPr>
          <p:txBody>
            <a:bodyPr wrap="square" lIns="0" tIns="0" rIns="0" bIns="0" rtlCol="0"/>
            <a:lstStyle/>
            <a:p/>
          </p:txBody>
        </p:sp>
        <p:sp>
          <p:nvSpPr>
            <p:cNvPr id="10" name="object 10"/>
            <p:cNvSpPr/>
            <p:nvPr/>
          </p:nvSpPr>
          <p:spPr>
            <a:xfrm>
              <a:off x="5633396" y="5226379"/>
              <a:ext cx="523875" cy="418465"/>
            </a:xfrm>
            <a:custGeom>
              <a:rect l="l" t="t" r="r" b="b"/>
              <a:pathLst>
                <a:path w="523875" h="418464">
                  <a:moveTo>
                    <a:pt x="130823" y="418246"/>
                  </a:moveTo>
                  <a:lnTo>
                    <a:pt x="32706" y="418246"/>
                  </a:lnTo>
                  <a:lnTo>
                    <a:pt x="19972" y="415899"/>
                  </a:lnTo>
                  <a:lnTo>
                    <a:pt x="9576" y="409498"/>
                  </a:lnTo>
                  <a:lnTo>
                    <a:pt x="2569" y="400002"/>
                  </a:lnTo>
                  <a:lnTo>
                    <a:pt x="0" y="388371"/>
                  </a:lnTo>
                  <a:lnTo>
                    <a:pt x="0" y="268872"/>
                  </a:lnTo>
                  <a:lnTo>
                    <a:pt x="2569" y="257241"/>
                  </a:lnTo>
                  <a:lnTo>
                    <a:pt x="9576" y="247745"/>
                  </a:lnTo>
                  <a:lnTo>
                    <a:pt x="19972" y="241344"/>
                  </a:lnTo>
                  <a:lnTo>
                    <a:pt x="32706" y="238997"/>
                  </a:lnTo>
                  <a:lnTo>
                    <a:pt x="65411" y="238997"/>
                  </a:lnTo>
                  <a:lnTo>
                    <a:pt x="65411" y="179248"/>
                  </a:lnTo>
                  <a:lnTo>
                    <a:pt x="72424" y="131609"/>
                  </a:lnTo>
                  <a:lnTo>
                    <a:pt x="92212" y="88794"/>
                  </a:lnTo>
                  <a:lnTo>
                    <a:pt x="122903" y="52514"/>
                  </a:lnTo>
                  <a:lnTo>
                    <a:pt x="162621" y="24480"/>
                  </a:lnTo>
                  <a:lnTo>
                    <a:pt x="209494" y="6405"/>
                  </a:lnTo>
                  <a:lnTo>
                    <a:pt x="261647" y="0"/>
                  </a:lnTo>
                  <a:lnTo>
                    <a:pt x="313801" y="6405"/>
                  </a:lnTo>
                  <a:lnTo>
                    <a:pt x="360673" y="24480"/>
                  </a:lnTo>
                  <a:lnTo>
                    <a:pt x="400392" y="52514"/>
                  </a:lnTo>
                  <a:lnTo>
                    <a:pt x="406512" y="59749"/>
                  </a:lnTo>
                  <a:lnTo>
                    <a:pt x="261647" y="59749"/>
                  </a:lnTo>
                  <a:lnTo>
                    <a:pt x="210754" y="69149"/>
                  </a:lnTo>
                  <a:lnTo>
                    <a:pt x="169167" y="94773"/>
                  </a:lnTo>
                  <a:lnTo>
                    <a:pt x="141114" y="132761"/>
                  </a:lnTo>
                  <a:lnTo>
                    <a:pt x="130823" y="179248"/>
                  </a:lnTo>
                  <a:lnTo>
                    <a:pt x="130823" y="418246"/>
                  </a:lnTo>
                  <a:close/>
                </a:path>
                <a:path w="523875" h="418464">
                  <a:moveTo>
                    <a:pt x="490589" y="418246"/>
                  </a:moveTo>
                  <a:lnTo>
                    <a:pt x="392471" y="418246"/>
                  </a:lnTo>
                  <a:lnTo>
                    <a:pt x="392471" y="179248"/>
                  </a:lnTo>
                  <a:lnTo>
                    <a:pt x="382180" y="132761"/>
                  </a:lnTo>
                  <a:lnTo>
                    <a:pt x="354127" y="94773"/>
                  </a:lnTo>
                  <a:lnTo>
                    <a:pt x="312540" y="69149"/>
                  </a:lnTo>
                  <a:lnTo>
                    <a:pt x="261647" y="59749"/>
                  </a:lnTo>
                  <a:lnTo>
                    <a:pt x="406512" y="59749"/>
                  </a:lnTo>
                  <a:lnTo>
                    <a:pt x="431082" y="88794"/>
                  </a:lnTo>
                  <a:lnTo>
                    <a:pt x="450870" y="131609"/>
                  </a:lnTo>
                  <a:lnTo>
                    <a:pt x="457883" y="179248"/>
                  </a:lnTo>
                  <a:lnTo>
                    <a:pt x="457883" y="238997"/>
                  </a:lnTo>
                  <a:lnTo>
                    <a:pt x="490589" y="238997"/>
                  </a:lnTo>
                  <a:lnTo>
                    <a:pt x="503322" y="241344"/>
                  </a:lnTo>
                  <a:lnTo>
                    <a:pt x="513718" y="247745"/>
                  </a:lnTo>
                  <a:lnTo>
                    <a:pt x="520725" y="257241"/>
                  </a:lnTo>
                  <a:lnTo>
                    <a:pt x="523295" y="268872"/>
                  </a:lnTo>
                  <a:lnTo>
                    <a:pt x="523295" y="388371"/>
                  </a:lnTo>
                  <a:lnTo>
                    <a:pt x="520725" y="400002"/>
                  </a:lnTo>
                  <a:lnTo>
                    <a:pt x="513718" y="409498"/>
                  </a:lnTo>
                  <a:lnTo>
                    <a:pt x="503322" y="415899"/>
                  </a:lnTo>
                  <a:lnTo>
                    <a:pt x="490589" y="418246"/>
                  </a:lnTo>
                  <a:close/>
                </a:path>
              </a:pathLst>
            </a:custGeom>
            <a:solidFill>
              <a:srgbClr val="FFFFFF"/>
            </a:solidFill>
          </p:spPr>
          <p:txBody>
            <a:bodyPr wrap="square" lIns="0" tIns="0" rIns="0" bIns="0" rtlCol="0"/>
            <a:lstStyle/>
            <a:p/>
          </p:txBody>
        </p:sp>
      </p:grpSp>
      <p:sp>
        <p:nvSpPr>
          <p:cNvPr id="11" name="object 11"/>
          <p:cNvSpPr txBox="1"/>
          <p:nvPr/>
        </p:nvSpPr>
        <p:spPr>
          <a:xfrm>
            <a:off x="8146873" y="1497058"/>
            <a:ext cx="3073400" cy="1552575"/>
          </a:xfrm>
          <a:prstGeom prst="rect">
            <a:avLst/>
          </a:prstGeom>
        </p:spPr>
        <p:txBody>
          <a:bodyPr vert="horz" wrap="square" lIns="0" tIns="13335" rIns="0" bIns="0" rtlCol="0">
            <a:spAutoFit/>
          </a:bodyPr>
          <a:lstStyle/>
          <a:p>
            <a:pPr marL="12700">
              <a:lnSpc>
                <a:spcPct val="100000"/>
              </a:lnSpc>
              <a:spcBef>
                <a:spcPts val="105"/>
              </a:spcBef>
            </a:pPr>
            <a:r>
              <a:rPr sz="1600" b="1" spc="-15">
                <a:solidFill>
                  <a:srgbClr val="9A6930"/>
                </a:solidFill>
                <a:latin typeface="微软雅黑"/>
                <a:cs typeface="微软雅黑"/>
              </a:rPr>
              <a:t>营销创新</a:t>
            </a:r>
            <a:endParaRPr sz="1600">
              <a:latin typeface="微软雅黑"/>
              <a:cs typeface="微软雅黑"/>
            </a:endParaRPr>
          </a:p>
          <a:p>
            <a:pPr>
              <a:lnSpc>
                <a:spcPct val="100000"/>
              </a:lnSpc>
              <a:spcBef>
                <a:spcPts val="60"/>
              </a:spcBef>
            </a:pPr>
            <a:endParaRPr sz="1050">
              <a:latin typeface="微软雅黑"/>
              <a:cs typeface="微软雅黑"/>
            </a:endParaRPr>
          </a:p>
          <a:p>
            <a:pPr marL="12700" marR="5080" algn="just">
              <a:lnSpc>
                <a:spcPct val="150000"/>
              </a:lnSpc>
              <a:spcBef>
                <a:spcPts val="5"/>
              </a:spcBef>
            </a:pPr>
            <a:r>
              <a:rPr sz="1500" spc="-5">
                <a:solidFill>
                  <a:srgbClr val="633301"/>
                </a:solidFill>
                <a:latin typeface="微软雅黑"/>
                <a:cs typeface="微软雅黑"/>
              </a:rPr>
              <a:t>电商平台通过创意营销手段，如短视频、直播、社交媒体等，吸引消费者</a:t>
            </a:r>
            <a:r>
              <a:rPr sz="1500" spc="-10">
                <a:solidFill>
                  <a:srgbClr val="633301"/>
                </a:solidFill>
                <a:latin typeface="微软雅黑"/>
                <a:cs typeface="微软雅黑"/>
              </a:rPr>
              <a:t>关注并提高转化率。</a:t>
            </a:r>
            <a:endParaRPr sz="1500">
              <a:latin typeface="微软雅黑"/>
              <a:cs typeface="微软雅黑"/>
            </a:endParaRPr>
          </a:p>
        </p:txBody>
      </p:sp>
      <p:sp>
        <p:nvSpPr>
          <p:cNvPr id="12" name="object 12"/>
          <p:cNvSpPr txBox="1"/>
          <p:nvPr/>
        </p:nvSpPr>
        <p:spPr>
          <a:xfrm>
            <a:off x="8146873" y="3712995"/>
            <a:ext cx="3073400" cy="1552575"/>
          </a:xfrm>
          <a:prstGeom prst="rect">
            <a:avLst/>
          </a:prstGeom>
        </p:spPr>
        <p:txBody>
          <a:bodyPr vert="horz" wrap="square" lIns="0" tIns="13335" rIns="0" bIns="0" rtlCol="0">
            <a:spAutoFit/>
          </a:bodyPr>
          <a:lstStyle/>
          <a:p>
            <a:pPr marL="12700">
              <a:lnSpc>
                <a:spcPct val="100000"/>
              </a:lnSpc>
              <a:spcBef>
                <a:spcPts val="105"/>
              </a:spcBef>
            </a:pPr>
            <a:r>
              <a:rPr sz="1600" b="1" spc="-10">
                <a:solidFill>
                  <a:srgbClr val="9A6930"/>
                </a:solidFill>
                <a:latin typeface="微软雅黑"/>
                <a:cs typeface="微软雅黑"/>
              </a:rPr>
              <a:t>产品差异化</a:t>
            </a:r>
            <a:endParaRPr sz="1600">
              <a:latin typeface="微软雅黑"/>
              <a:cs typeface="微软雅黑"/>
            </a:endParaRPr>
          </a:p>
          <a:p>
            <a:pPr>
              <a:lnSpc>
                <a:spcPct val="100000"/>
              </a:lnSpc>
              <a:spcBef>
                <a:spcPts val="60"/>
              </a:spcBef>
            </a:pPr>
            <a:endParaRPr sz="1050">
              <a:latin typeface="微软雅黑"/>
              <a:cs typeface="微软雅黑"/>
            </a:endParaRPr>
          </a:p>
          <a:p>
            <a:pPr marL="12700" marR="5080" algn="just">
              <a:lnSpc>
                <a:spcPct val="150000"/>
              </a:lnSpc>
              <a:spcBef>
                <a:spcPts val="5"/>
              </a:spcBef>
            </a:pPr>
            <a:r>
              <a:rPr sz="1500" spc="-5">
                <a:solidFill>
                  <a:srgbClr val="633301"/>
                </a:solidFill>
                <a:latin typeface="微软雅黑"/>
                <a:cs typeface="微软雅黑"/>
              </a:rPr>
              <a:t>电商平台通过提供独特、高品质的商品，满足消费者的个性化需求，实现与竞争对手的差异化竞争。</a:t>
            </a:r>
            <a:endParaRPr sz="1500">
              <a:latin typeface="微软雅黑"/>
              <a:cs typeface="微软雅黑"/>
            </a:endParaRPr>
          </a:p>
        </p:txBody>
      </p:sp>
      <p:sp>
        <p:nvSpPr>
          <p:cNvPr id="13" name="object 13"/>
          <p:cNvSpPr txBox="1">
            <a:spLocks noGrp="1"/>
          </p:cNvSpPr>
          <p:nvPr>
            <p:ph sz="half" idx="2"/>
          </p:nvPr>
        </p:nvSpPr>
        <p:spPr>
          <a:prstGeom prst="rect">
            <a:avLst/>
          </a:prstGeom>
        </p:spPr>
        <p:txBody>
          <a:bodyPr vert="horz" wrap="square" lIns="0" tIns="13335" rIns="0" bIns="0" rtlCol="0">
            <a:spAutoFit/>
          </a:bodyPr>
          <a:lstStyle/>
          <a:p>
            <a:pPr marL="2435225">
              <a:lnSpc>
                <a:spcPct val="100000"/>
              </a:lnSpc>
              <a:spcBef>
                <a:spcPts val="105"/>
              </a:spcBef>
            </a:pPr>
            <a:r>
              <a:rPr spc="-15"/>
              <a:t>技术创新</a:t>
            </a:r>
          </a:p>
          <a:p>
            <a:pPr>
              <a:lnSpc>
                <a:spcPct val="100000"/>
              </a:lnSpc>
              <a:spcBef>
                <a:spcPts val="60"/>
              </a:spcBef>
            </a:pPr>
            <a:endParaRPr sz="1050"/>
          </a:p>
          <a:p>
            <a:pPr marL="12700" marR="534670">
              <a:lnSpc>
                <a:spcPct val="150000"/>
              </a:lnSpc>
              <a:spcBef>
                <a:spcPts val="5"/>
              </a:spcBef>
            </a:pPr>
            <a:r>
              <a:rPr sz="1500" b="0" spc="-5">
                <a:solidFill>
                  <a:srgbClr val="633301"/>
                </a:solidFill>
                <a:latin typeface="微软雅黑"/>
                <a:cs typeface="微软雅黑"/>
              </a:rPr>
              <a:t>电商平台不断引入新技术，如人工智能、大数据、物联网等，提升用户体验和运</a:t>
            </a:r>
            <a:endParaRPr sz="1500">
              <a:latin typeface="微软雅黑"/>
              <a:cs typeface="微软雅黑"/>
            </a:endParaRPr>
          </a:p>
          <a:p>
            <a:pPr marL="2679065">
              <a:lnSpc>
                <a:spcPct val="100000"/>
              </a:lnSpc>
              <a:spcBef>
                <a:spcPts val="900"/>
              </a:spcBef>
            </a:pPr>
            <a:r>
              <a:rPr sz="1500" b="0" spc="-15">
                <a:solidFill>
                  <a:srgbClr val="633301"/>
                </a:solidFill>
                <a:latin typeface="微软雅黑"/>
                <a:cs typeface="微软雅黑"/>
              </a:rPr>
              <a:t>营效率。</a:t>
            </a:r>
            <a:endParaRPr sz="1500">
              <a:latin typeface="微软雅黑"/>
              <a:cs typeface="微软雅黑"/>
            </a:endParaRPr>
          </a:p>
          <a:p>
            <a:pPr>
              <a:lnSpc>
                <a:spcPct val="100000"/>
              </a:lnSpc>
              <a:spcBef>
                <a:spcPts val="60"/>
              </a:spcBef>
            </a:pPr>
            <a:endParaRPr sz="2300">
              <a:latin typeface="微软雅黑"/>
              <a:cs typeface="微软雅黑"/>
            </a:endParaRPr>
          </a:p>
          <a:p>
            <a:pPr marL="732790" indent="2232025">
              <a:lnSpc>
                <a:spcPct val="100000"/>
              </a:lnSpc>
            </a:pPr>
            <a:r>
              <a:rPr spc="-15"/>
              <a:t>服务创新</a:t>
            </a:r>
          </a:p>
          <a:p>
            <a:pPr>
              <a:lnSpc>
                <a:spcPct val="100000"/>
              </a:lnSpc>
              <a:spcBef>
                <a:spcPts val="60"/>
              </a:spcBef>
            </a:pPr>
            <a:endParaRPr sz="1050"/>
          </a:p>
          <a:p>
            <a:pPr marL="732790" marR="196215">
              <a:lnSpc>
                <a:spcPct val="150000"/>
              </a:lnSpc>
            </a:pPr>
            <a:r>
              <a:rPr sz="1500" b="0" spc="-5">
                <a:solidFill>
                  <a:srgbClr val="633301"/>
                </a:solidFill>
                <a:latin typeface="微软雅黑"/>
                <a:cs typeface="微软雅黑"/>
              </a:rPr>
              <a:t>电商平台在售后服务、物流配送等方面进行创新，提高消费者满意度和忠</a:t>
            </a:r>
            <a:endParaRPr sz="1500">
              <a:latin typeface="微软雅黑"/>
              <a:cs typeface="微软雅黑"/>
            </a:endParaRPr>
          </a:p>
          <a:p>
            <a:pPr marL="3399790">
              <a:lnSpc>
                <a:spcPct val="100000"/>
              </a:lnSpc>
              <a:spcBef>
                <a:spcPts val="900"/>
              </a:spcBef>
            </a:pPr>
            <a:r>
              <a:rPr sz="1500" b="0" spc="-20">
                <a:solidFill>
                  <a:srgbClr val="633301"/>
                </a:solidFill>
                <a:latin typeface="微软雅黑"/>
                <a:cs typeface="微软雅黑"/>
              </a:rPr>
              <a:t>诚度。</a:t>
            </a:r>
            <a:endParaRPr sz="1500">
              <a:latin typeface="微软雅黑"/>
              <a:cs typeface="微软雅黑"/>
            </a:endParaRPr>
          </a:p>
        </p:txBody>
      </p:sp>
      <p:grpSp>
        <p:nvGrpSpPr>
          <p:cNvPr id="14" name="object 14"/>
          <p:cNvGrpSpPr/>
          <p:nvPr/>
        </p:nvGrpSpPr>
        <p:grpSpPr>
          <a:xfrm>
            <a:off x="454963" y="331167"/>
            <a:ext cx="515620" cy="440055"/>
            <a:chOff x="454963" y="331167"/>
            <a:chExt cx="515620" cy="440055"/>
          </a:xfrm>
        </p:grpSpPr>
        <p:pic>
          <p:nvPicPr>
            <p:cNvPr id="15" name="object 15"/>
            <p:cNvPicPr/>
            <p:nvPr/>
          </p:nvPicPr>
          <p:blipFill>
            <a:blip r:embed="rId2"/>
            <a:stretch>
              <a:fillRect/>
            </a:stretch>
          </p:blipFill>
          <p:spPr>
            <a:xfrm>
              <a:off x="454963" y="331167"/>
              <a:ext cx="84147" cy="84146"/>
            </a:xfrm>
            <a:prstGeom prst="rect">
              <a:avLst/>
            </a:prstGeom>
          </p:spPr>
        </p:pic>
        <p:pic>
          <p:nvPicPr>
            <p:cNvPr id="16" name="object 16"/>
            <p:cNvPicPr/>
            <p:nvPr/>
          </p:nvPicPr>
          <p:blipFill>
            <a:blip r:embed="rId3"/>
            <a:stretch>
              <a:fillRect/>
            </a:stretch>
          </p:blipFill>
          <p:spPr>
            <a:xfrm>
              <a:off x="575049" y="337742"/>
              <a:ext cx="78137" cy="78136"/>
            </a:xfrm>
            <a:prstGeom prst="rect">
              <a:avLst/>
            </a:prstGeom>
          </p:spPr>
        </p:pic>
        <p:pic>
          <p:nvPicPr>
            <p:cNvPr id="17" name="object 17"/>
            <p:cNvPicPr/>
            <p:nvPr/>
          </p:nvPicPr>
          <p:blipFill>
            <a:blip r:embed="rId4"/>
            <a:stretch>
              <a:fillRect/>
            </a:stretch>
          </p:blipFill>
          <p:spPr>
            <a:xfrm>
              <a:off x="689124" y="339459"/>
              <a:ext cx="74704" cy="74703"/>
            </a:xfrm>
            <a:prstGeom prst="rect">
              <a:avLst/>
            </a:prstGeom>
          </p:spPr>
        </p:pic>
        <p:pic>
          <p:nvPicPr>
            <p:cNvPr id="18" name="object 18"/>
            <p:cNvPicPr/>
            <p:nvPr/>
          </p:nvPicPr>
          <p:blipFill>
            <a:blip r:embed="rId5"/>
            <a:stretch>
              <a:fillRect/>
            </a:stretch>
          </p:blipFill>
          <p:spPr>
            <a:xfrm>
              <a:off x="799767" y="348429"/>
              <a:ext cx="69238" cy="69237"/>
            </a:xfrm>
            <a:prstGeom prst="rect">
              <a:avLst/>
            </a:prstGeom>
          </p:spPr>
        </p:pic>
        <p:pic>
          <p:nvPicPr>
            <p:cNvPr id="19" name="object 19"/>
            <p:cNvPicPr/>
            <p:nvPr/>
          </p:nvPicPr>
          <p:blipFill>
            <a:blip r:embed="rId6"/>
            <a:stretch>
              <a:fillRect/>
            </a:stretch>
          </p:blipFill>
          <p:spPr>
            <a:xfrm>
              <a:off x="904944" y="344296"/>
              <a:ext cx="65594" cy="65593"/>
            </a:xfrm>
            <a:prstGeom prst="rect">
              <a:avLst/>
            </a:prstGeom>
          </p:spPr>
        </p:pic>
        <p:pic>
          <p:nvPicPr>
            <p:cNvPr id="20" name="object 20"/>
            <p:cNvPicPr/>
            <p:nvPr/>
          </p:nvPicPr>
          <p:blipFill>
            <a:blip r:embed="rId3"/>
            <a:stretch>
              <a:fillRect/>
            </a:stretch>
          </p:blipFill>
          <p:spPr>
            <a:xfrm>
              <a:off x="575049" y="455516"/>
              <a:ext cx="78137" cy="78136"/>
            </a:xfrm>
            <a:prstGeom prst="rect">
              <a:avLst/>
            </a:prstGeom>
          </p:spPr>
        </p:pic>
        <p:pic>
          <p:nvPicPr>
            <p:cNvPr id="21" name="object 21"/>
            <p:cNvPicPr/>
            <p:nvPr/>
          </p:nvPicPr>
          <p:blipFill>
            <a:blip r:embed="rId7"/>
            <a:stretch>
              <a:fillRect/>
            </a:stretch>
          </p:blipFill>
          <p:spPr>
            <a:xfrm>
              <a:off x="454963" y="448941"/>
              <a:ext cx="84147" cy="84146"/>
            </a:xfrm>
            <a:prstGeom prst="rect">
              <a:avLst/>
            </a:prstGeom>
          </p:spPr>
        </p:pic>
        <p:pic>
          <p:nvPicPr>
            <p:cNvPr id="22" name="object 22"/>
            <p:cNvPicPr/>
            <p:nvPr/>
          </p:nvPicPr>
          <p:blipFill>
            <a:blip r:embed="rId4"/>
            <a:stretch>
              <a:fillRect/>
            </a:stretch>
          </p:blipFill>
          <p:spPr>
            <a:xfrm>
              <a:off x="689124" y="457232"/>
              <a:ext cx="74703" cy="74704"/>
            </a:xfrm>
            <a:prstGeom prst="rect">
              <a:avLst/>
            </a:prstGeom>
          </p:spPr>
        </p:pic>
        <p:pic>
          <p:nvPicPr>
            <p:cNvPr id="23" name="object 23"/>
            <p:cNvPicPr/>
            <p:nvPr/>
          </p:nvPicPr>
          <p:blipFill>
            <a:blip r:embed="rId8"/>
            <a:stretch>
              <a:fillRect/>
            </a:stretch>
          </p:blipFill>
          <p:spPr>
            <a:xfrm>
              <a:off x="799767" y="466202"/>
              <a:ext cx="69237" cy="69237"/>
            </a:xfrm>
            <a:prstGeom prst="rect">
              <a:avLst/>
            </a:prstGeom>
          </p:spPr>
        </p:pic>
        <p:pic>
          <p:nvPicPr>
            <p:cNvPr id="24" name="object 24"/>
            <p:cNvPicPr/>
            <p:nvPr/>
          </p:nvPicPr>
          <p:blipFill>
            <a:blip r:embed="rId6"/>
            <a:stretch>
              <a:fillRect/>
            </a:stretch>
          </p:blipFill>
          <p:spPr>
            <a:xfrm>
              <a:off x="904944" y="462069"/>
              <a:ext cx="65594" cy="65594"/>
            </a:xfrm>
            <a:prstGeom prst="rect">
              <a:avLst/>
            </a:prstGeom>
          </p:spPr>
        </p:pic>
        <p:pic>
          <p:nvPicPr>
            <p:cNvPr id="25" name="object 25"/>
            <p:cNvPicPr/>
            <p:nvPr/>
          </p:nvPicPr>
          <p:blipFill>
            <a:blip r:embed="rId7"/>
            <a:stretch>
              <a:fillRect/>
            </a:stretch>
          </p:blipFill>
          <p:spPr>
            <a:xfrm>
              <a:off x="454963" y="566714"/>
              <a:ext cx="84147" cy="84146"/>
            </a:xfrm>
            <a:prstGeom prst="rect">
              <a:avLst/>
            </a:prstGeom>
          </p:spPr>
        </p:pic>
        <p:pic>
          <p:nvPicPr>
            <p:cNvPr id="26" name="object 26"/>
            <p:cNvPicPr/>
            <p:nvPr/>
          </p:nvPicPr>
          <p:blipFill>
            <a:blip r:embed="rId9"/>
            <a:stretch>
              <a:fillRect/>
            </a:stretch>
          </p:blipFill>
          <p:spPr>
            <a:xfrm>
              <a:off x="575049" y="573290"/>
              <a:ext cx="78137" cy="78136"/>
            </a:xfrm>
            <a:prstGeom prst="rect">
              <a:avLst/>
            </a:prstGeom>
          </p:spPr>
        </p:pic>
        <p:pic>
          <p:nvPicPr>
            <p:cNvPr id="27" name="object 27"/>
            <p:cNvPicPr/>
            <p:nvPr/>
          </p:nvPicPr>
          <p:blipFill>
            <a:blip r:embed="rId10"/>
            <a:stretch>
              <a:fillRect/>
            </a:stretch>
          </p:blipFill>
          <p:spPr>
            <a:xfrm>
              <a:off x="689124" y="575006"/>
              <a:ext cx="74703" cy="74704"/>
            </a:xfrm>
            <a:prstGeom prst="rect">
              <a:avLst/>
            </a:prstGeom>
          </p:spPr>
        </p:pic>
        <p:pic>
          <p:nvPicPr>
            <p:cNvPr id="28" name="object 28"/>
            <p:cNvPicPr/>
            <p:nvPr/>
          </p:nvPicPr>
          <p:blipFill>
            <a:blip r:embed="rId8"/>
            <a:stretch>
              <a:fillRect/>
            </a:stretch>
          </p:blipFill>
          <p:spPr>
            <a:xfrm>
              <a:off x="799767" y="583976"/>
              <a:ext cx="69237" cy="69237"/>
            </a:xfrm>
            <a:prstGeom prst="rect">
              <a:avLst/>
            </a:prstGeom>
          </p:spPr>
        </p:pic>
        <p:pic>
          <p:nvPicPr>
            <p:cNvPr id="29" name="object 29"/>
            <p:cNvPicPr/>
            <p:nvPr/>
          </p:nvPicPr>
          <p:blipFill>
            <a:blip r:embed="rId6"/>
            <a:stretch>
              <a:fillRect/>
            </a:stretch>
          </p:blipFill>
          <p:spPr>
            <a:xfrm>
              <a:off x="904944" y="579843"/>
              <a:ext cx="65594" cy="65594"/>
            </a:xfrm>
            <a:prstGeom prst="rect">
              <a:avLst/>
            </a:prstGeom>
          </p:spPr>
        </p:pic>
        <p:pic>
          <p:nvPicPr>
            <p:cNvPr id="30" name="object 30"/>
            <p:cNvPicPr/>
            <p:nvPr/>
          </p:nvPicPr>
          <p:blipFill>
            <a:blip r:embed="rId2"/>
            <a:stretch>
              <a:fillRect/>
            </a:stretch>
          </p:blipFill>
          <p:spPr>
            <a:xfrm>
              <a:off x="454963" y="684488"/>
              <a:ext cx="84147" cy="84146"/>
            </a:xfrm>
            <a:prstGeom prst="rect">
              <a:avLst/>
            </a:prstGeom>
          </p:spPr>
        </p:pic>
        <p:pic>
          <p:nvPicPr>
            <p:cNvPr id="31" name="object 31"/>
            <p:cNvPicPr/>
            <p:nvPr/>
          </p:nvPicPr>
          <p:blipFill>
            <a:blip r:embed="rId9"/>
            <a:stretch>
              <a:fillRect/>
            </a:stretch>
          </p:blipFill>
          <p:spPr>
            <a:xfrm>
              <a:off x="575049" y="691063"/>
              <a:ext cx="78137" cy="78136"/>
            </a:xfrm>
            <a:prstGeom prst="rect">
              <a:avLst/>
            </a:prstGeom>
          </p:spPr>
        </p:pic>
        <p:pic>
          <p:nvPicPr>
            <p:cNvPr id="32" name="object 32"/>
            <p:cNvPicPr/>
            <p:nvPr/>
          </p:nvPicPr>
          <p:blipFill>
            <a:blip r:embed="rId4"/>
            <a:stretch>
              <a:fillRect/>
            </a:stretch>
          </p:blipFill>
          <p:spPr>
            <a:xfrm>
              <a:off x="689124" y="692780"/>
              <a:ext cx="74703" cy="74704"/>
            </a:xfrm>
            <a:prstGeom prst="rect">
              <a:avLst/>
            </a:prstGeom>
          </p:spPr>
        </p:pic>
        <p:pic>
          <p:nvPicPr>
            <p:cNvPr id="33" name="object 33"/>
            <p:cNvPicPr/>
            <p:nvPr/>
          </p:nvPicPr>
          <p:blipFill>
            <a:blip r:embed="rId5"/>
            <a:stretch>
              <a:fillRect/>
            </a:stretch>
          </p:blipFill>
          <p:spPr>
            <a:xfrm>
              <a:off x="799767" y="701750"/>
              <a:ext cx="69237" cy="69237"/>
            </a:xfrm>
            <a:prstGeom prst="rect">
              <a:avLst/>
            </a:prstGeom>
          </p:spPr>
        </p:pic>
        <p:pic>
          <p:nvPicPr>
            <p:cNvPr id="34" name="object 34"/>
            <p:cNvPicPr/>
            <p:nvPr/>
          </p:nvPicPr>
          <p:blipFill>
            <a:blip r:embed="rId6"/>
            <a:stretch>
              <a:fillRect/>
            </a:stretch>
          </p:blipFill>
          <p:spPr>
            <a:xfrm>
              <a:off x="904944" y="697617"/>
              <a:ext cx="65594" cy="65594"/>
            </a:xfrm>
            <a:prstGeom prst="rect">
              <a:avLst/>
            </a:prstGeom>
          </p:spPr>
        </p:pic>
      </p:grpSp>
      <p:sp>
        <p:nvSpPr>
          <p:cNvPr id="35" name="object 35"/>
          <p:cNvSpPr txBox="1">
            <a:spLocks noGrp="1"/>
          </p:cNvSpPr>
          <p:nvPr>
            <p:ph type="title"/>
          </p:nvPr>
        </p:nvSpPr>
        <p:spPr>
          <a:xfrm>
            <a:off x="1205967" y="320735"/>
            <a:ext cx="3073400" cy="482600"/>
          </a:xfrm>
          <a:prstGeom prst="rect">
            <a:avLst/>
          </a:prstGeom>
        </p:spPr>
        <p:txBody>
          <a:bodyPr vert="horz" wrap="square" lIns="0" tIns="12700" rIns="0" bIns="0" rtlCol="0">
            <a:spAutoFit/>
          </a:bodyPr>
          <a:lstStyle/>
          <a:p>
            <a:pPr marL="12700">
              <a:lnSpc>
                <a:spcPct val="100000"/>
              </a:lnSpc>
              <a:spcBef>
                <a:spcPts val="100"/>
              </a:spcBef>
            </a:pPr>
            <a:r>
              <a:rPr spc="-10"/>
              <a:t>创新与差异化策略</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https://d.book118.com/467155156022006051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天眼查双十一电商行业报告</vt:lpstr>
      <vt:lpstr>目录</vt:lpstr>
      <vt:lpstr>PowerPoint Presentation</vt:lpstr>
      <vt:lpstr>报告目的和背景</vt:lpstr>
      <vt:lpstr>报告范围</vt:lpstr>
      <vt:lpstr>双十一电商行业概览</vt:lpstr>
      <vt:lpstr>行业规模与增长</vt:lpstr>
      <vt:lpstr>主要参与者</vt:lpstr>
      <vt:lpstr>市场集中度</vt:lpstr>
      <vt:lpstr>双十一电商行业趋势分析</vt:lpstr>
      <vt:lpstr>消费者行为变化</vt:lpstr>
      <vt:lpstr>竞争格局演变</vt:lpstr>
      <vt:lpstr>创新与差异化策略</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2024-09-24T00:35:59.153</cp:lastPrinted>
  <dcterms:created xsi:type="dcterms:W3CDTF">2024-09-23T16:35:59Z</dcterms:created>
  <dcterms:modified xsi:type="dcterms:W3CDTF">2024-09-23T16:36:00Z</dcterms:modified>
</cp:coreProperties>
</file>