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tiff" ContentType="image/tif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4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9A7AA-EA28-428C-83D7-C0031C91F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6D09D-8A90-464B-9AF2-414EFBF00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B1A38-FF7F-4195-ACEA-815DCB2D6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244A3-E260-4646-9440-44B7526A8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CBE8D8-6591-428A-B307-110339B51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C7A151-9DE9-4D3E-AE35-34EF4E90F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0EEDFD-9192-4395-845A-EC4B1A4E9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6323F-3D65-47DE-A6F0-898790C92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C2194-1010-4EBB-820E-29C064FEF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A2B08-A5CB-4F78-B772-5F46A6ECF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0BEC8-337B-4DA6-92C5-D3EDE93FC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5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6" name="Rectangle 6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7" name="Freeform 7"/>
          <p:cNvSpPr/>
          <p:nvPr userDrawn="1"/>
        </p:nvSpPr>
        <p:spPr bwMode="auto">
          <a:xfrm>
            <a:off x="3176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8" name="Freeform 8"/>
          <p:cNvSpPr/>
          <p:nvPr userDrawn="1"/>
        </p:nvSpPr>
        <p:spPr bwMode="auto">
          <a:xfrm>
            <a:off x="5484813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2" name="组合 1"/>
          <p:cNvGrpSpPr/>
          <p:nvPr userDrawn="1"/>
        </p:nvGrpSpPr>
        <p:grpSpPr>
          <a:xfrm>
            <a:off x="877888" y="965200"/>
            <a:ext cx="3714751" cy="5305425"/>
            <a:chOff x="877888" y="965200"/>
            <a:chExt cx="3714751" cy="5305425"/>
          </a:xfrm>
        </p:grpSpPr>
        <p:sp>
          <p:nvSpPr>
            <p:cNvPr id="9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3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3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3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4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5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6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7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8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9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0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1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2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3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4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5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6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7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8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9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0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1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2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3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4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5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6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7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8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9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0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1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2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3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4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5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6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7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8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9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0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1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2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3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4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5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6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7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8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9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0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1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2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3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4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9855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  <p:sp>
        <p:nvSpPr>
          <p:cNvPr id="9856" name="Freeform 92"/>
          <p:cNvSpPr/>
          <p:nvPr userDrawn="1"/>
        </p:nvSpPr>
        <p:spPr bwMode="auto">
          <a:xfrm>
            <a:off x="5797551" y="4586288"/>
            <a:ext cx="3371850" cy="438150"/>
          </a:xfrm>
          <a:custGeom>
            <a:gdLst>
              <a:gd name="T0" fmla="*/ 1987 w 2125"/>
              <a:gd name="T1" fmla="*/ 276 h 276"/>
              <a:gd name="T2" fmla="*/ 138 w 2125"/>
              <a:gd name="T3" fmla="*/ 276 h 276"/>
              <a:gd name="T4" fmla="*/ 0 w 2125"/>
              <a:gd name="T5" fmla="*/ 138 h 276"/>
              <a:gd name="T6" fmla="*/ 138 w 2125"/>
              <a:gd name="T7" fmla="*/ 0 h 276"/>
              <a:gd name="T8" fmla="*/ 1987 w 2125"/>
              <a:gd name="T9" fmla="*/ 0 h 276"/>
              <a:gd name="T10" fmla="*/ 2125 w 2125"/>
              <a:gd name="T11" fmla="*/ 138 h 276"/>
              <a:gd name="T12" fmla="*/ 1987 w 2125"/>
              <a:gd name="T13" fmla="*/ 276 h 2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25" h="276">
                <a:moveTo>
                  <a:pt x="1987" y="276"/>
                </a:moveTo>
                <a:cubicBezTo>
                  <a:pt x="138" y="276"/>
                  <a:pt x="138" y="276"/>
                  <a:pt x="138" y="276"/>
                </a:cubicBezTo>
                <a:cubicBezTo>
                  <a:pt x="62" y="276"/>
                  <a:pt x="0" y="214"/>
                  <a:pt x="0" y="138"/>
                </a:cubicBezTo>
                <a:cubicBezTo>
                  <a:pt x="0" y="62"/>
                  <a:pt x="62" y="0"/>
                  <a:pt x="138" y="0"/>
                </a:cubicBezTo>
                <a:cubicBezTo>
                  <a:pt x="1987" y="0"/>
                  <a:pt x="1987" y="0"/>
                  <a:pt x="1987" y="0"/>
                </a:cubicBezTo>
                <a:cubicBezTo>
                  <a:pt x="2063" y="0"/>
                  <a:pt x="2125" y="62"/>
                  <a:pt x="2125" y="138"/>
                </a:cubicBezTo>
                <a:cubicBezTo>
                  <a:pt x="2125" y="214"/>
                  <a:pt x="2063" y="276"/>
                  <a:pt x="1987" y="27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bg1"/>
              </a:solidFill>
              <a:cs typeface="楷体" panose="02010609060101010101" pitchFamily="49" charset="-122"/>
            </a:endParaRPr>
          </a:p>
        </p:txBody>
      </p:sp>
      <p:sp>
        <p:nvSpPr>
          <p:cNvPr id="9857" name="Freeform 93"/>
          <p:cNvSpPr/>
          <p:nvPr userDrawn="1"/>
        </p:nvSpPr>
        <p:spPr bwMode="auto">
          <a:xfrm>
            <a:off x="5784851" y="5195888"/>
            <a:ext cx="2063750" cy="465138"/>
          </a:xfrm>
          <a:custGeom>
            <a:gdLst>
              <a:gd name="T0" fmla="*/ 1154 w 1300"/>
              <a:gd name="T1" fmla="*/ 285 h 293"/>
              <a:gd name="T2" fmla="*/ 1154 w 1300"/>
              <a:gd name="T3" fmla="*/ 277 h 293"/>
              <a:gd name="T4" fmla="*/ 146 w 1300"/>
              <a:gd name="T5" fmla="*/ 277 h 293"/>
              <a:gd name="T6" fmla="*/ 54 w 1300"/>
              <a:gd name="T7" fmla="*/ 239 h 293"/>
              <a:gd name="T8" fmla="*/ 16 w 1300"/>
              <a:gd name="T9" fmla="*/ 147 h 293"/>
              <a:gd name="T10" fmla="*/ 54 w 1300"/>
              <a:gd name="T11" fmla="*/ 55 h 293"/>
              <a:gd name="T12" fmla="*/ 146 w 1300"/>
              <a:gd name="T13" fmla="*/ 16 h 293"/>
              <a:gd name="T14" fmla="*/ 1154 w 1300"/>
              <a:gd name="T15" fmla="*/ 16 h 293"/>
              <a:gd name="T16" fmla="*/ 1246 w 1300"/>
              <a:gd name="T17" fmla="*/ 55 h 293"/>
              <a:gd name="T18" fmla="*/ 1284 w 1300"/>
              <a:gd name="T19" fmla="*/ 147 h 293"/>
              <a:gd name="T20" fmla="*/ 1246 w 1300"/>
              <a:gd name="T21" fmla="*/ 239 h 293"/>
              <a:gd name="T22" fmla="*/ 1154 w 1300"/>
              <a:gd name="T23" fmla="*/ 277 h 293"/>
              <a:gd name="T24" fmla="*/ 1154 w 1300"/>
              <a:gd name="T25" fmla="*/ 285 h 293"/>
              <a:gd name="T26" fmla="*/ 1154 w 1300"/>
              <a:gd name="T27" fmla="*/ 293 h 293"/>
              <a:gd name="T28" fmla="*/ 1300 w 1300"/>
              <a:gd name="T29" fmla="*/ 147 h 293"/>
              <a:gd name="T30" fmla="*/ 1154 w 1300"/>
              <a:gd name="T31" fmla="*/ 0 h 293"/>
              <a:gd name="T32" fmla="*/ 146 w 1300"/>
              <a:gd name="T33" fmla="*/ 0 h 293"/>
              <a:gd name="T34" fmla="*/ 0 w 1300"/>
              <a:gd name="T35" fmla="*/ 147 h 293"/>
              <a:gd name="T36" fmla="*/ 146 w 1300"/>
              <a:gd name="T37" fmla="*/ 293 h 293"/>
              <a:gd name="T38" fmla="*/ 1154 w 1300"/>
              <a:gd name="T39" fmla="*/ 293 h 293"/>
              <a:gd name="T40" fmla="*/ 1154 w 1300"/>
              <a:gd name="T41" fmla="*/ 285 h 2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1300" h="293">
                <a:moveTo>
                  <a:pt x="1154" y="285"/>
                </a:moveTo>
                <a:cubicBezTo>
                  <a:pt x="1154" y="277"/>
                  <a:pt x="1154" y="277"/>
                  <a:pt x="1154" y="277"/>
                </a:cubicBezTo>
                <a:cubicBezTo>
                  <a:pt x="146" y="277"/>
                  <a:pt x="146" y="277"/>
                  <a:pt x="146" y="277"/>
                </a:cubicBezTo>
                <a:cubicBezTo>
                  <a:pt x="110" y="277"/>
                  <a:pt x="77" y="262"/>
                  <a:pt x="54" y="239"/>
                </a:cubicBezTo>
                <a:cubicBezTo>
                  <a:pt x="30" y="215"/>
                  <a:pt x="16" y="183"/>
                  <a:pt x="16" y="147"/>
                </a:cubicBezTo>
                <a:cubicBezTo>
                  <a:pt x="16" y="111"/>
                  <a:pt x="30" y="78"/>
                  <a:pt x="54" y="55"/>
                </a:cubicBezTo>
                <a:cubicBezTo>
                  <a:pt x="77" y="31"/>
                  <a:pt x="110" y="16"/>
                  <a:pt x="146" y="16"/>
                </a:cubicBezTo>
                <a:cubicBezTo>
                  <a:pt x="1154" y="16"/>
                  <a:pt x="1154" y="16"/>
                  <a:pt x="1154" y="16"/>
                </a:cubicBezTo>
                <a:cubicBezTo>
                  <a:pt x="1190" y="16"/>
                  <a:pt x="1223" y="31"/>
                  <a:pt x="1246" y="55"/>
                </a:cubicBezTo>
                <a:cubicBezTo>
                  <a:pt x="1270" y="78"/>
                  <a:pt x="1284" y="111"/>
                  <a:pt x="1284" y="147"/>
                </a:cubicBezTo>
                <a:cubicBezTo>
                  <a:pt x="1284" y="183"/>
                  <a:pt x="1270" y="215"/>
                  <a:pt x="1246" y="239"/>
                </a:cubicBezTo>
                <a:cubicBezTo>
                  <a:pt x="1223" y="262"/>
                  <a:pt x="1190" y="277"/>
                  <a:pt x="1154" y="277"/>
                </a:cubicBezTo>
                <a:cubicBezTo>
                  <a:pt x="1154" y="285"/>
                  <a:pt x="1154" y="285"/>
                  <a:pt x="1154" y="285"/>
                </a:cubicBezTo>
                <a:cubicBezTo>
                  <a:pt x="1154" y="293"/>
                  <a:pt x="1154" y="293"/>
                  <a:pt x="1154" y="293"/>
                </a:cubicBezTo>
                <a:cubicBezTo>
                  <a:pt x="1235" y="293"/>
                  <a:pt x="1300" y="227"/>
                  <a:pt x="1300" y="147"/>
                </a:cubicBezTo>
                <a:cubicBezTo>
                  <a:pt x="1300" y="66"/>
                  <a:pt x="1235" y="0"/>
                  <a:pt x="1154" y="0"/>
                </a:cubicBezTo>
                <a:cubicBezTo>
                  <a:pt x="146" y="0"/>
                  <a:pt x="146" y="0"/>
                  <a:pt x="146" y="0"/>
                </a:cubicBezTo>
                <a:cubicBezTo>
                  <a:pt x="65" y="0"/>
                  <a:pt x="0" y="66"/>
                  <a:pt x="0" y="147"/>
                </a:cubicBezTo>
                <a:cubicBezTo>
                  <a:pt x="0" y="227"/>
                  <a:pt x="65" y="293"/>
                  <a:pt x="146" y="293"/>
                </a:cubicBezTo>
                <a:cubicBezTo>
                  <a:pt x="1154" y="293"/>
                  <a:pt x="1154" y="293"/>
                  <a:pt x="1154" y="293"/>
                </a:cubicBezTo>
                <a:lnTo>
                  <a:pt x="1154" y="28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801" name="副标题 2" hidden="1"/>
          <p:cNvSpPr>
            <a:spLocks noGrp="1"/>
          </p:cNvSpPr>
          <p:nvPr userDrawn="1">
            <p:ph type="subTitle" idx="1"/>
          </p:nvPr>
        </p:nvSpPr>
        <p:spPr>
          <a:xfrm>
            <a:off x="5873751" y="3019471"/>
            <a:ext cx="5646737" cy="55879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9802" name="标题 1" hidden="1"/>
          <p:cNvSpPr>
            <a:spLocks noGrp="1"/>
          </p:cNvSpPr>
          <p:nvPr userDrawn="1">
            <p:ph type="ctrTitle"/>
          </p:nvPr>
        </p:nvSpPr>
        <p:spPr>
          <a:xfrm>
            <a:off x="5873751" y="1814962"/>
            <a:ext cx="5646737" cy="1204509"/>
          </a:xfrm>
        </p:spPr>
        <p:txBody>
          <a:bodyPr anchor="ctr">
            <a:normAutofit/>
          </a:bodyPr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12" name="文本占位符 13" hidden="1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873751" y="4645209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accent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  <p:sp>
        <p:nvSpPr>
          <p:cNvPr id="13" name="文本占位符 13" hidden="1"/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5873751" y="5280321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Date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3"/>
          </p:nvPr>
        </p:nvSpPr>
        <p:spPr>
          <a:xfrm>
            <a:off x="669925" y="1130299"/>
            <a:ext cx="10850563" cy="500697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"/>
          <p:cNvSpPr>
            <a:spLocks noGrp="1"/>
          </p:cNvSpPr>
          <p:nvPr userDrawn="1">
            <p:ph type="title"/>
          </p:nvPr>
        </p:nvSpPr>
        <p:spPr>
          <a:xfrm>
            <a:off x="675698" y="2102214"/>
            <a:ext cx="5419185" cy="895350"/>
          </a:xfrm>
        </p:spPr>
        <p:txBody>
          <a:bodyPr anchor="b">
            <a:normAutofit/>
          </a:bodyPr>
          <a:lstStyle>
            <a:lvl1pPr algn="l">
              <a:defRPr sz="2400" b="1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 userDrawn="1">
            <p:ph type="body" idx="1"/>
          </p:nvPr>
        </p:nvSpPr>
        <p:spPr>
          <a:xfrm>
            <a:off x="676814" y="2997564"/>
            <a:ext cx="5419185" cy="1015623"/>
          </a:xfrm>
        </p:spPr>
        <p:txBody>
          <a:bodyPr anchor="t">
            <a:normAutofit/>
          </a:bodyPr>
          <a:lstStyle>
            <a:lvl1pPr marL="0" indent="0" algn="l"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grpSp>
        <p:nvGrpSpPr>
          <p:cNvPr id="90" name="组合 89"/>
          <p:cNvGrpSpPr/>
          <p:nvPr userDrawn="1"/>
        </p:nvGrpSpPr>
        <p:grpSpPr>
          <a:xfrm flipH="1">
            <a:off x="8829674" y="1686612"/>
            <a:ext cx="3116264" cy="4450663"/>
            <a:chOff x="877888" y="965200"/>
            <a:chExt cx="3714751" cy="5305425"/>
          </a:xfrm>
        </p:grpSpPr>
        <p:sp>
          <p:nvSpPr>
            <p:cNvPr id="9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7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199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8" name="内容占位符 3"/>
          <p:cNvSpPr>
            <a:spLocks noGrp="1"/>
          </p:cNvSpPr>
          <p:nvPr>
            <p:ph sz="half" idx="13"/>
          </p:nvPr>
        </p:nvSpPr>
        <p:spPr>
          <a:xfrm>
            <a:off x="669924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5163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title style</a:t>
            </a:r>
            <a:endParaRPr lang="en-US" altLang="zh-CN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71514" y="1685956"/>
            <a:ext cx="5326061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4426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199" y="1685956"/>
            <a:ext cx="5348287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10" name="标题 9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 hasCustomPrompt="1"/>
          </p:nvPr>
        </p:nvSpPr>
        <p:spPr>
          <a:xfrm>
            <a:off x="5183188" y="1130299"/>
            <a:ext cx="6337300" cy="5006975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zh-CN"/>
              <a:t>Picture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69924" y="1138237"/>
            <a:ext cx="4282322" cy="499903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610599" y="1130300"/>
            <a:ext cx="2909888" cy="5006974"/>
          </a:xfrm>
        </p:spPr>
        <p:txBody>
          <a:bodyPr vert="eaVert">
            <a:normAutofit/>
          </a:bodyPr>
          <a:lstStyle>
            <a:lvl1pPr>
              <a:defRPr sz="2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1130300"/>
            <a:ext cx="7795065" cy="500697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Rectangle 5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7" name="Rectangle 6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8" name="Freeform 7"/>
          <p:cNvSpPr/>
          <p:nvPr userDrawn="1"/>
        </p:nvSpPr>
        <p:spPr bwMode="auto">
          <a:xfrm flipH="1">
            <a:off x="7054851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9" name="Freeform 8"/>
          <p:cNvSpPr/>
          <p:nvPr userDrawn="1"/>
        </p:nvSpPr>
        <p:spPr bwMode="auto">
          <a:xfrm flipH="1">
            <a:off x="3176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100" name="组合 99"/>
          <p:cNvGrpSpPr/>
          <p:nvPr userDrawn="1"/>
        </p:nvGrpSpPr>
        <p:grpSpPr>
          <a:xfrm flipH="1">
            <a:off x="7602538" y="965200"/>
            <a:ext cx="3714751" cy="5305425"/>
            <a:chOff x="877888" y="965200"/>
            <a:chExt cx="3714751" cy="5305425"/>
          </a:xfrm>
        </p:grpSpPr>
        <p:sp>
          <p:nvSpPr>
            <p:cNvPr id="10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8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  <p:sp>
        <p:nvSpPr>
          <p:cNvPr id="13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1229517" y="3099717"/>
            <a:ext cx="5426076" cy="1621509"/>
          </a:xfrm>
        </p:spPr>
        <p:txBody>
          <a:bodyPr anchor="b">
            <a:normAutofit/>
          </a:bodyPr>
          <a:lstStyle>
            <a:lvl1pPr marL="0" indent="0" algn="l">
              <a:buFont typeface="Arial" pitchFamily="34" charset="0"/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Conclusion</a:t>
            </a:r>
            <a:endParaRPr lang="zh-CN" altLang="en-US"/>
          </a:p>
        </p:txBody>
      </p:sp>
      <p:sp>
        <p:nvSpPr>
          <p:cNvPr id="15" name="文本占位符 62"/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1229517" y="5405953"/>
            <a:ext cx="5426076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500" smtClean="0">
                <a:solidFill>
                  <a:schemeClr val="bg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ct val="0"/>
              </a:spcAft>
              <a:buClrTx/>
              <a:buSzTx/>
            </a:pPr>
            <a:r>
              <a:rPr lang="en-US" altLang="zh-CN"/>
              <a:t>Data</a:t>
            </a:r>
            <a:endParaRPr lang="en-US" altLang="zh-CN"/>
          </a:p>
        </p:txBody>
      </p:sp>
      <p:sp>
        <p:nvSpPr>
          <p:cNvPr id="6" name="文本占位符 13"/>
          <p:cNvSpPr>
            <a:spLocks noGrp="1"/>
          </p:cNvSpPr>
          <p:nvPr>
            <p:ph type="body" sz="quarter" idx="10" hasCustomPrompt="1"/>
          </p:nvPr>
        </p:nvSpPr>
        <p:spPr>
          <a:xfrm>
            <a:off x="1229518" y="5109682"/>
            <a:ext cx="5426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4" y="1123950"/>
            <a:ext cx="10850563" cy="5019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zh-CN" altLang="en-US"/>
          </a:p>
        </p:txBody>
      </p:sp>
      <p:cxnSp>
        <p:nvCxnSpPr>
          <p:cNvPr id="7" name="直接连接符 6"/>
          <p:cNvCxnSpPr/>
          <p:nvPr userDrawn="1"/>
        </p:nvCxnSpPr>
        <p:spPr>
          <a:xfrm>
            <a:off x="669924" y="1028700"/>
            <a:ext cx="10850563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5401732" y="6240463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9924" y="6240463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599" y="6240463"/>
            <a:ext cx="2909888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9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6.xml" /><Relationship Id="rId2" Type="http://schemas.openxmlformats.org/officeDocument/2006/relationships/image" Target="../media/image2.tiff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image" Target="../media/image3.png" /><Relationship Id="rId8" Type="http://schemas.openxmlformats.org/officeDocument/2006/relationships/tags" Target="../tags/tag14.xml" /><Relationship Id="rId9" Type="http://schemas.openxmlformats.org/officeDocument/2006/relationships/tags" Target="../tags/tag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3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image" Target="../media/image4.png" /><Relationship Id="rId6" Type="http://schemas.openxmlformats.org/officeDocument/2006/relationships/tags" Target="../tags/tag20.xml" /><Relationship Id="rId7" Type="http://schemas.openxmlformats.org/officeDocument/2006/relationships/image" Target="../media/image5.png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tags" Target="../tags/tag34.xml" /><Relationship Id="rId13" Type="http://schemas.openxmlformats.org/officeDocument/2006/relationships/tags" Target="../tags/tag35.xml" /><Relationship Id="rId14" Type="http://schemas.openxmlformats.org/officeDocument/2006/relationships/tags" Target="../tags/tag36.xml" /><Relationship Id="rId15" Type="http://schemas.openxmlformats.org/officeDocument/2006/relationships/tags" Target="../tags/tag37.xml" /><Relationship Id="rId16" Type="http://schemas.openxmlformats.org/officeDocument/2006/relationships/tags" Target="../tags/tag38.xml" /><Relationship Id="rId17" Type="http://schemas.openxmlformats.org/officeDocument/2006/relationships/tags" Target="../tags/tag39.xml" /><Relationship Id="rId18" Type="http://schemas.openxmlformats.org/officeDocument/2006/relationships/tags" Target="../tags/tag40.xml" /><Relationship Id="rId19" Type="http://schemas.openxmlformats.org/officeDocument/2006/relationships/tags" Target="../tags/tag41.xml" /><Relationship Id="rId2" Type="http://schemas.openxmlformats.org/officeDocument/2006/relationships/tags" Target="../tags/tag24.xml" /><Relationship Id="rId20" Type="http://schemas.openxmlformats.org/officeDocument/2006/relationships/tags" Target="../tags/tag42.xml" /><Relationship Id="rId21" Type="http://schemas.openxmlformats.org/officeDocument/2006/relationships/tags" Target="../tags/tag43.xml" /><Relationship Id="rId22" Type="http://schemas.openxmlformats.org/officeDocument/2006/relationships/image" Target="../media/image6.png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20013211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5673725" y="3149600"/>
            <a:ext cx="5646737" cy="558799"/>
          </a:xfrm>
        </p:spPr>
        <p:txBody>
          <a:bodyPr>
            <a:normAutofit fontScale="80000"/>
          </a:bodyPr>
          <a:lstStyle/>
          <a:p>
            <a:r>
              <a:rPr lang="zh-CN" altLang="en-US" sz="3600"/>
              <a:t>专题</a:t>
            </a:r>
            <a:r>
              <a:rPr lang="en-US" altLang="zh-CN" sz="3600"/>
              <a:t>01</a:t>
            </a:r>
            <a:r>
              <a:rPr lang="zh-CN" altLang="en-US" sz="3600"/>
              <a:t>：观察物体（三）</a:t>
            </a:r>
            <a:endParaRPr lang="en-US" altLang="zh-CN" sz="3600"/>
          </a:p>
        </p:txBody>
      </p:sp>
      <p:sp>
        <p:nvSpPr>
          <p:cNvPr id="4" name="标题 3"/>
          <p:cNvSpPr>
            <a:spLocks noGrp="1"/>
          </p:cNvSpPr>
          <p:nvPr>
            <p:ph type="ctrTitle"/>
          </p:nvPr>
        </p:nvSpPr>
        <p:spPr>
          <a:xfrm>
            <a:off x="5673726" y="1814962"/>
            <a:ext cx="5646737" cy="1204509"/>
          </a:xfrm>
        </p:spPr>
        <p:txBody>
          <a:bodyPr/>
          <a:lstStyle/>
          <a:p>
            <a:r>
              <a:rPr lang="zh-CN" altLang="en-US"/>
              <a:t>期中专项考点复习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0"/>
          </p:nvPr>
        </p:nvSpPr>
        <p:spPr>
          <a:xfrm>
            <a:off x="5959475" y="4645660"/>
            <a:ext cx="3166110" cy="296545"/>
          </a:xfrm>
        </p:spPr>
        <p:txBody>
          <a:bodyPr/>
          <a:lstStyle/>
          <a:p>
            <a:pPr algn="ctr"/>
            <a:r>
              <a:rPr lang="zh-CN" altLang="en-US">
                <a:solidFill>
                  <a:srgbClr val="FF0000"/>
                </a:solidFill>
              </a:rPr>
              <a:t>人教版</a:t>
            </a:r>
            <a:r>
              <a:rPr lang="en-US" altLang="zh-CN">
                <a:solidFill>
                  <a:srgbClr val="FF0000"/>
                </a:solidFill>
              </a:rPr>
              <a:t>·</a:t>
            </a:r>
            <a:r>
              <a:rPr lang="zh-CN" altLang="en-US">
                <a:solidFill>
                  <a:srgbClr val="FF0000"/>
                </a:solidFill>
              </a:rPr>
              <a:t>五年级下册</a:t>
            </a:r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5988050" y="5299397"/>
            <a:ext cx="5646737" cy="296271"/>
          </a:xfrm>
        </p:spPr>
        <p:txBody>
          <a:bodyPr/>
          <a:lstStyle/>
          <a:p>
            <a:r>
              <a:rPr lang="en-US" altLang="zh-CN"/>
              <a:t>2023-2024</a:t>
            </a:r>
            <a:r>
              <a:rPr lang="zh-CN" altLang="en-US"/>
              <a:t>学年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C7450B"/>
                </a:solidFill>
              </a:rPr>
              <a:t>单元知识框架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18" name="弧形 17"/>
          <p:cNvSpPr/>
          <p:nvPr>
            <p:custDataLst>
              <p:tags r:id="rId2"/>
            </p:custDataLst>
          </p:nvPr>
        </p:nvSpPr>
        <p:spPr>
          <a:xfrm rot="10500000">
            <a:off x="5542280" y="4732867"/>
            <a:ext cx="2261447" cy="672253"/>
          </a:xfrm>
          <a:prstGeom prst="arc">
            <a:avLst/>
          </a:prstGeom>
          <a:ln w="444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弧形 2"/>
          <p:cNvSpPr/>
          <p:nvPr>
            <p:custDataLst>
              <p:tags r:id="rId3"/>
            </p:custDataLst>
          </p:nvPr>
        </p:nvSpPr>
        <p:spPr>
          <a:xfrm rot="21360000">
            <a:off x="4468707" y="2294467"/>
            <a:ext cx="2261447" cy="672253"/>
          </a:xfrm>
          <a:prstGeom prst="arc">
            <a:avLst/>
          </a:prstGeom>
          <a:ln w="444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158" name="AutoShape 169"/>
          <p:cNvSpPr/>
          <p:nvPr>
            <p:custDataLst>
              <p:tags r:id="rId4"/>
            </p:custDataLst>
          </p:nvPr>
        </p:nvSpPr>
        <p:spPr>
          <a:xfrm flipV="1">
            <a:off x="6494780" y="1855758"/>
            <a:ext cx="3877733" cy="1468388"/>
          </a:xfrm>
          <a:prstGeom prst="roundRect">
            <a:avLst>
              <a:gd name="adj" fmla="val 16667"/>
            </a:avLst>
          </a:prstGeom>
          <a:solidFill>
            <a:srgbClr val="FFCC66"/>
          </a:solidFill>
          <a:ln w="9525">
            <a:noFill/>
          </a:ln>
        </p:spPr>
        <p:txBody>
          <a:bodyPr rot="10800000" wrap="square" anchor="ctr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800" b="0" kern="1200">
                <a:solidFill>
                  <a:srgbClr val="1C1C1C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1C1C1C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rgbClr val="1C1C1C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rgbClr val="1C1C1C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sz="2665">
                <a:solidFill>
                  <a:srgbClr val="9933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根据</a:t>
            </a:r>
            <a:r>
              <a:rPr sz="2665">
                <a:solidFill>
                  <a:srgbClr val="9933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从正面看到的平面图形画出不同摆放方式的小正方体</a:t>
            </a:r>
            <a:endParaRPr sz="2665">
              <a:solidFill>
                <a:srgbClr val="9933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椭圆 3"/>
          <p:cNvSpPr/>
          <p:nvPr>
            <p:custDataLst>
              <p:tags r:id="rId5"/>
            </p:custDataLst>
          </p:nvPr>
        </p:nvSpPr>
        <p:spPr>
          <a:xfrm>
            <a:off x="638387" y="3303693"/>
            <a:ext cx="2446867" cy="1275927"/>
          </a:xfrm>
          <a:prstGeom prst="ellipse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665" b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观察物体（三）</a:t>
            </a:r>
            <a:endParaRPr lang="zh-CN" altLang="en-US" sz="2665" b="1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7" name="弧形 6"/>
          <p:cNvSpPr/>
          <p:nvPr>
            <p:custDataLst>
              <p:tags r:id="rId6"/>
            </p:custDataLst>
          </p:nvPr>
        </p:nvSpPr>
        <p:spPr>
          <a:xfrm rot="18300000">
            <a:off x="1520613" y="3283373"/>
            <a:ext cx="2261447" cy="672253"/>
          </a:xfrm>
          <a:prstGeom prst="arc">
            <a:avLst/>
          </a:prstGeom>
          <a:ln w="444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椭圆 7"/>
          <p:cNvSpPr/>
          <p:nvPr>
            <p:custDataLst>
              <p:tags r:id="rId7"/>
            </p:custDataLst>
          </p:nvPr>
        </p:nvSpPr>
        <p:spPr>
          <a:xfrm>
            <a:off x="3248660" y="1840653"/>
            <a:ext cx="2446867" cy="1275927"/>
          </a:xfrm>
          <a:prstGeom prst="ellipse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6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按要求摆放正方体</a:t>
            </a:r>
            <a:endParaRPr lang="zh-CN" altLang="en-US" sz="2665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9" name="弧形 8"/>
          <p:cNvSpPr/>
          <p:nvPr>
            <p:custDataLst>
              <p:tags r:id="rId8"/>
            </p:custDataLst>
          </p:nvPr>
        </p:nvSpPr>
        <p:spPr>
          <a:xfrm rot="11640000">
            <a:off x="2346113" y="4395893"/>
            <a:ext cx="2261447" cy="672253"/>
          </a:xfrm>
          <a:prstGeom prst="arc">
            <a:avLst/>
          </a:prstGeom>
          <a:ln w="444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" name="椭圆 9"/>
          <p:cNvSpPr/>
          <p:nvPr>
            <p:custDataLst>
              <p:tags r:id="rId9"/>
            </p:custDataLst>
          </p:nvPr>
        </p:nvSpPr>
        <p:spPr>
          <a:xfrm>
            <a:off x="3350260" y="4431453"/>
            <a:ext cx="2446867" cy="1275927"/>
          </a:xfrm>
          <a:prstGeom prst="ellipse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sz="26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还原立体图形</a:t>
            </a:r>
            <a:endParaRPr sz="2665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2" name="AutoShape 169"/>
          <p:cNvSpPr/>
          <p:nvPr>
            <p:custDataLst>
              <p:tags r:id="rId10"/>
            </p:custDataLst>
          </p:nvPr>
        </p:nvSpPr>
        <p:spPr>
          <a:xfrm flipV="1">
            <a:off x="6494780" y="4257751"/>
            <a:ext cx="3877733" cy="1468392"/>
          </a:xfrm>
          <a:prstGeom prst="roundRect">
            <a:avLst>
              <a:gd name="adj" fmla="val 16667"/>
            </a:avLst>
          </a:prstGeom>
          <a:solidFill>
            <a:srgbClr val="FFCC66"/>
          </a:solidFill>
          <a:ln w="9525">
            <a:noFill/>
          </a:ln>
        </p:spPr>
        <p:txBody>
          <a:bodyPr rot="10800000" wrap="square" anchor="ctr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800" b="0" kern="1200">
                <a:solidFill>
                  <a:srgbClr val="1C1C1C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1C1C1C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rgbClr val="1C1C1C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rgbClr val="1C1C1C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0"/>
              </a:spcBef>
              <a:buNone/>
            </a:pPr>
            <a:r>
              <a:rPr lang="zh-CN" altLang="en-US" sz="2665">
                <a:solidFill>
                  <a:srgbClr val="9933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根据从正面、側面、上面观察到的平面图形还原立体图形</a:t>
            </a:r>
            <a:endParaRPr lang="zh-CN" altLang="en-US" sz="2665">
              <a:solidFill>
                <a:srgbClr val="9933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3" grpId="0"/>
      <p:bldP spid="6158" grpId="0"/>
      <p:bldP spid="4" grpId="0"/>
      <p:bldP spid="7" grpId="0"/>
      <p:bldP spid="8" grpId="0"/>
      <p:bldP spid="9" grpId="0"/>
      <p:bldP spid="10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4294967295"/>
          </p:nvPr>
        </p:nvSpPr>
        <p:spPr>
          <a:xfrm>
            <a:off x="0" y="6240463"/>
            <a:ext cx="4140200" cy="206375"/>
          </a:xfrm>
        </p:spPr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4294967295"/>
          </p:nvPr>
        </p:nvSpPr>
        <p:spPr>
          <a:xfrm>
            <a:off x="9282113" y="6240463"/>
            <a:ext cx="2909887" cy="206375"/>
          </a:xfrm>
        </p:spPr>
        <p:txBody>
          <a:bodyPr/>
          <a:lstStyle/>
          <a:p>
            <a:fld id="{5DD3DB80-B894-403A-B48E-6FDC1A72010E}" type="slidenum">
              <a:rPr lang="zh-CN" altLang="en-US" smtClean="0"/>
              <a:t>3</a:t>
            </a:fld>
            <a:endParaRPr lang="zh-CN" altLang="en-US"/>
          </a:p>
        </p:txBody>
      </p:sp>
      <p:grpSp>
        <p:nvGrpSpPr>
          <p:cNvPr id="5" name="272392"/>
          <p:cNvGrpSpPr>
            <a:grpSpLocks noChangeAspect="1"/>
          </p:cNvGrpSpPr>
          <p:nvPr/>
        </p:nvGrpSpPr>
        <p:grpSpPr>
          <a:xfrm>
            <a:off x="0" y="1466819"/>
            <a:ext cx="11518900" cy="4330762"/>
            <a:chOff x="0" y="1466819"/>
            <a:chExt cx="11518900" cy="4330762"/>
          </a:xfrm>
        </p:grpSpPr>
        <p:cxnSp>
          <p:nvCxnSpPr>
            <p:cNvPr id="6" name="直接连接符 5"/>
            <p:cNvCxnSpPr/>
            <p:nvPr/>
          </p:nvCxnSpPr>
          <p:spPr>
            <a:xfrm flipH="1">
              <a:off x="6327271" y="1466819"/>
              <a:ext cx="0" cy="4330762"/>
            </a:xfrm>
            <a:prstGeom prst="line">
              <a:avLst/>
            </a:prstGeom>
            <a:ln w="12700" cap="rnd">
              <a:solidFill>
                <a:schemeClr val="bg1">
                  <a:lumMod val="75000"/>
                </a:schemeClr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išliďê"/>
            <p:cNvSpPr/>
            <p:nvPr/>
          </p:nvSpPr>
          <p:spPr>
            <a:xfrm>
              <a:off x="0" y="2544810"/>
              <a:ext cx="3684760" cy="1051584"/>
            </a:xfrm>
            <a:prstGeom prst="rect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txBody>
            <a:bodyPr wrap="square" lIns="91440" tIns="45720" rIns="91440" bIns="45720" anchor="ctr" anchorCtr="0">
              <a:norm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2400" b="1">
                  <a:solidFill>
                    <a:schemeClr val="accent1"/>
                  </a:solidFill>
                  <a:cs typeface="楷体" panose="02010609060101010101" pitchFamily="49" charset="-122"/>
                </a:rPr>
                <a:t>考点目录</a:t>
              </a:r>
              <a:br>
                <a:rPr lang="zh-CN" altLang="en-US" sz="2400" b="1">
                  <a:solidFill>
                    <a:schemeClr val="accent1"/>
                  </a:solidFill>
                  <a:cs typeface="楷体" panose="02010609060101010101" pitchFamily="49" charset="-122"/>
                </a:rPr>
              </a:br>
              <a:r>
                <a:rPr lang="en-US" altLang="zh-CN" sz="2400" b="1">
                  <a:solidFill>
                    <a:schemeClr val="accent1"/>
                  </a:solidFill>
                  <a:cs typeface="楷体" panose="02010609060101010101" pitchFamily="49" charset="-122"/>
                </a:rPr>
                <a:t>CONTENT</a:t>
              </a:r>
              <a:endParaRPr lang="en-US" altLang="zh-CN" sz="2400" b="1">
                <a:solidFill>
                  <a:schemeClr val="accent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9" name="íSḻïḋè"/>
            <p:cNvSpPr/>
            <p:nvPr/>
          </p:nvSpPr>
          <p:spPr bwMode="auto">
            <a:xfrm>
              <a:off x="6327271" y="146681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从同一个方向看到的图形摆几何体</a:t>
              </a:r>
              <a:endParaRPr lang="zh-CN" altLang="en-US" sz="2800">
                <a:cs typeface="楷体" panose="02010609060101010101" pitchFamily="49" charset="-122"/>
              </a:endParaRPr>
            </a:p>
          </p:txBody>
        </p:sp>
        <p:sp>
          <p:nvSpPr>
            <p:cNvPr id="10" name="íS1îḋê"/>
            <p:cNvSpPr/>
            <p:nvPr/>
          </p:nvSpPr>
          <p:spPr bwMode="auto">
            <a:xfrm>
              <a:off x="6327271" y="241645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从三个方向看到的图形摆几何体</a:t>
              </a:r>
              <a:endParaRPr lang="en-US" altLang="zh-CN" sz="2800">
                <a:cs typeface="楷体" panose="02010609060101010101" pitchFamily="49" charset="-122"/>
              </a:endParaRPr>
            </a:p>
          </p:txBody>
        </p:sp>
        <p:sp>
          <p:nvSpPr>
            <p:cNvPr id="13" name="îşlídê"/>
            <p:cNvSpPr txBox="1"/>
            <p:nvPr/>
          </p:nvSpPr>
          <p:spPr>
            <a:xfrm>
              <a:off x="5128692" y="146681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01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4" name="ïsļîḋe"/>
            <p:cNvSpPr txBox="1"/>
            <p:nvPr/>
          </p:nvSpPr>
          <p:spPr>
            <a:xfrm>
              <a:off x="5128692" y="241645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02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5" name="ïSlîḑè"/>
            <p:cNvSpPr txBox="1"/>
            <p:nvPr/>
          </p:nvSpPr>
          <p:spPr>
            <a:xfrm>
              <a:off x="5128692" y="336609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03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6" name="îŝḷíďé"/>
            <p:cNvSpPr txBox="1"/>
            <p:nvPr/>
          </p:nvSpPr>
          <p:spPr>
            <a:xfrm>
              <a:off x="5128692" y="431573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04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7" name="íşḷidè"/>
            <p:cNvSpPr txBox="1"/>
            <p:nvPr/>
          </p:nvSpPr>
          <p:spPr>
            <a:xfrm>
              <a:off x="5128692" y="526537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05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745" y="2533650"/>
            <a:ext cx="6090285" cy="895350"/>
          </a:xfrm>
        </p:spPr>
        <p:txBody>
          <a:bodyPr>
            <a:normAutofit fontScale="90000"/>
          </a:bodyPr>
          <a:lstStyle/>
          <a:p>
            <a:r>
              <a:rPr lang="zh-CN" altLang="en-US" sz="3200"/>
              <a:t>从同一个方向看到的图形摆几何体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/01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52500" y="1659890"/>
            <a:ext cx="10448290" cy="381508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50000"/>
              </a:lnSpc>
              <a:buNone/>
            </a:pPr>
            <a:r>
              <a:rPr lang="zh-CN" altLang="en-US" sz="2800">
                <a:cs typeface="楷体" panose="02010609060101010101" pitchFamily="49" charset="-122"/>
                <a:sym typeface="+mn-ea"/>
              </a:rPr>
              <a:t>1、由几个大小相同的小正方体摆成的立体</a:t>
            </a:r>
            <a:r>
              <a:rPr lang="zh-CN" altLang="en-US" sz="2800" smtClean="0">
                <a:cs typeface="楷体" panose="02010609060101010101" pitchFamily="49" charset="-122"/>
                <a:sym typeface="+mn-ea"/>
              </a:rPr>
              <a:t>图形，从</a:t>
            </a:r>
            <a:r>
              <a:rPr lang="zh-CN" altLang="en-US" sz="2800">
                <a:cs typeface="楷体" panose="02010609060101010101" pitchFamily="49" charset="-122"/>
                <a:sym typeface="+mn-ea"/>
              </a:rPr>
              <a:t>同一个方向</a:t>
            </a:r>
            <a:r>
              <a:rPr lang="zh-CN" altLang="en-US" sz="2800" smtClean="0">
                <a:cs typeface="楷体" panose="02010609060101010101" pitchFamily="49" charset="-122"/>
                <a:sym typeface="+mn-ea"/>
              </a:rPr>
              <a:t>观察，看到</a:t>
            </a:r>
            <a:r>
              <a:rPr lang="zh-CN" altLang="en-US" sz="2800">
                <a:cs typeface="楷体" panose="02010609060101010101" pitchFamily="49" charset="-122"/>
                <a:sym typeface="+mn-ea"/>
              </a:rPr>
              <a:t>的图形</a:t>
            </a:r>
            <a:r>
              <a:rPr lang="zh-CN" altLang="en-US" sz="2800">
                <a:solidFill>
                  <a:srgbClr val="FF0000"/>
                </a:solidFill>
                <a:cs typeface="楷体" panose="02010609060101010101" pitchFamily="49" charset="-122"/>
                <a:sym typeface="+mn-ea"/>
              </a:rPr>
              <a:t>可能</a:t>
            </a:r>
            <a:r>
              <a:rPr lang="zh-CN" altLang="en-US" sz="2800">
                <a:cs typeface="楷体" panose="02010609060101010101" pitchFamily="49" charset="-122"/>
                <a:sym typeface="+mn-ea"/>
              </a:rPr>
              <a:t>是相同</a:t>
            </a:r>
            <a:r>
              <a:rPr lang="zh-CN" altLang="en-US" sz="2800" smtClean="0">
                <a:cs typeface="楷体" panose="02010609060101010101" pitchFamily="49" charset="-122"/>
                <a:sym typeface="+mn-ea"/>
              </a:rPr>
              <a:t>的，</a:t>
            </a:r>
            <a:r>
              <a:rPr lang="zh-CN" altLang="en-US" sz="2800">
                <a:solidFill>
                  <a:srgbClr val="FF0000"/>
                </a:solidFill>
                <a:cs typeface="楷体" panose="02010609060101010101" pitchFamily="49" charset="-122"/>
                <a:sym typeface="+mn-ea"/>
              </a:rPr>
              <a:t>也可能</a:t>
            </a:r>
            <a:r>
              <a:rPr lang="zh-CN" altLang="en-US" sz="2800">
                <a:cs typeface="楷体" panose="02010609060101010101" pitchFamily="49" charset="-122"/>
                <a:sym typeface="+mn-ea"/>
              </a:rPr>
              <a:t>是不同的。根据一个方向看到的图形摆立体</a:t>
            </a:r>
            <a:r>
              <a:rPr lang="zh-CN" altLang="en-US" sz="2800" smtClean="0">
                <a:cs typeface="楷体" panose="02010609060101010101" pitchFamily="49" charset="-122"/>
                <a:sym typeface="+mn-ea"/>
              </a:rPr>
              <a:t>图形，有</a:t>
            </a:r>
            <a:r>
              <a:rPr lang="zh-CN" altLang="en-US" sz="2800">
                <a:solidFill>
                  <a:srgbClr val="FF0000"/>
                </a:solidFill>
                <a:cs typeface="楷体" panose="02010609060101010101" pitchFamily="49" charset="-122"/>
                <a:sym typeface="+mn-ea"/>
              </a:rPr>
              <a:t>多种</a:t>
            </a:r>
            <a:r>
              <a:rPr lang="zh-CN" altLang="en-US" sz="2800">
                <a:cs typeface="楷体" panose="02010609060101010101" pitchFamily="49" charset="-122"/>
                <a:sym typeface="+mn-ea"/>
              </a:rPr>
              <a:t>摆法。</a:t>
            </a:r>
            <a:endParaRPr lang="zh-CN" altLang="en-US" sz="2800">
              <a:cs typeface="楷体" panose="02010609060101010101" pitchFamily="49" charset="-122"/>
            </a:endParaRPr>
          </a:p>
          <a:p>
            <a:pPr indent="0" algn="just" fontAlgn="auto">
              <a:lnSpc>
                <a:spcPct val="150000"/>
              </a:lnSpc>
              <a:buNone/>
            </a:pPr>
            <a:r>
              <a:rPr lang="zh-CN" altLang="en-US" sz="2800" smtClean="0">
                <a:cs typeface="楷体" panose="02010609060101010101" pitchFamily="49" charset="-122"/>
                <a:sym typeface="+mn-ea"/>
              </a:rPr>
              <a:t>2</a:t>
            </a:r>
            <a:r>
              <a:rPr lang="zh-CN" altLang="en-US" sz="2800">
                <a:cs typeface="楷体" panose="02010609060101010101" pitchFamily="49" charset="-122"/>
                <a:sym typeface="+mn-ea"/>
              </a:rPr>
              <a:t>、从同一个方向观察物体最多</a:t>
            </a:r>
            <a:r>
              <a:rPr lang="zh-CN" altLang="en-US" sz="2800">
                <a:solidFill>
                  <a:srgbClr val="FF0000"/>
                </a:solidFill>
                <a:cs typeface="楷体" panose="02010609060101010101" pitchFamily="49" charset="-122"/>
                <a:sym typeface="+mn-ea"/>
              </a:rPr>
              <a:t>只能</a:t>
            </a:r>
            <a:r>
              <a:rPr lang="zh-CN" altLang="en-US" sz="2800">
                <a:cs typeface="楷体" panose="02010609060101010101" pitchFamily="49" charset="-122"/>
                <a:sym typeface="+mn-ea"/>
              </a:rPr>
              <a:t>看到三个面。几何视图一般是</a:t>
            </a:r>
            <a:r>
              <a:rPr lang="zh-CN" altLang="en-US" sz="2800">
                <a:solidFill>
                  <a:srgbClr val="FF0000"/>
                </a:solidFill>
                <a:cs typeface="楷体" panose="02010609060101010101" pitchFamily="49" charset="-122"/>
                <a:sym typeface="+mn-ea"/>
              </a:rPr>
              <a:t>根据三个方向</a:t>
            </a:r>
            <a:r>
              <a:rPr lang="zh-CN" altLang="en-US" sz="2800">
                <a:cs typeface="楷体" panose="02010609060101010101" pitchFamily="49" charset="-122"/>
                <a:sym typeface="+mn-ea"/>
              </a:rPr>
              <a:t>观察到的形状进行绘制。 </a:t>
            </a:r>
            <a:endParaRPr lang="zh-CN" altLang="en-US" sz="2800">
              <a:cs typeface="楷体" panose="02010609060101010101" pitchFamily="49" charset="-122"/>
              <a:sym typeface="+mn-ea"/>
            </a:endParaRPr>
          </a:p>
          <a:p>
            <a:pPr marL="0" indent="0" algn="just">
              <a:buNone/>
            </a:pPr>
            <a:r>
              <a:rPr lang="zh-CN" altLang="en-US" sz="3200">
                <a:cs typeface="楷体" panose="02010609060101010101" pitchFamily="49" charset="-122"/>
                <a:sym typeface="+mn-ea"/>
              </a:rPr>
              <a:t>  </a:t>
            </a:r>
            <a:endParaRPr lang="zh-CN" altLang="en-US" sz="3200"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52500" y="1659890"/>
            <a:ext cx="10448290" cy="335343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50000"/>
              </a:lnSpc>
              <a:buNone/>
            </a:pPr>
            <a:r>
              <a:rPr lang="zh-CN" altLang="en-US" sz="2800">
                <a:solidFill>
                  <a:srgbClr val="FF0000"/>
                </a:solidFill>
                <a:cs typeface="楷体" panose="02010609060101010101" pitchFamily="49" charset="-122"/>
                <a:sym typeface="+mn-ea"/>
              </a:rPr>
              <a:t>注意</a:t>
            </a:r>
            <a:endParaRPr lang="zh-CN" altLang="en-US" sz="2800">
              <a:solidFill>
                <a:srgbClr val="FF0000"/>
              </a:solidFill>
              <a:cs typeface="楷体" panose="02010609060101010101" pitchFamily="49" charset="-122"/>
              <a:sym typeface="+mn-ea"/>
            </a:endParaRPr>
          </a:p>
          <a:p>
            <a:pPr indent="0" algn="just" fontAlgn="auto">
              <a:lnSpc>
                <a:spcPct val="150000"/>
              </a:lnSpc>
              <a:buNone/>
            </a:pPr>
            <a:r>
              <a:rPr lang="zh-CN" altLang="en-US" sz="2800">
                <a:cs typeface="楷体" panose="02010609060101010101" pitchFamily="49" charset="-122"/>
                <a:sym typeface="+mn-ea"/>
              </a:rPr>
              <a:t>1．这里所说的正面、左面和上面，都是</a:t>
            </a:r>
            <a:r>
              <a:rPr lang="zh-CN" altLang="en-US" sz="2800" b="1">
                <a:solidFill>
                  <a:srgbClr val="FF0000"/>
                </a:solidFill>
                <a:cs typeface="楷体" panose="02010609060101010101" pitchFamily="49" charset="-122"/>
                <a:sym typeface="+mn-ea"/>
              </a:rPr>
              <a:t>相对于</a:t>
            </a:r>
            <a:r>
              <a:rPr lang="zh-CN" altLang="en-US" sz="2800">
                <a:cs typeface="楷体" panose="02010609060101010101" pitchFamily="49" charset="-122"/>
                <a:sym typeface="+mn-ea"/>
              </a:rPr>
              <a:t>观察者而言的。 </a:t>
            </a:r>
            <a:endParaRPr lang="zh-CN" altLang="en-US" sz="2800">
              <a:cs typeface="楷体" panose="02010609060101010101" pitchFamily="49" charset="-122"/>
              <a:sym typeface="+mn-ea"/>
            </a:endParaRPr>
          </a:p>
          <a:p>
            <a:pPr indent="0" algn="just" fontAlgn="auto">
              <a:lnSpc>
                <a:spcPct val="150000"/>
              </a:lnSpc>
              <a:buNone/>
            </a:pPr>
            <a:r>
              <a:rPr lang="en-US" altLang="zh-CN" sz="3200">
                <a:cs typeface="楷体" panose="02010609060101010101" pitchFamily="49" charset="-122"/>
                <a:sym typeface="+mn-ea"/>
              </a:rPr>
              <a:t>2.</a:t>
            </a:r>
            <a:r>
              <a:rPr lang="zh-CN" altLang="en-US" sz="3200">
                <a:cs typeface="楷体" panose="02010609060101010101" pitchFamily="49" charset="-122"/>
                <a:sym typeface="+mn-ea"/>
              </a:rPr>
              <a:t>拼摆的几何体的图形不同，但从同一角度观察,得到的图形有的是</a:t>
            </a:r>
            <a:r>
              <a:rPr lang="zh-CN" altLang="en-US" sz="3200">
                <a:solidFill>
                  <a:srgbClr val="FF0000"/>
                </a:solidFill>
                <a:cs typeface="楷体" panose="02010609060101010101" pitchFamily="49" charset="-122"/>
                <a:sym typeface="+mn-ea"/>
              </a:rPr>
              <a:t>相同</a:t>
            </a:r>
            <a:r>
              <a:rPr lang="zh-CN" altLang="en-US" sz="3200">
                <a:cs typeface="楷体" panose="02010609060101010101" pitchFamily="49" charset="-122"/>
                <a:sym typeface="+mn-ea"/>
              </a:rPr>
              <a:t>的</a:t>
            </a:r>
            <a:endParaRPr lang="zh-CN" altLang="en-US" sz="3200">
              <a:cs typeface="楷体" panose="02010609060101010101" pitchFamily="49" charset="-122"/>
              <a:sym typeface="+mn-ea"/>
            </a:endParaRPr>
          </a:p>
          <a:p>
            <a:pPr marL="0" indent="0" algn="just">
              <a:buNone/>
            </a:pPr>
            <a:r>
              <a:rPr lang="zh-CN" altLang="en-US" sz="3200">
                <a:cs typeface="楷体" panose="02010609060101010101" pitchFamily="49" charset="-122"/>
                <a:sym typeface="+mn-ea"/>
              </a:rPr>
              <a:t>  </a:t>
            </a:r>
            <a:endParaRPr lang="zh-CN" altLang="en-US" sz="3200"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pic>
        <p:nvPicPr>
          <p:cNvPr id="11267" name="图片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98500" y="1264285"/>
            <a:ext cx="2155825" cy="584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8" name="文本框 5"/>
          <p:cNvSpPr txBox="1"/>
          <p:nvPr>
            <p:custDataLst>
              <p:tags r:id="rId4"/>
            </p:custDataLst>
          </p:nvPr>
        </p:nvSpPr>
        <p:spPr>
          <a:xfrm>
            <a:off x="966788" y="1238885"/>
            <a:ext cx="1781175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考点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1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269" name="文本框 7"/>
          <p:cNvSpPr txBox="1"/>
          <p:nvPr>
            <p:custDataLst>
              <p:tags r:id="rId5"/>
            </p:custDataLst>
          </p:nvPr>
        </p:nvSpPr>
        <p:spPr>
          <a:xfrm>
            <a:off x="2924175" y="1245235"/>
            <a:ext cx="82423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根据从同一个方向看到的图形摆几何体</a:t>
            </a:r>
            <a:endParaRPr lang="zh-CN" altLang="zh-CN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270" name="文本框 1"/>
          <p:cNvSpPr txBox="1"/>
          <p:nvPr>
            <p:custDataLst>
              <p:tags r:id="rId6"/>
            </p:custDataLst>
          </p:nvPr>
        </p:nvSpPr>
        <p:spPr>
          <a:xfrm>
            <a:off x="722313" y="1991360"/>
            <a:ext cx="10915650" cy="121094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例 1</a:t>
            </a:r>
            <a:r>
              <a:rPr lang="zh-CN" altLang="en-US" sz="2800"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</a:rPr>
              <a:t> 判断：一个几何体从左面看到的图形是                ，这个几何体是由 5 个小正方体摆成的。 （       ）</a:t>
            </a:r>
            <a:endParaRPr lang="zh-CN" altLang="en-US" sz="2800">
              <a:latin typeface="Times New Roman" panose="02020603050405020304" pitchFamily="18" charset="0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1271" name="图片 2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grayscl/>
          </a:blip>
          <a:stretch>
            <a:fillRect/>
          </a:stretch>
        </p:blipFill>
        <p:spPr>
          <a:xfrm>
            <a:off x="7563485" y="1760538"/>
            <a:ext cx="1406525" cy="9540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98500" y="3901123"/>
            <a:ext cx="10715625" cy="16414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思路分析：</a:t>
            </a:r>
            <a:r>
              <a:rPr lang="zh-CN" altLang="zh-CN" sz="2800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仅从一个角度观察几何体，是不能确定组成图形的正方体的个数的。仅从左面观察，并不能确定小正方体的个数是 5 个。只能说这个几何体至少是由 5 个小正方体摆成的。</a:t>
            </a:r>
            <a:endParaRPr lang="zh-CN" altLang="zh-CN" sz="2800">
              <a:solidFill>
                <a:srgbClr val="00B05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5253990" y="2660650"/>
            <a:ext cx="573088" cy="768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×</a:t>
            </a:r>
            <a:endParaRPr lang="zh-CN" altLang="en-US" sz="44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sp>
        <p:nvSpPr>
          <p:cNvPr id="9218" name="矩形 2"/>
          <p:cNvSpPr/>
          <p:nvPr>
            <p:custDataLst>
              <p:tags r:id="rId2"/>
            </p:custDataLst>
          </p:nvPr>
        </p:nvSpPr>
        <p:spPr>
          <a:xfrm>
            <a:off x="1178560" y="1522730"/>
            <a:ext cx="10198735" cy="690245"/>
          </a:xfrm>
          <a:prstGeom prst="rect">
            <a:avLst/>
          </a:prstGeom>
          <a:noFill/>
          <a:ln w="9525">
            <a:noFill/>
          </a:ln>
        </p:spPr>
        <p:txBody>
          <a:bodyPr wrap="square" lIns="44924" tIns="22462" rIns="44924" bIns="22462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28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、 下面的三个图形分别是从哪个方向看到的？填一填。</a:t>
            </a:r>
            <a:endParaRPr lang="zh-CN" altLang="en-US" sz="2800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5" name="文本框 14"/>
          <p:cNvSpPr txBox="1"/>
          <p:nvPr>
            <p:custDataLst>
              <p:tags r:id="rId3"/>
            </p:custDataLst>
          </p:nvPr>
        </p:nvSpPr>
        <p:spPr>
          <a:xfrm>
            <a:off x="3941410" y="3628137"/>
            <a:ext cx="627380" cy="499624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左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Rectangle 64"/>
          <p:cNvSpPr/>
          <p:nvPr>
            <p:custDataLst>
              <p:tags r:id="rId4"/>
            </p:custDataLst>
          </p:nvPr>
        </p:nvSpPr>
        <p:spPr>
          <a:xfrm>
            <a:off x="1389380" y="4503420"/>
            <a:ext cx="9534525" cy="11245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800" b="0" kern="1200">
                <a:solidFill>
                  <a:srgbClr val="1C1C1C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1C1C1C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rgbClr val="1C1C1C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rgbClr val="1C1C1C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先用小正方体摆一摆，再从前、上、侧三个方向来观察，先定层数、再定排数，算出个数。</a:t>
            </a:r>
            <a:endParaRPr lang="zh-CN" altLang="en-US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604645" y="2551701"/>
            <a:ext cx="1186180" cy="1030605"/>
          </a:xfrm>
          <a:prstGeom prst="rect">
            <a:avLst/>
          </a:prstGeom>
        </p:spPr>
      </p:pic>
      <p:pic>
        <p:nvPicPr>
          <p:cNvPr id="8" name="图片 2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660775" y="2430099"/>
            <a:ext cx="4724400" cy="17049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5580254" y="3651905"/>
            <a:ext cx="627380" cy="499624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上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7092098" y="3657166"/>
            <a:ext cx="627380" cy="499624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前</a:t>
            </a:r>
            <a:endParaRPr lang="zh-CN" altLang="en-US" sz="20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  <p:bldP spid="6" grpId="0"/>
      <p:bldP spid="9" grpId="0" build="p"/>
      <p:bldP spid="10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454639"/>
            <a:ext cx="5419185" cy="895350"/>
          </a:xfrm>
        </p:spPr>
        <p:txBody>
          <a:bodyPr>
            <a:normAutofit fontScale="90000"/>
          </a:bodyPr>
          <a:lstStyle/>
          <a:p>
            <a:r>
              <a:rPr lang="zh-CN" altLang="en-US" sz="3200"/>
              <a:t>从三个方向看到的图形摆几何体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/02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186815" y="1860550"/>
            <a:ext cx="10332720" cy="3538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buNone/>
            </a:pPr>
            <a:r>
              <a:rPr lang="en-US" altLang="zh-CN" sz="3200">
                <a:cs typeface="楷体" panose="02010609060101010101" pitchFamily="49" charset="-122"/>
                <a:sym typeface="+mn-ea"/>
              </a:rPr>
              <a:t>1.</a:t>
            </a:r>
            <a:r>
              <a:rPr lang="zh-CN" altLang="en-US" sz="3200">
                <a:cs typeface="楷体" panose="02010609060101010101" pitchFamily="49" charset="-122"/>
                <a:sym typeface="+mn-ea"/>
              </a:rPr>
              <a:t>根据两个方向观察到的形状能确定所用小正方体的个数。根据三个方向观察到的形状摆小正方体结果</a:t>
            </a:r>
            <a:r>
              <a:rPr lang="zh-CN" altLang="en-US" sz="3200">
                <a:solidFill>
                  <a:srgbClr val="FF0000"/>
                </a:solidFill>
                <a:cs typeface="楷体" panose="02010609060101010101" pitchFamily="49" charset="-122"/>
                <a:sym typeface="+mn-ea"/>
              </a:rPr>
              <a:t>只有一</a:t>
            </a:r>
            <a:r>
              <a:rPr lang="zh-CN" altLang="en-US" sz="3200" smtClean="0">
                <a:solidFill>
                  <a:srgbClr val="FF0000"/>
                </a:solidFill>
                <a:cs typeface="楷体" panose="02010609060101010101" pitchFamily="49" charset="-122"/>
                <a:sym typeface="+mn-ea"/>
              </a:rPr>
              <a:t>种</a:t>
            </a:r>
            <a:r>
              <a:rPr lang="zh-CN" altLang="en-US" sz="3200" smtClean="0">
                <a:cs typeface="楷体" panose="02010609060101010101" pitchFamily="49" charset="-122"/>
                <a:sym typeface="+mn-ea"/>
              </a:rPr>
              <a:t>。</a:t>
            </a:r>
            <a:endParaRPr lang="zh-CN" altLang="en-US" sz="3200" smtClean="0">
              <a:cs typeface="楷体" panose="02010609060101010101" pitchFamily="49" charset="-122"/>
              <a:sym typeface="+mn-ea"/>
            </a:endParaRPr>
          </a:p>
          <a:p>
            <a:pPr indent="457200" fontAlgn="auto">
              <a:buNone/>
            </a:pPr>
            <a:r>
              <a:rPr lang="zh-CN" altLang="en-US" sz="3200" smtClean="0">
                <a:cs typeface="楷体" panose="02010609060101010101" pitchFamily="49" charset="-122"/>
                <a:sym typeface="+mn-ea"/>
              </a:rPr>
              <a:t> </a:t>
            </a:r>
            <a:r>
              <a:rPr lang="en-US" altLang="zh-CN" sz="3200" smtClean="0">
                <a:cs typeface="楷体" panose="02010609060101010101" pitchFamily="49" charset="-122"/>
                <a:sym typeface="+mn-ea"/>
              </a:rPr>
              <a:t>2.</a:t>
            </a:r>
            <a:r>
              <a:rPr lang="zh-CN" altLang="en-US" sz="3200" smtClean="0">
                <a:cs typeface="楷体" panose="02010609060101010101" pitchFamily="49" charset="-122"/>
                <a:sym typeface="+mn-ea"/>
              </a:rPr>
              <a:t>从一个或两个方向看到的图形是</a:t>
            </a:r>
            <a:r>
              <a:rPr lang="zh-CN" altLang="en-US" sz="3200" smtClean="0">
                <a:solidFill>
                  <a:srgbClr val="FF0000"/>
                </a:solidFill>
                <a:cs typeface="楷体" panose="02010609060101010101" pitchFamily="49" charset="-122"/>
                <a:sym typeface="+mn-ea"/>
              </a:rPr>
              <a:t>不能</a:t>
            </a:r>
            <a:r>
              <a:rPr lang="zh-CN" altLang="en-US" sz="3200" smtClean="0">
                <a:cs typeface="楷体" panose="02010609060101010101" pitchFamily="49" charset="-122"/>
                <a:sym typeface="+mn-ea"/>
              </a:rPr>
              <a:t>确定立体图形的形状的。</a:t>
            </a:r>
            <a:endParaRPr lang="zh-CN" altLang="en-US" sz="3200" smtClean="0">
              <a:cs typeface="楷体" panose="02010609060101010101" pitchFamily="49" charset="-122"/>
              <a:sym typeface="+mn-ea"/>
            </a:endParaRPr>
          </a:p>
          <a:p>
            <a:pPr indent="457200" fontAlgn="auto">
              <a:buNone/>
            </a:pPr>
            <a:r>
              <a:rPr lang="en-US" altLang="zh-CN" sz="3200" smtClean="0">
                <a:cs typeface="楷体" panose="02010609060101010101" pitchFamily="49" charset="-122"/>
                <a:sym typeface="+mn-ea"/>
              </a:rPr>
              <a:t>3.</a:t>
            </a:r>
            <a:r>
              <a:rPr lang="zh-CN" altLang="en-US" sz="3200" smtClean="0">
                <a:cs typeface="楷体" panose="02010609060101010101" pitchFamily="49" charset="-122"/>
                <a:sym typeface="+mn-ea"/>
              </a:rPr>
              <a:t>根据从三个方向看到的图形还原几何体，</a:t>
            </a:r>
            <a:r>
              <a:rPr lang="zh-CN" altLang="en-US" sz="3200" smtClean="0">
                <a:solidFill>
                  <a:srgbClr val="FF0000"/>
                </a:solidFill>
                <a:cs typeface="楷体" panose="02010609060101010101" pitchFamily="49" charset="-122"/>
                <a:sym typeface="+mn-ea"/>
              </a:rPr>
              <a:t>先</a:t>
            </a:r>
            <a:r>
              <a:rPr lang="zh-CN" altLang="en-US" sz="3200" smtClean="0">
                <a:cs typeface="楷体" panose="02010609060101010101" pitchFamily="49" charset="-122"/>
                <a:sym typeface="+mn-ea"/>
              </a:rPr>
              <a:t>从一个方向看到的图形分析，推测可能出现的各种情况;</a:t>
            </a:r>
            <a:r>
              <a:rPr lang="zh-CN" altLang="en-US" sz="3200" smtClean="0">
                <a:solidFill>
                  <a:srgbClr val="FF0000"/>
                </a:solidFill>
                <a:cs typeface="楷体" panose="02010609060101010101" pitchFamily="49" charset="-122"/>
                <a:sym typeface="+mn-ea"/>
              </a:rPr>
              <a:t>再</a:t>
            </a:r>
            <a:r>
              <a:rPr lang="zh-CN" altLang="en-US" sz="3200" smtClean="0">
                <a:cs typeface="楷体" panose="02010609060101010101" pitchFamily="49" charset="-122"/>
                <a:sym typeface="+mn-ea"/>
              </a:rPr>
              <a:t>结合从其他两个方向看到的图形综合分析;</a:t>
            </a:r>
            <a:r>
              <a:rPr lang="zh-CN" altLang="en-US" sz="3200" smtClean="0">
                <a:solidFill>
                  <a:srgbClr val="FF0000"/>
                </a:solidFill>
                <a:cs typeface="楷体" panose="02010609060101010101" pitchFamily="49" charset="-122"/>
                <a:sym typeface="+mn-ea"/>
              </a:rPr>
              <a:t>最后</a:t>
            </a:r>
            <a:r>
              <a:rPr lang="zh-CN" altLang="en-US" sz="3200" smtClean="0">
                <a:cs typeface="楷体" panose="02010609060101010101" pitchFamily="49" charset="-122"/>
                <a:sym typeface="+mn-ea"/>
              </a:rPr>
              <a:t>确定几何体。</a:t>
            </a:r>
            <a:endParaRPr lang="zh-CN" altLang="en-US" sz="3200" smtClean="0"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MH_Other_1"/>
          <p:cNvSpPr/>
          <p:nvPr>
            <p:custDataLst>
              <p:tags r:id="rId2"/>
            </p:custDataLst>
          </p:nvPr>
        </p:nvSpPr>
        <p:spPr>
          <a:xfrm>
            <a:off x="2830194" y="2674771"/>
            <a:ext cx="720725" cy="542925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4" name="MH_Other_2"/>
          <p:cNvSpPr/>
          <p:nvPr>
            <p:custDataLst>
              <p:tags r:id="rId3"/>
            </p:custDataLst>
          </p:nvPr>
        </p:nvSpPr>
        <p:spPr>
          <a:xfrm>
            <a:off x="2954019" y="2766846"/>
            <a:ext cx="474663" cy="358775"/>
          </a:xfrm>
          <a:prstGeom prst="donut">
            <a:avLst>
              <a:gd name="adj" fmla="val 8773"/>
            </a:avLst>
          </a:prstGeom>
          <a:solidFill>
            <a:srgbClr val="FE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base"/>
            <a:r>
              <a:rPr lang="en-US" altLang="zh-CN" strike="noStrike" noProof="1">
                <a:solidFill>
                  <a:srgbClr val="FEFF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A</a:t>
            </a:r>
            <a:endParaRPr lang="zh-CN" altLang="en-US" strike="noStrike" noProof="1">
              <a:solidFill>
                <a:srgbClr val="FEFFFF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5" name="MH_Other_3"/>
          <p:cNvSpPr/>
          <p:nvPr>
            <p:custDataLst>
              <p:tags r:id="rId4"/>
            </p:custDataLst>
          </p:nvPr>
        </p:nvSpPr>
        <p:spPr>
          <a:xfrm>
            <a:off x="3015931" y="2823996"/>
            <a:ext cx="534988" cy="390525"/>
          </a:xfrm>
          <a:custGeom>
            <a:gdLst>
              <a:gd name="connsiteX0" fmla="*/ 1631 w 535228"/>
              <a:gd name="connsiteY0" fmla="*/ 319839 h 515104"/>
              <a:gd name="connsiteX1" fmla="*/ 6677 w 535228"/>
              <a:gd name="connsiteY1" fmla="*/ 327324 h 515104"/>
              <a:gd name="connsiteX2" fmla="*/ 0 w 535228"/>
              <a:gd name="connsiteY2" fmla="*/ 321816 h 515104"/>
              <a:gd name="connsiteX3" fmla="*/ 347292 w 535228"/>
              <a:gd name="connsiteY3" fmla="*/ 0 h 515104"/>
              <a:gd name="connsiteX4" fmla="*/ 534568 w 535228"/>
              <a:gd name="connsiteY4" fmla="*/ 154509 h 515104"/>
              <a:gd name="connsiteX5" fmla="*/ 535228 w 535228"/>
              <a:gd name="connsiteY5" fmla="*/ 161057 h 515104"/>
              <a:gd name="connsiteX6" fmla="*/ 247781 w 535228"/>
              <a:gd name="connsiteY6" fmla="*/ 513743 h 515104"/>
              <a:gd name="connsiteX7" fmla="*/ 234280 w 535228"/>
              <a:gd name="connsiteY7" fmla="*/ 515104 h 515104"/>
              <a:gd name="connsiteX8" fmla="*/ 44836 w 535228"/>
              <a:gd name="connsiteY8" fmla="*/ 358806 h 515104"/>
              <a:gd name="connsiteX9" fmla="*/ 82952 w 535228"/>
              <a:gd name="connsiteY9" fmla="*/ 379495 h 515104"/>
              <a:gd name="connsiteX10" fmla="*/ 175229 w 535228"/>
              <a:gd name="connsiteY10" fmla="*/ 398125 h 515104"/>
              <a:gd name="connsiteX11" fmla="*/ 412295 w 535228"/>
              <a:gd name="connsiteY11" fmla="*/ 161058 h 515104"/>
              <a:gd name="connsiteX12" fmla="*/ 393666 w 535228"/>
              <a:gd name="connsiteY12" fmla="*/ 68781 h 5151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35228" h="515104">
                <a:moveTo>
                  <a:pt x="1631" y="319839"/>
                </a:moveTo>
                <a:lnTo>
                  <a:pt x="6677" y="327324"/>
                </a:lnTo>
                <a:lnTo>
                  <a:pt x="0" y="321816"/>
                </a:lnTo>
                <a:close/>
                <a:moveTo>
                  <a:pt x="347292" y="0"/>
                </a:moveTo>
                <a:lnTo>
                  <a:pt x="534568" y="154509"/>
                </a:lnTo>
                <a:lnTo>
                  <a:pt x="535228" y="161057"/>
                </a:lnTo>
                <a:cubicBezTo>
                  <a:pt x="535228" y="335027"/>
                  <a:pt x="411827" y="480175"/>
                  <a:pt x="247781" y="513743"/>
                </a:cubicBezTo>
                <a:lnTo>
                  <a:pt x="234280" y="515104"/>
                </a:lnTo>
                <a:lnTo>
                  <a:pt x="44836" y="358806"/>
                </a:lnTo>
                <a:lnTo>
                  <a:pt x="82952" y="379495"/>
                </a:lnTo>
                <a:cubicBezTo>
                  <a:pt x="111315" y="391492"/>
                  <a:pt x="142497" y="398124"/>
                  <a:pt x="175229" y="398125"/>
                </a:cubicBezTo>
                <a:cubicBezTo>
                  <a:pt x="306157" y="398125"/>
                  <a:pt x="412296" y="291986"/>
                  <a:pt x="412295" y="161058"/>
                </a:cubicBezTo>
                <a:cubicBezTo>
                  <a:pt x="412296" y="128326"/>
                  <a:pt x="405662" y="97143"/>
                  <a:pt x="393666" y="6878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  <a:alpha val="50000"/>
                </a:schemeClr>
              </a:gs>
              <a:gs pos="60000">
                <a:schemeClr val="accent1">
                  <a:lumMod val="75000"/>
                </a:schemeClr>
              </a:gs>
              <a:gs pos="100000">
                <a:schemeClr val="accent1">
                  <a:lumMod val="50000"/>
                </a:schemeClr>
              </a:gs>
            </a:gsLst>
            <a:lin ang="2700000" scaled="1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MH_Other_4"/>
          <p:cNvSpPr/>
          <p:nvPr>
            <p:custDataLst>
              <p:tags r:id="rId5"/>
            </p:custDataLst>
          </p:nvPr>
        </p:nvSpPr>
        <p:spPr>
          <a:xfrm>
            <a:off x="2725419" y="3087521"/>
            <a:ext cx="930275" cy="223838"/>
          </a:xfrm>
          <a:custGeom>
            <a:gdLst>
              <a:gd name="connsiteX0" fmla="*/ 0 w 930647"/>
              <a:gd name="connsiteY0" fmla="*/ 0 h 296525"/>
              <a:gd name="connsiteX1" fmla="*/ 31025 w 930647"/>
              <a:gd name="connsiteY1" fmla="*/ 0 h 296525"/>
              <a:gd name="connsiteX2" fmla="*/ 60185 w 930647"/>
              <a:gd name="connsiteY2" fmla="*/ 53723 h 296525"/>
              <a:gd name="connsiteX3" fmla="*/ 465322 w 930647"/>
              <a:gd name="connsiteY3" fmla="*/ 269133 h 296525"/>
              <a:gd name="connsiteX4" fmla="*/ 870460 w 930647"/>
              <a:gd name="connsiteY4" fmla="*/ 53723 h 296525"/>
              <a:gd name="connsiteX5" fmla="*/ 899620 w 930647"/>
              <a:gd name="connsiteY5" fmla="*/ 0 h 296525"/>
              <a:gd name="connsiteX6" fmla="*/ 930647 w 930647"/>
              <a:gd name="connsiteY6" fmla="*/ 0 h 296525"/>
              <a:gd name="connsiteX7" fmla="*/ 893174 w 930647"/>
              <a:gd name="connsiteY7" fmla="*/ 69039 h 296525"/>
              <a:gd name="connsiteX8" fmla="*/ 465323 w 930647"/>
              <a:gd name="connsiteY8" fmla="*/ 296525 h 296525"/>
              <a:gd name="connsiteX9" fmla="*/ 37473 w 930647"/>
              <a:gd name="connsiteY9" fmla="*/ 69039 h 296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0647" h="296525">
                <a:moveTo>
                  <a:pt x="0" y="0"/>
                </a:moveTo>
                <a:lnTo>
                  <a:pt x="31025" y="0"/>
                </a:lnTo>
                <a:lnTo>
                  <a:pt x="60185" y="53723"/>
                </a:lnTo>
                <a:cubicBezTo>
                  <a:pt x="147986" y="183686"/>
                  <a:pt x="296675" y="269133"/>
                  <a:pt x="465322" y="269133"/>
                </a:cubicBezTo>
                <a:cubicBezTo>
                  <a:pt x="633969" y="269133"/>
                  <a:pt x="782659" y="183686"/>
                  <a:pt x="870460" y="53723"/>
                </a:cubicBezTo>
                <a:lnTo>
                  <a:pt x="899620" y="0"/>
                </a:lnTo>
                <a:lnTo>
                  <a:pt x="930647" y="0"/>
                </a:lnTo>
                <a:lnTo>
                  <a:pt x="893174" y="69039"/>
                </a:lnTo>
                <a:cubicBezTo>
                  <a:pt x="800450" y="206288"/>
                  <a:pt x="643425" y="296525"/>
                  <a:pt x="465323" y="296525"/>
                </a:cubicBezTo>
                <a:cubicBezTo>
                  <a:pt x="287222" y="296525"/>
                  <a:pt x="130197" y="206288"/>
                  <a:pt x="37473" y="69039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MH_Other_5"/>
          <p:cNvSpPr/>
          <p:nvPr>
            <p:custDataLst>
              <p:tags r:id="rId6"/>
            </p:custDataLst>
          </p:nvPr>
        </p:nvSpPr>
        <p:spPr>
          <a:xfrm flipV="1">
            <a:off x="2725419" y="3290721"/>
            <a:ext cx="930275" cy="225425"/>
          </a:xfrm>
          <a:custGeom>
            <a:gdLst>
              <a:gd name="connsiteX0" fmla="*/ 0 w 930647"/>
              <a:gd name="connsiteY0" fmla="*/ 0 h 296525"/>
              <a:gd name="connsiteX1" fmla="*/ 31025 w 930647"/>
              <a:gd name="connsiteY1" fmla="*/ 0 h 296525"/>
              <a:gd name="connsiteX2" fmla="*/ 60185 w 930647"/>
              <a:gd name="connsiteY2" fmla="*/ 53723 h 296525"/>
              <a:gd name="connsiteX3" fmla="*/ 465322 w 930647"/>
              <a:gd name="connsiteY3" fmla="*/ 269133 h 296525"/>
              <a:gd name="connsiteX4" fmla="*/ 870460 w 930647"/>
              <a:gd name="connsiteY4" fmla="*/ 53723 h 296525"/>
              <a:gd name="connsiteX5" fmla="*/ 899620 w 930647"/>
              <a:gd name="connsiteY5" fmla="*/ 0 h 296525"/>
              <a:gd name="connsiteX6" fmla="*/ 930647 w 930647"/>
              <a:gd name="connsiteY6" fmla="*/ 0 h 296525"/>
              <a:gd name="connsiteX7" fmla="*/ 893174 w 930647"/>
              <a:gd name="connsiteY7" fmla="*/ 69039 h 296525"/>
              <a:gd name="connsiteX8" fmla="*/ 465323 w 930647"/>
              <a:gd name="connsiteY8" fmla="*/ 296525 h 296525"/>
              <a:gd name="connsiteX9" fmla="*/ 37473 w 930647"/>
              <a:gd name="connsiteY9" fmla="*/ 69039 h 296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0647" h="296525">
                <a:moveTo>
                  <a:pt x="0" y="0"/>
                </a:moveTo>
                <a:lnTo>
                  <a:pt x="31025" y="0"/>
                </a:lnTo>
                <a:lnTo>
                  <a:pt x="60185" y="53723"/>
                </a:lnTo>
                <a:cubicBezTo>
                  <a:pt x="147986" y="183686"/>
                  <a:pt x="296675" y="269133"/>
                  <a:pt x="465322" y="269133"/>
                </a:cubicBezTo>
                <a:cubicBezTo>
                  <a:pt x="633969" y="269133"/>
                  <a:pt x="782659" y="183686"/>
                  <a:pt x="870460" y="53723"/>
                </a:cubicBezTo>
                <a:lnTo>
                  <a:pt x="899620" y="0"/>
                </a:lnTo>
                <a:lnTo>
                  <a:pt x="930647" y="0"/>
                </a:lnTo>
                <a:lnTo>
                  <a:pt x="893174" y="69039"/>
                </a:lnTo>
                <a:cubicBezTo>
                  <a:pt x="800450" y="206288"/>
                  <a:pt x="643425" y="296525"/>
                  <a:pt x="465323" y="296525"/>
                </a:cubicBezTo>
                <a:cubicBezTo>
                  <a:pt x="287222" y="296525"/>
                  <a:pt x="130197" y="206288"/>
                  <a:pt x="37473" y="69039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8" name="MH_SubTitle_1"/>
          <p:cNvSpPr txBox="1"/>
          <p:nvPr>
            <p:custDataLst>
              <p:tags r:id="rId7"/>
            </p:custDataLst>
          </p:nvPr>
        </p:nvSpPr>
        <p:spPr>
          <a:xfrm>
            <a:off x="1853565" y="3545205"/>
            <a:ext cx="2710180" cy="2924810"/>
          </a:xfrm>
          <a:prstGeom prst="rect">
            <a:avLst/>
          </a:prstGeom>
          <a:noFill/>
          <a:ln w="9525">
            <a:solidFill>
              <a:srgbClr val="75B5C4"/>
            </a:solidFill>
          </a:ln>
        </p:spPr>
        <p:txBody>
          <a:bodyPr wrap="square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6200" algn="ctr">
              <a:lnSpc>
                <a:spcPct val="150000"/>
              </a:lnSpc>
            </a:pPr>
            <a:r>
              <a:rPr lang="zh-CN" sz="24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还原物体时可以按一定顺序进行拼摆。在这个过程中不断进行调整，最后通过验证加以确认。</a:t>
            </a:r>
            <a:endParaRPr lang="zh-CN" sz="2400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  <a:p>
            <a:pPr indent="76200" algn="ctr">
              <a:lnSpc>
                <a:spcPct val="150000"/>
              </a:lnSpc>
            </a:pPr>
            <a:endParaRPr lang="zh-CN" sz="2400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  <a:p>
            <a:pPr indent="76200" algn="ctr">
              <a:lnSpc>
                <a:spcPct val="150000"/>
              </a:lnSpc>
            </a:pPr>
            <a:r>
              <a:rPr sz="24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                        </a:t>
            </a:r>
            <a:endParaRPr sz="2400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9" name="MH_Other_6"/>
          <p:cNvSpPr/>
          <p:nvPr>
            <p:custDataLst>
              <p:tags r:id="rId8"/>
            </p:custDataLst>
          </p:nvPr>
        </p:nvSpPr>
        <p:spPr>
          <a:xfrm>
            <a:off x="5730558" y="2660060"/>
            <a:ext cx="720725" cy="542925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0" name="MH_Other_7"/>
          <p:cNvSpPr/>
          <p:nvPr>
            <p:custDataLst>
              <p:tags r:id="rId9"/>
            </p:custDataLst>
          </p:nvPr>
        </p:nvSpPr>
        <p:spPr>
          <a:xfrm>
            <a:off x="5819458" y="2752135"/>
            <a:ext cx="473075" cy="358775"/>
          </a:xfrm>
          <a:prstGeom prst="donut">
            <a:avLst>
              <a:gd name="adj" fmla="val 8773"/>
            </a:avLst>
          </a:prstGeom>
          <a:solidFill>
            <a:srgbClr val="FE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base"/>
            <a:r>
              <a:rPr lang="en-US" altLang="zh-CN" strike="noStrike" noProof="1">
                <a:solidFill>
                  <a:srgbClr val="FEFF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B</a:t>
            </a:r>
            <a:endParaRPr lang="zh-CN" altLang="en-US" strike="noStrike" noProof="1">
              <a:solidFill>
                <a:srgbClr val="FEFFFF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MH_Other_8"/>
          <p:cNvSpPr/>
          <p:nvPr>
            <p:custDataLst>
              <p:tags r:id="rId10"/>
            </p:custDataLst>
          </p:nvPr>
        </p:nvSpPr>
        <p:spPr>
          <a:xfrm>
            <a:off x="5862320" y="2809285"/>
            <a:ext cx="534988" cy="390525"/>
          </a:xfrm>
          <a:custGeom>
            <a:gdLst>
              <a:gd name="connsiteX0" fmla="*/ 1631 w 535228"/>
              <a:gd name="connsiteY0" fmla="*/ 319839 h 515104"/>
              <a:gd name="connsiteX1" fmla="*/ 6677 w 535228"/>
              <a:gd name="connsiteY1" fmla="*/ 327324 h 515104"/>
              <a:gd name="connsiteX2" fmla="*/ 0 w 535228"/>
              <a:gd name="connsiteY2" fmla="*/ 321816 h 515104"/>
              <a:gd name="connsiteX3" fmla="*/ 347292 w 535228"/>
              <a:gd name="connsiteY3" fmla="*/ 0 h 515104"/>
              <a:gd name="connsiteX4" fmla="*/ 534568 w 535228"/>
              <a:gd name="connsiteY4" fmla="*/ 154509 h 515104"/>
              <a:gd name="connsiteX5" fmla="*/ 535228 w 535228"/>
              <a:gd name="connsiteY5" fmla="*/ 161057 h 515104"/>
              <a:gd name="connsiteX6" fmla="*/ 247781 w 535228"/>
              <a:gd name="connsiteY6" fmla="*/ 513743 h 515104"/>
              <a:gd name="connsiteX7" fmla="*/ 234280 w 535228"/>
              <a:gd name="connsiteY7" fmla="*/ 515104 h 515104"/>
              <a:gd name="connsiteX8" fmla="*/ 44836 w 535228"/>
              <a:gd name="connsiteY8" fmla="*/ 358806 h 515104"/>
              <a:gd name="connsiteX9" fmla="*/ 82952 w 535228"/>
              <a:gd name="connsiteY9" fmla="*/ 379495 h 515104"/>
              <a:gd name="connsiteX10" fmla="*/ 175229 w 535228"/>
              <a:gd name="connsiteY10" fmla="*/ 398125 h 515104"/>
              <a:gd name="connsiteX11" fmla="*/ 412295 w 535228"/>
              <a:gd name="connsiteY11" fmla="*/ 161058 h 515104"/>
              <a:gd name="connsiteX12" fmla="*/ 393666 w 535228"/>
              <a:gd name="connsiteY12" fmla="*/ 68781 h 5151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35228" h="515104">
                <a:moveTo>
                  <a:pt x="1631" y="319839"/>
                </a:moveTo>
                <a:lnTo>
                  <a:pt x="6677" y="327324"/>
                </a:lnTo>
                <a:lnTo>
                  <a:pt x="0" y="321816"/>
                </a:lnTo>
                <a:close/>
                <a:moveTo>
                  <a:pt x="347292" y="0"/>
                </a:moveTo>
                <a:lnTo>
                  <a:pt x="534568" y="154509"/>
                </a:lnTo>
                <a:lnTo>
                  <a:pt x="535228" y="161057"/>
                </a:lnTo>
                <a:cubicBezTo>
                  <a:pt x="535228" y="335027"/>
                  <a:pt x="411827" y="480175"/>
                  <a:pt x="247781" y="513743"/>
                </a:cubicBezTo>
                <a:lnTo>
                  <a:pt x="234280" y="515104"/>
                </a:lnTo>
                <a:lnTo>
                  <a:pt x="44836" y="358806"/>
                </a:lnTo>
                <a:lnTo>
                  <a:pt x="82952" y="379495"/>
                </a:lnTo>
                <a:cubicBezTo>
                  <a:pt x="111315" y="391492"/>
                  <a:pt x="142497" y="398124"/>
                  <a:pt x="175229" y="398125"/>
                </a:cubicBezTo>
                <a:cubicBezTo>
                  <a:pt x="306157" y="398125"/>
                  <a:pt x="412296" y="291986"/>
                  <a:pt x="412295" y="161058"/>
                </a:cubicBezTo>
                <a:cubicBezTo>
                  <a:pt x="412296" y="128326"/>
                  <a:pt x="405662" y="97143"/>
                  <a:pt x="393666" y="6878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  <a:alpha val="50000"/>
                </a:schemeClr>
              </a:gs>
              <a:gs pos="60000">
                <a:schemeClr val="accent1">
                  <a:lumMod val="75000"/>
                </a:schemeClr>
              </a:gs>
              <a:gs pos="100000">
                <a:schemeClr val="accent1">
                  <a:lumMod val="50000"/>
                </a:schemeClr>
              </a:gs>
            </a:gsLst>
            <a:lin ang="2700000" scaled="1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2" name="MH_Other_9"/>
          <p:cNvSpPr/>
          <p:nvPr>
            <p:custDataLst>
              <p:tags r:id="rId11"/>
            </p:custDataLst>
          </p:nvPr>
        </p:nvSpPr>
        <p:spPr>
          <a:xfrm>
            <a:off x="5571808" y="3072810"/>
            <a:ext cx="930275" cy="223838"/>
          </a:xfrm>
          <a:custGeom>
            <a:gdLst>
              <a:gd name="connsiteX0" fmla="*/ 0 w 930647"/>
              <a:gd name="connsiteY0" fmla="*/ 0 h 296525"/>
              <a:gd name="connsiteX1" fmla="*/ 31025 w 930647"/>
              <a:gd name="connsiteY1" fmla="*/ 0 h 296525"/>
              <a:gd name="connsiteX2" fmla="*/ 60185 w 930647"/>
              <a:gd name="connsiteY2" fmla="*/ 53723 h 296525"/>
              <a:gd name="connsiteX3" fmla="*/ 465322 w 930647"/>
              <a:gd name="connsiteY3" fmla="*/ 269133 h 296525"/>
              <a:gd name="connsiteX4" fmla="*/ 870460 w 930647"/>
              <a:gd name="connsiteY4" fmla="*/ 53723 h 296525"/>
              <a:gd name="connsiteX5" fmla="*/ 899620 w 930647"/>
              <a:gd name="connsiteY5" fmla="*/ 0 h 296525"/>
              <a:gd name="connsiteX6" fmla="*/ 930647 w 930647"/>
              <a:gd name="connsiteY6" fmla="*/ 0 h 296525"/>
              <a:gd name="connsiteX7" fmla="*/ 893174 w 930647"/>
              <a:gd name="connsiteY7" fmla="*/ 69039 h 296525"/>
              <a:gd name="connsiteX8" fmla="*/ 465323 w 930647"/>
              <a:gd name="connsiteY8" fmla="*/ 296525 h 296525"/>
              <a:gd name="connsiteX9" fmla="*/ 37473 w 930647"/>
              <a:gd name="connsiteY9" fmla="*/ 69039 h 296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0647" h="296525">
                <a:moveTo>
                  <a:pt x="0" y="0"/>
                </a:moveTo>
                <a:lnTo>
                  <a:pt x="31025" y="0"/>
                </a:lnTo>
                <a:lnTo>
                  <a:pt x="60185" y="53723"/>
                </a:lnTo>
                <a:cubicBezTo>
                  <a:pt x="147986" y="183686"/>
                  <a:pt x="296675" y="269133"/>
                  <a:pt x="465322" y="269133"/>
                </a:cubicBezTo>
                <a:cubicBezTo>
                  <a:pt x="633969" y="269133"/>
                  <a:pt x="782659" y="183686"/>
                  <a:pt x="870460" y="53723"/>
                </a:cubicBezTo>
                <a:lnTo>
                  <a:pt x="899620" y="0"/>
                </a:lnTo>
                <a:lnTo>
                  <a:pt x="930647" y="0"/>
                </a:lnTo>
                <a:lnTo>
                  <a:pt x="893174" y="69039"/>
                </a:lnTo>
                <a:cubicBezTo>
                  <a:pt x="800450" y="206288"/>
                  <a:pt x="643425" y="296525"/>
                  <a:pt x="465323" y="296525"/>
                </a:cubicBezTo>
                <a:cubicBezTo>
                  <a:pt x="287222" y="296525"/>
                  <a:pt x="130197" y="206288"/>
                  <a:pt x="37473" y="69039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3" name="MH_Other_10"/>
          <p:cNvSpPr/>
          <p:nvPr>
            <p:custDataLst>
              <p:tags r:id="rId12"/>
            </p:custDataLst>
          </p:nvPr>
        </p:nvSpPr>
        <p:spPr>
          <a:xfrm flipV="1">
            <a:off x="5571808" y="3276010"/>
            <a:ext cx="930275" cy="225425"/>
          </a:xfrm>
          <a:custGeom>
            <a:gdLst>
              <a:gd name="connsiteX0" fmla="*/ 0 w 930647"/>
              <a:gd name="connsiteY0" fmla="*/ 0 h 296525"/>
              <a:gd name="connsiteX1" fmla="*/ 31025 w 930647"/>
              <a:gd name="connsiteY1" fmla="*/ 0 h 296525"/>
              <a:gd name="connsiteX2" fmla="*/ 60185 w 930647"/>
              <a:gd name="connsiteY2" fmla="*/ 53723 h 296525"/>
              <a:gd name="connsiteX3" fmla="*/ 465322 w 930647"/>
              <a:gd name="connsiteY3" fmla="*/ 269133 h 296525"/>
              <a:gd name="connsiteX4" fmla="*/ 870460 w 930647"/>
              <a:gd name="connsiteY4" fmla="*/ 53723 h 296525"/>
              <a:gd name="connsiteX5" fmla="*/ 899620 w 930647"/>
              <a:gd name="connsiteY5" fmla="*/ 0 h 296525"/>
              <a:gd name="connsiteX6" fmla="*/ 930647 w 930647"/>
              <a:gd name="connsiteY6" fmla="*/ 0 h 296525"/>
              <a:gd name="connsiteX7" fmla="*/ 893174 w 930647"/>
              <a:gd name="connsiteY7" fmla="*/ 69039 h 296525"/>
              <a:gd name="connsiteX8" fmla="*/ 465323 w 930647"/>
              <a:gd name="connsiteY8" fmla="*/ 296525 h 296525"/>
              <a:gd name="connsiteX9" fmla="*/ 37473 w 930647"/>
              <a:gd name="connsiteY9" fmla="*/ 69039 h 296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0647" h="296525">
                <a:moveTo>
                  <a:pt x="0" y="0"/>
                </a:moveTo>
                <a:lnTo>
                  <a:pt x="31025" y="0"/>
                </a:lnTo>
                <a:lnTo>
                  <a:pt x="60185" y="53723"/>
                </a:lnTo>
                <a:cubicBezTo>
                  <a:pt x="147986" y="183686"/>
                  <a:pt x="296675" y="269133"/>
                  <a:pt x="465322" y="269133"/>
                </a:cubicBezTo>
                <a:cubicBezTo>
                  <a:pt x="633969" y="269133"/>
                  <a:pt x="782659" y="183686"/>
                  <a:pt x="870460" y="53723"/>
                </a:cubicBezTo>
                <a:lnTo>
                  <a:pt x="899620" y="0"/>
                </a:lnTo>
                <a:lnTo>
                  <a:pt x="930647" y="0"/>
                </a:lnTo>
                <a:lnTo>
                  <a:pt x="893174" y="69039"/>
                </a:lnTo>
                <a:cubicBezTo>
                  <a:pt x="800450" y="206288"/>
                  <a:pt x="643425" y="296525"/>
                  <a:pt x="465323" y="296525"/>
                </a:cubicBezTo>
                <a:cubicBezTo>
                  <a:pt x="287222" y="296525"/>
                  <a:pt x="130197" y="206288"/>
                  <a:pt x="37473" y="69039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4" name="MH_SubTitle_2"/>
          <p:cNvSpPr txBox="1"/>
          <p:nvPr>
            <p:custDataLst>
              <p:tags r:id="rId13"/>
            </p:custDataLst>
          </p:nvPr>
        </p:nvSpPr>
        <p:spPr>
          <a:xfrm>
            <a:off x="4977130" y="3545205"/>
            <a:ext cx="2211705" cy="2794000"/>
          </a:xfrm>
          <a:prstGeom prst="rect">
            <a:avLst/>
          </a:prstGeom>
          <a:noFill/>
          <a:ln w="9525">
            <a:solidFill>
              <a:srgbClr val="75B5C4"/>
            </a:solidFill>
          </a:ln>
        </p:spPr>
        <p:txBody>
          <a:bodyPr wrap="square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4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只根据一个方向看到的形状，不能确定是什么立体图形。</a:t>
            </a:r>
            <a:endParaRPr lang="zh-CN" altLang="en-US" sz="2400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1517" name="矩形 22"/>
          <p:cNvSpPr/>
          <p:nvPr>
            <p:custDataLst>
              <p:tags r:id="rId14"/>
            </p:custDataLst>
          </p:nvPr>
        </p:nvSpPr>
        <p:spPr>
          <a:xfrm>
            <a:off x="2276633" y="1784538"/>
            <a:ext cx="7138988" cy="52084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r>
              <a:rPr lang="zh-CN" altLang="zh-CN" sz="2400">
                <a:solidFill>
                  <a:srgbClr val="4A452A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sz="2400" err="1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观察物体（三）</a:t>
            </a:r>
            <a:r>
              <a:rPr lang="zh-CN" altLang="zh-CN" sz="2400">
                <a:solidFill>
                  <a:srgbClr val="4A452A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整理复习</a:t>
            </a:r>
            <a:endParaRPr lang="zh-CN" altLang="zh-CN" sz="2400">
              <a:solidFill>
                <a:srgbClr val="4A452A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0" name="MH_Other_6"/>
          <p:cNvSpPr/>
          <p:nvPr>
            <p:custDataLst>
              <p:tags r:id="rId15"/>
            </p:custDataLst>
          </p:nvPr>
        </p:nvSpPr>
        <p:spPr>
          <a:xfrm>
            <a:off x="8300040" y="2674574"/>
            <a:ext cx="720725" cy="542925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1" name="MH_Other_8"/>
          <p:cNvSpPr/>
          <p:nvPr>
            <p:custDataLst>
              <p:tags r:id="rId16"/>
            </p:custDataLst>
          </p:nvPr>
        </p:nvSpPr>
        <p:spPr>
          <a:xfrm>
            <a:off x="8431802" y="2823799"/>
            <a:ext cx="534988" cy="390525"/>
          </a:xfrm>
          <a:custGeom>
            <a:gdLst>
              <a:gd name="connsiteX0" fmla="*/ 1631 w 535228"/>
              <a:gd name="connsiteY0" fmla="*/ 319839 h 515104"/>
              <a:gd name="connsiteX1" fmla="*/ 6677 w 535228"/>
              <a:gd name="connsiteY1" fmla="*/ 327324 h 515104"/>
              <a:gd name="connsiteX2" fmla="*/ 0 w 535228"/>
              <a:gd name="connsiteY2" fmla="*/ 321816 h 515104"/>
              <a:gd name="connsiteX3" fmla="*/ 347292 w 535228"/>
              <a:gd name="connsiteY3" fmla="*/ 0 h 515104"/>
              <a:gd name="connsiteX4" fmla="*/ 534568 w 535228"/>
              <a:gd name="connsiteY4" fmla="*/ 154509 h 515104"/>
              <a:gd name="connsiteX5" fmla="*/ 535228 w 535228"/>
              <a:gd name="connsiteY5" fmla="*/ 161057 h 515104"/>
              <a:gd name="connsiteX6" fmla="*/ 247781 w 535228"/>
              <a:gd name="connsiteY6" fmla="*/ 513743 h 515104"/>
              <a:gd name="connsiteX7" fmla="*/ 234280 w 535228"/>
              <a:gd name="connsiteY7" fmla="*/ 515104 h 515104"/>
              <a:gd name="connsiteX8" fmla="*/ 44836 w 535228"/>
              <a:gd name="connsiteY8" fmla="*/ 358806 h 515104"/>
              <a:gd name="connsiteX9" fmla="*/ 82952 w 535228"/>
              <a:gd name="connsiteY9" fmla="*/ 379495 h 515104"/>
              <a:gd name="connsiteX10" fmla="*/ 175229 w 535228"/>
              <a:gd name="connsiteY10" fmla="*/ 398125 h 515104"/>
              <a:gd name="connsiteX11" fmla="*/ 412295 w 535228"/>
              <a:gd name="connsiteY11" fmla="*/ 161058 h 515104"/>
              <a:gd name="connsiteX12" fmla="*/ 393666 w 535228"/>
              <a:gd name="connsiteY12" fmla="*/ 68781 h 5151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35228" h="515104">
                <a:moveTo>
                  <a:pt x="1631" y="319839"/>
                </a:moveTo>
                <a:lnTo>
                  <a:pt x="6677" y="327324"/>
                </a:lnTo>
                <a:lnTo>
                  <a:pt x="0" y="321816"/>
                </a:lnTo>
                <a:close/>
                <a:moveTo>
                  <a:pt x="347292" y="0"/>
                </a:moveTo>
                <a:lnTo>
                  <a:pt x="534568" y="154509"/>
                </a:lnTo>
                <a:lnTo>
                  <a:pt x="535228" y="161057"/>
                </a:lnTo>
                <a:cubicBezTo>
                  <a:pt x="535228" y="335027"/>
                  <a:pt x="411827" y="480175"/>
                  <a:pt x="247781" y="513743"/>
                </a:cubicBezTo>
                <a:lnTo>
                  <a:pt x="234280" y="515104"/>
                </a:lnTo>
                <a:lnTo>
                  <a:pt x="44836" y="358806"/>
                </a:lnTo>
                <a:lnTo>
                  <a:pt x="82952" y="379495"/>
                </a:lnTo>
                <a:cubicBezTo>
                  <a:pt x="111315" y="391492"/>
                  <a:pt x="142497" y="398124"/>
                  <a:pt x="175229" y="398125"/>
                </a:cubicBezTo>
                <a:cubicBezTo>
                  <a:pt x="306157" y="398125"/>
                  <a:pt x="412296" y="291986"/>
                  <a:pt x="412295" y="161058"/>
                </a:cubicBezTo>
                <a:cubicBezTo>
                  <a:pt x="412296" y="128326"/>
                  <a:pt x="405662" y="97143"/>
                  <a:pt x="393666" y="6878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  <a:alpha val="50000"/>
                </a:schemeClr>
              </a:gs>
              <a:gs pos="60000">
                <a:schemeClr val="accent1">
                  <a:lumMod val="75000"/>
                </a:schemeClr>
              </a:gs>
              <a:gs pos="100000">
                <a:schemeClr val="accent1">
                  <a:lumMod val="50000"/>
                </a:schemeClr>
              </a:gs>
            </a:gsLst>
            <a:lin ang="2700000" scaled="1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2" name="MH_Other_9"/>
          <p:cNvSpPr/>
          <p:nvPr>
            <p:custDataLst>
              <p:tags r:id="rId17"/>
            </p:custDataLst>
          </p:nvPr>
        </p:nvSpPr>
        <p:spPr>
          <a:xfrm>
            <a:off x="8179390" y="3087324"/>
            <a:ext cx="930275" cy="223838"/>
          </a:xfrm>
          <a:custGeom>
            <a:gdLst>
              <a:gd name="connsiteX0" fmla="*/ 0 w 930647"/>
              <a:gd name="connsiteY0" fmla="*/ 0 h 296525"/>
              <a:gd name="connsiteX1" fmla="*/ 31025 w 930647"/>
              <a:gd name="connsiteY1" fmla="*/ 0 h 296525"/>
              <a:gd name="connsiteX2" fmla="*/ 60185 w 930647"/>
              <a:gd name="connsiteY2" fmla="*/ 53723 h 296525"/>
              <a:gd name="connsiteX3" fmla="*/ 465322 w 930647"/>
              <a:gd name="connsiteY3" fmla="*/ 269133 h 296525"/>
              <a:gd name="connsiteX4" fmla="*/ 870460 w 930647"/>
              <a:gd name="connsiteY4" fmla="*/ 53723 h 296525"/>
              <a:gd name="connsiteX5" fmla="*/ 899620 w 930647"/>
              <a:gd name="connsiteY5" fmla="*/ 0 h 296525"/>
              <a:gd name="connsiteX6" fmla="*/ 930647 w 930647"/>
              <a:gd name="connsiteY6" fmla="*/ 0 h 296525"/>
              <a:gd name="connsiteX7" fmla="*/ 893174 w 930647"/>
              <a:gd name="connsiteY7" fmla="*/ 69039 h 296525"/>
              <a:gd name="connsiteX8" fmla="*/ 465323 w 930647"/>
              <a:gd name="connsiteY8" fmla="*/ 296525 h 296525"/>
              <a:gd name="connsiteX9" fmla="*/ 37473 w 930647"/>
              <a:gd name="connsiteY9" fmla="*/ 69039 h 296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0647" h="296525">
                <a:moveTo>
                  <a:pt x="0" y="0"/>
                </a:moveTo>
                <a:lnTo>
                  <a:pt x="31025" y="0"/>
                </a:lnTo>
                <a:lnTo>
                  <a:pt x="60185" y="53723"/>
                </a:lnTo>
                <a:cubicBezTo>
                  <a:pt x="147986" y="183686"/>
                  <a:pt x="296675" y="269133"/>
                  <a:pt x="465322" y="269133"/>
                </a:cubicBezTo>
                <a:cubicBezTo>
                  <a:pt x="633969" y="269133"/>
                  <a:pt x="782659" y="183686"/>
                  <a:pt x="870460" y="53723"/>
                </a:cubicBezTo>
                <a:lnTo>
                  <a:pt x="899620" y="0"/>
                </a:lnTo>
                <a:lnTo>
                  <a:pt x="930647" y="0"/>
                </a:lnTo>
                <a:lnTo>
                  <a:pt x="893174" y="69039"/>
                </a:lnTo>
                <a:cubicBezTo>
                  <a:pt x="800450" y="206288"/>
                  <a:pt x="643425" y="296525"/>
                  <a:pt x="465323" y="296525"/>
                </a:cubicBezTo>
                <a:cubicBezTo>
                  <a:pt x="287222" y="296525"/>
                  <a:pt x="130197" y="206288"/>
                  <a:pt x="37473" y="69039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3" name="MH_Other_10"/>
          <p:cNvSpPr/>
          <p:nvPr>
            <p:custDataLst>
              <p:tags r:id="rId18"/>
            </p:custDataLst>
          </p:nvPr>
        </p:nvSpPr>
        <p:spPr>
          <a:xfrm flipV="1">
            <a:off x="8217490" y="3290524"/>
            <a:ext cx="930275" cy="225425"/>
          </a:xfrm>
          <a:custGeom>
            <a:gdLst>
              <a:gd name="connsiteX0" fmla="*/ 0 w 930647"/>
              <a:gd name="connsiteY0" fmla="*/ 0 h 296525"/>
              <a:gd name="connsiteX1" fmla="*/ 31025 w 930647"/>
              <a:gd name="connsiteY1" fmla="*/ 0 h 296525"/>
              <a:gd name="connsiteX2" fmla="*/ 60185 w 930647"/>
              <a:gd name="connsiteY2" fmla="*/ 53723 h 296525"/>
              <a:gd name="connsiteX3" fmla="*/ 465322 w 930647"/>
              <a:gd name="connsiteY3" fmla="*/ 269133 h 296525"/>
              <a:gd name="connsiteX4" fmla="*/ 870460 w 930647"/>
              <a:gd name="connsiteY4" fmla="*/ 53723 h 296525"/>
              <a:gd name="connsiteX5" fmla="*/ 899620 w 930647"/>
              <a:gd name="connsiteY5" fmla="*/ 0 h 296525"/>
              <a:gd name="connsiteX6" fmla="*/ 930647 w 930647"/>
              <a:gd name="connsiteY6" fmla="*/ 0 h 296525"/>
              <a:gd name="connsiteX7" fmla="*/ 893174 w 930647"/>
              <a:gd name="connsiteY7" fmla="*/ 69039 h 296525"/>
              <a:gd name="connsiteX8" fmla="*/ 465323 w 930647"/>
              <a:gd name="connsiteY8" fmla="*/ 296525 h 296525"/>
              <a:gd name="connsiteX9" fmla="*/ 37473 w 930647"/>
              <a:gd name="connsiteY9" fmla="*/ 69039 h 296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0647" h="296525">
                <a:moveTo>
                  <a:pt x="0" y="0"/>
                </a:moveTo>
                <a:lnTo>
                  <a:pt x="31025" y="0"/>
                </a:lnTo>
                <a:lnTo>
                  <a:pt x="60185" y="53723"/>
                </a:lnTo>
                <a:cubicBezTo>
                  <a:pt x="147986" y="183686"/>
                  <a:pt x="296675" y="269133"/>
                  <a:pt x="465322" y="269133"/>
                </a:cubicBezTo>
                <a:cubicBezTo>
                  <a:pt x="633969" y="269133"/>
                  <a:pt x="782659" y="183686"/>
                  <a:pt x="870460" y="53723"/>
                </a:cubicBezTo>
                <a:lnTo>
                  <a:pt x="899620" y="0"/>
                </a:lnTo>
                <a:lnTo>
                  <a:pt x="930647" y="0"/>
                </a:lnTo>
                <a:lnTo>
                  <a:pt x="893174" y="69039"/>
                </a:lnTo>
                <a:cubicBezTo>
                  <a:pt x="800450" y="206288"/>
                  <a:pt x="643425" y="296525"/>
                  <a:pt x="465323" y="296525"/>
                </a:cubicBezTo>
                <a:cubicBezTo>
                  <a:pt x="287222" y="296525"/>
                  <a:pt x="130197" y="206288"/>
                  <a:pt x="37473" y="69039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4" name="MH_Other_8"/>
          <p:cNvSpPr/>
          <p:nvPr>
            <p:custDataLst>
              <p:tags r:id="rId19"/>
            </p:custDataLst>
          </p:nvPr>
        </p:nvSpPr>
        <p:spPr>
          <a:xfrm>
            <a:off x="8482602" y="2844436"/>
            <a:ext cx="534988" cy="390525"/>
          </a:xfrm>
          <a:custGeom>
            <a:gdLst>
              <a:gd name="connsiteX0" fmla="*/ 1631 w 535228"/>
              <a:gd name="connsiteY0" fmla="*/ 319839 h 515104"/>
              <a:gd name="connsiteX1" fmla="*/ 6677 w 535228"/>
              <a:gd name="connsiteY1" fmla="*/ 327324 h 515104"/>
              <a:gd name="connsiteX2" fmla="*/ 0 w 535228"/>
              <a:gd name="connsiteY2" fmla="*/ 321816 h 515104"/>
              <a:gd name="connsiteX3" fmla="*/ 347292 w 535228"/>
              <a:gd name="connsiteY3" fmla="*/ 0 h 515104"/>
              <a:gd name="connsiteX4" fmla="*/ 534568 w 535228"/>
              <a:gd name="connsiteY4" fmla="*/ 154509 h 515104"/>
              <a:gd name="connsiteX5" fmla="*/ 535228 w 535228"/>
              <a:gd name="connsiteY5" fmla="*/ 161057 h 515104"/>
              <a:gd name="connsiteX6" fmla="*/ 247781 w 535228"/>
              <a:gd name="connsiteY6" fmla="*/ 513743 h 515104"/>
              <a:gd name="connsiteX7" fmla="*/ 234280 w 535228"/>
              <a:gd name="connsiteY7" fmla="*/ 515104 h 515104"/>
              <a:gd name="connsiteX8" fmla="*/ 44836 w 535228"/>
              <a:gd name="connsiteY8" fmla="*/ 358806 h 515104"/>
              <a:gd name="connsiteX9" fmla="*/ 82952 w 535228"/>
              <a:gd name="connsiteY9" fmla="*/ 379495 h 515104"/>
              <a:gd name="connsiteX10" fmla="*/ 175229 w 535228"/>
              <a:gd name="connsiteY10" fmla="*/ 398125 h 515104"/>
              <a:gd name="connsiteX11" fmla="*/ 412295 w 535228"/>
              <a:gd name="connsiteY11" fmla="*/ 161058 h 515104"/>
              <a:gd name="connsiteX12" fmla="*/ 393666 w 535228"/>
              <a:gd name="connsiteY12" fmla="*/ 68781 h 5151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35228" h="515104">
                <a:moveTo>
                  <a:pt x="1631" y="319839"/>
                </a:moveTo>
                <a:lnTo>
                  <a:pt x="6677" y="327324"/>
                </a:lnTo>
                <a:lnTo>
                  <a:pt x="0" y="321816"/>
                </a:lnTo>
                <a:close/>
                <a:moveTo>
                  <a:pt x="347292" y="0"/>
                </a:moveTo>
                <a:lnTo>
                  <a:pt x="534568" y="154509"/>
                </a:lnTo>
                <a:lnTo>
                  <a:pt x="535228" y="161057"/>
                </a:lnTo>
                <a:cubicBezTo>
                  <a:pt x="535228" y="335027"/>
                  <a:pt x="411827" y="480175"/>
                  <a:pt x="247781" y="513743"/>
                </a:cubicBezTo>
                <a:lnTo>
                  <a:pt x="234280" y="515104"/>
                </a:lnTo>
                <a:lnTo>
                  <a:pt x="44836" y="358806"/>
                </a:lnTo>
                <a:lnTo>
                  <a:pt x="82952" y="379495"/>
                </a:lnTo>
                <a:cubicBezTo>
                  <a:pt x="111315" y="391492"/>
                  <a:pt x="142497" y="398124"/>
                  <a:pt x="175229" y="398125"/>
                </a:cubicBezTo>
                <a:cubicBezTo>
                  <a:pt x="306157" y="398125"/>
                  <a:pt x="412296" y="291986"/>
                  <a:pt x="412295" y="161058"/>
                </a:cubicBezTo>
                <a:cubicBezTo>
                  <a:pt x="412296" y="128326"/>
                  <a:pt x="405662" y="97143"/>
                  <a:pt x="393666" y="6878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"/>
                  <a:lumOff val="95000"/>
                  <a:alpha val="50000"/>
                </a:schemeClr>
              </a:gs>
              <a:gs pos="60000">
                <a:schemeClr val="accent1">
                  <a:lumMod val="75000"/>
                </a:schemeClr>
              </a:gs>
              <a:gs pos="100000">
                <a:schemeClr val="accent1">
                  <a:lumMod val="50000"/>
                </a:schemeClr>
              </a:gs>
            </a:gsLst>
            <a:lin ang="2700000" scaled="1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base"/>
            <a:endParaRPr lang="zh-CN" altLang="en-US" strike="noStrike" noProof="1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5" name="MH_Other_7"/>
          <p:cNvSpPr/>
          <p:nvPr>
            <p:custDataLst>
              <p:tags r:id="rId20"/>
            </p:custDataLst>
          </p:nvPr>
        </p:nvSpPr>
        <p:spPr>
          <a:xfrm>
            <a:off x="8407990" y="2769824"/>
            <a:ext cx="473075" cy="358775"/>
          </a:xfrm>
          <a:prstGeom prst="donut">
            <a:avLst>
              <a:gd name="adj" fmla="val 8773"/>
            </a:avLst>
          </a:prstGeom>
          <a:solidFill>
            <a:srgbClr val="FE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base"/>
            <a:r>
              <a:rPr lang="en-US" altLang="zh-CN" strike="noStrike" noProof="1">
                <a:solidFill>
                  <a:srgbClr val="FEFFFF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C</a:t>
            </a:r>
            <a:endParaRPr lang="en-US" altLang="zh-CN" strike="noStrike" noProof="1">
              <a:solidFill>
                <a:srgbClr val="FEFFFF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26" name="MH_SubTitle_2"/>
          <p:cNvSpPr txBox="1"/>
          <p:nvPr>
            <p:custDataLst>
              <p:tags r:id="rId21"/>
            </p:custDataLst>
          </p:nvPr>
        </p:nvSpPr>
        <p:spPr>
          <a:xfrm>
            <a:off x="7602220" y="3561080"/>
            <a:ext cx="2446020" cy="3049270"/>
          </a:xfrm>
          <a:prstGeom prst="rect">
            <a:avLst/>
          </a:prstGeom>
          <a:noFill/>
          <a:ln w="9525">
            <a:solidFill>
              <a:srgbClr val="75B5C4"/>
            </a:solidFill>
          </a:ln>
        </p:spPr>
        <p:txBody>
          <a:bodyPr wrap="square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sz="24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还原物体时，要从多个角度观察图形，先定层数、再定排数，算出个数。</a:t>
            </a:r>
            <a:endParaRPr lang="zh-CN" sz="2400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 flipH="1">
            <a:off x="10972800" y="10350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1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1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1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1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1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1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1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1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1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1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1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  <p:bldP spid="4" grpId="0"/>
      <p:bldP spid="5" grpId="1"/>
      <p:bldP spid="6" grpId="1"/>
      <p:bldP spid="7" grpId="1"/>
      <p:bldP spid="8" grpId="1"/>
      <p:bldP spid="9" grpId="1"/>
      <p:bldP spid="10" grpId="1"/>
      <p:bldP spid="11" grpId="1"/>
      <p:bldP spid="12" grpId="1"/>
      <p:bldP spid="13" grpId="1"/>
      <p:bldP spid="14" grpId="1"/>
      <p:bldP spid="20" grpId="1"/>
      <p:bldP spid="21" grpId="1"/>
      <p:bldP spid="22" grpId="1"/>
      <p:bldP spid="23" grpId="1"/>
      <p:bldP spid="24" grpId="1"/>
      <p:bldP spid="25" grpId="1"/>
      <p:bldP spid="26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https://d.book118.com/467200132112006054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  <p:tag name="MH" val="20161223145315"/>
  <p:tag name="MH_LIBRARY" val="GRAPHIC"/>
  <p:tag name="MH_ORDER" val="1"/>
  <p:tag name="MH_TYPE" val="Other"/>
</p:tagLst>
</file>

<file path=ppt/tags/tag25.xml><?xml version="1.0" encoding="utf-8"?>
<p:tagLst xmlns:p="http://schemas.openxmlformats.org/presentationml/2006/main">
  <p:tag name="KSO_WM_BEAUTIFY_FLAG" val=""/>
  <p:tag name="MH" val="20161223145315"/>
  <p:tag name="MH_LIBRARY" val="GRAPHIC"/>
  <p:tag name="MH_ORDER" val="2"/>
  <p:tag name="MH_TYPE" val="Other"/>
</p:tagLst>
</file>

<file path=ppt/tags/tag26.xml><?xml version="1.0" encoding="utf-8"?>
<p:tagLst xmlns:p="http://schemas.openxmlformats.org/presentationml/2006/main">
  <p:tag name="KSO_WM_BEAUTIFY_FLAG" val=""/>
  <p:tag name="MH" val="20161223145315"/>
  <p:tag name="MH_LIBRARY" val="GRAPHIC"/>
  <p:tag name="MH_ORDER" val="3"/>
  <p:tag name="MH_TYPE" val="Other"/>
</p:tagLst>
</file>

<file path=ppt/tags/tag27.xml><?xml version="1.0" encoding="utf-8"?>
<p:tagLst xmlns:p="http://schemas.openxmlformats.org/presentationml/2006/main">
  <p:tag name="KSO_WM_BEAUTIFY_FLAG" val=""/>
  <p:tag name="MH" val="20161223145315"/>
  <p:tag name="MH_LIBRARY" val="GRAPHIC"/>
  <p:tag name="MH_ORDER" val="4"/>
  <p:tag name="MH_TYPE" val="Other"/>
</p:tagLst>
</file>

<file path=ppt/tags/tag28.xml><?xml version="1.0" encoding="utf-8"?>
<p:tagLst xmlns:p="http://schemas.openxmlformats.org/presentationml/2006/main">
  <p:tag name="KSO_WM_BEAUTIFY_FLAG" val=""/>
  <p:tag name="MH" val="20161223145315"/>
  <p:tag name="MH_LIBRARY" val="GRAPHIC"/>
  <p:tag name="MH_ORDER" val="5"/>
  <p:tag name="MH_TYPE" val="Other"/>
</p:tagLst>
</file>

<file path=ppt/tags/tag29.xml><?xml version="1.0" encoding="utf-8"?>
<p:tagLst xmlns:p="http://schemas.openxmlformats.org/presentationml/2006/main">
  <p:tag name="KSO_WM_BEAUTIFY_FLAG" val=""/>
  <p:tag name="MH" val="20161223145315"/>
  <p:tag name="MH_LIBRARY" val="GRAPHIC"/>
  <p:tag name="MH_ORDER" val="1"/>
  <p:tag name="MH_TYPE" val="SubTitle"/>
</p:tagLst>
</file>

<file path=ppt/tags/tag30.xml><?xml version="1.0" encoding="utf-8"?>
<p:tagLst xmlns:p="http://schemas.openxmlformats.org/presentationml/2006/main">
  <p:tag name="KSO_WM_BEAUTIFY_FLAG" val=""/>
  <p:tag name="MH" val="20161223145315"/>
  <p:tag name="MH_LIBRARY" val="GRAPHIC"/>
  <p:tag name="MH_ORDER" val="6"/>
  <p:tag name="MH_TYPE" val="Other"/>
</p:tagLst>
</file>

<file path=ppt/tags/tag31.xml><?xml version="1.0" encoding="utf-8"?>
<p:tagLst xmlns:p="http://schemas.openxmlformats.org/presentationml/2006/main">
  <p:tag name="KSO_WM_BEAUTIFY_FLAG" val=""/>
  <p:tag name="MH" val="20161223145315"/>
  <p:tag name="MH_LIBRARY" val="GRAPHIC"/>
  <p:tag name="MH_ORDER" val="7"/>
  <p:tag name="MH_TYPE" val="Other"/>
</p:tagLst>
</file>

<file path=ppt/tags/tag32.xml><?xml version="1.0" encoding="utf-8"?>
<p:tagLst xmlns:p="http://schemas.openxmlformats.org/presentationml/2006/main">
  <p:tag name="KSO_WM_BEAUTIFY_FLAG" val=""/>
  <p:tag name="MH" val="20161223145315"/>
  <p:tag name="MH_LIBRARY" val="GRAPHIC"/>
  <p:tag name="MH_ORDER" val="8"/>
  <p:tag name="MH_TYPE" val="Other"/>
</p:tagLst>
</file>

<file path=ppt/tags/tag33.xml><?xml version="1.0" encoding="utf-8"?>
<p:tagLst xmlns:p="http://schemas.openxmlformats.org/presentationml/2006/main">
  <p:tag name="KSO_WM_BEAUTIFY_FLAG" val=""/>
  <p:tag name="MH" val="20161223145315"/>
  <p:tag name="MH_LIBRARY" val="GRAPHIC"/>
  <p:tag name="MH_ORDER" val="9"/>
  <p:tag name="MH_TYPE" val="Other"/>
</p:tagLst>
</file>

<file path=ppt/tags/tag34.xml><?xml version="1.0" encoding="utf-8"?>
<p:tagLst xmlns:p="http://schemas.openxmlformats.org/presentationml/2006/main">
  <p:tag name="KSO_WM_BEAUTIFY_FLAG" val=""/>
  <p:tag name="MH" val="20161223145315"/>
  <p:tag name="MH_LIBRARY" val="GRAPHIC"/>
  <p:tag name="MH_ORDER" val="10"/>
  <p:tag name="MH_TYPE" val="Other"/>
</p:tagLst>
</file>

<file path=ppt/tags/tag35.xml><?xml version="1.0" encoding="utf-8"?>
<p:tagLst xmlns:p="http://schemas.openxmlformats.org/presentationml/2006/main">
  <p:tag name="KSO_WM_BEAUTIFY_FLAG" val=""/>
  <p:tag name="MH" val="20161223145315"/>
  <p:tag name="MH_LIBRARY" val="GRAPHIC"/>
  <p:tag name="MH_ORDER" val="2"/>
  <p:tag name="MH_TYPE" val="SubTitle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  <p:tag name="MH" val="20161223145315"/>
  <p:tag name="MH_LIBRARY" val="GRAPHIC"/>
  <p:tag name="MH_ORDER" val="6"/>
  <p:tag name="MH_TYPE" val="Other"/>
</p:tagLst>
</file>

<file path=ppt/tags/tag38.xml><?xml version="1.0" encoding="utf-8"?>
<p:tagLst xmlns:p="http://schemas.openxmlformats.org/presentationml/2006/main">
  <p:tag name="KSO_WM_BEAUTIFY_FLAG" val=""/>
  <p:tag name="MH" val="20161223145315"/>
  <p:tag name="MH_LIBRARY" val="GRAPHIC"/>
  <p:tag name="MH_ORDER" val="8"/>
  <p:tag name="MH_TYPE" val="Other"/>
</p:tagLst>
</file>

<file path=ppt/tags/tag39.xml><?xml version="1.0" encoding="utf-8"?>
<p:tagLst xmlns:p="http://schemas.openxmlformats.org/presentationml/2006/main">
  <p:tag name="KSO_WM_BEAUTIFY_FLAG" val=""/>
  <p:tag name="MH" val="20161223145315"/>
  <p:tag name="MH_LIBRARY" val="GRAPHIC"/>
  <p:tag name="MH_ORDER" val="9"/>
  <p:tag name="MH_TYPE" val="Other"/>
</p:tagLst>
</file>

<file path=ppt/tags/tag40.xml><?xml version="1.0" encoding="utf-8"?>
<p:tagLst xmlns:p="http://schemas.openxmlformats.org/presentationml/2006/main">
  <p:tag name="KSO_WM_BEAUTIFY_FLAG" val=""/>
  <p:tag name="MH" val="20161223145315"/>
  <p:tag name="MH_LIBRARY" val="GRAPHIC"/>
  <p:tag name="MH_ORDER" val="10"/>
  <p:tag name="MH_TYPE" val="Other"/>
</p:tagLst>
</file>

<file path=ppt/tags/tag41.xml><?xml version="1.0" encoding="utf-8"?>
<p:tagLst xmlns:p="http://schemas.openxmlformats.org/presentationml/2006/main">
  <p:tag name="KSO_WM_BEAUTIFY_FLAG" val=""/>
  <p:tag name="MH" val="20161223145315"/>
  <p:tag name="MH_LIBRARY" val="GRAPHIC"/>
  <p:tag name="MH_ORDER" val="8"/>
  <p:tag name="MH_TYPE" val="Other"/>
</p:tagLst>
</file>

<file path=ppt/tags/tag42.xml><?xml version="1.0" encoding="utf-8"?>
<p:tagLst xmlns:p="http://schemas.openxmlformats.org/presentationml/2006/main">
  <p:tag name="KSO_WM_BEAUTIFY_FLAG" val=""/>
  <p:tag name="MH" val="20161223145315"/>
  <p:tag name="MH_LIBRARY" val="GRAPHIC"/>
  <p:tag name="MH_ORDER" val="7"/>
  <p:tag name="MH_TYPE" val="Other"/>
</p:tagLst>
</file>

<file path=ppt/tags/tag43.xml><?xml version="1.0" encoding="utf-8"?>
<p:tagLst xmlns:p="http://schemas.openxmlformats.org/presentationml/2006/main">
  <p:tag name="KSO_WM_BEAUTIFY_FLAG" val=""/>
  <p:tag name="MH" val="20161223145315"/>
  <p:tag name="MH_LIBRARY" val="GRAPHIC"/>
  <p:tag name="MH_ORDER" val="2"/>
  <p:tag name="MH_TYPE" val="SubTitle"/>
</p:tagLst>
</file>

<file path=ppt/tags/tag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房利美">
      <a:dk1>
        <a:srgbClr val="000000"/>
      </a:dk1>
      <a:lt1>
        <a:srgbClr val="FFFFFF"/>
      </a:lt1>
      <a:dk2>
        <a:srgbClr val="768394"/>
      </a:dk2>
      <a:lt2>
        <a:srgbClr val="F0F0F0"/>
      </a:lt2>
      <a:accent1>
        <a:srgbClr val="4C9BFF"/>
      </a:accent1>
      <a:accent2>
        <a:srgbClr val="E0C95D"/>
      </a:accent2>
      <a:accent3>
        <a:srgbClr val="DC5264"/>
      </a:accent3>
      <a:accent4>
        <a:srgbClr val="027AAE"/>
      </a:accent4>
      <a:accent5>
        <a:srgbClr val="818D96"/>
      </a:accent5>
      <a:accent6>
        <a:srgbClr val="525252"/>
      </a:accent6>
      <a:hlink>
        <a:srgbClr val="4276AA"/>
      </a:hlink>
      <a:folHlink>
        <a:srgbClr val="BFBFBF"/>
      </a:folHlink>
    </a:clrScheme>
    <a:fontScheme name="Temp">
      <a:majorFont>
        <a:latin typeface="楷体"/>
        <a:ea typeface="楷体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楷体</vt:lpstr>
      <vt:lpstr>Times New Roman</vt:lpstr>
      <vt:lpstr>Office Theme</vt:lpstr>
      <vt:lpstr>期中专项考点复习</vt:lpstr>
      <vt:lpstr>单元知识框架</vt:lpstr>
      <vt:lpstr>PowerPoint Presentation</vt:lpstr>
      <vt:lpstr>从同一个方向看到的图形摆几何体</vt:lpstr>
      <vt:lpstr>知识梳理</vt:lpstr>
      <vt:lpstr>知识梳理</vt:lpstr>
      <vt:lpstr>典型例题</vt:lpstr>
      <vt:lpstr>跟踪练习</vt:lpstr>
      <vt:lpstr>从三个方向看到的图形摆几何体</vt:lpstr>
      <vt:lpstr>知识梳理</vt:lpstr>
      <vt:lpstr>知识梳理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2024-09-28T22:14:52.319</cp:lastPrinted>
  <dcterms:created xsi:type="dcterms:W3CDTF">2024-09-28T14:14:52Z</dcterms:created>
  <dcterms:modified xsi:type="dcterms:W3CDTF">2024-09-28T14:14:54Z</dcterms:modified>
</cp:coreProperties>
</file>