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3" r:id="rId41"/>
    <p:sldId id="376" r:id="rId42"/>
    <p:sldId id="379" r:id="rId43"/>
    <p:sldId id="381" r:id="rId44"/>
  </p:sldIdLst>
  <p:sldSz cx="9144000" cy="6858000"/>
  <p:notesSz cx="6858000" cy="9144000"/>
  <p:custDataLst>
    <p:tags r:id="rId4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tags" Target="tags/tag1.xml" /><Relationship Id="rId46" Type="http://schemas.openxmlformats.org/officeDocument/2006/relationships/presProps" Target="presProps.xml" /><Relationship Id="rId47" Type="http://schemas.openxmlformats.org/officeDocument/2006/relationships/viewProps" Target="viewProps.xml" /><Relationship Id="rId48" Type="http://schemas.openxmlformats.org/officeDocument/2006/relationships/theme" Target="theme/theme1.xml" /><Relationship Id="rId49"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7477CE-1E62-46D2-A7BC-A83D5D8A34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326E57-BD5A-47C2-B45E-3B7865B81F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024971-7282-4441-9E30-7BBAEC5CEB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BD68AB-1CEE-402F-B363-CF7EA81F79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468B06-528A-418D-B2BC-18CC78EF3C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61F752-DF7F-460F-A45B-DF9E05BF09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796BE4-9419-45D0-9E23-FE5A5CD7D7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E2E0FF-13BA-4D38-A7D0-6AB16245E8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1445D3-FA45-47BD-A210-7D4B406213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B2E21A-352D-433A-8EA4-382FA81848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55042A-48AD-4F59-A5FF-6C4FF3CBE5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2800" b="0" i="0">
                <a:solidFill>
                  <a:schemeClr val="bg1"/>
                </a:solidFill>
                <a:latin typeface="宋体"/>
                <a:cs typeface="宋体"/>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800" b="0" i="0">
                <a:solidFill>
                  <a:schemeClr val="bg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0" i="0">
                <a:solidFill>
                  <a:schemeClr val="bg1"/>
                </a:solidFill>
                <a:latin typeface="宋体"/>
                <a:cs typeface="宋体"/>
              </a:defRPr>
            </a:lvl1pPr>
          </a:lstStyle>
          <a:p/>
        </p:txBody>
      </p:sp>
      <p:sp>
        <p:nvSpPr>
          <p:cNvPr id="3" name="Holder 3"/>
          <p:cNvSpPr>
            <a:spLocks noGrp="1"/>
          </p:cNvSpPr>
          <p:nvPr>
            <p:ph type="body" idx="1"/>
          </p:nvPr>
        </p:nvSpPr>
        <p:spPr/>
        <p:txBody>
          <a:bodyPr lIns="0" tIns="0" rIns="0" bIns="0"/>
          <a:lstStyle>
            <a:lvl1pPr>
              <a:defRPr sz="2800" b="0" i="0">
                <a:solidFill>
                  <a:schemeClr val="bg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0" i="0">
                <a:solidFill>
                  <a:schemeClr val="bg1"/>
                </a:solidFill>
                <a:latin typeface="宋体"/>
                <a:cs typeface="宋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0" i="0">
                <a:solidFill>
                  <a:schemeClr val="bg1"/>
                </a:solidFill>
                <a:latin typeface="宋体"/>
                <a:cs typeface="宋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5.png" /><Relationship Id="rId11" Type="http://schemas.openxmlformats.org/officeDocument/2006/relationships/image" Target="../media/image6.png"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image" Target="../media/image2.png" /><Relationship Id="rId8" Type="http://schemas.openxmlformats.org/officeDocument/2006/relationships/image" Target="../media/image3.png" /><Relationship Id="rId9" Type="http://schemas.openxmlformats.org/officeDocument/2006/relationships/image" Target="../media/image4.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g object 16"/>
          <p:cNvSpPr/>
          <p:nvPr/>
        </p:nvSpPr>
        <p:spPr>
          <a:xfrm>
            <a:off x="0" y="0"/>
            <a:ext cx="9144000" cy="6858000"/>
          </a:xfrm>
          <a:custGeom>
            <a:rect l="l" t="t" r="r" b="b"/>
            <a:pathLst>
              <a:path w="9144000" h="6858000">
                <a:moveTo>
                  <a:pt x="9144000" y="6858000"/>
                </a:moveTo>
                <a:lnTo>
                  <a:pt x="0" y="6858000"/>
                </a:lnTo>
                <a:lnTo>
                  <a:pt x="0" y="0"/>
                </a:lnTo>
                <a:lnTo>
                  <a:pt x="9144000" y="0"/>
                </a:lnTo>
                <a:lnTo>
                  <a:pt x="9144000" y="6858000"/>
                </a:lnTo>
                <a:close/>
              </a:path>
            </a:pathLst>
          </a:custGeom>
          <a:solidFill>
            <a:srgbClr val="003399"/>
          </a:solidFill>
        </p:spPr>
        <p:txBody>
          <a:bodyPr wrap="square" lIns="0" tIns="0" rIns="0" bIns="0" rtlCol="0"/>
          <a:lstStyle/>
          <a:p/>
        </p:txBody>
      </p:sp>
      <p:pic>
        <p:nvPicPr>
          <p:cNvPr id="17" name="bg object 17"/>
          <p:cNvPicPr/>
          <p:nvPr/>
        </p:nvPicPr>
        <p:blipFill>
          <a:blip r:embed="rId6"/>
          <a:stretch>
            <a:fillRect/>
          </a:stretch>
        </p:blipFill>
        <p:spPr>
          <a:xfrm>
            <a:off x="2743200" y="4197349"/>
            <a:ext cx="4575175" cy="2654300"/>
          </a:xfrm>
          <a:prstGeom prst="rect">
            <a:avLst/>
          </a:prstGeom>
        </p:spPr>
      </p:pic>
      <p:pic>
        <p:nvPicPr>
          <p:cNvPr id="18" name="bg object 18"/>
          <p:cNvPicPr/>
          <p:nvPr/>
        </p:nvPicPr>
        <p:blipFill>
          <a:blip r:embed="rId7"/>
          <a:stretch>
            <a:fillRect/>
          </a:stretch>
        </p:blipFill>
        <p:spPr>
          <a:xfrm>
            <a:off x="6619875" y="4240212"/>
            <a:ext cx="1998662" cy="1287462"/>
          </a:xfrm>
          <a:prstGeom prst="rect">
            <a:avLst/>
          </a:prstGeom>
        </p:spPr>
      </p:pic>
      <p:pic>
        <p:nvPicPr>
          <p:cNvPr id="19" name="bg object 19"/>
          <p:cNvPicPr/>
          <p:nvPr/>
        </p:nvPicPr>
        <p:blipFill>
          <a:blip r:embed="rId8"/>
          <a:stretch>
            <a:fillRect/>
          </a:stretch>
        </p:blipFill>
        <p:spPr>
          <a:xfrm>
            <a:off x="4603750" y="5311773"/>
            <a:ext cx="4522787" cy="1538287"/>
          </a:xfrm>
          <a:prstGeom prst="rect">
            <a:avLst/>
          </a:prstGeom>
        </p:spPr>
      </p:pic>
      <p:sp>
        <p:nvSpPr>
          <p:cNvPr id="20" name="bg object 20"/>
          <p:cNvSpPr/>
          <p:nvPr/>
        </p:nvSpPr>
        <p:spPr>
          <a:xfrm>
            <a:off x="4362450" y="3540124"/>
            <a:ext cx="4773930" cy="3310254"/>
          </a:xfrm>
          <a:custGeom>
            <a:rect l="l" t="t" r="r" b="b"/>
            <a:pathLst>
              <a:path w="4773930" h="3310254">
                <a:moveTo>
                  <a:pt x="241300" y="3309937"/>
                </a:moveTo>
                <a:lnTo>
                  <a:pt x="0" y="3309937"/>
                </a:lnTo>
                <a:lnTo>
                  <a:pt x="447675" y="3084512"/>
                </a:lnTo>
                <a:lnTo>
                  <a:pt x="879475" y="2886074"/>
                </a:lnTo>
                <a:lnTo>
                  <a:pt x="1301750" y="2713036"/>
                </a:lnTo>
                <a:lnTo>
                  <a:pt x="1697037" y="2566987"/>
                </a:lnTo>
                <a:lnTo>
                  <a:pt x="2076450" y="2444749"/>
                </a:lnTo>
                <a:lnTo>
                  <a:pt x="2430462" y="2341562"/>
                </a:lnTo>
                <a:lnTo>
                  <a:pt x="3584575" y="2047874"/>
                </a:lnTo>
                <a:lnTo>
                  <a:pt x="3695700" y="2022474"/>
                </a:lnTo>
                <a:lnTo>
                  <a:pt x="3790950" y="1995487"/>
                </a:lnTo>
                <a:lnTo>
                  <a:pt x="3886200" y="1970087"/>
                </a:lnTo>
                <a:lnTo>
                  <a:pt x="3971925" y="1944687"/>
                </a:lnTo>
                <a:lnTo>
                  <a:pt x="4040187" y="1917699"/>
                </a:lnTo>
                <a:lnTo>
                  <a:pt x="4100512" y="1884362"/>
                </a:lnTo>
                <a:lnTo>
                  <a:pt x="4152900" y="1857374"/>
                </a:lnTo>
                <a:lnTo>
                  <a:pt x="4195762" y="1824037"/>
                </a:lnTo>
                <a:lnTo>
                  <a:pt x="4230687" y="1789112"/>
                </a:lnTo>
                <a:lnTo>
                  <a:pt x="4248150" y="1754187"/>
                </a:lnTo>
                <a:lnTo>
                  <a:pt x="4256087" y="1719262"/>
                </a:lnTo>
                <a:lnTo>
                  <a:pt x="4256087" y="1676399"/>
                </a:lnTo>
                <a:lnTo>
                  <a:pt x="4248150" y="1633537"/>
                </a:lnTo>
                <a:lnTo>
                  <a:pt x="4187825" y="1555749"/>
                </a:lnTo>
                <a:lnTo>
                  <a:pt x="4152900" y="1520824"/>
                </a:lnTo>
                <a:lnTo>
                  <a:pt x="4049712" y="1460499"/>
                </a:lnTo>
                <a:lnTo>
                  <a:pt x="3911600" y="1400174"/>
                </a:lnTo>
                <a:lnTo>
                  <a:pt x="3765550" y="1347787"/>
                </a:lnTo>
                <a:lnTo>
                  <a:pt x="3602037" y="1304924"/>
                </a:lnTo>
                <a:lnTo>
                  <a:pt x="3421062" y="1252537"/>
                </a:lnTo>
                <a:lnTo>
                  <a:pt x="3059112" y="1166812"/>
                </a:lnTo>
                <a:lnTo>
                  <a:pt x="2722562" y="1063624"/>
                </a:lnTo>
                <a:lnTo>
                  <a:pt x="2576512" y="1011237"/>
                </a:lnTo>
                <a:lnTo>
                  <a:pt x="2446337" y="941387"/>
                </a:lnTo>
                <a:lnTo>
                  <a:pt x="2352675" y="873124"/>
                </a:lnTo>
                <a:lnTo>
                  <a:pt x="2317750" y="838199"/>
                </a:lnTo>
                <a:lnTo>
                  <a:pt x="2292350" y="795337"/>
                </a:lnTo>
                <a:lnTo>
                  <a:pt x="2274887" y="752474"/>
                </a:lnTo>
                <a:lnTo>
                  <a:pt x="2265362" y="700087"/>
                </a:lnTo>
                <a:lnTo>
                  <a:pt x="2265362" y="657224"/>
                </a:lnTo>
                <a:lnTo>
                  <a:pt x="2282825" y="614362"/>
                </a:lnTo>
                <a:lnTo>
                  <a:pt x="2309812" y="569912"/>
                </a:lnTo>
                <a:lnTo>
                  <a:pt x="2335212" y="536574"/>
                </a:lnTo>
                <a:lnTo>
                  <a:pt x="2420937" y="476249"/>
                </a:lnTo>
                <a:lnTo>
                  <a:pt x="2541587" y="414337"/>
                </a:lnTo>
                <a:lnTo>
                  <a:pt x="2679700" y="363537"/>
                </a:lnTo>
                <a:lnTo>
                  <a:pt x="2843212" y="320675"/>
                </a:lnTo>
                <a:lnTo>
                  <a:pt x="3024187" y="276225"/>
                </a:lnTo>
                <a:lnTo>
                  <a:pt x="3222625" y="250825"/>
                </a:lnTo>
                <a:lnTo>
                  <a:pt x="3421062" y="215900"/>
                </a:lnTo>
                <a:lnTo>
                  <a:pt x="3627437" y="190500"/>
                </a:lnTo>
                <a:lnTo>
                  <a:pt x="4049712" y="130175"/>
                </a:lnTo>
                <a:lnTo>
                  <a:pt x="4248150" y="104775"/>
                </a:lnTo>
                <a:lnTo>
                  <a:pt x="4618037" y="34925"/>
                </a:lnTo>
                <a:lnTo>
                  <a:pt x="4773612" y="0"/>
                </a:lnTo>
                <a:lnTo>
                  <a:pt x="4773612" y="138112"/>
                </a:lnTo>
                <a:lnTo>
                  <a:pt x="4635500" y="173037"/>
                </a:lnTo>
                <a:lnTo>
                  <a:pt x="4170362" y="250825"/>
                </a:lnTo>
                <a:lnTo>
                  <a:pt x="3859212" y="285750"/>
                </a:lnTo>
                <a:lnTo>
                  <a:pt x="3549650" y="338137"/>
                </a:lnTo>
                <a:lnTo>
                  <a:pt x="3273425" y="388937"/>
                </a:lnTo>
                <a:lnTo>
                  <a:pt x="3152775" y="423862"/>
                </a:lnTo>
                <a:lnTo>
                  <a:pt x="3049587" y="458787"/>
                </a:lnTo>
                <a:lnTo>
                  <a:pt x="2955925" y="501649"/>
                </a:lnTo>
                <a:lnTo>
                  <a:pt x="2878137" y="544512"/>
                </a:lnTo>
                <a:lnTo>
                  <a:pt x="2825750" y="604837"/>
                </a:lnTo>
                <a:lnTo>
                  <a:pt x="2790825" y="665162"/>
                </a:lnTo>
                <a:lnTo>
                  <a:pt x="2782887" y="692149"/>
                </a:lnTo>
                <a:lnTo>
                  <a:pt x="2790825" y="725487"/>
                </a:lnTo>
                <a:lnTo>
                  <a:pt x="2808287" y="752474"/>
                </a:lnTo>
                <a:lnTo>
                  <a:pt x="2825750" y="785812"/>
                </a:lnTo>
                <a:lnTo>
                  <a:pt x="2895600" y="847724"/>
                </a:lnTo>
                <a:lnTo>
                  <a:pt x="2989262" y="898524"/>
                </a:lnTo>
                <a:lnTo>
                  <a:pt x="3109912" y="958849"/>
                </a:lnTo>
                <a:lnTo>
                  <a:pt x="3248025" y="1011237"/>
                </a:lnTo>
                <a:lnTo>
                  <a:pt x="3394075" y="1063624"/>
                </a:lnTo>
                <a:lnTo>
                  <a:pt x="3557587" y="1114424"/>
                </a:lnTo>
                <a:lnTo>
                  <a:pt x="4075112" y="1244599"/>
                </a:lnTo>
                <a:lnTo>
                  <a:pt x="4402137" y="1312862"/>
                </a:lnTo>
                <a:lnTo>
                  <a:pt x="4668837" y="1365249"/>
                </a:lnTo>
                <a:lnTo>
                  <a:pt x="4773612" y="1382712"/>
                </a:lnTo>
                <a:lnTo>
                  <a:pt x="4773612" y="1771649"/>
                </a:lnTo>
                <a:lnTo>
                  <a:pt x="4721225" y="1797049"/>
                </a:lnTo>
                <a:lnTo>
                  <a:pt x="4652962" y="1824037"/>
                </a:lnTo>
                <a:lnTo>
                  <a:pt x="4565650" y="1857374"/>
                </a:lnTo>
                <a:lnTo>
                  <a:pt x="4454525" y="1892299"/>
                </a:lnTo>
                <a:lnTo>
                  <a:pt x="4333875" y="1927224"/>
                </a:lnTo>
                <a:lnTo>
                  <a:pt x="4195762" y="1962149"/>
                </a:lnTo>
                <a:lnTo>
                  <a:pt x="4049712" y="2005012"/>
                </a:lnTo>
                <a:lnTo>
                  <a:pt x="3902075" y="2039937"/>
                </a:lnTo>
                <a:lnTo>
                  <a:pt x="3248025" y="2211387"/>
                </a:lnTo>
                <a:lnTo>
                  <a:pt x="2928937" y="2289174"/>
                </a:lnTo>
                <a:lnTo>
                  <a:pt x="2774950" y="2333624"/>
                </a:lnTo>
                <a:lnTo>
                  <a:pt x="1998662" y="2574924"/>
                </a:lnTo>
                <a:lnTo>
                  <a:pt x="1689100" y="2687636"/>
                </a:lnTo>
                <a:lnTo>
                  <a:pt x="1395412" y="2798761"/>
                </a:lnTo>
                <a:lnTo>
                  <a:pt x="1111250" y="2911474"/>
                </a:lnTo>
                <a:lnTo>
                  <a:pt x="852487" y="3032124"/>
                </a:lnTo>
                <a:lnTo>
                  <a:pt x="612775" y="3162299"/>
                </a:lnTo>
                <a:lnTo>
                  <a:pt x="387350" y="3292474"/>
                </a:lnTo>
                <a:lnTo>
                  <a:pt x="241300" y="3309937"/>
                </a:lnTo>
                <a:close/>
              </a:path>
            </a:pathLst>
          </a:custGeom>
          <a:solidFill>
            <a:srgbClr val="003399"/>
          </a:solidFill>
        </p:spPr>
        <p:txBody>
          <a:bodyPr wrap="square" lIns="0" tIns="0" rIns="0" bIns="0" rtlCol="0"/>
          <a:lstStyle/>
          <a:p/>
        </p:txBody>
      </p:sp>
      <p:pic>
        <p:nvPicPr>
          <p:cNvPr id="21" name="bg object 21"/>
          <p:cNvPicPr/>
          <p:nvPr/>
        </p:nvPicPr>
        <p:blipFill>
          <a:blip r:embed="rId9"/>
          <a:stretch>
            <a:fillRect/>
          </a:stretch>
        </p:blipFill>
        <p:spPr>
          <a:xfrm>
            <a:off x="7145337" y="3678237"/>
            <a:ext cx="1981200" cy="855662"/>
          </a:xfrm>
          <a:prstGeom prst="rect">
            <a:avLst/>
          </a:prstGeom>
        </p:spPr>
      </p:pic>
      <p:pic>
        <p:nvPicPr>
          <p:cNvPr id="22" name="bg object 22"/>
          <p:cNvPicPr/>
          <p:nvPr/>
        </p:nvPicPr>
        <p:blipFill>
          <a:blip r:embed="rId10"/>
          <a:stretch>
            <a:fillRect/>
          </a:stretch>
        </p:blipFill>
        <p:spPr>
          <a:xfrm>
            <a:off x="5273675" y="2128836"/>
            <a:ext cx="2897187" cy="2439987"/>
          </a:xfrm>
          <a:prstGeom prst="rect">
            <a:avLst/>
          </a:prstGeom>
        </p:spPr>
      </p:pic>
      <p:pic>
        <p:nvPicPr>
          <p:cNvPr id="23" name="bg object 23"/>
          <p:cNvPicPr/>
          <p:nvPr/>
        </p:nvPicPr>
        <p:blipFill>
          <a:blip r:embed="rId11"/>
          <a:stretch>
            <a:fillRect/>
          </a:stretch>
        </p:blipFill>
        <p:spPr>
          <a:xfrm>
            <a:off x="0" y="0"/>
            <a:ext cx="9140825" cy="2819399"/>
          </a:xfrm>
          <a:prstGeom prst="rect">
            <a:avLst/>
          </a:prstGeom>
        </p:spPr>
      </p:pic>
      <p:sp>
        <p:nvSpPr>
          <p:cNvPr id="2" name="Holder 2"/>
          <p:cNvSpPr>
            <a:spLocks noGrp="1"/>
          </p:cNvSpPr>
          <p:nvPr>
            <p:ph type="title"/>
          </p:nvPr>
        </p:nvSpPr>
        <p:spPr>
          <a:xfrm>
            <a:off x="878840" y="299619"/>
            <a:ext cx="7670800" cy="1837055"/>
          </a:xfrm>
          <a:prstGeom prst="rect">
            <a:avLst/>
          </a:prstGeom>
        </p:spPr>
        <p:txBody>
          <a:bodyPr wrap="square" lIns="0" tIns="0" rIns="0" bIns="0">
            <a:spAutoFit/>
          </a:bodyPr>
          <a:lstStyle>
            <a:lvl1pPr>
              <a:defRPr sz="2800" b="0" i="0">
                <a:solidFill>
                  <a:schemeClr val="bg1"/>
                </a:solidFill>
                <a:latin typeface="宋体"/>
                <a:cs typeface="宋体"/>
              </a:defRPr>
            </a:lvl1pPr>
          </a:lstStyle>
          <a:p/>
        </p:txBody>
      </p:sp>
      <p:sp>
        <p:nvSpPr>
          <p:cNvPr id="3" name="Holder 3"/>
          <p:cNvSpPr>
            <a:spLocks noGrp="1"/>
          </p:cNvSpPr>
          <p:nvPr>
            <p:ph type="body" idx="1"/>
          </p:nvPr>
        </p:nvSpPr>
        <p:spPr>
          <a:xfrm>
            <a:off x="535940" y="3135122"/>
            <a:ext cx="7835900" cy="1818004"/>
          </a:xfrm>
          <a:prstGeom prst="rect">
            <a:avLst/>
          </a:prstGeom>
        </p:spPr>
        <p:txBody>
          <a:bodyPr wrap="square" lIns="0" tIns="0" rIns="0" bIns="0">
            <a:spAutoFit/>
          </a:bodyPr>
          <a:lstStyle>
            <a:lvl1pPr>
              <a:defRPr sz="2800" b="0" i="0">
                <a:solidFill>
                  <a:schemeClr val="bg1"/>
                </a:solidFill>
                <a:latin typeface="宋体"/>
                <a:cs typeface="宋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7.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8.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9.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0.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6.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7.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8.jpeg" /><Relationship Id="rId3" Type="http://schemas.openxmlformats.org/officeDocument/2006/relationships/image" Target="../media/image19.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0.jpeg" /><Relationship Id="rId3" Type="http://schemas.openxmlformats.org/officeDocument/2006/relationships/image" Target="../media/image2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4.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5.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6.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7.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8.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9.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0.jpe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1.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11000024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781049" y="2291710"/>
            <a:ext cx="661035" cy="1683385"/>
            <a:chOff x="781049" y="2291710"/>
            <a:chExt cx="661035" cy="1683385"/>
          </a:xfrm>
        </p:grpSpPr>
        <p:sp>
          <p:nvSpPr>
            <p:cNvPr id="3" name="object 3"/>
            <p:cNvSpPr/>
            <p:nvPr/>
          </p:nvSpPr>
          <p:spPr>
            <a:xfrm>
              <a:off x="785841" y="2296473"/>
              <a:ext cx="651510" cy="1673860"/>
            </a:xfrm>
            <a:custGeom>
              <a:rect l="l" t="t" r="r" b="b"/>
              <a:pathLst>
                <a:path w="651510" h="1673860">
                  <a:moveTo>
                    <a:pt x="143258" y="636164"/>
                  </a:moveTo>
                  <a:lnTo>
                    <a:pt x="104681" y="636164"/>
                  </a:lnTo>
                  <a:lnTo>
                    <a:pt x="104643" y="257972"/>
                  </a:lnTo>
                  <a:lnTo>
                    <a:pt x="104508" y="212009"/>
                  </a:lnTo>
                  <a:lnTo>
                    <a:pt x="103131" y="76707"/>
                  </a:lnTo>
                  <a:lnTo>
                    <a:pt x="101925" y="0"/>
                  </a:lnTo>
                  <a:lnTo>
                    <a:pt x="165302" y="97010"/>
                  </a:lnTo>
                  <a:lnTo>
                    <a:pt x="143258" y="148901"/>
                  </a:lnTo>
                  <a:lnTo>
                    <a:pt x="143258" y="636164"/>
                  </a:lnTo>
                  <a:close/>
                </a:path>
                <a:path w="651510" h="1673860">
                  <a:moveTo>
                    <a:pt x="358762" y="706646"/>
                  </a:moveTo>
                  <a:lnTo>
                    <a:pt x="314307" y="706646"/>
                  </a:lnTo>
                  <a:lnTo>
                    <a:pt x="399976" y="619022"/>
                  </a:lnTo>
                  <a:lnTo>
                    <a:pt x="399880" y="220854"/>
                  </a:lnTo>
                  <a:lnTo>
                    <a:pt x="399803" y="191193"/>
                  </a:lnTo>
                  <a:lnTo>
                    <a:pt x="398422" y="63112"/>
                  </a:lnTo>
                  <a:lnTo>
                    <a:pt x="397212" y="1787"/>
                  </a:lnTo>
                  <a:lnTo>
                    <a:pt x="460773" y="86309"/>
                  </a:lnTo>
                  <a:lnTo>
                    <a:pt x="435902" y="142465"/>
                  </a:lnTo>
                  <a:lnTo>
                    <a:pt x="435902" y="583354"/>
                  </a:lnTo>
                  <a:lnTo>
                    <a:pt x="481348" y="583354"/>
                  </a:lnTo>
                  <a:lnTo>
                    <a:pt x="435902" y="628190"/>
                  </a:lnTo>
                  <a:lnTo>
                    <a:pt x="435929" y="664152"/>
                  </a:lnTo>
                  <a:lnTo>
                    <a:pt x="399976" y="664152"/>
                  </a:lnTo>
                  <a:lnTo>
                    <a:pt x="358762" y="706646"/>
                  </a:lnTo>
                  <a:close/>
                </a:path>
                <a:path w="651510" h="1673860">
                  <a:moveTo>
                    <a:pt x="201125" y="882425"/>
                  </a:moveTo>
                  <a:lnTo>
                    <a:pt x="173569" y="843237"/>
                  </a:lnTo>
                  <a:lnTo>
                    <a:pt x="278382" y="736293"/>
                  </a:lnTo>
                  <a:lnTo>
                    <a:pt x="278382" y="459514"/>
                  </a:lnTo>
                  <a:lnTo>
                    <a:pt x="278209" y="407123"/>
                  </a:lnTo>
                  <a:lnTo>
                    <a:pt x="276820" y="287378"/>
                  </a:lnTo>
                  <a:lnTo>
                    <a:pt x="275618" y="220854"/>
                  </a:lnTo>
                  <a:lnTo>
                    <a:pt x="333652" y="311384"/>
                  </a:lnTo>
                  <a:lnTo>
                    <a:pt x="314307" y="355246"/>
                  </a:lnTo>
                  <a:lnTo>
                    <a:pt x="314307" y="706646"/>
                  </a:lnTo>
                  <a:lnTo>
                    <a:pt x="358762" y="706646"/>
                  </a:lnTo>
                  <a:lnTo>
                    <a:pt x="314307" y="752480"/>
                  </a:lnTo>
                  <a:lnTo>
                    <a:pt x="314307" y="782422"/>
                  </a:lnTo>
                  <a:lnTo>
                    <a:pt x="278382" y="782422"/>
                  </a:lnTo>
                  <a:lnTo>
                    <a:pt x="217658" y="843538"/>
                  </a:lnTo>
                  <a:lnTo>
                    <a:pt x="201125" y="882425"/>
                  </a:lnTo>
                  <a:close/>
                </a:path>
                <a:path w="651510" h="1673860">
                  <a:moveTo>
                    <a:pt x="481348" y="583354"/>
                  </a:moveTo>
                  <a:lnTo>
                    <a:pt x="435902" y="583354"/>
                  </a:lnTo>
                  <a:lnTo>
                    <a:pt x="527097" y="485414"/>
                  </a:lnTo>
                  <a:lnTo>
                    <a:pt x="549205" y="413856"/>
                  </a:lnTo>
                  <a:lnTo>
                    <a:pt x="593421" y="504784"/>
                  </a:lnTo>
                  <a:lnTo>
                    <a:pt x="583581" y="530040"/>
                  </a:lnTo>
                  <a:lnTo>
                    <a:pt x="535388" y="530040"/>
                  </a:lnTo>
                  <a:lnTo>
                    <a:pt x="481348" y="583354"/>
                  </a:lnTo>
                  <a:close/>
                </a:path>
                <a:path w="651510" h="1673860">
                  <a:moveTo>
                    <a:pt x="571180" y="1117332"/>
                  </a:moveTo>
                  <a:lnTo>
                    <a:pt x="527097" y="1117332"/>
                  </a:lnTo>
                  <a:lnTo>
                    <a:pt x="535388" y="1065608"/>
                  </a:lnTo>
                  <a:lnTo>
                    <a:pt x="535388" y="530040"/>
                  </a:lnTo>
                  <a:lnTo>
                    <a:pt x="583581" y="530040"/>
                  </a:lnTo>
                  <a:lnTo>
                    <a:pt x="571313" y="561525"/>
                  </a:lnTo>
                  <a:lnTo>
                    <a:pt x="571313" y="1115365"/>
                  </a:lnTo>
                  <a:lnTo>
                    <a:pt x="571180" y="1117332"/>
                  </a:lnTo>
                  <a:close/>
                </a:path>
                <a:path w="651510" h="1673860">
                  <a:moveTo>
                    <a:pt x="230568" y="639221"/>
                  </a:moveTo>
                  <a:lnTo>
                    <a:pt x="170814" y="639221"/>
                  </a:lnTo>
                  <a:lnTo>
                    <a:pt x="201125" y="554820"/>
                  </a:lnTo>
                  <a:lnTo>
                    <a:pt x="230568" y="639221"/>
                  </a:lnTo>
                  <a:close/>
                </a:path>
                <a:path w="651510" h="1673860">
                  <a:moveTo>
                    <a:pt x="27525" y="705167"/>
                  </a:moveTo>
                  <a:lnTo>
                    <a:pt x="2726" y="631452"/>
                  </a:lnTo>
                  <a:lnTo>
                    <a:pt x="104681" y="636164"/>
                  </a:lnTo>
                  <a:lnTo>
                    <a:pt x="143258" y="636164"/>
                  </a:lnTo>
                  <a:lnTo>
                    <a:pt x="143258" y="637947"/>
                  </a:lnTo>
                  <a:lnTo>
                    <a:pt x="170814" y="639221"/>
                  </a:lnTo>
                  <a:lnTo>
                    <a:pt x="230568" y="639221"/>
                  </a:lnTo>
                  <a:lnTo>
                    <a:pt x="245991" y="683432"/>
                  </a:lnTo>
                  <a:lnTo>
                    <a:pt x="93658" y="683432"/>
                  </a:lnTo>
                  <a:lnTo>
                    <a:pt x="74102" y="684830"/>
                  </a:lnTo>
                  <a:lnTo>
                    <a:pt x="51034" y="691257"/>
                  </a:lnTo>
                  <a:lnTo>
                    <a:pt x="42219" y="695979"/>
                  </a:lnTo>
                  <a:lnTo>
                    <a:pt x="27525" y="705167"/>
                  </a:lnTo>
                  <a:close/>
                </a:path>
                <a:path w="651510" h="1673860">
                  <a:moveTo>
                    <a:pt x="397213" y="1378982"/>
                  </a:moveTo>
                  <a:lnTo>
                    <a:pt x="398422" y="1235446"/>
                  </a:lnTo>
                  <a:lnTo>
                    <a:pt x="399787" y="882425"/>
                  </a:lnTo>
                  <a:lnTo>
                    <a:pt x="399976" y="664152"/>
                  </a:lnTo>
                  <a:lnTo>
                    <a:pt x="435929" y="664152"/>
                  </a:lnTo>
                  <a:lnTo>
                    <a:pt x="436074" y="856576"/>
                  </a:lnTo>
                  <a:lnTo>
                    <a:pt x="437456" y="1203963"/>
                  </a:lnTo>
                  <a:lnTo>
                    <a:pt x="438665" y="1322926"/>
                  </a:lnTo>
                  <a:lnTo>
                    <a:pt x="397213" y="1378982"/>
                  </a:lnTo>
                  <a:close/>
                </a:path>
                <a:path w="651510" h="1673860">
                  <a:moveTo>
                    <a:pt x="33036" y="1647764"/>
                  </a:moveTo>
                  <a:lnTo>
                    <a:pt x="0" y="1506786"/>
                  </a:lnTo>
                  <a:lnTo>
                    <a:pt x="66" y="1506573"/>
                  </a:lnTo>
                  <a:lnTo>
                    <a:pt x="18914" y="1489293"/>
                  </a:lnTo>
                  <a:lnTo>
                    <a:pt x="68499" y="1438144"/>
                  </a:lnTo>
                  <a:lnTo>
                    <a:pt x="104681" y="1399008"/>
                  </a:lnTo>
                  <a:lnTo>
                    <a:pt x="104681" y="683841"/>
                  </a:lnTo>
                  <a:lnTo>
                    <a:pt x="93658" y="683432"/>
                  </a:lnTo>
                  <a:lnTo>
                    <a:pt x="245991" y="683432"/>
                  </a:lnTo>
                  <a:lnTo>
                    <a:pt x="246634" y="685274"/>
                  </a:lnTo>
                  <a:lnTo>
                    <a:pt x="143258" y="685274"/>
                  </a:lnTo>
                  <a:lnTo>
                    <a:pt x="143258" y="1363628"/>
                  </a:lnTo>
                  <a:lnTo>
                    <a:pt x="197489" y="1363628"/>
                  </a:lnTo>
                  <a:lnTo>
                    <a:pt x="174425" y="1394967"/>
                  </a:lnTo>
                  <a:lnTo>
                    <a:pt x="131849" y="1456217"/>
                  </a:lnTo>
                  <a:lnTo>
                    <a:pt x="87964" y="1527123"/>
                  </a:lnTo>
                  <a:lnTo>
                    <a:pt x="65489" y="1568171"/>
                  </a:lnTo>
                  <a:lnTo>
                    <a:pt x="48440" y="1604028"/>
                  </a:lnTo>
                  <a:lnTo>
                    <a:pt x="36815" y="1634546"/>
                  </a:lnTo>
                  <a:lnTo>
                    <a:pt x="33036" y="1647764"/>
                  </a:lnTo>
                  <a:close/>
                </a:path>
                <a:path w="651510" h="1673860">
                  <a:moveTo>
                    <a:pt x="247983" y="689143"/>
                  </a:moveTo>
                  <a:lnTo>
                    <a:pt x="143258" y="685274"/>
                  </a:lnTo>
                  <a:lnTo>
                    <a:pt x="246634" y="685274"/>
                  </a:lnTo>
                  <a:lnTo>
                    <a:pt x="247983" y="689143"/>
                  </a:lnTo>
                  <a:close/>
                </a:path>
                <a:path w="651510" h="1673860">
                  <a:moveTo>
                    <a:pt x="336416" y="1673652"/>
                  </a:moveTo>
                  <a:lnTo>
                    <a:pt x="296744" y="1645590"/>
                  </a:lnTo>
                  <a:lnTo>
                    <a:pt x="284049" y="1597646"/>
                  </a:lnTo>
                  <a:lnTo>
                    <a:pt x="280054" y="1557156"/>
                  </a:lnTo>
                  <a:lnTo>
                    <a:pt x="278436" y="1506786"/>
                  </a:lnTo>
                  <a:lnTo>
                    <a:pt x="278382" y="782422"/>
                  </a:lnTo>
                  <a:lnTo>
                    <a:pt x="314307" y="782422"/>
                  </a:lnTo>
                  <a:lnTo>
                    <a:pt x="314307" y="1493475"/>
                  </a:lnTo>
                  <a:lnTo>
                    <a:pt x="317151" y="1536393"/>
                  </a:lnTo>
                  <a:lnTo>
                    <a:pt x="331288" y="1574069"/>
                  </a:lnTo>
                  <a:lnTo>
                    <a:pt x="350233" y="1580596"/>
                  </a:lnTo>
                  <a:lnTo>
                    <a:pt x="632974" y="1580596"/>
                  </a:lnTo>
                  <a:lnTo>
                    <a:pt x="628407" y="1593112"/>
                  </a:lnTo>
                  <a:lnTo>
                    <a:pt x="602759" y="1631229"/>
                  </a:lnTo>
                  <a:lnTo>
                    <a:pt x="587894" y="1637684"/>
                  </a:lnTo>
                  <a:lnTo>
                    <a:pt x="336416" y="1673652"/>
                  </a:lnTo>
                  <a:close/>
                </a:path>
                <a:path w="651510" h="1673860">
                  <a:moveTo>
                    <a:pt x="521570" y="1272043"/>
                  </a:moveTo>
                  <a:lnTo>
                    <a:pt x="513636" y="1224138"/>
                  </a:lnTo>
                  <a:lnTo>
                    <a:pt x="488840" y="1174770"/>
                  </a:lnTo>
                  <a:lnTo>
                    <a:pt x="452483" y="1135551"/>
                  </a:lnTo>
                  <a:lnTo>
                    <a:pt x="452483" y="1105751"/>
                  </a:lnTo>
                  <a:lnTo>
                    <a:pt x="527097" y="1117332"/>
                  </a:lnTo>
                  <a:lnTo>
                    <a:pt x="571180" y="1117332"/>
                  </a:lnTo>
                  <a:lnTo>
                    <a:pt x="568817" y="1152312"/>
                  </a:lnTo>
                  <a:lnTo>
                    <a:pt x="558878" y="1199919"/>
                  </a:lnTo>
                  <a:lnTo>
                    <a:pt x="550051" y="1223661"/>
                  </a:lnTo>
                  <a:lnTo>
                    <a:pt x="547802" y="1229235"/>
                  </a:lnTo>
                  <a:lnTo>
                    <a:pt x="542405" y="1239659"/>
                  </a:lnTo>
                  <a:lnTo>
                    <a:pt x="521570" y="1272043"/>
                  </a:lnTo>
                  <a:close/>
                </a:path>
                <a:path w="651510" h="1673860">
                  <a:moveTo>
                    <a:pt x="632974" y="1580596"/>
                  </a:moveTo>
                  <a:lnTo>
                    <a:pt x="350233" y="1580596"/>
                  </a:lnTo>
                  <a:lnTo>
                    <a:pt x="560259" y="1554007"/>
                  </a:lnTo>
                  <a:lnTo>
                    <a:pt x="573119" y="1540199"/>
                  </a:lnTo>
                  <a:lnTo>
                    <a:pt x="589604" y="1489293"/>
                  </a:lnTo>
                  <a:lnTo>
                    <a:pt x="594803" y="1433550"/>
                  </a:lnTo>
                  <a:lnTo>
                    <a:pt x="596617" y="1380325"/>
                  </a:lnTo>
                  <a:lnTo>
                    <a:pt x="598689" y="1260504"/>
                  </a:lnTo>
                  <a:lnTo>
                    <a:pt x="598948" y="1193881"/>
                  </a:lnTo>
                  <a:lnTo>
                    <a:pt x="612766" y="1193058"/>
                  </a:lnTo>
                  <a:lnTo>
                    <a:pt x="615102" y="1281131"/>
                  </a:lnTo>
                  <a:lnTo>
                    <a:pt x="618465" y="1368776"/>
                  </a:lnTo>
                  <a:lnTo>
                    <a:pt x="621056" y="1409144"/>
                  </a:lnTo>
                  <a:lnTo>
                    <a:pt x="627184" y="1452161"/>
                  </a:lnTo>
                  <a:lnTo>
                    <a:pt x="651455" y="1506573"/>
                  </a:lnTo>
                  <a:lnTo>
                    <a:pt x="640493" y="1556218"/>
                  </a:lnTo>
                  <a:lnTo>
                    <a:pt x="635748" y="1572994"/>
                  </a:lnTo>
                  <a:lnTo>
                    <a:pt x="632974" y="1580596"/>
                  </a:lnTo>
                  <a:close/>
                </a:path>
                <a:path w="651510" h="1673860">
                  <a:moveTo>
                    <a:pt x="197489" y="1363628"/>
                  </a:moveTo>
                  <a:lnTo>
                    <a:pt x="143258" y="1363628"/>
                  </a:lnTo>
                  <a:lnTo>
                    <a:pt x="253510" y="1245336"/>
                  </a:lnTo>
                  <a:lnTo>
                    <a:pt x="256274" y="1283749"/>
                  </a:lnTo>
                  <a:lnTo>
                    <a:pt x="197489" y="1363628"/>
                  </a:lnTo>
                  <a:close/>
                </a:path>
              </a:pathLst>
            </a:custGeom>
            <a:solidFill>
              <a:srgbClr val="FFFF00"/>
            </a:solidFill>
          </p:spPr>
          <p:txBody>
            <a:bodyPr wrap="square" lIns="0" tIns="0" rIns="0" bIns="0" rtlCol="0"/>
            <a:lstStyle/>
            <a:p/>
          </p:txBody>
        </p:sp>
        <p:sp>
          <p:nvSpPr>
            <p:cNvPr id="4" name="object 4"/>
            <p:cNvSpPr/>
            <p:nvPr/>
          </p:nvSpPr>
          <p:spPr>
            <a:xfrm>
              <a:off x="785812" y="2296473"/>
              <a:ext cx="651510" cy="1673860"/>
            </a:xfrm>
            <a:custGeom>
              <a:rect l="l" t="t" r="r" b="b"/>
              <a:pathLst>
                <a:path w="651510" h="1673860">
                  <a:moveTo>
                    <a:pt x="452512" y="1105751"/>
                  </a:moveTo>
                  <a:lnTo>
                    <a:pt x="524915" y="1116994"/>
                  </a:lnTo>
                  <a:lnTo>
                    <a:pt x="527127" y="1117332"/>
                  </a:lnTo>
                  <a:lnTo>
                    <a:pt x="535417" y="1065608"/>
                  </a:lnTo>
                  <a:lnTo>
                    <a:pt x="535417" y="530040"/>
                  </a:lnTo>
                  <a:lnTo>
                    <a:pt x="435931" y="628190"/>
                  </a:lnTo>
                  <a:lnTo>
                    <a:pt x="436017" y="741931"/>
                  </a:lnTo>
                  <a:lnTo>
                    <a:pt x="436104" y="856576"/>
                  </a:lnTo>
                  <a:lnTo>
                    <a:pt x="437486" y="1203963"/>
                  </a:lnTo>
                  <a:lnTo>
                    <a:pt x="438501" y="1303844"/>
                  </a:lnTo>
                  <a:lnTo>
                    <a:pt x="438695" y="1322926"/>
                  </a:lnTo>
                  <a:lnTo>
                    <a:pt x="397242" y="1378982"/>
                  </a:lnTo>
                  <a:lnTo>
                    <a:pt x="397472" y="1351633"/>
                  </a:lnTo>
                  <a:lnTo>
                    <a:pt x="398451" y="1235446"/>
                  </a:lnTo>
                  <a:lnTo>
                    <a:pt x="399833" y="878056"/>
                  </a:lnTo>
                  <a:lnTo>
                    <a:pt x="399941" y="744460"/>
                  </a:lnTo>
                  <a:lnTo>
                    <a:pt x="400006" y="664152"/>
                  </a:lnTo>
                  <a:lnTo>
                    <a:pt x="314337" y="752480"/>
                  </a:lnTo>
                  <a:lnTo>
                    <a:pt x="314337" y="1493475"/>
                  </a:lnTo>
                  <a:lnTo>
                    <a:pt x="317181" y="1536393"/>
                  </a:lnTo>
                  <a:lnTo>
                    <a:pt x="331317" y="1574069"/>
                  </a:lnTo>
                  <a:lnTo>
                    <a:pt x="350263" y="1580596"/>
                  </a:lnTo>
                  <a:lnTo>
                    <a:pt x="560289" y="1554007"/>
                  </a:lnTo>
                  <a:lnTo>
                    <a:pt x="581862" y="1521843"/>
                  </a:lnTo>
                  <a:lnTo>
                    <a:pt x="594832" y="1433550"/>
                  </a:lnTo>
                  <a:lnTo>
                    <a:pt x="595972" y="1400102"/>
                  </a:lnTo>
                  <a:lnTo>
                    <a:pt x="596646" y="1380325"/>
                  </a:lnTo>
                  <a:lnTo>
                    <a:pt x="598719" y="1260504"/>
                  </a:lnTo>
                  <a:lnTo>
                    <a:pt x="598741" y="1254842"/>
                  </a:lnTo>
                  <a:lnTo>
                    <a:pt x="598978" y="1193881"/>
                  </a:lnTo>
                  <a:lnTo>
                    <a:pt x="612795" y="1193058"/>
                  </a:lnTo>
                  <a:lnTo>
                    <a:pt x="615132" y="1281131"/>
                  </a:lnTo>
                  <a:lnTo>
                    <a:pt x="618495" y="1368776"/>
                  </a:lnTo>
                  <a:lnTo>
                    <a:pt x="619650" y="1386783"/>
                  </a:lnTo>
                  <a:lnTo>
                    <a:pt x="621086" y="1409144"/>
                  </a:lnTo>
                  <a:lnTo>
                    <a:pt x="627213" y="1452161"/>
                  </a:lnTo>
                  <a:lnTo>
                    <a:pt x="651484" y="1506573"/>
                  </a:lnTo>
                  <a:lnTo>
                    <a:pt x="640523" y="1556218"/>
                  </a:lnTo>
                  <a:lnTo>
                    <a:pt x="628437" y="1593112"/>
                  </a:lnTo>
                  <a:lnTo>
                    <a:pt x="602788" y="1631229"/>
                  </a:lnTo>
                  <a:lnTo>
                    <a:pt x="336445" y="1673652"/>
                  </a:lnTo>
                  <a:lnTo>
                    <a:pt x="296774" y="1645590"/>
                  </a:lnTo>
                  <a:lnTo>
                    <a:pt x="284079" y="1597646"/>
                  </a:lnTo>
                  <a:lnTo>
                    <a:pt x="280083" y="1557156"/>
                  </a:lnTo>
                  <a:lnTo>
                    <a:pt x="278412" y="1505122"/>
                  </a:lnTo>
                  <a:lnTo>
                    <a:pt x="278412" y="782422"/>
                  </a:lnTo>
                  <a:lnTo>
                    <a:pt x="217687" y="843538"/>
                  </a:lnTo>
                  <a:lnTo>
                    <a:pt x="201154" y="882425"/>
                  </a:lnTo>
                  <a:lnTo>
                    <a:pt x="173599" y="843237"/>
                  </a:lnTo>
                  <a:lnTo>
                    <a:pt x="278412" y="736293"/>
                  </a:lnTo>
                  <a:lnTo>
                    <a:pt x="278412" y="459514"/>
                  </a:lnTo>
                  <a:lnTo>
                    <a:pt x="278298" y="425023"/>
                  </a:lnTo>
                  <a:lnTo>
                    <a:pt x="278239" y="407123"/>
                  </a:lnTo>
                  <a:lnTo>
                    <a:pt x="276857" y="287806"/>
                  </a:lnTo>
                  <a:lnTo>
                    <a:pt x="276849" y="287378"/>
                  </a:lnTo>
                  <a:lnTo>
                    <a:pt x="275648" y="220854"/>
                  </a:lnTo>
                  <a:lnTo>
                    <a:pt x="333682" y="311384"/>
                  </a:lnTo>
                  <a:lnTo>
                    <a:pt x="314337" y="355246"/>
                  </a:lnTo>
                  <a:lnTo>
                    <a:pt x="314337" y="706646"/>
                  </a:lnTo>
                  <a:lnTo>
                    <a:pt x="400006" y="619022"/>
                  </a:lnTo>
                  <a:lnTo>
                    <a:pt x="400006" y="257972"/>
                  </a:lnTo>
                  <a:lnTo>
                    <a:pt x="399870" y="205329"/>
                  </a:lnTo>
                  <a:lnTo>
                    <a:pt x="399833" y="191193"/>
                  </a:lnTo>
                  <a:lnTo>
                    <a:pt x="398451" y="63112"/>
                  </a:lnTo>
                  <a:lnTo>
                    <a:pt x="398067" y="43618"/>
                  </a:lnTo>
                  <a:lnTo>
                    <a:pt x="397242" y="1787"/>
                  </a:lnTo>
                  <a:lnTo>
                    <a:pt x="460803" y="86309"/>
                  </a:lnTo>
                  <a:lnTo>
                    <a:pt x="435931" y="142465"/>
                  </a:lnTo>
                  <a:lnTo>
                    <a:pt x="435931" y="583354"/>
                  </a:lnTo>
                  <a:lnTo>
                    <a:pt x="527127" y="485414"/>
                  </a:lnTo>
                  <a:lnTo>
                    <a:pt x="549235" y="413856"/>
                  </a:lnTo>
                  <a:lnTo>
                    <a:pt x="593451" y="504784"/>
                  </a:lnTo>
                  <a:lnTo>
                    <a:pt x="571343" y="561525"/>
                  </a:lnTo>
                  <a:lnTo>
                    <a:pt x="571343" y="1115365"/>
                  </a:lnTo>
                  <a:lnTo>
                    <a:pt x="568846" y="1152312"/>
                  </a:lnTo>
                  <a:lnTo>
                    <a:pt x="558907" y="1199919"/>
                  </a:lnTo>
                  <a:lnTo>
                    <a:pt x="550081" y="1223661"/>
                  </a:lnTo>
                  <a:lnTo>
                    <a:pt x="547831" y="1229235"/>
                  </a:lnTo>
                  <a:lnTo>
                    <a:pt x="542434" y="1239659"/>
                  </a:lnTo>
                  <a:lnTo>
                    <a:pt x="521600" y="1272043"/>
                  </a:lnTo>
                  <a:lnTo>
                    <a:pt x="513665" y="1224138"/>
                  </a:lnTo>
                  <a:lnTo>
                    <a:pt x="488869" y="1174770"/>
                  </a:lnTo>
                  <a:lnTo>
                    <a:pt x="452512" y="1135551"/>
                  </a:lnTo>
                  <a:lnTo>
                    <a:pt x="452512" y="1105751"/>
                  </a:lnTo>
                  <a:close/>
                </a:path>
                <a:path w="651510" h="1673860">
                  <a:moveTo>
                    <a:pt x="253540" y="1245336"/>
                  </a:moveTo>
                  <a:lnTo>
                    <a:pt x="256304" y="1283749"/>
                  </a:lnTo>
                  <a:lnTo>
                    <a:pt x="174454" y="1394967"/>
                  </a:lnTo>
                  <a:lnTo>
                    <a:pt x="131878" y="1456217"/>
                  </a:lnTo>
                  <a:lnTo>
                    <a:pt x="87994" y="1527123"/>
                  </a:lnTo>
                  <a:lnTo>
                    <a:pt x="65519" y="1568171"/>
                  </a:lnTo>
                  <a:lnTo>
                    <a:pt x="48469" y="1604028"/>
                  </a:lnTo>
                  <a:lnTo>
                    <a:pt x="35200" y="1640297"/>
                  </a:lnTo>
                  <a:lnTo>
                    <a:pt x="33066" y="1647764"/>
                  </a:lnTo>
                  <a:lnTo>
                    <a:pt x="0" y="1506660"/>
                  </a:lnTo>
                  <a:lnTo>
                    <a:pt x="7464" y="1499804"/>
                  </a:lnTo>
                  <a:lnTo>
                    <a:pt x="18944" y="1489293"/>
                  </a:lnTo>
                  <a:lnTo>
                    <a:pt x="68529" y="1438144"/>
                  </a:lnTo>
                  <a:lnTo>
                    <a:pt x="104710" y="1399008"/>
                  </a:lnTo>
                  <a:lnTo>
                    <a:pt x="104710" y="683841"/>
                  </a:lnTo>
                  <a:lnTo>
                    <a:pt x="93688" y="683432"/>
                  </a:lnTo>
                  <a:lnTo>
                    <a:pt x="74131" y="684830"/>
                  </a:lnTo>
                  <a:lnTo>
                    <a:pt x="51063" y="691257"/>
                  </a:lnTo>
                  <a:lnTo>
                    <a:pt x="42248" y="695979"/>
                  </a:lnTo>
                  <a:lnTo>
                    <a:pt x="27555" y="705167"/>
                  </a:lnTo>
                  <a:lnTo>
                    <a:pt x="2755" y="631452"/>
                  </a:lnTo>
                  <a:lnTo>
                    <a:pt x="104710" y="636164"/>
                  </a:lnTo>
                  <a:lnTo>
                    <a:pt x="104710" y="270634"/>
                  </a:lnTo>
                  <a:lnTo>
                    <a:pt x="104608" y="235987"/>
                  </a:lnTo>
                  <a:lnTo>
                    <a:pt x="104538" y="212009"/>
                  </a:lnTo>
                  <a:lnTo>
                    <a:pt x="103160" y="76707"/>
                  </a:lnTo>
                  <a:lnTo>
                    <a:pt x="103070" y="70968"/>
                  </a:lnTo>
                  <a:lnTo>
                    <a:pt x="101955" y="0"/>
                  </a:lnTo>
                  <a:lnTo>
                    <a:pt x="165332" y="97010"/>
                  </a:lnTo>
                  <a:lnTo>
                    <a:pt x="143288" y="148901"/>
                  </a:lnTo>
                  <a:lnTo>
                    <a:pt x="143288" y="637947"/>
                  </a:lnTo>
                  <a:lnTo>
                    <a:pt x="170843" y="639221"/>
                  </a:lnTo>
                  <a:lnTo>
                    <a:pt x="201154" y="554820"/>
                  </a:lnTo>
                  <a:lnTo>
                    <a:pt x="248013" y="689143"/>
                  </a:lnTo>
                  <a:lnTo>
                    <a:pt x="143288" y="685274"/>
                  </a:lnTo>
                  <a:lnTo>
                    <a:pt x="143288" y="1363628"/>
                  </a:lnTo>
                  <a:lnTo>
                    <a:pt x="253540" y="1245336"/>
                  </a:lnTo>
                  <a:close/>
                </a:path>
              </a:pathLst>
            </a:custGeom>
            <a:ln w="9525">
              <a:solidFill>
                <a:srgbClr val="99CC00"/>
              </a:solidFill>
            </a:ln>
          </p:spPr>
          <p:txBody>
            <a:bodyPr wrap="square" lIns="0" tIns="0" rIns="0" bIns="0" rtlCol="0"/>
            <a:lstStyle/>
            <a:p/>
          </p:txBody>
        </p:sp>
      </p:grpSp>
      <p:grpSp>
        <p:nvGrpSpPr>
          <p:cNvPr id="5" name="object 5"/>
          <p:cNvGrpSpPr/>
          <p:nvPr/>
        </p:nvGrpSpPr>
        <p:grpSpPr>
          <a:xfrm>
            <a:off x="1493331" y="2405424"/>
            <a:ext cx="647700" cy="1599565"/>
            <a:chOff x="1493331" y="2405424"/>
            <a:chExt cx="647700" cy="1599565"/>
          </a:xfrm>
        </p:grpSpPr>
        <p:sp>
          <p:nvSpPr>
            <p:cNvPr id="6" name="object 6"/>
            <p:cNvSpPr/>
            <p:nvPr/>
          </p:nvSpPr>
          <p:spPr>
            <a:xfrm>
              <a:off x="1498093" y="2410187"/>
              <a:ext cx="638175" cy="1590040"/>
            </a:xfrm>
            <a:custGeom>
              <a:rect l="l" t="t" r="r" b="b"/>
              <a:pathLst>
                <a:path w="638175" h="1590039">
                  <a:moveTo>
                    <a:pt x="525834" y="80198"/>
                  </a:moveTo>
                  <a:lnTo>
                    <a:pt x="460253" y="80198"/>
                  </a:lnTo>
                  <a:lnTo>
                    <a:pt x="496301" y="0"/>
                  </a:lnTo>
                  <a:lnTo>
                    <a:pt x="525834" y="80198"/>
                  </a:lnTo>
                  <a:close/>
                </a:path>
                <a:path w="638175" h="1590039">
                  <a:moveTo>
                    <a:pt x="121953" y="101258"/>
                  </a:moveTo>
                  <a:lnTo>
                    <a:pt x="96997" y="35665"/>
                  </a:lnTo>
                  <a:lnTo>
                    <a:pt x="460253" y="80198"/>
                  </a:lnTo>
                  <a:lnTo>
                    <a:pt x="525834" y="80198"/>
                  </a:lnTo>
                  <a:lnTo>
                    <a:pt x="528584" y="87664"/>
                  </a:lnTo>
                  <a:lnTo>
                    <a:pt x="168810" y="87664"/>
                  </a:lnTo>
                  <a:lnTo>
                    <a:pt x="145610" y="91258"/>
                  </a:lnTo>
                  <a:lnTo>
                    <a:pt x="136723" y="94588"/>
                  </a:lnTo>
                  <a:lnTo>
                    <a:pt x="121953" y="101258"/>
                  </a:lnTo>
                  <a:close/>
                </a:path>
                <a:path w="638175" h="1590039">
                  <a:moveTo>
                    <a:pt x="335470" y="215501"/>
                  </a:moveTo>
                  <a:lnTo>
                    <a:pt x="299422" y="215501"/>
                  </a:lnTo>
                  <a:lnTo>
                    <a:pt x="299422" y="100921"/>
                  </a:lnTo>
                  <a:lnTo>
                    <a:pt x="188504" y="88104"/>
                  </a:lnTo>
                  <a:lnTo>
                    <a:pt x="168810" y="87664"/>
                  </a:lnTo>
                  <a:lnTo>
                    <a:pt x="528584" y="87664"/>
                  </a:lnTo>
                  <a:lnTo>
                    <a:pt x="535000" y="105087"/>
                  </a:lnTo>
                  <a:lnTo>
                    <a:pt x="335470" y="105087"/>
                  </a:lnTo>
                  <a:lnTo>
                    <a:pt x="335470" y="215501"/>
                  </a:lnTo>
                  <a:close/>
                </a:path>
                <a:path w="638175" h="1590039">
                  <a:moveTo>
                    <a:pt x="543561" y="128335"/>
                  </a:moveTo>
                  <a:lnTo>
                    <a:pt x="335470" y="105087"/>
                  </a:lnTo>
                  <a:lnTo>
                    <a:pt x="535000" y="105087"/>
                  </a:lnTo>
                  <a:lnTo>
                    <a:pt x="543561" y="128335"/>
                  </a:lnTo>
                  <a:close/>
                </a:path>
                <a:path w="638175" h="1590039">
                  <a:moveTo>
                    <a:pt x="59562" y="420764"/>
                  </a:moveTo>
                  <a:lnTo>
                    <a:pt x="34605" y="412278"/>
                  </a:lnTo>
                  <a:lnTo>
                    <a:pt x="27673" y="394224"/>
                  </a:lnTo>
                  <a:lnTo>
                    <a:pt x="44311" y="331896"/>
                  </a:lnTo>
                  <a:lnTo>
                    <a:pt x="50211" y="314923"/>
                  </a:lnTo>
                  <a:lnTo>
                    <a:pt x="59778" y="278049"/>
                  </a:lnTo>
                  <a:lnTo>
                    <a:pt x="68790" y="227956"/>
                  </a:lnTo>
                  <a:lnTo>
                    <a:pt x="71052" y="210514"/>
                  </a:lnTo>
                  <a:lnTo>
                    <a:pt x="80359" y="131584"/>
                  </a:lnTo>
                  <a:lnTo>
                    <a:pt x="91451" y="132761"/>
                  </a:lnTo>
                  <a:lnTo>
                    <a:pt x="91451" y="195617"/>
                  </a:lnTo>
                  <a:lnTo>
                    <a:pt x="299422" y="215501"/>
                  </a:lnTo>
                  <a:lnTo>
                    <a:pt x="335470" y="215501"/>
                  </a:lnTo>
                  <a:lnTo>
                    <a:pt x="335470" y="218948"/>
                  </a:lnTo>
                  <a:lnTo>
                    <a:pt x="537461" y="237520"/>
                  </a:lnTo>
                  <a:lnTo>
                    <a:pt x="91451" y="237520"/>
                  </a:lnTo>
                  <a:lnTo>
                    <a:pt x="92779" y="326152"/>
                  </a:lnTo>
                  <a:lnTo>
                    <a:pt x="92426" y="337985"/>
                  </a:lnTo>
                  <a:lnTo>
                    <a:pt x="90384" y="357198"/>
                  </a:lnTo>
                  <a:lnTo>
                    <a:pt x="87291" y="376929"/>
                  </a:lnTo>
                  <a:lnTo>
                    <a:pt x="74909" y="408239"/>
                  </a:lnTo>
                  <a:lnTo>
                    <a:pt x="59562" y="420764"/>
                  </a:lnTo>
                  <a:close/>
                </a:path>
                <a:path w="638175" h="1590039">
                  <a:moveTo>
                    <a:pt x="596339" y="238848"/>
                  </a:moveTo>
                  <a:lnTo>
                    <a:pt x="551904" y="238848"/>
                  </a:lnTo>
                  <a:lnTo>
                    <a:pt x="574152" y="182735"/>
                  </a:lnTo>
                  <a:lnTo>
                    <a:pt x="596339" y="238848"/>
                  </a:lnTo>
                  <a:close/>
                </a:path>
                <a:path w="638175" h="1590039">
                  <a:moveTo>
                    <a:pt x="296649" y="619832"/>
                  </a:moveTo>
                  <a:lnTo>
                    <a:pt x="297885" y="518266"/>
                  </a:lnTo>
                  <a:lnTo>
                    <a:pt x="299248" y="339336"/>
                  </a:lnTo>
                  <a:lnTo>
                    <a:pt x="299422" y="255941"/>
                  </a:lnTo>
                  <a:lnTo>
                    <a:pt x="91451" y="237520"/>
                  </a:lnTo>
                  <a:lnTo>
                    <a:pt x="537461" y="237520"/>
                  </a:lnTo>
                  <a:lnTo>
                    <a:pt x="551904" y="238848"/>
                  </a:lnTo>
                  <a:lnTo>
                    <a:pt x="596339" y="238848"/>
                  </a:lnTo>
                  <a:lnTo>
                    <a:pt x="604359" y="259134"/>
                  </a:lnTo>
                  <a:lnTo>
                    <a:pt x="335470" y="259134"/>
                  </a:lnTo>
                  <a:lnTo>
                    <a:pt x="336026" y="415188"/>
                  </a:lnTo>
                  <a:lnTo>
                    <a:pt x="337029" y="529200"/>
                  </a:lnTo>
                  <a:lnTo>
                    <a:pt x="338243" y="574019"/>
                  </a:lnTo>
                  <a:lnTo>
                    <a:pt x="296649" y="619832"/>
                  </a:lnTo>
                  <a:close/>
                </a:path>
                <a:path w="638175" h="1590039">
                  <a:moveTo>
                    <a:pt x="529656" y="437810"/>
                  </a:moveTo>
                  <a:lnTo>
                    <a:pt x="521313" y="424431"/>
                  </a:lnTo>
                  <a:lnTo>
                    <a:pt x="554685" y="277775"/>
                  </a:lnTo>
                  <a:lnTo>
                    <a:pt x="335470" y="259134"/>
                  </a:lnTo>
                  <a:lnTo>
                    <a:pt x="604359" y="259134"/>
                  </a:lnTo>
                  <a:lnTo>
                    <a:pt x="618648" y="295273"/>
                  </a:lnTo>
                  <a:lnTo>
                    <a:pt x="611927" y="296616"/>
                  </a:lnTo>
                  <a:lnTo>
                    <a:pt x="605352" y="299493"/>
                  </a:lnTo>
                  <a:lnTo>
                    <a:pt x="595618" y="308017"/>
                  </a:lnTo>
                  <a:lnTo>
                    <a:pt x="585189" y="321136"/>
                  </a:lnTo>
                  <a:lnTo>
                    <a:pt x="568242" y="349488"/>
                  </a:lnTo>
                  <a:lnTo>
                    <a:pt x="560417" y="366375"/>
                  </a:lnTo>
                  <a:lnTo>
                    <a:pt x="529656" y="437810"/>
                  </a:lnTo>
                  <a:close/>
                </a:path>
                <a:path w="638175" h="1590039">
                  <a:moveTo>
                    <a:pt x="257827" y="415188"/>
                  </a:moveTo>
                  <a:lnTo>
                    <a:pt x="127499" y="407314"/>
                  </a:lnTo>
                  <a:lnTo>
                    <a:pt x="127499" y="365664"/>
                  </a:lnTo>
                  <a:lnTo>
                    <a:pt x="257827" y="374456"/>
                  </a:lnTo>
                  <a:lnTo>
                    <a:pt x="257827" y="415188"/>
                  </a:lnTo>
                  <a:close/>
                </a:path>
                <a:path w="638175" h="1590039">
                  <a:moveTo>
                    <a:pt x="507408" y="430214"/>
                  </a:moveTo>
                  <a:lnTo>
                    <a:pt x="374291" y="422225"/>
                  </a:lnTo>
                  <a:lnTo>
                    <a:pt x="374291" y="382312"/>
                  </a:lnTo>
                  <a:lnTo>
                    <a:pt x="507408" y="391232"/>
                  </a:lnTo>
                  <a:lnTo>
                    <a:pt x="507408" y="430214"/>
                  </a:lnTo>
                  <a:close/>
                </a:path>
                <a:path w="638175" h="1590039">
                  <a:moveTo>
                    <a:pt x="257827" y="564542"/>
                  </a:moveTo>
                  <a:lnTo>
                    <a:pt x="124726" y="559936"/>
                  </a:lnTo>
                  <a:lnTo>
                    <a:pt x="124726" y="518266"/>
                  </a:lnTo>
                  <a:lnTo>
                    <a:pt x="257827" y="523809"/>
                  </a:lnTo>
                  <a:lnTo>
                    <a:pt x="257827" y="564542"/>
                  </a:lnTo>
                  <a:close/>
                </a:path>
                <a:path w="638175" h="1590039">
                  <a:moveTo>
                    <a:pt x="510189" y="573229"/>
                  </a:moveTo>
                  <a:lnTo>
                    <a:pt x="377064" y="568669"/>
                  </a:lnTo>
                  <a:lnTo>
                    <a:pt x="377064" y="528775"/>
                  </a:lnTo>
                  <a:lnTo>
                    <a:pt x="510189" y="534263"/>
                  </a:lnTo>
                  <a:lnTo>
                    <a:pt x="510189" y="573229"/>
                  </a:lnTo>
                  <a:close/>
                </a:path>
                <a:path w="638175" h="1590039">
                  <a:moveTo>
                    <a:pt x="566279" y="657359"/>
                  </a:moveTo>
                  <a:lnTo>
                    <a:pt x="493528" y="657359"/>
                  </a:lnTo>
                  <a:lnTo>
                    <a:pt x="532437" y="573871"/>
                  </a:lnTo>
                  <a:lnTo>
                    <a:pt x="566279" y="657359"/>
                  </a:lnTo>
                  <a:close/>
                </a:path>
                <a:path w="638175" h="1590039">
                  <a:moveTo>
                    <a:pt x="8290" y="1589995"/>
                  </a:moveTo>
                  <a:lnTo>
                    <a:pt x="0" y="1577129"/>
                  </a:lnTo>
                  <a:lnTo>
                    <a:pt x="14402" y="1528792"/>
                  </a:lnTo>
                  <a:lnTo>
                    <a:pt x="31204" y="1468239"/>
                  </a:lnTo>
                  <a:lnTo>
                    <a:pt x="47507" y="1398552"/>
                  </a:lnTo>
                  <a:lnTo>
                    <a:pt x="60147" y="1331021"/>
                  </a:lnTo>
                  <a:lnTo>
                    <a:pt x="71313" y="1248006"/>
                  </a:lnTo>
                  <a:lnTo>
                    <a:pt x="76481" y="1201752"/>
                  </a:lnTo>
                  <a:lnTo>
                    <a:pt x="81680" y="1140161"/>
                  </a:lnTo>
                  <a:lnTo>
                    <a:pt x="84558" y="1088041"/>
                  </a:lnTo>
                  <a:lnTo>
                    <a:pt x="86903" y="981552"/>
                  </a:lnTo>
                  <a:lnTo>
                    <a:pt x="86945" y="742752"/>
                  </a:lnTo>
                  <a:lnTo>
                    <a:pt x="85905" y="579564"/>
                  </a:lnTo>
                  <a:lnTo>
                    <a:pt x="124726" y="650220"/>
                  </a:lnTo>
                  <a:lnTo>
                    <a:pt x="493528" y="657359"/>
                  </a:lnTo>
                  <a:lnTo>
                    <a:pt x="566279" y="657359"/>
                  </a:lnTo>
                  <a:lnTo>
                    <a:pt x="580276" y="691890"/>
                  </a:lnTo>
                  <a:lnTo>
                    <a:pt x="124726" y="691890"/>
                  </a:lnTo>
                  <a:lnTo>
                    <a:pt x="124726" y="997467"/>
                  </a:lnTo>
                  <a:lnTo>
                    <a:pt x="613742" y="997467"/>
                  </a:lnTo>
                  <a:lnTo>
                    <a:pt x="621429" y="1017041"/>
                  </a:lnTo>
                  <a:lnTo>
                    <a:pt x="318832" y="1030142"/>
                  </a:lnTo>
                  <a:lnTo>
                    <a:pt x="319013" y="1030785"/>
                  </a:lnTo>
                  <a:lnTo>
                    <a:pt x="304968" y="1030785"/>
                  </a:lnTo>
                  <a:lnTo>
                    <a:pt x="232871" y="1034126"/>
                  </a:lnTo>
                  <a:lnTo>
                    <a:pt x="232871" y="1035796"/>
                  </a:lnTo>
                  <a:lnTo>
                    <a:pt x="196823" y="1035796"/>
                  </a:lnTo>
                  <a:lnTo>
                    <a:pt x="124726" y="1039137"/>
                  </a:lnTo>
                  <a:lnTo>
                    <a:pt x="123382" y="1079731"/>
                  </a:lnTo>
                  <a:lnTo>
                    <a:pt x="119137" y="1147905"/>
                  </a:lnTo>
                  <a:lnTo>
                    <a:pt x="111511" y="1219742"/>
                  </a:lnTo>
                  <a:lnTo>
                    <a:pt x="101845" y="1283988"/>
                  </a:lnTo>
                  <a:lnTo>
                    <a:pt x="94183" y="1326956"/>
                  </a:lnTo>
                  <a:lnTo>
                    <a:pt x="69137" y="1430339"/>
                  </a:lnTo>
                  <a:lnTo>
                    <a:pt x="47647" y="1496051"/>
                  </a:lnTo>
                  <a:lnTo>
                    <a:pt x="24041" y="1554930"/>
                  </a:lnTo>
                  <a:lnTo>
                    <a:pt x="8290" y="1589995"/>
                  </a:lnTo>
                  <a:close/>
                </a:path>
                <a:path w="638175" h="1590039">
                  <a:moveTo>
                    <a:pt x="582495" y="697364"/>
                  </a:moveTo>
                  <a:lnTo>
                    <a:pt x="124726" y="691890"/>
                  </a:lnTo>
                  <a:lnTo>
                    <a:pt x="580276" y="691890"/>
                  </a:lnTo>
                  <a:lnTo>
                    <a:pt x="582495" y="697364"/>
                  </a:lnTo>
                  <a:close/>
                </a:path>
                <a:path w="638175" h="1590039">
                  <a:moveTo>
                    <a:pt x="194050" y="884925"/>
                  </a:moveTo>
                  <a:lnTo>
                    <a:pt x="169093" y="823401"/>
                  </a:lnTo>
                  <a:lnTo>
                    <a:pt x="463025" y="820470"/>
                  </a:lnTo>
                  <a:lnTo>
                    <a:pt x="499074" y="748547"/>
                  </a:lnTo>
                  <a:lnTo>
                    <a:pt x="543561" y="858506"/>
                  </a:lnTo>
                  <a:lnTo>
                    <a:pt x="260601" y="863202"/>
                  </a:lnTo>
                  <a:lnTo>
                    <a:pt x="240925" y="865345"/>
                  </a:lnTo>
                  <a:lnTo>
                    <a:pt x="217706" y="871943"/>
                  </a:lnTo>
                  <a:lnTo>
                    <a:pt x="208831" y="876393"/>
                  </a:lnTo>
                  <a:lnTo>
                    <a:pt x="194050" y="884925"/>
                  </a:lnTo>
                  <a:close/>
                </a:path>
                <a:path w="638175" h="1590039">
                  <a:moveTo>
                    <a:pt x="613742" y="997467"/>
                  </a:moveTo>
                  <a:lnTo>
                    <a:pt x="124726" y="997467"/>
                  </a:lnTo>
                  <a:lnTo>
                    <a:pt x="535218" y="981552"/>
                  </a:lnTo>
                  <a:lnTo>
                    <a:pt x="574152" y="896663"/>
                  </a:lnTo>
                  <a:lnTo>
                    <a:pt x="613742" y="997467"/>
                  </a:lnTo>
                  <a:close/>
                </a:path>
                <a:path w="638175" h="1590039">
                  <a:moveTo>
                    <a:pt x="582495" y="1500317"/>
                  </a:moveTo>
                  <a:lnTo>
                    <a:pt x="534001" y="1476930"/>
                  </a:lnTo>
                  <a:lnTo>
                    <a:pt x="474458" y="1431001"/>
                  </a:lnTo>
                  <a:lnTo>
                    <a:pt x="443998" y="1397716"/>
                  </a:lnTo>
                  <a:lnTo>
                    <a:pt x="420998" y="1366668"/>
                  </a:lnTo>
                  <a:lnTo>
                    <a:pt x="397428" y="1326956"/>
                  </a:lnTo>
                  <a:lnTo>
                    <a:pt x="377167" y="1284703"/>
                  </a:lnTo>
                  <a:lnTo>
                    <a:pt x="354651" y="1226631"/>
                  </a:lnTo>
                  <a:lnTo>
                    <a:pt x="339196" y="1179015"/>
                  </a:lnTo>
                  <a:lnTo>
                    <a:pt x="323945" y="1122237"/>
                  </a:lnTo>
                  <a:lnTo>
                    <a:pt x="312070" y="1068034"/>
                  </a:lnTo>
                  <a:lnTo>
                    <a:pt x="304968" y="1030785"/>
                  </a:lnTo>
                  <a:lnTo>
                    <a:pt x="319013" y="1030785"/>
                  </a:lnTo>
                  <a:lnTo>
                    <a:pt x="328312" y="1063898"/>
                  </a:lnTo>
                  <a:lnTo>
                    <a:pt x="346128" y="1119441"/>
                  </a:lnTo>
                  <a:lnTo>
                    <a:pt x="366925" y="1173099"/>
                  </a:lnTo>
                  <a:lnTo>
                    <a:pt x="388495" y="1219253"/>
                  </a:lnTo>
                  <a:lnTo>
                    <a:pt x="402021" y="1244735"/>
                  </a:lnTo>
                  <a:lnTo>
                    <a:pt x="428292" y="1244735"/>
                  </a:lnTo>
                  <a:lnTo>
                    <a:pt x="413112" y="1263612"/>
                  </a:lnTo>
                  <a:lnTo>
                    <a:pt x="455292" y="1315509"/>
                  </a:lnTo>
                  <a:lnTo>
                    <a:pt x="512734" y="1357453"/>
                  </a:lnTo>
                  <a:lnTo>
                    <a:pt x="549019" y="1369820"/>
                  </a:lnTo>
                  <a:lnTo>
                    <a:pt x="599203" y="1377009"/>
                  </a:lnTo>
                  <a:lnTo>
                    <a:pt x="638115" y="1377009"/>
                  </a:lnTo>
                  <a:lnTo>
                    <a:pt x="638033" y="1398616"/>
                  </a:lnTo>
                  <a:lnTo>
                    <a:pt x="604200" y="1429687"/>
                  </a:lnTo>
                  <a:lnTo>
                    <a:pt x="586992" y="1472959"/>
                  </a:lnTo>
                  <a:lnTo>
                    <a:pt x="582495" y="1500317"/>
                  </a:lnTo>
                  <a:close/>
                </a:path>
                <a:path w="638175" h="1590039">
                  <a:moveTo>
                    <a:pt x="213460" y="1554930"/>
                  </a:moveTo>
                  <a:lnTo>
                    <a:pt x="185731" y="1462460"/>
                  </a:lnTo>
                  <a:lnTo>
                    <a:pt x="191874" y="1438995"/>
                  </a:lnTo>
                  <a:lnTo>
                    <a:pt x="193711" y="1430339"/>
                  </a:lnTo>
                  <a:lnTo>
                    <a:pt x="193818" y="1429687"/>
                  </a:lnTo>
                  <a:lnTo>
                    <a:pt x="194918" y="1418667"/>
                  </a:lnTo>
                  <a:lnTo>
                    <a:pt x="195017" y="1416334"/>
                  </a:lnTo>
                  <a:lnTo>
                    <a:pt x="196823" y="1351373"/>
                  </a:lnTo>
                  <a:lnTo>
                    <a:pt x="196823" y="1035796"/>
                  </a:lnTo>
                  <a:lnTo>
                    <a:pt x="232871" y="1035796"/>
                  </a:lnTo>
                  <a:lnTo>
                    <a:pt x="232871" y="1402302"/>
                  </a:lnTo>
                  <a:lnTo>
                    <a:pt x="293628" y="1402302"/>
                  </a:lnTo>
                  <a:lnTo>
                    <a:pt x="278018" y="1423036"/>
                  </a:lnTo>
                  <a:lnTo>
                    <a:pt x="250917" y="1466035"/>
                  </a:lnTo>
                  <a:lnTo>
                    <a:pt x="236532" y="1493115"/>
                  </a:lnTo>
                  <a:lnTo>
                    <a:pt x="225093" y="1518871"/>
                  </a:lnTo>
                  <a:lnTo>
                    <a:pt x="216752" y="1542827"/>
                  </a:lnTo>
                  <a:lnTo>
                    <a:pt x="213460" y="1554930"/>
                  </a:lnTo>
                  <a:close/>
                </a:path>
                <a:path w="638175" h="1590039">
                  <a:moveTo>
                    <a:pt x="428292" y="1244735"/>
                  </a:moveTo>
                  <a:lnTo>
                    <a:pt x="402021" y="1244735"/>
                  </a:lnTo>
                  <a:lnTo>
                    <a:pt x="431369" y="1189139"/>
                  </a:lnTo>
                  <a:lnTo>
                    <a:pt x="447384" y="1157771"/>
                  </a:lnTo>
                  <a:lnTo>
                    <a:pt x="470261" y="1107118"/>
                  </a:lnTo>
                  <a:lnTo>
                    <a:pt x="487245" y="1062067"/>
                  </a:lnTo>
                  <a:lnTo>
                    <a:pt x="493528" y="1041584"/>
                  </a:lnTo>
                  <a:lnTo>
                    <a:pt x="535218" y="1143298"/>
                  </a:lnTo>
                  <a:lnTo>
                    <a:pt x="474464" y="1187420"/>
                  </a:lnTo>
                  <a:lnTo>
                    <a:pt x="472500" y="1189760"/>
                  </a:lnTo>
                  <a:lnTo>
                    <a:pt x="428292" y="1244735"/>
                  </a:lnTo>
                  <a:close/>
                </a:path>
                <a:path w="638175" h="1590039">
                  <a:moveTo>
                    <a:pt x="293628" y="1402302"/>
                  </a:moveTo>
                  <a:lnTo>
                    <a:pt x="232871" y="1402302"/>
                  </a:lnTo>
                  <a:lnTo>
                    <a:pt x="349335" y="1302668"/>
                  </a:lnTo>
                  <a:lnTo>
                    <a:pt x="352108" y="1329119"/>
                  </a:lnTo>
                  <a:lnTo>
                    <a:pt x="305242" y="1386876"/>
                  </a:lnTo>
                  <a:lnTo>
                    <a:pt x="293628" y="1402302"/>
                  </a:lnTo>
                  <a:close/>
                </a:path>
                <a:path w="638175" h="1590039">
                  <a:moveTo>
                    <a:pt x="638115" y="1377009"/>
                  </a:moveTo>
                  <a:lnTo>
                    <a:pt x="599203" y="1377009"/>
                  </a:lnTo>
                  <a:lnTo>
                    <a:pt x="623863" y="1375455"/>
                  </a:lnTo>
                  <a:lnTo>
                    <a:pt x="638115" y="1373076"/>
                  </a:lnTo>
                  <a:lnTo>
                    <a:pt x="638115" y="1377009"/>
                  </a:lnTo>
                  <a:close/>
                </a:path>
              </a:pathLst>
            </a:custGeom>
            <a:solidFill>
              <a:srgbClr val="FFFF00"/>
            </a:solidFill>
          </p:spPr>
          <p:txBody>
            <a:bodyPr wrap="square" lIns="0" tIns="0" rIns="0" bIns="0" rtlCol="0"/>
            <a:lstStyle/>
            <a:p/>
          </p:txBody>
        </p:sp>
        <p:sp>
          <p:nvSpPr>
            <p:cNvPr id="7" name="object 7"/>
            <p:cNvSpPr/>
            <p:nvPr/>
          </p:nvSpPr>
          <p:spPr>
            <a:xfrm>
              <a:off x="1498093" y="2410187"/>
              <a:ext cx="638175" cy="1590040"/>
            </a:xfrm>
            <a:custGeom>
              <a:rect l="l" t="t" r="r" b="b"/>
              <a:pathLst>
                <a:path w="638175" h="1590039">
                  <a:moveTo>
                    <a:pt x="0" y="1577129"/>
                  </a:moveTo>
                  <a:lnTo>
                    <a:pt x="14402" y="1528792"/>
                  </a:lnTo>
                  <a:lnTo>
                    <a:pt x="31204" y="1468239"/>
                  </a:lnTo>
                  <a:lnTo>
                    <a:pt x="47495" y="1398616"/>
                  </a:lnTo>
                  <a:lnTo>
                    <a:pt x="60147" y="1331021"/>
                  </a:lnTo>
                  <a:lnTo>
                    <a:pt x="60467" y="1328884"/>
                  </a:lnTo>
                  <a:lnTo>
                    <a:pt x="65108" y="1297943"/>
                  </a:lnTo>
                  <a:lnTo>
                    <a:pt x="71313" y="1248006"/>
                  </a:lnTo>
                  <a:lnTo>
                    <a:pt x="76481" y="1201752"/>
                  </a:lnTo>
                  <a:lnTo>
                    <a:pt x="81680" y="1140161"/>
                  </a:lnTo>
                  <a:lnTo>
                    <a:pt x="84558" y="1088041"/>
                  </a:lnTo>
                  <a:lnTo>
                    <a:pt x="85905" y="1051422"/>
                  </a:lnTo>
                  <a:lnTo>
                    <a:pt x="86106" y="1037342"/>
                  </a:lnTo>
                  <a:lnTo>
                    <a:pt x="86945" y="978639"/>
                  </a:lnTo>
                  <a:lnTo>
                    <a:pt x="86945" y="742752"/>
                  </a:lnTo>
                  <a:lnTo>
                    <a:pt x="86761" y="713951"/>
                  </a:lnTo>
                  <a:lnTo>
                    <a:pt x="85905" y="579564"/>
                  </a:lnTo>
                  <a:lnTo>
                    <a:pt x="124726" y="650220"/>
                  </a:lnTo>
                  <a:lnTo>
                    <a:pt x="493528" y="657359"/>
                  </a:lnTo>
                  <a:lnTo>
                    <a:pt x="532437" y="573871"/>
                  </a:lnTo>
                  <a:lnTo>
                    <a:pt x="582495" y="697364"/>
                  </a:lnTo>
                  <a:lnTo>
                    <a:pt x="124726" y="691890"/>
                  </a:lnTo>
                  <a:lnTo>
                    <a:pt x="124726" y="997467"/>
                  </a:lnTo>
                  <a:lnTo>
                    <a:pt x="535218" y="981552"/>
                  </a:lnTo>
                  <a:lnTo>
                    <a:pt x="574152" y="896663"/>
                  </a:lnTo>
                  <a:lnTo>
                    <a:pt x="621429" y="1017041"/>
                  </a:lnTo>
                  <a:lnTo>
                    <a:pt x="318832" y="1030142"/>
                  </a:lnTo>
                  <a:lnTo>
                    <a:pt x="328312" y="1063898"/>
                  </a:lnTo>
                  <a:lnTo>
                    <a:pt x="346128" y="1119441"/>
                  </a:lnTo>
                  <a:lnTo>
                    <a:pt x="366925" y="1173099"/>
                  </a:lnTo>
                  <a:lnTo>
                    <a:pt x="388495" y="1219253"/>
                  </a:lnTo>
                  <a:lnTo>
                    <a:pt x="402021" y="1244735"/>
                  </a:lnTo>
                  <a:lnTo>
                    <a:pt x="431369" y="1189139"/>
                  </a:lnTo>
                  <a:lnTo>
                    <a:pt x="470261" y="1107118"/>
                  </a:lnTo>
                  <a:lnTo>
                    <a:pt x="487245" y="1062067"/>
                  </a:lnTo>
                  <a:lnTo>
                    <a:pt x="488757" y="1057134"/>
                  </a:lnTo>
                  <a:lnTo>
                    <a:pt x="493528" y="1041584"/>
                  </a:lnTo>
                  <a:lnTo>
                    <a:pt x="535218" y="1143298"/>
                  </a:lnTo>
                  <a:lnTo>
                    <a:pt x="530655" y="1143433"/>
                  </a:lnTo>
                  <a:lnTo>
                    <a:pt x="522443" y="1145928"/>
                  </a:lnTo>
                  <a:lnTo>
                    <a:pt x="504974" y="1157518"/>
                  </a:lnTo>
                  <a:lnTo>
                    <a:pt x="474464" y="1187420"/>
                  </a:lnTo>
                  <a:lnTo>
                    <a:pt x="472500" y="1189760"/>
                  </a:lnTo>
                  <a:lnTo>
                    <a:pt x="413112" y="1263612"/>
                  </a:lnTo>
                  <a:lnTo>
                    <a:pt x="455292" y="1315509"/>
                  </a:lnTo>
                  <a:lnTo>
                    <a:pt x="512734" y="1357453"/>
                  </a:lnTo>
                  <a:lnTo>
                    <a:pt x="528265" y="1363901"/>
                  </a:lnTo>
                  <a:lnTo>
                    <a:pt x="549019" y="1369820"/>
                  </a:lnTo>
                  <a:lnTo>
                    <a:pt x="571740" y="1374748"/>
                  </a:lnTo>
                  <a:lnTo>
                    <a:pt x="599203" y="1377009"/>
                  </a:lnTo>
                  <a:lnTo>
                    <a:pt x="623863" y="1375455"/>
                  </a:lnTo>
                  <a:lnTo>
                    <a:pt x="638115" y="1373076"/>
                  </a:lnTo>
                  <a:lnTo>
                    <a:pt x="638115" y="1398552"/>
                  </a:lnTo>
                  <a:lnTo>
                    <a:pt x="614906" y="1416334"/>
                  </a:lnTo>
                  <a:lnTo>
                    <a:pt x="612369" y="1418667"/>
                  </a:lnTo>
                  <a:lnTo>
                    <a:pt x="591512" y="1456835"/>
                  </a:lnTo>
                  <a:lnTo>
                    <a:pt x="582495" y="1500317"/>
                  </a:lnTo>
                  <a:lnTo>
                    <a:pt x="534001" y="1476930"/>
                  </a:lnTo>
                  <a:lnTo>
                    <a:pt x="474458" y="1431001"/>
                  </a:lnTo>
                  <a:lnTo>
                    <a:pt x="460253" y="1416669"/>
                  </a:lnTo>
                  <a:lnTo>
                    <a:pt x="420998" y="1366668"/>
                  </a:lnTo>
                  <a:lnTo>
                    <a:pt x="397428" y="1326956"/>
                  </a:lnTo>
                  <a:lnTo>
                    <a:pt x="377167" y="1284703"/>
                  </a:lnTo>
                  <a:lnTo>
                    <a:pt x="365972" y="1257795"/>
                  </a:lnTo>
                  <a:lnTo>
                    <a:pt x="339196" y="1179015"/>
                  </a:lnTo>
                  <a:lnTo>
                    <a:pt x="323945" y="1122237"/>
                  </a:lnTo>
                  <a:lnTo>
                    <a:pt x="312070" y="1068034"/>
                  </a:lnTo>
                  <a:lnTo>
                    <a:pt x="304968" y="1030785"/>
                  </a:lnTo>
                  <a:lnTo>
                    <a:pt x="232871" y="1034126"/>
                  </a:lnTo>
                  <a:lnTo>
                    <a:pt x="232871" y="1402302"/>
                  </a:lnTo>
                  <a:lnTo>
                    <a:pt x="349335" y="1302668"/>
                  </a:lnTo>
                  <a:lnTo>
                    <a:pt x="352108" y="1329119"/>
                  </a:lnTo>
                  <a:lnTo>
                    <a:pt x="305242" y="1386876"/>
                  </a:lnTo>
                  <a:lnTo>
                    <a:pt x="278018" y="1423036"/>
                  </a:lnTo>
                  <a:lnTo>
                    <a:pt x="250917" y="1466035"/>
                  </a:lnTo>
                  <a:lnTo>
                    <a:pt x="225093" y="1518871"/>
                  </a:lnTo>
                  <a:lnTo>
                    <a:pt x="213460" y="1554930"/>
                  </a:lnTo>
                  <a:lnTo>
                    <a:pt x="185731" y="1462460"/>
                  </a:lnTo>
                  <a:lnTo>
                    <a:pt x="191874" y="1438995"/>
                  </a:lnTo>
                  <a:lnTo>
                    <a:pt x="193790" y="1429969"/>
                  </a:lnTo>
                  <a:lnTo>
                    <a:pt x="194966" y="1418192"/>
                  </a:lnTo>
                  <a:lnTo>
                    <a:pt x="196823" y="1351373"/>
                  </a:lnTo>
                  <a:lnTo>
                    <a:pt x="196823" y="1035796"/>
                  </a:lnTo>
                  <a:lnTo>
                    <a:pt x="124726" y="1039137"/>
                  </a:lnTo>
                  <a:lnTo>
                    <a:pt x="123382" y="1079731"/>
                  </a:lnTo>
                  <a:lnTo>
                    <a:pt x="119137" y="1147905"/>
                  </a:lnTo>
                  <a:lnTo>
                    <a:pt x="111511" y="1219742"/>
                  </a:lnTo>
                  <a:lnTo>
                    <a:pt x="101845" y="1283988"/>
                  </a:lnTo>
                  <a:lnTo>
                    <a:pt x="94224" y="1326760"/>
                  </a:lnTo>
                  <a:lnTo>
                    <a:pt x="87257" y="1359868"/>
                  </a:lnTo>
                  <a:lnTo>
                    <a:pt x="86815" y="1361970"/>
                  </a:lnTo>
                  <a:lnTo>
                    <a:pt x="69137" y="1430339"/>
                  </a:lnTo>
                  <a:lnTo>
                    <a:pt x="47647" y="1496051"/>
                  </a:lnTo>
                  <a:lnTo>
                    <a:pt x="24067" y="1554873"/>
                  </a:lnTo>
                  <a:lnTo>
                    <a:pt x="8290" y="1589995"/>
                  </a:lnTo>
                  <a:lnTo>
                    <a:pt x="0" y="1577129"/>
                  </a:lnTo>
                  <a:close/>
                </a:path>
                <a:path w="638175" h="1590039">
                  <a:moveTo>
                    <a:pt x="463025" y="820470"/>
                  </a:moveTo>
                  <a:lnTo>
                    <a:pt x="499074" y="748547"/>
                  </a:lnTo>
                  <a:lnTo>
                    <a:pt x="543561" y="858506"/>
                  </a:lnTo>
                  <a:lnTo>
                    <a:pt x="260601" y="863202"/>
                  </a:lnTo>
                  <a:lnTo>
                    <a:pt x="240925" y="865345"/>
                  </a:lnTo>
                  <a:lnTo>
                    <a:pt x="217706" y="871943"/>
                  </a:lnTo>
                  <a:lnTo>
                    <a:pt x="208831" y="876393"/>
                  </a:lnTo>
                  <a:lnTo>
                    <a:pt x="194050" y="884925"/>
                  </a:lnTo>
                  <a:lnTo>
                    <a:pt x="169093" y="823401"/>
                  </a:lnTo>
                  <a:lnTo>
                    <a:pt x="463025" y="820470"/>
                  </a:lnTo>
                  <a:close/>
                </a:path>
                <a:path w="638175" h="1590039">
                  <a:moveTo>
                    <a:pt x="510189" y="534263"/>
                  </a:moveTo>
                  <a:lnTo>
                    <a:pt x="510189" y="573229"/>
                  </a:lnTo>
                  <a:lnTo>
                    <a:pt x="377064" y="568669"/>
                  </a:lnTo>
                  <a:lnTo>
                    <a:pt x="377064" y="528775"/>
                  </a:lnTo>
                  <a:lnTo>
                    <a:pt x="510189" y="534263"/>
                  </a:lnTo>
                  <a:close/>
                </a:path>
                <a:path w="638175" h="1590039">
                  <a:moveTo>
                    <a:pt x="554685" y="277775"/>
                  </a:moveTo>
                  <a:lnTo>
                    <a:pt x="335470" y="259134"/>
                  </a:lnTo>
                  <a:lnTo>
                    <a:pt x="336005" y="412793"/>
                  </a:lnTo>
                  <a:lnTo>
                    <a:pt x="337029" y="529200"/>
                  </a:lnTo>
                  <a:lnTo>
                    <a:pt x="337937" y="562698"/>
                  </a:lnTo>
                  <a:lnTo>
                    <a:pt x="338243" y="574019"/>
                  </a:lnTo>
                  <a:lnTo>
                    <a:pt x="296649" y="619832"/>
                  </a:lnTo>
                  <a:lnTo>
                    <a:pt x="297295" y="567340"/>
                  </a:lnTo>
                  <a:lnTo>
                    <a:pt x="297862" y="521263"/>
                  </a:lnTo>
                  <a:lnTo>
                    <a:pt x="299248" y="339336"/>
                  </a:lnTo>
                  <a:lnTo>
                    <a:pt x="299352" y="289493"/>
                  </a:lnTo>
                  <a:lnTo>
                    <a:pt x="299422" y="255941"/>
                  </a:lnTo>
                  <a:lnTo>
                    <a:pt x="91451" y="237520"/>
                  </a:lnTo>
                  <a:lnTo>
                    <a:pt x="92779" y="326152"/>
                  </a:lnTo>
                  <a:lnTo>
                    <a:pt x="92426" y="337985"/>
                  </a:lnTo>
                  <a:lnTo>
                    <a:pt x="90384" y="357198"/>
                  </a:lnTo>
                  <a:lnTo>
                    <a:pt x="87291" y="376929"/>
                  </a:lnTo>
                  <a:lnTo>
                    <a:pt x="74909" y="408239"/>
                  </a:lnTo>
                  <a:lnTo>
                    <a:pt x="59562" y="420764"/>
                  </a:lnTo>
                  <a:lnTo>
                    <a:pt x="42277" y="414893"/>
                  </a:lnTo>
                  <a:lnTo>
                    <a:pt x="34605" y="412278"/>
                  </a:lnTo>
                  <a:lnTo>
                    <a:pt x="31845" y="405094"/>
                  </a:lnTo>
                  <a:lnTo>
                    <a:pt x="27673" y="394224"/>
                  </a:lnTo>
                  <a:lnTo>
                    <a:pt x="44311" y="331896"/>
                  </a:lnTo>
                  <a:lnTo>
                    <a:pt x="50211" y="314923"/>
                  </a:lnTo>
                  <a:lnTo>
                    <a:pt x="59778" y="278049"/>
                  </a:lnTo>
                  <a:lnTo>
                    <a:pt x="68790" y="227956"/>
                  </a:lnTo>
                  <a:lnTo>
                    <a:pt x="71052" y="210514"/>
                  </a:lnTo>
                  <a:lnTo>
                    <a:pt x="80359" y="131584"/>
                  </a:lnTo>
                  <a:lnTo>
                    <a:pt x="91451" y="132761"/>
                  </a:lnTo>
                  <a:lnTo>
                    <a:pt x="91451" y="195617"/>
                  </a:lnTo>
                  <a:lnTo>
                    <a:pt x="299422" y="215501"/>
                  </a:lnTo>
                  <a:lnTo>
                    <a:pt x="299422" y="100921"/>
                  </a:lnTo>
                  <a:lnTo>
                    <a:pt x="188504" y="88104"/>
                  </a:lnTo>
                  <a:lnTo>
                    <a:pt x="168810" y="87664"/>
                  </a:lnTo>
                  <a:lnTo>
                    <a:pt x="145610" y="91258"/>
                  </a:lnTo>
                  <a:lnTo>
                    <a:pt x="136723" y="94588"/>
                  </a:lnTo>
                  <a:lnTo>
                    <a:pt x="121953" y="101258"/>
                  </a:lnTo>
                  <a:lnTo>
                    <a:pt x="96997" y="35665"/>
                  </a:lnTo>
                  <a:lnTo>
                    <a:pt x="460253" y="80198"/>
                  </a:lnTo>
                  <a:lnTo>
                    <a:pt x="496301" y="0"/>
                  </a:lnTo>
                  <a:lnTo>
                    <a:pt x="543561" y="128335"/>
                  </a:lnTo>
                  <a:lnTo>
                    <a:pt x="335470" y="105087"/>
                  </a:lnTo>
                  <a:lnTo>
                    <a:pt x="335470" y="218948"/>
                  </a:lnTo>
                  <a:lnTo>
                    <a:pt x="551904" y="238848"/>
                  </a:lnTo>
                  <a:lnTo>
                    <a:pt x="574152" y="182735"/>
                  </a:lnTo>
                  <a:lnTo>
                    <a:pt x="618648" y="295273"/>
                  </a:lnTo>
                  <a:lnTo>
                    <a:pt x="611927" y="296616"/>
                  </a:lnTo>
                  <a:lnTo>
                    <a:pt x="605352" y="299493"/>
                  </a:lnTo>
                  <a:lnTo>
                    <a:pt x="568242" y="349488"/>
                  </a:lnTo>
                  <a:lnTo>
                    <a:pt x="529656" y="437810"/>
                  </a:lnTo>
                  <a:lnTo>
                    <a:pt x="521313" y="424431"/>
                  </a:lnTo>
                  <a:lnTo>
                    <a:pt x="554685" y="277775"/>
                  </a:lnTo>
                  <a:close/>
                </a:path>
                <a:path w="638175" h="1590039">
                  <a:moveTo>
                    <a:pt x="257827" y="374456"/>
                  </a:moveTo>
                  <a:lnTo>
                    <a:pt x="257827" y="415188"/>
                  </a:lnTo>
                  <a:lnTo>
                    <a:pt x="127499" y="407314"/>
                  </a:lnTo>
                  <a:lnTo>
                    <a:pt x="127499" y="365664"/>
                  </a:lnTo>
                  <a:lnTo>
                    <a:pt x="257827" y="374456"/>
                  </a:lnTo>
                  <a:close/>
                </a:path>
                <a:path w="638175" h="1590039">
                  <a:moveTo>
                    <a:pt x="507408" y="391232"/>
                  </a:moveTo>
                  <a:lnTo>
                    <a:pt x="507408" y="430214"/>
                  </a:lnTo>
                  <a:lnTo>
                    <a:pt x="374291" y="422225"/>
                  </a:lnTo>
                  <a:lnTo>
                    <a:pt x="374291" y="382312"/>
                  </a:lnTo>
                  <a:lnTo>
                    <a:pt x="507408" y="391232"/>
                  </a:lnTo>
                  <a:close/>
                </a:path>
                <a:path w="638175" h="1590039">
                  <a:moveTo>
                    <a:pt x="257827" y="523809"/>
                  </a:moveTo>
                  <a:lnTo>
                    <a:pt x="257827" y="564542"/>
                  </a:lnTo>
                  <a:lnTo>
                    <a:pt x="124726" y="559936"/>
                  </a:lnTo>
                  <a:lnTo>
                    <a:pt x="124726" y="518266"/>
                  </a:lnTo>
                  <a:lnTo>
                    <a:pt x="257827" y="523809"/>
                  </a:lnTo>
                  <a:close/>
                </a:path>
              </a:pathLst>
            </a:custGeom>
            <a:ln w="9525">
              <a:solidFill>
                <a:srgbClr val="99CC00"/>
              </a:solidFill>
            </a:ln>
          </p:spPr>
          <p:txBody>
            <a:bodyPr wrap="square" lIns="0" tIns="0" rIns="0" bIns="0" rtlCol="0"/>
            <a:lstStyle/>
            <a:p/>
          </p:txBody>
        </p:sp>
      </p:grpSp>
      <p:grpSp>
        <p:nvGrpSpPr>
          <p:cNvPr id="8" name="object 8"/>
          <p:cNvGrpSpPr/>
          <p:nvPr/>
        </p:nvGrpSpPr>
        <p:grpSpPr>
          <a:xfrm>
            <a:off x="2198191" y="2456091"/>
            <a:ext cx="664210" cy="1401445"/>
            <a:chOff x="2198191" y="2456091"/>
            <a:chExt cx="664210" cy="1401445"/>
          </a:xfrm>
        </p:grpSpPr>
        <p:sp>
          <p:nvSpPr>
            <p:cNvPr id="9" name="object 9"/>
            <p:cNvSpPr/>
            <p:nvPr/>
          </p:nvSpPr>
          <p:spPr>
            <a:xfrm>
              <a:off x="2202953" y="2460853"/>
              <a:ext cx="654685" cy="1391920"/>
            </a:xfrm>
            <a:custGeom>
              <a:rect l="l" t="t" r="r" b="b"/>
              <a:pathLst>
                <a:path w="654685" h="1391920">
                  <a:moveTo>
                    <a:pt x="219700" y="196389"/>
                  </a:moveTo>
                  <a:lnTo>
                    <a:pt x="180765" y="196389"/>
                  </a:lnTo>
                  <a:lnTo>
                    <a:pt x="180591" y="147355"/>
                  </a:lnTo>
                  <a:lnTo>
                    <a:pt x="179201" y="49169"/>
                  </a:lnTo>
                  <a:lnTo>
                    <a:pt x="177984" y="0"/>
                  </a:lnTo>
                  <a:lnTo>
                    <a:pt x="241948" y="74027"/>
                  </a:lnTo>
                  <a:lnTo>
                    <a:pt x="219700" y="114357"/>
                  </a:lnTo>
                  <a:lnTo>
                    <a:pt x="219700" y="196389"/>
                  </a:lnTo>
                  <a:close/>
                </a:path>
                <a:path w="654685" h="1391920">
                  <a:moveTo>
                    <a:pt x="467650" y="214460"/>
                  </a:moveTo>
                  <a:lnTo>
                    <a:pt x="428623" y="214460"/>
                  </a:lnTo>
                  <a:lnTo>
                    <a:pt x="428448" y="162335"/>
                  </a:lnTo>
                  <a:lnTo>
                    <a:pt x="427055" y="64641"/>
                  </a:lnTo>
                  <a:lnTo>
                    <a:pt x="425835" y="19060"/>
                  </a:lnTo>
                  <a:lnTo>
                    <a:pt x="489952" y="83607"/>
                  </a:lnTo>
                  <a:lnTo>
                    <a:pt x="467650" y="122912"/>
                  </a:lnTo>
                  <a:lnTo>
                    <a:pt x="467650" y="214460"/>
                  </a:lnTo>
                  <a:close/>
                </a:path>
                <a:path w="654685" h="1391920">
                  <a:moveTo>
                    <a:pt x="602090" y="221276"/>
                  </a:moveTo>
                  <a:lnTo>
                    <a:pt x="531767" y="221276"/>
                  </a:lnTo>
                  <a:lnTo>
                    <a:pt x="568006" y="148214"/>
                  </a:lnTo>
                  <a:lnTo>
                    <a:pt x="602090" y="221276"/>
                  </a:lnTo>
                  <a:close/>
                </a:path>
                <a:path w="654685" h="1391920">
                  <a:moveTo>
                    <a:pt x="61182" y="236464"/>
                  </a:moveTo>
                  <a:lnTo>
                    <a:pt x="38934" y="184673"/>
                  </a:lnTo>
                  <a:lnTo>
                    <a:pt x="180765" y="196389"/>
                  </a:lnTo>
                  <a:lnTo>
                    <a:pt x="219700" y="196389"/>
                  </a:lnTo>
                  <a:lnTo>
                    <a:pt x="219700" y="199606"/>
                  </a:lnTo>
                  <a:lnTo>
                    <a:pt x="428623" y="214460"/>
                  </a:lnTo>
                  <a:lnTo>
                    <a:pt x="467650" y="214460"/>
                  </a:lnTo>
                  <a:lnTo>
                    <a:pt x="467650" y="217039"/>
                  </a:lnTo>
                  <a:lnTo>
                    <a:pt x="531767" y="221276"/>
                  </a:lnTo>
                  <a:lnTo>
                    <a:pt x="602090" y="221276"/>
                  </a:lnTo>
                  <a:lnTo>
                    <a:pt x="604445" y="226324"/>
                  </a:lnTo>
                  <a:lnTo>
                    <a:pt x="91773" y="226324"/>
                  </a:lnTo>
                  <a:lnTo>
                    <a:pt x="61182" y="236464"/>
                  </a:lnTo>
                  <a:close/>
                </a:path>
                <a:path w="654685" h="1391920">
                  <a:moveTo>
                    <a:pt x="30591" y="786297"/>
                  </a:moveTo>
                  <a:lnTo>
                    <a:pt x="5561" y="729892"/>
                  </a:lnTo>
                  <a:lnTo>
                    <a:pt x="180765" y="729464"/>
                  </a:lnTo>
                  <a:lnTo>
                    <a:pt x="180765" y="233153"/>
                  </a:lnTo>
                  <a:lnTo>
                    <a:pt x="91773" y="226324"/>
                  </a:lnTo>
                  <a:lnTo>
                    <a:pt x="604445" y="226324"/>
                  </a:lnTo>
                  <a:lnTo>
                    <a:pt x="609025" y="236141"/>
                  </a:lnTo>
                  <a:lnTo>
                    <a:pt x="219700" y="236141"/>
                  </a:lnTo>
                  <a:lnTo>
                    <a:pt x="219700" y="376193"/>
                  </a:lnTo>
                  <a:lnTo>
                    <a:pt x="428623" y="385949"/>
                  </a:lnTo>
                  <a:lnTo>
                    <a:pt x="467650" y="385949"/>
                  </a:lnTo>
                  <a:lnTo>
                    <a:pt x="467650" y="412729"/>
                  </a:lnTo>
                  <a:lnTo>
                    <a:pt x="219700" y="412729"/>
                  </a:lnTo>
                  <a:lnTo>
                    <a:pt x="219700" y="552781"/>
                  </a:lnTo>
                  <a:lnTo>
                    <a:pt x="428623" y="557439"/>
                  </a:lnTo>
                  <a:lnTo>
                    <a:pt x="467650" y="557439"/>
                  </a:lnTo>
                  <a:lnTo>
                    <a:pt x="467650" y="589316"/>
                  </a:lnTo>
                  <a:lnTo>
                    <a:pt x="219700" y="589316"/>
                  </a:lnTo>
                  <a:lnTo>
                    <a:pt x="219700" y="729368"/>
                  </a:lnTo>
                  <a:lnTo>
                    <a:pt x="629844" y="729368"/>
                  </a:lnTo>
                  <a:lnTo>
                    <a:pt x="646061" y="762964"/>
                  </a:lnTo>
                  <a:lnTo>
                    <a:pt x="417472" y="764483"/>
                  </a:lnTo>
                  <a:lnTo>
                    <a:pt x="400746" y="764594"/>
                  </a:lnTo>
                  <a:lnTo>
                    <a:pt x="250290" y="765649"/>
                  </a:lnTo>
                  <a:lnTo>
                    <a:pt x="250165" y="766065"/>
                  </a:lnTo>
                  <a:lnTo>
                    <a:pt x="200232" y="766065"/>
                  </a:lnTo>
                  <a:lnTo>
                    <a:pt x="97335" y="766920"/>
                  </a:lnTo>
                  <a:lnTo>
                    <a:pt x="77575" y="768744"/>
                  </a:lnTo>
                  <a:lnTo>
                    <a:pt x="54316" y="774603"/>
                  </a:lnTo>
                  <a:lnTo>
                    <a:pt x="45402" y="778613"/>
                  </a:lnTo>
                  <a:lnTo>
                    <a:pt x="30591" y="786297"/>
                  </a:lnTo>
                  <a:close/>
                </a:path>
                <a:path w="654685" h="1391920">
                  <a:moveTo>
                    <a:pt x="467650" y="385949"/>
                  </a:moveTo>
                  <a:lnTo>
                    <a:pt x="428623" y="385949"/>
                  </a:lnTo>
                  <a:lnTo>
                    <a:pt x="428623" y="249941"/>
                  </a:lnTo>
                  <a:lnTo>
                    <a:pt x="219700" y="236141"/>
                  </a:lnTo>
                  <a:lnTo>
                    <a:pt x="609025" y="236141"/>
                  </a:lnTo>
                  <a:lnTo>
                    <a:pt x="616581" y="252337"/>
                  </a:lnTo>
                  <a:lnTo>
                    <a:pt x="467650" y="252337"/>
                  </a:lnTo>
                  <a:lnTo>
                    <a:pt x="467650" y="385949"/>
                  </a:lnTo>
                  <a:close/>
                </a:path>
                <a:path w="654685" h="1391920">
                  <a:moveTo>
                    <a:pt x="620972" y="261750"/>
                  </a:moveTo>
                  <a:lnTo>
                    <a:pt x="467650" y="252337"/>
                  </a:lnTo>
                  <a:lnTo>
                    <a:pt x="616581" y="252337"/>
                  </a:lnTo>
                  <a:lnTo>
                    <a:pt x="620972" y="261750"/>
                  </a:lnTo>
                  <a:close/>
                </a:path>
                <a:path w="654685" h="1391920">
                  <a:moveTo>
                    <a:pt x="467650" y="557439"/>
                  </a:moveTo>
                  <a:lnTo>
                    <a:pt x="428623" y="557439"/>
                  </a:lnTo>
                  <a:lnTo>
                    <a:pt x="428623" y="421430"/>
                  </a:lnTo>
                  <a:lnTo>
                    <a:pt x="219700" y="412729"/>
                  </a:lnTo>
                  <a:lnTo>
                    <a:pt x="467650" y="412729"/>
                  </a:lnTo>
                  <a:lnTo>
                    <a:pt x="467650" y="557439"/>
                  </a:lnTo>
                  <a:close/>
                </a:path>
                <a:path w="654685" h="1391920">
                  <a:moveTo>
                    <a:pt x="629844" y="729368"/>
                  </a:moveTo>
                  <a:lnTo>
                    <a:pt x="219700" y="729368"/>
                  </a:lnTo>
                  <a:lnTo>
                    <a:pt x="428623" y="728929"/>
                  </a:lnTo>
                  <a:lnTo>
                    <a:pt x="428623" y="592920"/>
                  </a:lnTo>
                  <a:lnTo>
                    <a:pt x="219700" y="589316"/>
                  </a:lnTo>
                  <a:lnTo>
                    <a:pt x="467650" y="589316"/>
                  </a:lnTo>
                  <a:lnTo>
                    <a:pt x="467650" y="728852"/>
                  </a:lnTo>
                  <a:lnTo>
                    <a:pt x="629595" y="728852"/>
                  </a:lnTo>
                  <a:lnTo>
                    <a:pt x="629844" y="729368"/>
                  </a:lnTo>
                  <a:close/>
                </a:path>
                <a:path w="654685" h="1391920">
                  <a:moveTo>
                    <a:pt x="629595" y="728852"/>
                  </a:moveTo>
                  <a:lnTo>
                    <a:pt x="467650" y="728852"/>
                  </a:lnTo>
                  <a:lnTo>
                    <a:pt x="534554" y="728722"/>
                  </a:lnTo>
                  <a:lnTo>
                    <a:pt x="581944" y="630139"/>
                  </a:lnTo>
                  <a:lnTo>
                    <a:pt x="629595" y="728852"/>
                  </a:lnTo>
                  <a:close/>
                </a:path>
                <a:path w="654685" h="1391920">
                  <a:moveTo>
                    <a:pt x="604246" y="1092479"/>
                  </a:moveTo>
                  <a:lnTo>
                    <a:pt x="552630" y="1047818"/>
                  </a:lnTo>
                  <a:lnTo>
                    <a:pt x="521269" y="1013450"/>
                  </a:lnTo>
                  <a:lnTo>
                    <a:pt x="492347" y="975396"/>
                  </a:lnTo>
                  <a:lnTo>
                    <a:pt x="462917" y="927780"/>
                  </a:lnTo>
                  <a:lnTo>
                    <a:pt x="442997" y="889044"/>
                  </a:lnTo>
                  <a:lnTo>
                    <a:pt x="423483" y="841417"/>
                  </a:lnTo>
                  <a:lnTo>
                    <a:pt x="407769" y="791906"/>
                  </a:lnTo>
                  <a:lnTo>
                    <a:pt x="400746" y="764594"/>
                  </a:lnTo>
                  <a:lnTo>
                    <a:pt x="417520" y="764594"/>
                  </a:lnTo>
                  <a:lnTo>
                    <a:pt x="429854" y="793488"/>
                  </a:lnTo>
                  <a:lnTo>
                    <a:pt x="455367" y="843505"/>
                  </a:lnTo>
                  <a:lnTo>
                    <a:pt x="483243" y="885589"/>
                  </a:lnTo>
                  <a:lnTo>
                    <a:pt x="513211" y="919257"/>
                  </a:lnTo>
                  <a:lnTo>
                    <a:pt x="547234" y="946390"/>
                  </a:lnTo>
                  <a:lnTo>
                    <a:pt x="608035" y="979799"/>
                  </a:lnTo>
                  <a:lnTo>
                    <a:pt x="654424" y="992382"/>
                  </a:lnTo>
                  <a:lnTo>
                    <a:pt x="654424" y="1015329"/>
                  </a:lnTo>
                  <a:lnTo>
                    <a:pt x="616594" y="1049116"/>
                  </a:lnTo>
                  <a:lnTo>
                    <a:pt x="608015" y="1071105"/>
                  </a:lnTo>
                  <a:lnTo>
                    <a:pt x="604246" y="1092479"/>
                  </a:lnTo>
                  <a:close/>
                </a:path>
                <a:path w="654685" h="1391920">
                  <a:moveTo>
                    <a:pt x="2781" y="1177290"/>
                  </a:moveTo>
                  <a:lnTo>
                    <a:pt x="0" y="1152274"/>
                  </a:lnTo>
                  <a:lnTo>
                    <a:pt x="21432" y="1127207"/>
                  </a:lnTo>
                  <a:lnTo>
                    <a:pt x="57684" y="1080558"/>
                  </a:lnTo>
                  <a:lnTo>
                    <a:pt x="90708" y="1031273"/>
                  </a:lnTo>
                  <a:lnTo>
                    <a:pt x="119387" y="980730"/>
                  </a:lnTo>
                  <a:lnTo>
                    <a:pt x="150864" y="912425"/>
                  </a:lnTo>
                  <a:lnTo>
                    <a:pt x="181526" y="832703"/>
                  </a:lnTo>
                  <a:lnTo>
                    <a:pt x="194859" y="787916"/>
                  </a:lnTo>
                  <a:lnTo>
                    <a:pt x="200232" y="766065"/>
                  </a:lnTo>
                  <a:lnTo>
                    <a:pt x="250165" y="766065"/>
                  </a:lnTo>
                  <a:lnTo>
                    <a:pt x="215484" y="869192"/>
                  </a:lnTo>
                  <a:lnTo>
                    <a:pt x="188370" y="931830"/>
                  </a:lnTo>
                  <a:lnTo>
                    <a:pt x="158086" y="989446"/>
                  </a:lnTo>
                  <a:lnTo>
                    <a:pt x="125058" y="1041730"/>
                  </a:lnTo>
                  <a:lnTo>
                    <a:pt x="90991" y="1088165"/>
                  </a:lnTo>
                  <a:lnTo>
                    <a:pt x="56228" y="1128486"/>
                  </a:lnTo>
                  <a:lnTo>
                    <a:pt x="20770" y="1162596"/>
                  </a:lnTo>
                  <a:lnTo>
                    <a:pt x="2781" y="1177290"/>
                  </a:lnTo>
                  <a:close/>
                </a:path>
                <a:path w="654685" h="1391920">
                  <a:moveTo>
                    <a:pt x="172422" y="1109881"/>
                  </a:moveTo>
                  <a:lnTo>
                    <a:pt x="150174" y="1062026"/>
                  </a:lnTo>
                  <a:lnTo>
                    <a:pt x="297603" y="1054044"/>
                  </a:lnTo>
                  <a:lnTo>
                    <a:pt x="297506" y="1013450"/>
                  </a:lnTo>
                  <a:lnTo>
                    <a:pt x="297383" y="976808"/>
                  </a:lnTo>
                  <a:lnTo>
                    <a:pt x="296034" y="848778"/>
                  </a:lnTo>
                  <a:lnTo>
                    <a:pt x="294815" y="789371"/>
                  </a:lnTo>
                  <a:lnTo>
                    <a:pt x="358931" y="854392"/>
                  </a:lnTo>
                  <a:lnTo>
                    <a:pt x="333842" y="890778"/>
                  </a:lnTo>
                  <a:lnTo>
                    <a:pt x="333842" y="1052442"/>
                  </a:lnTo>
                  <a:lnTo>
                    <a:pt x="479126" y="1052442"/>
                  </a:lnTo>
                  <a:lnTo>
                    <a:pt x="492739" y="1080601"/>
                  </a:lnTo>
                  <a:lnTo>
                    <a:pt x="333842" y="1088368"/>
                  </a:lnTo>
                  <a:lnTo>
                    <a:pt x="333842" y="1090140"/>
                  </a:lnTo>
                  <a:lnTo>
                    <a:pt x="297603" y="1090140"/>
                  </a:lnTo>
                  <a:lnTo>
                    <a:pt x="203013" y="1095741"/>
                  </a:lnTo>
                  <a:lnTo>
                    <a:pt x="172422" y="1109881"/>
                  </a:lnTo>
                  <a:close/>
                </a:path>
                <a:path w="654685" h="1391920">
                  <a:moveTo>
                    <a:pt x="479126" y="1052442"/>
                  </a:moveTo>
                  <a:lnTo>
                    <a:pt x="333842" y="1052442"/>
                  </a:lnTo>
                  <a:lnTo>
                    <a:pt x="409109" y="1049116"/>
                  </a:lnTo>
                  <a:lnTo>
                    <a:pt x="442561" y="976808"/>
                  </a:lnTo>
                  <a:lnTo>
                    <a:pt x="479126" y="1052442"/>
                  </a:lnTo>
                  <a:close/>
                </a:path>
                <a:path w="654685" h="1391920">
                  <a:moveTo>
                    <a:pt x="61182" y="1391640"/>
                  </a:moveTo>
                  <a:lnTo>
                    <a:pt x="36153" y="1337877"/>
                  </a:lnTo>
                  <a:lnTo>
                    <a:pt x="297603" y="1312728"/>
                  </a:lnTo>
                  <a:lnTo>
                    <a:pt x="297603" y="1090140"/>
                  </a:lnTo>
                  <a:lnTo>
                    <a:pt x="333842" y="1090140"/>
                  </a:lnTo>
                  <a:lnTo>
                    <a:pt x="333842" y="1309908"/>
                  </a:lnTo>
                  <a:lnTo>
                    <a:pt x="603258" y="1309908"/>
                  </a:lnTo>
                  <a:lnTo>
                    <a:pt x="609821" y="1323062"/>
                  </a:lnTo>
                  <a:lnTo>
                    <a:pt x="127926" y="1366024"/>
                  </a:lnTo>
                  <a:lnTo>
                    <a:pt x="108178" y="1369710"/>
                  </a:lnTo>
                  <a:lnTo>
                    <a:pt x="84907" y="1377751"/>
                  </a:lnTo>
                  <a:lnTo>
                    <a:pt x="76008" y="1382579"/>
                  </a:lnTo>
                  <a:lnTo>
                    <a:pt x="61182" y="1391640"/>
                  </a:lnTo>
                  <a:close/>
                </a:path>
                <a:path w="654685" h="1391920">
                  <a:moveTo>
                    <a:pt x="603258" y="1309908"/>
                  </a:moveTo>
                  <a:lnTo>
                    <a:pt x="333842" y="1309908"/>
                  </a:lnTo>
                  <a:lnTo>
                    <a:pt x="509465" y="1296241"/>
                  </a:lnTo>
                  <a:lnTo>
                    <a:pt x="551280" y="1205724"/>
                  </a:lnTo>
                  <a:lnTo>
                    <a:pt x="603258" y="1309908"/>
                  </a:lnTo>
                  <a:close/>
                </a:path>
              </a:pathLst>
            </a:custGeom>
            <a:solidFill>
              <a:srgbClr val="FFFF00"/>
            </a:solidFill>
          </p:spPr>
          <p:txBody>
            <a:bodyPr wrap="square" lIns="0" tIns="0" rIns="0" bIns="0" rtlCol="0"/>
            <a:lstStyle/>
            <a:p/>
          </p:txBody>
        </p:sp>
        <p:sp>
          <p:nvSpPr>
            <p:cNvPr id="10" name="object 10"/>
            <p:cNvSpPr/>
            <p:nvPr/>
          </p:nvSpPr>
          <p:spPr>
            <a:xfrm>
              <a:off x="2202953" y="2460853"/>
              <a:ext cx="654685" cy="1391920"/>
            </a:xfrm>
            <a:custGeom>
              <a:rect l="l" t="t" r="r" b="b"/>
              <a:pathLst>
                <a:path w="654685" h="1391920">
                  <a:moveTo>
                    <a:pt x="297603" y="1054044"/>
                  </a:moveTo>
                  <a:lnTo>
                    <a:pt x="297485" y="1004816"/>
                  </a:lnTo>
                  <a:lnTo>
                    <a:pt x="297428" y="981107"/>
                  </a:lnTo>
                  <a:lnTo>
                    <a:pt x="296034" y="848778"/>
                  </a:lnTo>
                  <a:lnTo>
                    <a:pt x="295399" y="817846"/>
                  </a:lnTo>
                  <a:lnTo>
                    <a:pt x="294815" y="789371"/>
                  </a:lnTo>
                  <a:lnTo>
                    <a:pt x="358931" y="854392"/>
                  </a:lnTo>
                  <a:lnTo>
                    <a:pt x="333842" y="890778"/>
                  </a:lnTo>
                  <a:lnTo>
                    <a:pt x="333842" y="1052442"/>
                  </a:lnTo>
                  <a:lnTo>
                    <a:pt x="409109" y="1049116"/>
                  </a:lnTo>
                  <a:lnTo>
                    <a:pt x="442561" y="976808"/>
                  </a:lnTo>
                  <a:lnTo>
                    <a:pt x="492739" y="1080601"/>
                  </a:lnTo>
                  <a:lnTo>
                    <a:pt x="333842" y="1088368"/>
                  </a:lnTo>
                  <a:lnTo>
                    <a:pt x="333842" y="1309908"/>
                  </a:lnTo>
                  <a:lnTo>
                    <a:pt x="509465" y="1296241"/>
                  </a:lnTo>
                  <a:lnTo>
                    <a:pt x="551280" y="1205724"/>
                  </a:lnTo>
                  <a:lnTo>
                    <a:pt x="609821" y="1323062"/>
                  </a:lnTo>
                  <a:lnTo>
                    <a:pt x="127926" y="1366024"/>
                  </a:lnTo>
                  <a:lnTo>
                    <a:pt x="108178" y="1369710"/>
                  </a:lnTo>
                  <a:lnTo>
                    <a:pt x="84907" y="1377751"/>
                  </a:lnTo>
                  <a:lnTo>
                    <a:pt x="76008" y="1382579"/>
                  </a:lnTo>
                  <a:lnTo>
                    <a:pt x="61182" y="1391640"/>
                  </a:lnTo>
                  <a:lnTo>
                    <a:pt x="36153" y="1337877"/>
                  </a:lnTo>
                  <a:lnTo>
                    <a:pt x="297603" y="1312728"/>
                  </a:lnTo>
                  <a:lnTo>
                    <a:pt x="297603" y="1090140"/>
                  </a:lnTo>
                  <a:lnTo>
                    <a:pt x="203013" y="1095741"/>
                  </a:lnTo>
                  <a:lnTo>
                    <a:pt x="172422" y="1109881"/>
                  </a:lnTo>
                  <a:lnTo>
                    <a:pt x="150174" y="1062026"/>
                  </a:lnTo>
                  <a:lnTo>
                    <a:pt x="297603" y="1054044"/>
                  </a:lnTo>
                  <a:close/>
                </a:path>
                <a:path w="654685" h="1391920">
                  <a:moveTo>
                    <a:pt x="428623" y="214460"/>
                  </a:moveTo>
                  <a:lnTo>
                    <a:pt x="428475" y="170370"/>
                  </a:lnTo>
                  <a:lnTo>
                    <a:pt x="428448" y="162335"/>
                  </a:lnTo>
                  <a:lnTo>
                    <a:pt x="427055" y="64641"/>
                  </a:lnTo>
                  <a:lnTo>
                    <a:pt x="426658" y="49799"/>
                  </a:lnTo>
                  <a:lnTo>
                    <a:pt x="425835" y="19060"/>
                  </a:lnTo>
                  <a:lnTo>
                    <a:pt x="489952" y="83607"/>
                  </a:lnTo>
                  <a:lnTo>
                    <a:pt x="467650" y="122912"/>
                  </a:lnTo>
                  <a:lnTo>
                    <a:pt x="467650" y="217039"/>
                  </a:lnTo>
                  <a:lnTo>
                    <a:pt x="531767" y="221276"/>
                  </a:lnTo>
                  <a:lnTo>
                    <a:pt x="568006" y="148214"/>
                  </a:lnTo>
                  <a:lnTo>
                    <a:pt x="620972" y="261750"/>
                  </a:lnTo>
                  <a:lnTo>
                    <a:pt x="467650" y="252337"/>
                  </a:lnTo>
                  <a:lnTo>
                    <a:pt x="467650" y="728852"/>
                  </a:lnTo>
                  <a:lnTo>
                    <a:pt x="534554" y="728722"/>
                  </a:lnTo>
                  <a:lnTo>
                    <a:pt x="581944" y="630139"/>
                  </a:lnTo>
                  <a:lnTo>
                    <a:pt x="646061" y="762964"/>
                  </a:lnTo>
                  <a:lnTo>
                    <a:pt x="417472" y="764483"/>
                  </a:lnTo>
                  <a:lnTo>
                    <a:pt x="429854" y="793488"/>
                  </a:lnTo>
                  <a:lnTo>
                    <a:pt x="455367" y="843505"/>
                  </a:lnTo>
                  <a:lnTo>
                    <a:pt x="483243" y="885589"/>
                  </a:lnTo>
                  <a:lnTo>
                    <a:pt x="513211" y="919257"/>
                  </a:lnTo>
                  <a:lnTo>
                    <a:pt x="513929" y="919882"/>
                  </a:lnTo>
                  <a:lnTo>
                    <a:pt x="528979" y="932956"/>
                  </a:lnTo>
                  <a:lnTo>
                    <a:pt x="576674" y="964984"/>
                  </a:lnTo>
                  <a:lnTo>
                    <a:pt x="638997" y="989446"/>
                  </a:lnTo>
                  <a:lnTo>
                    <a:pt x="654424" y="992382"/>
                  </a:lnTo>
                  <a:lnTo>
                    <a:pt x="654424" y="1015329"/>
                  </a:lnTo>
                  <a:lnTo>
                    <a:pt x="628030" y="1033803"/>
                  </a:lnTo>
                  <a:lnTo>
                    <a:pt x="626460" y="1035104"/>
                  </a:lnTo>
                  <a:lnTo>
                    <a:pt x="616594" y="1049116"/>
                  </a:lnTo>
                  <a:lnTo>
                    <a:pt x="611541" y="1059985"/>
                  </a:lnTo>
                  <a:lnTo>
                    <a:pt x="608015" y="1071105"/>
                  </a:lnTo>
                  <a:lnTo>
                    <a:pt x="604246" y="1092479"/>
                  </a:lnTo>
                  <a:lnTo>
                    <a:pt x="552630" y="1047818"/>
                  </a:lnTo>
                  <a:lnTo>
                    <a:pt x="521269" y="1013450"/>
                  </a:lnTo>
                  <a:lnTo>
                    <a:pt x="492347" y="975396"/>
                  </a:lnTo>
                  <a:lnTo>
                    <a:pt x="478801" y="954987"/>
                  </a:lnTo>
                  <a:lnTo>
                    <a:pt x="442997" y="889044"/>
                  </a:lnTo>
                  <a:lnTo>
                    <a:pt x="423483" y="841417"/>
                  </a:lnTo>
                  <a:lnTo>
                    <a:pt x="407769" y="791906"/>
                  </a:lnTo>
                  <a:lnTo>
                    <a:pt x="400746" y="764594"/>
                  </a:lnTo>
                  <a:lnTo>
                    <a:pt x="250290" y="765649"/>
                  </a:lnTo>
                  <a:lnTo>
                    <a:pt x="240995" y="796397"/>
                  </a:lnTo>
                  <a:lnTo>
                    <a:pt x="239471" y="801447"/>
                  </a:lnTo>
                  <a:lnTo>
                    <a:pt x="215484" y="869192"/>
                  </a:lnTo>
                  <a:lnTo>
                    <a:pt x="188370" y="931830"/>
                  </a:lnTo>
                  <a:lnTo>
                    <a:pt x="158126" y="989379"/>
                  </a:lnTo>
                  <a:lnTo>
                    <a:pt x="156280" y="992418"/>
                  </a:lnTo>
                  <a:lnTo>
                    <a:pt x="141831" y="1016247"/>
                  </a:lnTo>
                  <a:lnTo>
                    <a:pt x="126356" y="1039753"/>
                  </a:lnTo>
                  <a:lnTo>
                    <a:pt x="125058" y="1041730"/>
                  </a:lnTo>
                  <a:lnTo>
                    <a:pt x="90991" y="1088165"/>
                  </a:lnTo>
                  <a:lnTo>
                    <a:pt x="56228" y="1128486"/>
                  </a:lnTo>
                  <a:lnTo>
                    <a:pt x="20770" y="1162596"/>
                  </a:lnTo>
                  <a:lnTo>
                    <a:pt x="18128" y="1164749"/>
                  </a:lnTo>
                  <a:lnTo>
                    <a:pt x="2781" y="1177290"/>
                  </a:lnTo>
                  <a:lnTo>
                    <a:pt x="0" y="1152274"/>
                  </a:lnTo>
                  <a:lnTo>
                    <a:pt x="21432" y="1127207"/>
                  </a:lnTo>
                  <a:lnTo>
                    <a:pt x="57684" y="1080558"/>
                  </a:lnTo>
                  <a:lnTo>
                    <a:pt x="90708" y="1031273"/>
                  </a:lnTo>
                  <a:lnTo>
                    <a:pt x="119387" y="980730"/>
                  </a:lnTo>
                  <a:lnTo>
                    <a:pt x="122707" y="973992"/>
                  </a:lnTo>
                  <a:lnTo>
                    <a:pt x="132097" y="954965"/>
                  </a:lnTo>
                  <a:lnTo>
                    <a:pt x="150864" y="912425"/>
                  </a:lnTo>
                  <a:lnTo>
                    <a:pt x="164492" y="879867"/>
                  </a:lnTo>
                  <a:lnTo>
                    <a:pt x="181526" y="832703"/>
                  </a:lnTo>
                  <a:lnTo>
                    <a:pt x="194859" y="787916"/>
                  </a:lnTo>
                  <a:lnTo>
                    <a:pt x="200232" y="766065"/>
                  </a:lnTo>
                  <a:lnTo>
                    <a:pt x="97335" y="766920"/>
                  </a:lnTo>
                  <a:lnTo>
                    <a:pt x="77575" y="768744"/>
                  </a:lnTo>
                  <a:lnTo>
                    <a:pt x="54316" y="774603"/>
                  </a:lnTo>
                  <a:lnTo>
                    <a:pt x="45402" y="778613"/>
                  </a:lnTo>
                  <a:lnTo>
                    <a:pt x="30591" y="786297"/>
                  </a:lnTo>
                  <a:lnTo>
                    <a:pt x="5561" y="729892"/>
                  </a:lnTo>
                  <a:lnTo>
                    <a:pt x="180765" y="729464"/>
                  </a:lnTo>
                  <a:lnTo>
                    <a:pt x="180765" y="233153"/>
                  </a:lnTo>
                  <a:lnTo>
                    <a:pt x="91773" y="226324"/>
                  </a:lnTo>
                  <a:lnTo>
                    <a:pt x="61182" y="236464"/>
                  </a:lnTo>
                  <a:lnTo>
                    <a:pt x="38934" y="184673"/>
                  </a:lnTo>
                  <a:lnTo>
                    <a:pt x="180765" y="196389"/>
                  </a:lnTo>
                  <a:lnTo>
                    <a:pt x="180630" y="158306"/>
                  </a:lnTo>
                  <a:lnTo>
                    <a:pt x="180591" y="147355"/>
                  </a:lnTo>
                  <a:lnTo>
                    <a:pt x="179201" y="49169"/>
                  </a:lnTo>
                  <a:lnTo>
                    <a:pt x="178932" y="38302"/>
                  </a:lnTo>
                  <a:lnTo>
                    <a:pt x="177984" y="0"/>
                  </a:lnTo>
                  <a:lnTo>
                    <a:pt x="241948" y="74027"/>
                  </a:lnTo>
                  <a:lnTo>
                    <a:pt x="219700" y="114357"/>
                  </a:lnTo>
                  <a:lnTo>
                    <a:pt x="219700" y="199606"/>
                  </a:lnTo>
                  <a:lnTo>
                    <a:pt x="428623" y="214460"/>
                  </a:lnTo>
                  <a:close/>
                </a:path>
              </a:pathLst>
            </a:custGeom>
            <a:ln w="9525">
              <a:solidFill>
                <a:srgbClr val="99CC00"/>
              </a:solidFill>
            </a:ln>
          </p:spPr>
          <p:txBody>
            <a:bodyPr wrap="square" lIns="0" tIns="0" rIns="0" bIns="0" rtlCol="0"/>
            <a:lstStyle/>
            <a:p/>
          </p:txBody>
        </p:sp>
        <p:pic>
          <p:nvPicPr>
            <p:cNvPr id="11" name="object 11"/>
            <p:cNvPicPr/>
            <p:nvPr/>
          </p:nvPicPr>
          <p:blipFill>
            <a:blip r:embed="rId2"/>
            <a:stretch>
              <a:fillRect/>
            </a:stretch>
          </p:blipFill>
          <p:spPr>
            <a:xfrm>
              <a:off x="2417891" y="2692232"/>
              <a:ext cx="218448" cy="330823"/>
            </a:xfrm>
            <a:prstGeom prst="rect">
              <a:avLst/>
            </a:prstGeom>
          </p:spPr>
        </p:pic>
        <p:sp>
          <p:nvSpPr>
            <p:cNvPr id="12" name="object 12"/>
            <p:cNvSpPr/>
            <p:nvPr/>
          </p:nvSpPr>
          <p:spPr>
            <a:xfrm>
              <a:off x="2422654" y="3050170"/>
              <a:ext cx="209550" cy="140335"/>
            </a:xfrm>
            <a:custGeom>
              <a:rect l="l" t="t" r="r" b="b"/>
              <a:pathLst>
                <a:path w="209550" h="140335">
                  <a:moveTo>
                    <a:pt x="0" y="140052"/>
                  </a:moveTo>
                  <a:lnTo>
                    <a:pt x="208923" y="139612"/>
                  </a:lnTo>
                  <a:lnTo>
                    <a:pt x="208923" y="3603"/>
                  </a:lnTo>
                  <a:lnTo>
                    <a:pt x="0" y="0"/>
                  </a:lnTo>
                  <a:lnTo>
                    <a:pt x="0" y="140052"/>
                  </a:lnTo>
                  <a:close/>
                </a:path>
              </a:pathLst>
            </a:custGeom>
            <a:ln w="9525">
              <a:solidFill>
                <a:srgbClr val="99CC00"/>
              </a:solidFill>
            </a:ln>
          </p:spPr>
          <p:txBody>
            <a:bodyPr wrap="square" lIns="0" tIns="0" rIns="0" bIns="0" rtlCol="0"/>
            <a:lstStyle/>
            <a:p/>
          </p:txBody>
        </p:sp>
      </p:grpSp>
      <p:grpSp>
        <p:nvGrpSpPr>
          <p:cNvPr id="13" name="object 13"/>
          <p:cNvGrpSpPr/>
          <p:nvPr/>
        </p:nvGrpSpPr>
        <p:grpSpPr>
          <a:xfrm>
            <a:off x="2913944" y="2518488"/>
            <a:ext cx="660400" cy="1313180"/>
            <a:chOff x="2913944" y="2518488"/>
            <a:chExt cx="660400" cy="1313180"/>
          </a:xfrm>
        </p:grpSpPr>
        <p:sp>
          <p:nvSpPr>
            <p:cNvPr id="14" name="object 14"/>
            <p:cNvSpPr/>
            <p:nvPr/>
          </p:nvSpPr>
          <p:spPr>
            <a:xfrm>
              <a:off x="2918706" y="2523251"/>
              <a:ext cx="650875" cy="1303655"/>
            </a:xfrm>
            <a:custGeom>
              <a:rect l="l" t="t" r="r" b="b"/>
              <a:pathLst>
                <a:path w="650875" h="1303654">
                  <a:moveTo>
                    <a:pt x="349009" y="324596"/>
                  </a:moveTo>
                  <a:lnTo>
                    <a:pt x="307117" y="324596"/>
                  </a:lnTo>
                  <a:lnTo>
                    <a:pt x="306942" y="248643"/>
                  </a:lnTo>
                  <a:lnTo>
                    <a:pt x="305545" y="86355"/>
                  </a:lnTo>
                  <a:lnTo>
                    <a:pt x="304323" y="0"/>
                  </a:lnTo>
                  <a:lnTo>
                    <a:pt x="376938" y="70536"/>
                  </a:lnTo>
                  <a:lnTo>
                    <a:pt x="349009" y="112581"/>
                  </a:lnTo>
                  <a:lnTo>
                    <a:pt x="349009" y="324596"/>
                  </a:lnTo>
                  <a:close/>
                </a:path>
                <a:path w="650875" h="1303654">
                  <a:moveTo>
                    <a:pt x="616335" y="332685"/>
                  </a:moveTo>
                  <a:lnTo>
                    <a:pt x="538925" y="332685"/>
                  </a:lnTo>
                  <a:lnTo>
                    <a:pt x="578077" y="258738"/>
                  </a:lnTo>
                  <a:lnTo>
                    <a:pt x="616335" y="332685"/>
                  </a:lnTo>
                  <a:close/>
                </a:path>
                <a:path w="650875" h="1303654">
                  <a:moveTo>
                    <a:pt x="50178" y="366442"/>
                  </a:moveTo>
                  <a:lnTo>
                    <a:pt x="25088" y="314427"/>
                  </a:lnTo>
                  <a:lnTo>
                    <a:pt x="307117" y="324596"/>
                  </a:lnTo>
                  <a:lnTo>
                    <a:pt x="349009" y="324596"/>
                  </a:lnTo>
                  <a:lnTo>
                    <a:pt x="349009" y="326058"/>
                  </a:lnTo>
                  <a:lnTo>
                    <a:pt x="538925" y="332685"/>
                  </a:lnTo>
                  <a:lnTo>
                    <a:pt x="616335" y="332685"/>
                  </a:lnTo>
                  <a:lnTo>
                    <a:pt x="626134" y="351626"/>
                  </a:lnTo>
                  <a:lnTo>
                    <a:pt x="117201" y="351626"/>
                  </a:lnTo>
                  <a:lnTo>
                    <a:pt x="97369" y="352500"/>
                  </a:lnTo>
                  <a:lnTo>
                    <a:pt x="73999" y="356874"/>
                  </a:lnTo>
                  <a:lnTo>
                    <a:pt x="65046" y="360138"/>
                  </a:lnTo>
                  <a:lnTo>
                    <a:pt x="50178" y="366442"/>
                  </a:lnTo>
                  <a:close/>
                </a:path>
                <a:path w="650875" h="1303654">
                  <a:moveTo>
                    <a:pt x="2787" y="1098153"/>
                  </a:moveTo>
                  <a:lnTo>
                    <a:pt x="0" y="1075569"/>
                  </a:lnTo>
                  <a:lnTo>
                    <a:pt x="22660" y="1041507"/>
                  </a:lnTo>
                  <a:lnTo>
                    <a:pt x="65980" y="969207"/>
                  </a:lnTo>
                  <a:lnTo>
                    <a:pt x="106651" y="891346"/>
                  </a:lnTo>
                  <a:lnTo>
                    <a:pt x="144617" y="807541"/>
                  </a:lnTo>
                  <a:lnTo>
                    <a:pt x="179877" y="717797"/>
                  </a:lnTo>
                  <a:lnTo>
                    <a:pt x="212431" y="622112"/>
                  </a:lnTo>
                  <a:lnTo>
                    <a:pt x="242280" y="520475"/>
                  </a:lnTo>
                  <a:lnTo>
                    <a:pt x="269423" y="412859"/>
                  </a:lnTo>
                  <a:lnTo>
                    <a:pt x="281980" y="356797"/>
                  </a:lnTo>
                  <a:lnTo>
                    <a:pt x="117201" y="351626"/>
                  </a:lnTo>
                  <a:lnTo>
                    <a:pt x="626134" y="351626"/>
                  </a:lnTo>
                  <a:lnTo>
                    <a:pt x="629897" y="358901"/>
                  </a:lnTo>
                  <a:lnTo>
                    <a:pt x="349009" y="358901"/>
                  </a:lnTo>
                  <a:lnTo>
                    <a:pt x="349009" y="451058"/>
                  </a:lnTo>
                  <a:lnTo>
                    <a:pt x="307117" y="451058"/>
                  </a:lnTo>
                  <a:lnTo>
                    <a:pt x="293490" y="503571"/>
                  </a:lnTo>
                  <a:lnTo>
                    <a:pt x="264078" y="603740"/>
                  </a:lnTo>
                  <a:lnTo>
                    <a:pt x="231785" y="697452"/>
                  </a:lnTo>
                  <a:lnTo>
                    <a:pt x="196612" y="784721"/>
                  </a:lnTo>
                  <a:lnTo>
                    <a:pt x="168343" y="845944"/>
                  </a:lnTo>
                  <a:lnTo>
                    <a:pt x="148596" y="884744"/>
                  </a:lnTo>
                  <a:lnTo>
                    <a:pt x="128129" y="921928"/>
                  </a:lnTo>
                  <a:lnTo>
                    <a:pt x="106943" y="957495"/>
                  </a:lnTo>
                  <a:lnTo>
                    <a:pt x="85037" y="991438"/>
                  </a:lnTo>
                  <a:lnTo>
                    <a:pt x="62410" y="1023754"/>
                  </a:lnTo>
                  <a:lnTo>
                    <a:pt x="27168" y="1069537"/>
                  </a:lnTo>
                  <a:lnTo>
                    <a:pt x="2787" y="1098153"/>
                  </a:lnTo>
                  <a:close/>
                </a:path>
                <a:path w="650875" h="1303654">
                  <a:moveTo>
                    <a:pt x="589264" y="1007038"/>
                  </a:moveTo>
                  <a:lnTo>
                    <a:pt x="561612" y="970272"/>
                  </a:lnTo>
                  <a:lnTo>
                    <a:pt x="526824" y="913751"/>
                  </a:lnTo>
                  <a:lnTo>
                    <a:pt x="494422" y="848585"/>
                  </a:lnTo>
                  <a:lnTo>
                    <a:pt x="471667" y="793842"/>
                  </a:lnTo>
                  <a:lnTo>
                    <a:pt x="443389" y="713002"/>
                  </a:lnTo>
                  <a:lnTo>
                    <a:pt x="417467" y="623179"/>
                  </a:lnTo>
                  <a:lnTo>
                    <a:pt x="393903" y="524372"/>
                  </a:lnTo>
                  <a:lnTo>
                    <a:pt x="372695" y="416589"/>
                  </a:lnTo>
                  <a:lnTo>
                    <a:pt x="362974" y="359339"/>
                  </a:lnTo>
                  <a:lnTo>
                    <a:pt x="349009" y="358901"/>
                  </a:lnTo>
                  <a:lnTo>
                    <a:pt x="629897" y="358901"/>
                  </a:lnTo>
                  <a:lnTo>
                    <a:pt x="630351" y="359777"/>
                  </a:lnTo>
                  <a:lnTo>
                    <a:pt x="376938" y="359777"/>
                  </a:lnTo>
                  <a:lnTo>
                    <a:pt x="385734" y="401019"/>
                  </a:lnTo>
                  <a:lnTo>
                    <a:pt x="395004" y="442142"/>
                  </a:lnTo>
                  <a:lnTo>
                    <a:pt x="407922" y="493596"/>
                  </a:lnTo>
                  <a:lnTo>
                    <a:pt x="421537" y="542285"/>
                  </a:lnTo>
                  <a:lnTo>
                    <a:pt x="435850" y="588209"/>
                  </a:lnTo>
                  <a:lnTo>
                    <a:pt x="450862" y="631371"/>
                  </a:lnTo>
                  <a:lnTo>
                    <a:pt x="466572" y="671773"/>
                  </a:lnTo>
                  <a:lnTo>
                    <a:pt x="482980" y="709420"/>
                  </a:lnTo>
                  <a:lnTo>
                    <a:pt x="500086" y="744316"/>
                  </a:lnTo>
                  <a:lnTo>
                    <a:pt x="536394" y="805886"/>
                  </a:lnTo>
                  <a:lnTo>
                    <a:pt x="575543" y="856824"/>
                  </a:lnTo>
                  <a:lnTo>
                    <a:pt x="617492" y="897098"/>
                  </a:lnTo>
                  <a:lnTo>
                    <a:pt x="650789" y="920339"/>
                  </a:lnTo>
                  <a:lnTo>
                    <a:pt x="650789" y="941614"/>
                  </a:lnTo>
                  <a:lnTo>
                    <a:pt x="612860" y="957298"/>
                  </a:lnTo>
                  <a:lnTo>
                    <a:pt x="593480" y="988647"/>
                  </a:lnTo>
                  <a:lnTo>
                    <a:pt x="589264" y="1007038"/>
                  </a:lnTo>
                  <a:close/>
                </a:path>
                <a:path w="650875" h="1303654">
                  <a:moveTo>
                    <a:pt x="634010" y="366849"/>
                  </a:moveTo>
                  <a:lnTo>
                    <a:pt x="376938" y="359777"/>
                  </a:lnTo>
                  <a:lnTo>
                    <a:pt x="630351" y="359777"/>
                  </a:lnTo>
                  <a:lnTo>
                    <a:pt x="634010" y="366849"/>
                  </a:lnTo>
                  <a:close/>
                </a:path>
                <a:path w="650875" h="1303654">
                  <a:moveTo>
                    <a:pt x="164680" y="983871"/>
                  </a:moveTo>
                  <a:lnTo>
                    <a:pt x="142337" y="939891"/>
                  </a:lnTo>
                  <a:lnTo>
                    <a:pt x="307117" y="934913"/>
                  </a:lnTo>
                  <a:lnTo>
                    <a:pt x="307117" y="451058"/>
                  </a:lnTo>
                  <a:lnTo>
                    <a:pt x="349009" y="451058"/>
                  </a:lnTo>
                  <a:lnTo>
                    <a:pt x="349010" y="933647"/>
                  </a:lnTo>
                  <a:lnTo>
                    <a:pt x="502282" y="933647"/>
                  </a:lnTo>
                  <a:lnTo>
                    <a:pt x="516582" y="960839"/>
                  </a:lnTo>
                  <a:lnTo>
                    <a:pt x="349010" y="966490"/>
                  </a:lnTo>
                  <a:lnTo>
                    <a:pt x="349012" y="967903"/>
                  </a:lnTo>
                  <a:lnTo>
                    <a:pt x="307117" y="967903"/>
                  </a:lnTo>
                  <a:lnTo>
                    <a:pt x="189816" y="971860"/>
                  </a:lnTo>
                  <a:lnTo>
                    <a:pt x="164680" y="983871"/>
                  </a:lnTo>
                  <a:close/>
                </a:path>
                <a:path w="650875" h="1303654">
                  <a:moveTo>
                    <a:pt x="502282" y="933647"/>
                  </a:moveTo>
                  <a:lnTo>
                    <a:pt x="349010" y="933647"/>
                  </a:lnTo>
                  <a:lnTo>
                    <a:pt x="432796" y="931116"/>
                  </a:lnTo>
                  <a:lnTo>
                    <a:pt x="466310" y="865244"/>
                  </a:lnTo>
                  <a:lnTo>
                    <a:pt x="502282" y="933647"/>
                  </a:lnTo>
                  <a:close/>
                </a:path>
                <a:path w="650875" h="1303654">
                  <a:moveTo>
                    <a:pt x="304323" y="1303496"/>
                  </a:moveTo>
                  <a:lnTo>
                    <a:pt x="305545" y="1191707"/>
                  </a:lnTo>
                  <a:lnTo>
                    <a:pt x="306942" y="1023924"/>
                  </a:lnTo>
                  <a:lnTo>
                    <a:pt x="307117" y="967903"/>
                  </a:lnTo>
                  <a:lnTo>
                    <a:pt x="349012" y="967903"/>
                  </a:lnTo>
                  <a:lnTo>
                    <a:pt x="349184" y="1059195"/>
                  </a:lnTo>
                  <a:lnTo>
                    <a:pt x="350580" y="1209637"/>
                  </a:lnTo>
                  <a:lnTo>
                    <a:pt x="351802" y="1267363"/>
                  </a:lnTo>
                  <a:lnTo>
                    <a:pt x="304323" y="1303496"/>
                  </a:lnTo>
                  <a:close/>
                </a:path>
              </a:pathLst>
            </a:custGeom>
            <a:solidFill>
              <a:srgbClr val="FFFF00"/>
            </a:solidFill>
          </p:spPr>
          <p:txBody>
            <a:bodyPr wrap="square" lIns="0" tIns="0" rIns="0" bIns="0" rtlCol="0"/>
            <a:lstStyle/>
            <a:p/>
          </p:txBody>
        </p:sp>
        <p:sp>
          <p:nvSpPr>
            <p:cNvPr id="15" name="object 15"/>
            <p:cNvSpPr/>
            <p:nvPr/>
          </p:nvSpPr>
          <p:spPr>
            <a:xfrm>
              <a:off x="2918706" y="2523251"/>
              <a:ext cx="650875" cy="1303655"/>
            </a:xfrm>
            <a:custGeom>
              <a:rect l="l" t="t" r="r" b="b"/>
              <a:pathLst>
                <a:path w="650875" h="1303654">
                  <a:moveTo>
                    <a:pt x="349010" y="966490"/>
                  </a:moveTo>
                  <a:lnTo>
                    <a:pt x="349131" y="1031009"/>
                  </a:lnTo>
                  <a:lnTo>
                    <a:pt x="349184" y="1059195"/>
                  </a:lnTo>
                  <a:lnTo>
                    <a:pt x="350580" y="1209637"/>
                  </a:lnTo>
                  <a:lnTo>
                    <a:pt x="351423" y="1249436"/>
                  </a:lnTo>
                  <a:lnTo>
                    <a:pt x="351802" y="1267363"/>
                  </a:lnTo>
                  <a:lnTo>
                    <a:pt x="304323" y="1303496"/>
                  </a:lnTo>
                  <a:lnTo>
                    <a:pt x="305293" y="1214752"/>
                  </a:lnTo>
                  <a:lnTo>
                    <a:pt x="305545" y="1191707"/>
                  </a:lnTo>
                  <a:lnTo>
                    <a:pt x="306942" y="1023924"/>
                  </a:lnTo>
                  <a:lnTo>
                    <a:pt x="307075" y="981200"/>
                  </a:lnTo>
                  <a:lnTo>
                    <a:pt x="307117" y="967903"/>
                  </a:lnTo>
                  <a:lnTo>
                    <a:pt x="189816" y="971860"/>
                  </a:lnTo>
                  <a:lnTo>
                    <a:pt x="164680" y="983871"/>
                  </a:lnTo>
                  <a:lnTo>
                    <a:pt x="142337" y="939891"/>
                  </a:lnTo>
                  <a:lnTo>
                    <a:pt x="307117" y="934913"/>
                  </a:lnTo>
                  <a:lnTo>
                    <a:pt x="307117" y="451058"/>
                  </a:lnTo>
                  <a:lnTo>
                    <a:pt x="298553" y="484041"/>
                  </a:lnTo>
                  <a:lnTo>
                    <a:pt x="293490" y="503571"/>
                  </a:lnTo>
                  <a:lnTo>
                    <a:pt x="264078" y="603740"/>
                  </a:lnTo>
                  <a:lnTo>
                    <a:pt x="231785" y="697452"/>
                  </a:lnTo>
                  <a:lnTo>
                    <a:pt x="196612" y="784721"/>
                  </a:lnTo>
                  <a:lnTo>
                    <a:pt x="168343" y="845944"/>
                  </a:lnTo>
                  <a:lnTo>
                    <a:pt x="148596" y="884744"/>
                  </a:lnTo>
                  <a:lnTo>
                    <a:pt x="128129" y="921928"/>
                  </a:lnTo>
                  <a:lnTo>
                    <a:pt x="106943" y="957495"/>
                  </a:lnTo>
                  <a:lnTo>
                    <a:pt x="85037" y="991438"/>
                  </a:lnTo>
                  <a:lnTo>
                    <a:pt x="62410" y="1023754"/>
                  </a:lnTo>
                  <a:lnTo>
                    <a:pt x="27168" y="1069537"/>
                  </a:lnTo>
                  <a:lnTo>
                    <a:pt x="16835" y="1081642"/>
                  </a:lnTo>
                  <a:lnTo>
                    <a:pt x="2787" y="1098153"/>
                  </a:lnTo>
                  <a:lnTo>
                    <a:pt x="0" y="1075569"/>
                  </a:lnTo>
                  <a:lnTo>
                    <a:pt x="12546" y="1056685"/>
                  </a:lnTo>
                  <a:lnTo>
                    <a:pt x="22660" y="1041507"/>
                  </a:lnTo>
                  <a:lnTo>
                    <a:pt x="65980" y="969207"/>
                  </a:lnTo>
                  <a:lnTo>
                    <a:pt x="106651" y="891346"/>
                  </a:lnTo>
                  <a:lnTo>
                    <a:pt x="144617" y="807541"/>
                  </a:lnTo>
                  <a:lnTo>
                    <a:pt x="179877" y="717797"/>
                  </a:lnTo>
                  <a:lnTo>
                    <a:pt x="212431" y="622112"/>
                  </a:lnTo>
                  <a:lnTo>
                    <a:pt x="242280" y="520475"/>
                  </a:lnTo>
                  <a:lnTo>
                    <a:pt x="269423" y="412859"/>
                  </a:lnTo>
                  <a:lnTo>
                    <a:pt x="274081" y="392046"/>
                  </a:lnTo>
                  <a:lnTo>
                    <a:pt x="281980" y="356797"/>
                  </a:lnTo>
                  <a:lnTo>
                    <a:pt x="117201" y="351626"/>
                  </a:lnTo>
                  <a:lnTo>
                    <a:pt x="97369" y="352500"/>
                  </a:lnTo>
                  <a:lnTo>
                    <a:pt x="73999" y="356874"/>
                  </a:lnTo>
                  <a:lnTo>
                    <a:pt x="65046" y="360138"/>
                  </a:lnTo>
                  <a:lnTo>
                    <a:pt x="50178" y="366442"/>
                  </a:lnTo>
                  <a:lnTo>
                    <a:pt x="25088" y="314427"/>
                  </a:lnTo>
                  <a:lnTo>
                    <a:pt x="307117" y="324596"/>
                  </a:lnTo>
                  <a:lnTo>
                    <a:pt x="307050" y="295654"/>
                  </a:lnTo>
                  <a:lnTo>
                    <a:pt x="306942" y="248643"/>
                  </a:lnTo>
                  <a:lnTo>
                    <a:pt x="305545" y="86355"/>
                  </a:lnTo>
                  <a:lnTo>
                    <a:pt x="304899" y="40649"/>
                  </a:lnTo>
                  <a:lnTo>
                    <a:pt x="304323" y="0"/>
                  </a:lnTo>
                  <a:lnTo>
                    <a:pt x="376938" y="70536"/>
                  </a:lnTo>
                  <a:lnTo>
                    <a:pt x="349009" y="112581"/>
                  </a:lnTo>
                  <a:lnTo>
                    <a:pt x="349009" y="326058"/>
                  </a:lnTo>
                  <a:lnTo>
                    <a:pt x="538925" y="332685"/>
                  </a:lnTo>
                  <a:lnTo>
                    <a:pt x="578077" y="258738"/>
                  </a:lnTo>
                  <a:lnTo>
                    <a:pt x="634010" y="366849"/>
                  </a:lnTo>
                  <a:lnTo>
                    <a:pt x="376938" y="359777"/>
                  </a:lnTo>
                  <a:lnTo>
                    <a:pt x="385734" y="401019"/>
                  </a:lnTo>
                  <a:lnTo>
                    <a:pt x="395004" y="442142"/>
                  </a:lnTo>
                  <a:lnTo>
                    <a:pt x="407922" y="493596"/>
                  </a:lnTo>
                  <a:lnTo>
                    <a:pt x="421537" y="542285"/>
                  </a:lnTo>
                  <a:lnTo>
                    <a:pt x="435850" y="588209"/>
                  </a:lnTo>
                  <a:lnTo>
                    <a:pt x="450862" y="631371"/>
                  </a:lnTo>
                  <a:lnTo>
                    <a:pt x="466572" y="671773"/>
                  </a:lnTo>
                  <a:lnTo>
                    <a:pt x="482980" y="709420"/>
                  </a:lnTo>
                  <a:lnTo>
                    <a:pt x="500086" y="744316"/>
                  </a:lnTo>
                  <a:lnTo>
                    <a:pt x="536394" y="805886"/>
                  </a:lnTo>
                  <a:lnTo>
                    <a:pt x="575543" y="856824"/>
                  </a:lnTo>
                  <a:lnTo>
                    <a:pt x="617492" y="897098"/>
                  </a:lnTo>
                  <a:lnTo>
                    <a:pt x="650789" y="920339"/>
                  </a:lnTo>
                  <a:lnTo>
                    <a:pt x="650789" y="941614"/>
                  </a:lnTo>
                  <a:lnTo>
                    <a:pt x="622057" y="950721"/>
                  </a:lnTo>
                  <a:lnTo>
                    <a:pt x="593983" y="986761"/>
                  </a:lnTo>
                  <a:lnTo>
                    <a:pt x="589264" y="1007038"/>
                  </a:lnTo>
                  <a:lnTo>
                    <a:pt x="561612" y="970272"/>
                  </a:lnTo>
                  <a:lnTo>
                    <a:pt x="526824" y="913751"/>
                  </a:lnTo>
                  <a:lnTo>
                    <a:pt x="494422" y="848585"/>
                  </a:lnTo>
                  <a:lnTo>
                    <a:pt x="471667" y="793842"/>
                  </a:lnTo>
                  <a:lnTo>
                    <a:pt x="443389" y="713002"/>
                  </a:lnTo>
                  <a:lnTo>
                    <a:pt x="417467" y="623179"/>
                  </a:lnTo>
                  <a:lnTo>
                    <a:pt x="393903" y="524372"/>
                  </a:lnTo>
                  <a:lnTo>
                    <a:pt x="372695" y="416589"/>
                  </a:lnTo>
                  <a:lnTo>
                    <a:pt x="362974" y="359339"/>
                  </a:lnTo>
                  <a:lnTo>
                    <a:pt x="349009" y="358901"/>
                  </a:lnTo>
                  <a:lnTo>
                    <a:pt x="349010" y="933647"/>
                  </a:lnTo>
                  <a:lnTo>
                    <a:pt x="432796" y="931116"/>
                  </a:lnTo>
                  <a:lnTo>
                    <a:pt x="466310" y="865244"/>
                  </a:lnTo>
                  <a:lnTo>
                    <a:pt x="516582" y="960839"/>
                  </a:lnTo>
                  <a:lnTo>
                    <a:pt x="349010" y="966490"/>
                  </a:lnTo>
                  <a:close/>
                </a:path>
              </a:pathLst>
            </a:custGeom>
            <a:ln w="9525">
              <a:solidFill>
                <a:srgbClr val="99CC00"/>
              </a:solidFill>
            </a:ln>
          </p:spPr>
          <p:txBody>
            <a:bodyPr wrap="square" lIns="0" tIns="0" rIns="0" bIns="0" rtlCol="0"/>
            <a:lstStyle/>
            <a:p/>
          </p:txBody>
        </p:sp>
      </p:grpSp>
      <p:grpSp>
        <p:nvGrpSpPr>
          <p:cNvPr id="16" name="object 16"/>
          <p:cNvGrpSpPr/>
          <p:nvPr/>
        </p:nvGrpSpPr>
        <p:grpSpPr>
          <a:xfrm>
            <a:off x="3643039" y="2568217"/>
            <a:ext cx="622300" cy="1201420"/>
            <a:chOff x="3643039" y="2568217"/>
            <a:chExt cx="622300" cy="1201420"/>
          </a:xfrm>
        </p:grpSpPr>
        <p:sp>
          <p:nvSpPr>
            <p:cNvPr id="17" name="object 17"/>
            <p:cNvSpPr/>
            <p:nvPr/>
          </p:nvSpPr>
          <p:spPr>
            <a:xfrm>
              <a:off x="3647801" y="2572979"/>
              <a:ext cx="612775" cy="1191895"/>
            </a:xfrm>
            <a:custGeom>
              <a:rect l="l" t="t" r="r" b="b"/>
              <a:pathLst>
                <a:path w="612775" h="1191895">
                  <a:moveTo>
                    <a:pt x="586639" y="76012"/>
                  </a:moveTo>
                  <a:lnTo>
                    <a:pt x="503557" y="76012"/>
                  </a:lnTo>
                  <a:lnTo>
                    <a:pt x="545539" y="0"/>
                  </a:lnTo>
                  <a:lnTo>
                    <a:pt x="586639" y="76012"/>
                  </a:lnTo>
                  <a:close/>
                </a:path>
                <a:path w="612775" h="1191895">
                  <a:moveTo>
                    <a:pt x="8389" y="1191268"/>
                  </a:moveTo>
                  <a:lnTo>
                    <a:pt x="0" y="1181058"/>
                  </a:lnTo>
                  <a:lnTo>
                    <a:pt x="13349" y="1141154"/>
                  </a:lnTo>
                  <a:lnTo>
                    <a:pt x="36246" y="1063440"/>
                  </a:lnTo>
                  <a:lnTo>
                    <a:pt x="54074" y="988435"/>
                  </a:lnTo>
                  <a:lnTo>
                    <a:pt x="66834" y="916047"/>
                  </a:lnTo>
                  <a:lnTo>
                    <a:pt x="74874" y="845441"/>
                  </a:lnTo>
                  <a:lnTo>
                    <a:pt x="80293" y="772079"/>
                  </a:lnTo>
                  <a:lnTo>
                    <a:pt x="83439" y="695179"/>
                  </a:lnTo>
                  <a:lnTo>
                    <a:pt x="84313" y="614706"/>
                  </a:lnTo>
                  <a:lnTo>
                    <a:pt x="83898" y="573116"/>
                  </a:lnTo>
                  <a:lnTo>
                    <a:pt x="83811" y="156274"/>
                  </a:lnTo>
                  <a:lnTo>
                    <a:pt x="83723" y="138569"/>
                  </a:lnTo>
                  <a:lnTo>
                    <a:pt x="82302" y="61554"/>
                  </a:lnTo>
                  <a:lnTo>
                    <a:pt x="81101" y="21197"/>
                  </a:lnTo>
                  <a:lnTo>
                    <a:pt x="123050" y="64929"/>
                  </a:lnTo>
                  <a:lnTo>
                    <a:pt x="503557" y="76012"/>
                  </a:lnTo>
                  <a:lnTo>
                    <a:pt x="586639" y="76012"/>
                  </a:lnTo>
                  <a:lnTo>
                    <a:pt x="597646" y="96368"/>
                  </a:lnTo>
                  <a:lnTo>
                    <a:pt x="123050" y="96368"/>
                  </a:lnTo>
                  <a:lnTo>
                    <a:pt x="123050" y="547000"/>
                  </a:lnTo>
                  <a:lnTo>
                    <a:pt x="123400" y="591130"/>
                  </a:lnTo>
                  <a:lnTo>
                    <a:pt x="122010" y="676414"/>
                  </a:lnTo>
                  <a:lnTo>
                    <a:pt x="117807" y="759523"/>
                  </a:lnTo>
                  <a:lnTo>
                    <a:pt x="110815" y="838931"/>
                  </a:lnTo>
                  <a:lnTo>
                    <a:pt x="106271" y="877459"/>
                  </a:lnTo>
                  <a:lnTo>
                    <a:pt x="96865" y="934932"/>
                  </a:lnTo>
                  <a:lnTo>
                    <a:pt x="88300" y="973560"/>
                  </a:lnTo>
                  <a:lnTo>
                    <a:pt x="77900" y="1012458"/>
                  </a:lnTo>
                  <a:lnTo>
                    <a:pt x="65665" y="1051642"/>
                  </a:lnTo>
                  <a:lnTo>
                    <a:pt x="51594" y="1091127"/>
                  </a:lnTo>
                  <a:lnTo>
                    <a:pt x="35689" y="1130930"/>
                  </a:lnTo>
                  <a:lnTo>
                    <a:pt x="24292" y="1156704"/>
                  </a:lnTo>
                  <a:lnTo>
                    <a:pt x="8389" y="1191268"/>
                  </a:lnTo>
                  <a:close/>
                </a:path>
                <a:path w="612775" h="1191895">
                  <a:moveTo>
                    <a:pt x="604315" y="108703"/>
                  </a:moveTo>
                  <a:lnTo>
                    <a:pt x="123050" y="96368"/>
                  </a:lnTo>
                  <a:lnTo>
                    <a:pt x="597646" y="96368"/>
                  </a:lnTo>
                  <a:lnTo>
                    <a:pt x="604315" y="108703"/>
                  </a:lnTo>
                  <a:close/>
                </a:path>
                <a:path w="612775" h="1191895">
                  <a:moveTo>
                    <a:pt x="327302" y="284093"/>
                  </a:moveTo>
                  <a:lnTo>
                    <a:pt x="310435" y="284093"/>
                  </a:lnTo>
                  <a:lnTo>
                    <a:pt x="321981" y="232558"/>
                  </a:lnTo>
                  <a:lnTo>
                    <a:pt x="335363" y="164959"/>
                  </a:lnTo>
                  <a:lnTo>
                    <a:pt x="341530" y="127134"/>
                  </a:lnTo>
                  <a:lnTo>
                    <a:pt x="344022" y="108955"/>
                  </a:lnTo>
                  <a:lnTo>
                    <a:pt x="394401" y="156274"/>
                  </a:lnTo>
                  <a:lnTo>
                    <a:pt x="359415" y="204702"/>
                  </a:lnTo>
                  <a:lnTo>
                    <a:pt x="341827" y="244467"/>
                  </a:lnTo>
                  <a:lnTo>
                    <a:pt x="327302" y="284093"/>
                  </a:lnTo>
                  <a:close/>
                </a:path>
                <a:path w="612775" h="1191895">
                  <a:moveTo>
                    <a:pt x="557699" y="286415"/>
                  </a:moveTo>
                  <a:lnTo>
                    <a:pt x="503557" y="286415"/>
                  </a:lnTo>
                  <a:lnTo>
                    <a:pt x="523149" y="235371"/>
                  </a:lnTo>
                  <a:lnTo>
                    <a:pt x="557699" y="286415"/>
                  </a:lnTo>
                  <a:close/>
                </a:path>
                <a:path w="612775" h="1191895">
                  <a:moveTo>
                    <a:pt x="204152" y="745245"/>
                  </a:moveTo>
                  <a:lnTo>
                    <a:pt x="205375" y="698850"/>
                  </a:lnTo>
                  <a:lnTo>
                    <a:pt x="206760" y="578963"/>
                  </a:lnTo>
                  <a:lnTo>
                    <a:pt x="206863" y="466056"/>
                  </a:lnTo>
                  <a:lnTo>
                    <a:pt x="206774" y="427416"/>
                  </a:lnTo>
                  <a:lnTo>
                    <a:pt x="205375" y="298507"/>
                  </a:lnTo>
                  <a:lnTo>
                    <a:pt x="204152" y="245258"/>
                  </a:lnTo>
                  <a:lnTo>
                    <a:pt x="243304" y="282657"/>
                  </a:lnTo>
                  <a:lnTo>
                    <a:pt x="310435" y="284093"/>
                  </a:lnTo>
                  <a:lnTo>
                    <a:pt x="327302" y="284093"/>
                  </a:lnTo>
                  <a:lnTo>
                    <a:pt x="327228" y="284295"/>
                  </a:lnTo>
                  <a:lnTo>
                    <a:pt x="503557" y="286415"/>
                  </a:lnTo>
                  <a:lnTo>
                    <a:pt x="557699" y="286415"/>
                  </a:lnTo>
                  <a:lnTo>
                    <a:pt x="565131" y="297394"/>
                  </a:lnTo>
                  <a:lnTo>
                    <a:pt x="554589" y="313814"/>
                  </a:lnTo>
                  <a:lnTo>
                    <a:pt x="243304" y="313814"/>
                  </a:lnTo>
                  <a:lnTo>
                    <a:pt x="243304" y="464408"/>
                  </a:lnTo>
                  <a:lnTo>
                    <a:pt x="545539" y="466056"/>
                  </a:lnTo>
                  <a:lnTo>
                    <a:pt x="545539" y="495565"/>
                  </a:lnTo>
                  <a:lnTo>
                    <a:pt x="243304" y="495565"/>
                  </a:lnTo>
                  <a:lnTo>
                    <a:pt x="243304" y="646159"/>
                  </a:lnTo>
                  <a:lnTo>
                    <a:pt x="546546" y="646159"/>
                  </a:lnTo>
                  <a:lnTo>
                    <a:pt x="546989" y="666425"/>
                  </a:lnTo>
                  <a:lnTo>
                    <a:pt x="547321" y="676414"/>
                  </a:lnTo>
                  <a:lnTo>
                    <a:pt x="509154" y="676414"/>
                  </a:lnTo>
                  <a:lnTo>
                    <a:pt x="397200" y="676732"/>
                  </a:lnTo>
                  <a:lnTo>
                    <a:pt x="360815" y="676835"/>
                  </a:lnTo>
                  <a:lnTo>
                    <a:pt x="243304" y="677316"/>
                  </a:lnTo>
                  <a:lnTo>
                    <a:pt x="243304" y="713667"/>
                  </a:lnTo>
                  <a:lnTo>
                    <a:pt x="204152" y="745245"/>
                  </a:lnTo>
                  <a:close/>
                </a:path>
                <a:path w="612775" h="1191895">
                  <a:moveTo>
                    <a:pt x="545539" y="466056"/>
                  </a:moveTo>
                  <a:lnTo>
                    <a:pt x="509154" y="466056"/>
                  </a:lnTo>
                  <a:lnTo>
                    <a:pt x="509154" y="317266"/>
                  </a:lnTo>
                  <a:lnTo>
                    <a:pt x="243304" y="313814"/>
                  </a:lnTo>
                  <a:lnTo>
                    <a:pt x="554589" y="313814"/>
                  </a:lnTo>
                  <a:lnTo>
                    <a:pt x="545539" y="327908"/>
                  </a:lnTo>
                  <a:lnTo>
                    <a:pt x="545539" y="466056"/>
                  </a:lnTo>
                  <a:close/>
                </a:path>
                <a:path w="612775" h="1191895">
                  <a:moveTo>
                    <a:pt x="546546" y="646159"/>
                  </a:moveTo>
                  <a:lnTo>
                    <a:pt x="243304" y="646159"/>
                  </a:lnTo>
                  <a:lnTo>
                    <a:pt x="509154" y="645630"/>
                  </a:lnTo>
                  <a:lnTo>
                    <a:pt x="509154" y="496840"/>
                  </a:lnTo>
                  <a:lnTo>
                    <a:pt x="243304" y="495565"/>
                  </a:lnTo>
                  <a:lnTo>
                    <a:pt x="545539" y="495565"/>
                  </a:lnTo>
                  <a:lnTo>
                    <a:pt x="545613" y="591130"/>
                  </a:lnTo>
                  <a:lnTo>
                    <a:pt x="545715" y="608103"/>
                  </a:lnTo>
                  <a:lnTo>
                    <a:pt x="546546" y="646159"/>
                  </a:lnTo>
                  <a:close/>
                </a:path>
                <a:path w="612775" h="1191895">
                  <a:moveTo>
                    <a:pt x="509154" y="737983"/>
                  </a:moveTo>
                  <a:lnTo>
                    <a:pt x="509154" y="676414"/>
                  </a:lnTo>
                  <a:lnTo>
                    <a:pt x="547321" y="676414"/>
                  </a:lnTo>
                  <a:lnTo>
                    <a:pt x="548339" y="707041"/>
                  </a:lnTo>
                  <a:lnTo>
                    <a:pt x="509154" y="737983"/>
                  </a:lnTo>
                  <a:close/>
                </a:path>
                <a:path w="612775" h="1191895">
                  <a:moveTo>
                    <a:pt x="396687" y="1056602"/>
                  </a:moveTo>
                  <a:lnTo>
                    <a:pt x="330027" y="1056602"/>
                  </a:lnTo>
                  <a:lnTo>
                    <a:pt x="348948" y="1050121"/>
                  </a:lnTo>
                  <a:lnTo>
                    <a:pt x="351073" y="1048124"/>
                  </a:lnTo>
                  <a:lnTo>
                    <a:pt x="354922" y="1041931"/>
                  </a:lnTo>
                  <a:lnTo>
                    <a:pt x="357267" y="1035537"/>
                  </a:lnTo>
                  <a:lnTo>
                    <a:pt x="360815" y="1007055"/>
                  </a:lnTo>
                  <a:lnTo>
                    <a:pt x="360815" y="676835"/>
                  </a:lnTo>
                  <a:lnTo>
                    <a:pt x="397200" y="676835"/>
                  </a:lnTo>
                  <a:lnTo>
                    <a:pt x="397079" y="1041931"/>
                  </a:lnTo>
                  <a:lnTo>
                    <a:pt x="396687" y="1056602"/>
                  </a:lnTo>
                  <a:close/>
                </a:path>
                <a:path w="612775" h="1191895">
                  <a:moveTo>
                    <a:pt x="106271" y="1124043"/>
                  </a:moveTo>
                  <a:lnTo>
                    <a:pt x="100677" y="1108514"/>
                  </a:lnTo>
                  <a:lnTo>
                    <a:pt x="114738" y="1086712"/>
                  </a:lnTo>
                  <a:lnTo>
                    <a:pt x="139349" y="1046706"/>
                  </a:lnTo>
                  <a:lnTo>
                    <a:pt x="163819" y="1004101"/>
                  </a:lnTo>
                  <a:lnTo>
                    <a:pt x="186921" y="960971"/>
                  </a:lnTo>
                  <a:lnTo>
                    <a:pt x="216436" y="900878"/>
                  </a:lnTo>
                  <a:lnTo>
                    <a:pt x="245752" y="834682"/>
                  </a:lnTo>
                  <a:lnTo>
                    <a:pt x="259506" y="798730"/>
                  </a:lnTo>
                  <a:lnTo>
                    <a:pt x="265677" y="780872"/>
                  </a:lnTo>
                  <a:lnTo>
                    <a:pt x="313234" y="857885"/>
                  </a:lnTo>
                  <a:lnTo>
                    <a:pt x="264935" y="910897"/>
                  </a:lnTo>
                  <a:lnTo>
                    <a:pt x="226525" y="968580"/>
                  </a:lnTo>
                  <a:lnTo>
                    <a:pt x="212411" y="990684"/>
                  </a:lnTo>
                  <a:lnTo>
                    <a:pt x="183396" y="1032609"/>
                  </a:lnTo>
                  <a:lnTo>
                    <a:pt x="153332" y="1071483"/>
                  </a:lnTo>
                  <a:lnTo>
                    <a:pt x="122220" y="1107292"/>
                  </a:lnTo>
                  <a:lnTo>
                    <a:pt x="106271" y="1124043"/>
                  </a:lnTo>
                  <a:close/>
                </a:path>
                <a:path w="612775" h="1191895">
                  <a:moveTo>
                    <a:pt x="598718" y="1100554"/>
                  </a:moveTo>
                  <a:lnTo>
                    <a:pt x="581924" y="1070175"/>
                  </a:lnTo>
                  <a:lnTo>
                    <a:pt x="575300" y="1054068"/>
                  </a:lnTo>
                  <a:lnTo>
                    <a:pt x="564476" y="1029928"/>
                  </a:lnTo>
                  <a:lnTo>
                    <a:pt x="542749" y="987781"/>
                  </a:lnTo>
                  <a:lnTo>
                    <a:pt x="523149" y="953284"/>
                  </a:lnTo>
                  <a:lnTo>
                    <a:pt x="491792" y="904369"/>
                  </a:lnTo>
                  <a:lnTo>
                    <a:pt x="468702" y="872518"/>
                  </a:lnTo>
                  <a:lnTo>
                    <a:pt x="430786" y="825871"/>
                  </a:lnTo>
                  <a:lnTo>
                    <a:pt x="433585" y="805265"/>
                  </a:lnTo>
                  <a:lnTo>
                    <a:pt x="561888" y="908987"/>
                  </a:lnTo>
                  <a:lnTo>
                    <a:pt x="597532" y="947724"/>
                  </a:lnTo>
                  <a:lnTo>
                    <a:pt x="611465" y="1008781"/>
                  </a:lnTo>
                  <a:lnTo>
                    <a:pt x="612712" y="1028741"/>
                  </a:lnTo>
                  <a:lnTo>
                    <a:pt x="610729" y="1057550"/>
                  </a:lnTo>
                  <a:lnTo>
                    <a:pt x="608514" y="1079922"/>
                  </a:lnTo>
                  <a:lnTo>
                    <a:pt x="598718" y="1100554"/>
                  </a:lnTo>
                  <a:close/>
                </a:path>
                <a:path w="612775" h="1191895">
                  <a:moveTo>
                    <a:pt x="341223" y="1172589"/>
                  </a:moveTo>
                  <a:lnTo>
                    <a:pt x="332640" y="1131614"/>
                  </a:lnTo>
                  <a:lnTo>
                    <a:pt x="304302" y="1093401"/>
                  </a:lnTo>
                  <a:lnTo>
                    <a:pt x="265677" y="1071184"/>
                  </a:lnTo>
                  <a:lnTo>
                    <a:pt x="265677" y="1050447"/>
                  </a:lnTo>
                  <a:lnTo>
                    <a:pt x="284669" y="1052519"/>
                  </a:lnTo>
                  <a:lnTo>
                    <a:pt x="314088" y="1055378"/>
                  </a:lnTo>
                  <a:lnTo>
                    <a:pt x="330027" y="1056602"/>
                  </a:lnTo>
                  <a:lnTo>
                    <a:pt x="396687" y="1056602"/>
                  </a:lnTo>
                  <a:lnTo>
                    <a:pt x="396462" y="1065023"/>
                  </a:lnTo>
                  <a:lnTo>
                    <a:pt x="387863" y="1111419"/>
                  </a:lnTo>
                  <a:lnTo>
                    <a:pt x="361099" y="1156438"/>
                  </a:lnTo>
                  <a:lnTo>
                    <a:pt x="359909" y="1157485"/>
                  </a:lnTo>
                  <a:lnTo>
                    <a:pt x="341223" y="1172589"/>
                  </a:lnTo>
                  <a:close/>
                </a:path>
              </a:pathLst>
            </a:custGeom>
            <a:solidFill>
              <a:srgbClr val="FFFF00"/>
            </a:solidFill>
          </p:spPr>
          <p:txBody>
            <a:bodyPr wrap="square" lIns="0" tIns="0" rIns="0" bIns="0" rtlCol="0"/>
            <a:lstStyle/>
            <a:p/>
          </p:txBody>
        </p:sp>
        <p:sp>
          <p:nvSpPr>
            <p:cNvPr id="18" name="object 18"/>
            <p:cNvSpPr/>
            <p:nvPr/>
          </p:nvSpPr>
          <p:spPr>
            <a:xfrm>
              <a:off x="3647801" y="2572979"/>
              <a:ext cx="612775" cy="1191895"/>
            </a:xfrm>
            <a:custGeom>
              <a:rect l="l" t="t" r="r" b="b"/>
              <a:pathLst>
                <a:path w="612775" h="1191895">
                  <a:moveTo>
                    <a:pt x="83898" y="173719"/>
                  </a:moveTo>
                  <a:lnTo>
                    <a:pt x="82325" y="62311"/>
                  </a:lnTo>
                  <a:lnTo>
                    <a:pt x="81101" y="21197"/>
                  </a:lnTo>
                  <a:lnTo>
                    <a:pt x="123050" y="64929"/>
                  </a:lnTo>
                  <a:lnTo>
                    <a:pt x="503557" y="76012"/>
                  </a:lnTo>
                  <a:lnTo>
                    <a:pt x="545539" y="0"/>
                  </a:lnTo>
                  <a:lnTo>
                    <a:pt x="604315" y="108703"/>
                  </a:lnTo>
                  <a:lnTo>
                    <a:pt x="123050" y="96368"/>
                  </a:lnTo>
                  <a:lnTo>
                    <a:pt x="123050" y="547000"/>
                  </a:lnTo>
                  <a:lnTo>
                    <a:pt x="123345" y="584236"/>
                  </a:lnTo>
                  <a:lnTo>
                    <a:pt x="123400" y="591130"/>
                  </a:lnTo>
                  <a:lnTo>
                    <a:pt x="122001" y="676939"/>
                  </a:lnTo>
                  <a:lnTo>
                    <a:pt x="117807" y="759523"/>
                  </a:lnTo>
                  <a:lnTo>
                    <a:pt x="110815" y="838931"/>
                  </a:lnTo>
                  <a:lnTo>
                    <a:pt x="109570" y="849481"/>
                  </a:lnTo>
                  <a:lnTo>
                    <a:pt x="106271" y="877459"/>
                  </a:lnTo>
                  <a:lnTo>
                    <a:pt x="102927" y="900361"/>
                  </a:lnTo>
                  <a:lnTo>
                    <a:pt x="96865" y="934932"/>
                  </a:lnTo>
                  <a:lnTo>
                    <a:pt x="88300" y="973560"/>
                  </a:lnTo>
                  <a:lnTo>
                    <a:pt x="77900" y="1012458"/>
                  </a:lnTo>
                  <a:lnTo>
                    <a:pt x="65665" y="1051642"/>
                  </a:lnTo>
                  <a:lnTo>
                    <a:pt x="51594" y="1091127"/>
                  </a:lnTo>
                  <a:lnTo>
                    <a:pt x="35689" y="1130930"/>
                  </a:lnTo>
                  <a:lnTo>
                    <a:pt x="8389" y="1191268"/>
                  </a:lnTo>
                  <a:lnTo>
                    <a:pt x="0" y="1181058"/>
                  </a:lnTo>
                  <a:lnTo>
                    <a:pt x="12516" y="1143642"/>
                  </a:lnTo>
                  <a:lnTo>
                    <a:pt x="13349" y="1141154"/>
                  </a:lnTo>
                  <a:lnTo>
                    <a:pt x="36246" y="1063440"/>
                  </a:lnTo>
                  <a:lnTo>
                    <a:pt x="54074" y="988435"/>
                  </a:lnTo>
                  <a:lnTo>
                    <a:pt x="66834" y="916047"/>
                  </a:lnTo>
                  <a:lnTo>
                    <a:pt x="68262" y="904807"/>
                  </a:lnTo>
                  <a:lnTo>
                    <a:pt x="71313" y="880806"/>
                  </a:lnTo>
                  <a:lnTo>
                    <a:pt x="74060" y="853528"/>
                  </a:lnTo>
                  <a:lnTo>
                    <a:pt x="74874" y="845441"/>
                  </a:lnTo>
                  <a:lnTo>
                    <a:pt x="80293" y="772079"/>
                  </a:lnTo>
                  <a:lnTo>
                    <a:pt x="83439" y="695179"/>
                  </a:lnTo>
                  <a:lnTo>
                    <a:pt x="84313" y="614706"/>
                  </a:lnTo>
                  <a:lnTo>
                    <a:pt x="84284" y="611852"/>
                  </a:lnTo>
                  <a:lnTo>
                    <a:pt x="83898" y="573116"/>
                  </a:lnTo>
                  <a:lnTo>
                    <a:pt x="83898" y="173719"/>
                  </a:lnTo>
                  <a:close/>
                </a:path>
                <a:path w="612775" h="1191895">
                  <a:moveTo>
                    <a:pt x="265677" y="1050447"/>
                  </a:moveTo>
                  <a:lnTo>
                    <a:pt x="284669" y="1052519"/>
                  </a:lnTo>
                  <a:lnTo>
                    <a:pt x="314088" y="1055378"/>
                  </a:lnTo>
                  <a:lnTo>
                    <a:pt x="330027" y="1056602"/>
                  </a:lnTo>
                  <a:lnTo>
                    <a:pt x="360815" y="1007055"/>
                  </a:lnTo>
                  <a:lnTo>
                    <a:pt x="360815" y="676835"/>
                  </a:lnTo>
                  <a:lnTo>
                    <a:pt x="243304" y="677316"/>
                  </a:lnTo>
                  <a:lnTo>
                    <a:pt x="243304" y="713667"/>
                  </a:lnTo>
                  <a:lnTo>
                    <a:pt x="204152" y="745245"/>
                  </a:lnTo>
                  <a:lnTo>
                    <a:pt x="204600" y="728244"/>
                  </a:lnTo>
                  <a:lnTo>
                    <a:pt x="205375" y="698850"/>
                  </a:lnTo>
                  <a:lnTo>
                    <a:pt x="206774" y="577774"/>
                  </a:lnTo>
                  <a:lnTo>
                    <a:pt x="206804" y="564814"/>
                  </a:lnTo>
                  <a:lnTo>
                    <a:pt x="206949" y="503084"/>
                  </a:lnTo>
                  <a:lnTo>
                    <a:pt x="206829" y="451069"/>
                  </a:lnTo>
                  <a:lnTo>
                    <a:pt x="205375" y="298507"/>
                  </a:lnTo>
                  <a:lnTo>
                    <a:pt x="204152" y="245258"/>
                  </a:lnTo>
                  <a:lnTo>
                    <a:pt x="243304" y="282657"/>
                  </a:lnTo>
                  <a:lnTo>
                    <a:pt x="310435" y="284093"/>
                  </a:lnTo>
                  <a:lnTo>
                    <a:pt x="321828" y="233237"/>
                  </a:lnTo>
                  <a:lnTo>
                    <a:pt x="321981" y="232558"/>
                  </a:lnTo>
                  <a:lnTo>
                    <a:pt x="335363" y="164959"/>
                  </a:lnTo>
                  <a:lnTo>
                    <a:pt x="341530" y="127134"/>
                  </a:lnTo>
                  <a:lnTo>
                    <a:pt x="344022" y="108955"/>
                  </a:lnTo>
                  <a:lnTo>
                    <a:pt x="394401" y="156274"/>
                  </a:lnTo>
                  <a:lnTo>
                    <a:pt x="379379" y="174499"/>
                  </a:lnTo>
                  <a:lnTo>
                    <a:pt x="372098" y="184578"/>
                  </a:lnTo>
                  <a:lnTo>
                    <a:pt x="359415" y="204702"/>
                  </a:lnTo>
                  <a:lnTo>
                    <a:pt x="351577" y="220363"/>
                  </a:lnTo>
                  <a:lnTo>
                    <a:pt x="341827" y="244467"/>
                  </a:lnTo>
                  <a:lnTo>
                    <a:pt x="327228" y="284295"/>
                  </a:lnTo>
                  <a:lnTo>
                    <a:pt x="503557" y="286415"/>
                  </a:lnTo>
                  <a:lnTo>
                    <a:pt x="523149" y="235371"/>
                  </a:lnTo>
                  <a:lnTo>
                    <a:pt x="565131" y="297394"/>
                  </a:lnTo>
                  <a:lnTo>
                    <a:pt x="545539" y="327908"/>
                  </a:lnTo>
                  <a:lnTo>
                    <a:pt x="545539" y="578963"/>
                  </a:lnTo>
                  <a:lnTo>
                    <a:pt x="545690" y="604034"/>
                  </a:lnTo>
                  <a:lnTo>
                    <a:pt x="545715" y="608103"/>
                  </a:lnTo>
                  <a:lnTo>
                    <a:pt x="546989" y="666425"/>
                  </a:lnTo>
                  <a:lnTo>
                    <a:pt x="548339" y="707041"/>
                  </a:lnTo>
                  <a:lnTo>
                    <a:pt x="509154" y="737983"/>
                  </a:lnTo>
                  <a:lnTo>
                    <a:pt x="509154" y="676414"/>
                  </a:lnTo>
                  <a:lnTo>
                    <a:pt x="397200" y="676732"/>
                  </a:lnTo>
                  <a:lnTo>
                    <a:pt x="397200" y="1037412"/>
                  </a:lnTo>
                  <a:lnTo>
                    <a:pt x="396462" y="1065023"/>
                  </a:lnTo>
                  <a:lnTo>
                    <a:pt x="396085" y="1071970"/>
                  </a:lnTo>
                  <a:lnTo>
                    <a:pt x="387863" y="1111419"/>
                  </a:lnTo>
                  <a:lnTo>
                    <a:pt x="361099" y="1156438"/>
                  </a:lnTo>
                  <a:lnTo>
                    <a:pt x="341223" y="1172589"/>
                  </a:lnTo>
                  <a:lnTo>
                    <a:pt x="332640" y="1131614"/>
                  </a:lnTo>
                  <a:lnTo>
                    <a:pt x="304302" y="1093401"/>
                  </a:lnTo>
                  <a:lnTo>
                    <a:pt x="265677" y="1071184"/>
                  </a:lnTo>
                  <a:lnTo>
                    <a:pt x="265677" y="1050447"/>
                  </a:lnTo>
                  <a:close/>
                </a:path>
                <a:path w="612775" h="1191895">
                  <a:moveTo>
                    <a:pt x="243304" y="464408"/>
                  </a:moveTo>
                  <a:lnTo>
                    <a:pt x="509154" y="466056"/>
                  </a:lnTo>
                  <a:lnTo>
                    <a:pt x="509154" y="317266"/>
                  </a:lnTo>
                  <a:lnTo>
                    <a:pt x="243304" y="313814"/>
                  </a:lnTo>
                  <a:lnTo>
                    <a:pt x="243304" y="464408"/>
                  </a:lnTo>
                  <a:close/>
                </a:path>
                <a:path w="612775" h="1191895">
                  <a:moveTo>
                    <a:pt x="243304" y="646159"/>
                  </a:moveTo>
                  <a:lnTo>
                    <a:pt x="509154" y="645630"/>
                  </a:lnTo>
                  <a:lnTo>
                    <a:pt x="509154" y="496840"/>
                  </a:lnTo>
                  <a:lnTo>
                    <a:pt x="243304" y="495565"/>
                  </a:lnTo>
                  <a:lnTo>
                    <a:pt x="243304" y="646159"/>
                  </a:lnTo>
                  <a:close/>
                </a:path>
                <a:path w="612775" h="1191895">
                  <a:moveTo>
                    <a:pt x="313234" y="857885"/>
                  </a:moveTo>
                  <a:lnTo>
                    <a:pt x="306020" y="863501"/>
                  </a:lnTo>
                  <a:lnTo>
                    <a:pt x="305144" y="864184"/>
                  </a:lnTo>
                  <a:lnTo>
                    <a:pt x="286608" y="883219"/>
                  </a:lnTo>
                  <a:lnTo>
                    <a:pt x="264935" y="910897"/>
                  </a:lnTo>
                  <a:lnTo>
                    <a:pt x="257034" y="922433"/>
                  </a:lnTo>
                  <a:lnTo>
                    <a:pt x="226525" y="968580"/>
                  </a:lnTo>
                  <a:lnTo>
                    <a:pt x="212925" y="989878"/>
                  </a:lnTo>
                  <a:lnTo>
                    <a:pt x="212411" y="990684"/>
                  </a:lnTo>
                  <a:lnTo>
                    <a:pt x="183396" y="1032609"/>
                  </a:lnTo>
                  <a:lnTo>
                    <a:pt x="153332" y="1071483"/>
                  </a:lnTo>
                  <a:lnTo>
                    <a:pt x="122220" y="1107292"/>
                  </a:lnTo>
                  <a:lnTo>
                    <a:pt x="121400" y="1108152"/>
                  </a:lnTo>
                  <a:lnTo>
                    <a:pt x="106271" y="1124043"/>
                  </a:lnTo>
                  <a:lnTo>
                    <a:pt x="100677" y="1108514"/>
                  </a:lnTo>
                  <a:lnTo>
                    <a:pt x="114738" y="1086712"/>
                  </a:lnTo>
                  <a:lnTo>
                    <a:pt x="139349" y="1046706"/>
                  </a:lnTo>
                  <a:lnTo>
                    <a:pt x="163819" y="1004101"/>
                  </a:lnTo>
                  <a:lnTo>
                    <a:pt x="186921" y="960971"/>
                  </a:lnTo>
                  <a:lnTo>
                    <a:pt x="198559" y="938089"/>
                  </a:lnTo>
                  <a:lnTo>
                    <a:pt x="216436" y="900878"/>
                  </a:lnTo>
                  <a:lnTo>
                    <a:pt x="245752" y="834682"/>
                  </a:lnTo>
                  <a:lnTo>
                    <a:pt x="259506" y="798730"/>
                  </a:lnTo>
                  <a:lnTo>
                    <a:pt x="265677" y="780872"/>
                  </a:lnTo>
                  <a:lnTo>
                    <a:pt x="313234" y="857885"/>
                  </a:lnTo>
                  <a:close/>
                </a:path>
                <a:path w="612775" h="1191895">
                  <a:moveTo>
                    <a:pt x="433585" y="805265"/>
                  </a:moveTo>
                  <a:lnTo>
                    <a:pt x="561888" y="908987"/>
                  </a:lnTo>
                  <a:lnTo>
                    <a:pt x="597532" y="947724"/>
                  </a:lnTo>
                  <a:lnTo>
                    <a:pt x="604787" y="961784"/>
                  </a:lnTo>
                  <a:lnTo>
                    <a:pt x="605715" y="964958"/>
                  </a:lnTo>
                  <a:lnTo>
                    <a:pt x="611465" y="1008781"/>
                  </a:lnTo>
                  <a:lnTo>
                    <a:pt x="612712" y="1028741"/>
                  </a:lnTo>
                  <a:lnTo>
                    <a:pt x="610729" y="1057550"/>
                  </a:lnTo>
                  <a:lnTo>
                    <a:pt x="608514" y="1079922"/>
                  </a:lnTo>
                  <a:lnTo>
                    <a:pt x="604071" y="1089279"/>
                  </a:lnTo>
                  <a:lnTo>
                    <a:pt x="598718" y="1100554"/>
                  </a:lnTo>
                  <a:lnTo>
                    <a:pt x="581924" y="1070175"/>
                  </a:lnTo>
                  <a:lnTo>
                    <a:pt x="575300" y="1054068"/>
                  </a:lnTo>
                  <a:lnTo>
                    <a:pt x="564476" y="1029928"/>
                  </a:lnTo>
                  <a:lnTo>
                    <a:pt x="542749" y="987781"/>
                  </a:lnTo>
                  <a:lnTo>
                    <a:pt x="523149" y="953284"/>
                  </a:lnTo>
                  <a:lnTo>
                    <a:pt x="491792" y="904369"/>
                  </a:lnTo>
                  <a:lnTo>
                    <a:pt x="468702" y="872518"/>
                  </a:lnTo>
                  <a:lnTo>
                    <a:pt x="430786" y="825871"/>
                  </a:lnTo>
                  <a:lnTo>
                    <a:pt x="433585" y="805265"/>
                  </a:lnTo>
                  <a:close/>
                </a:path>
              </a:pathLst>
            </a:custGeom>
            <a:ln w="9525">
              <a:solidFill>
                <a:srgbClr val="99CC00"/>
              </a:solidFill>
            </a:ln>
          </p:spPr>
          <p:txBody>
            <a:bodyPr wrap="square" lIns="0" tIns="0" rIns="0" bIns="0" rtlCol="0"/>
            <a:lstStyle/>
            <a:p/>
          </p:txBody>
        </p:sp>
      </p:grpSp>
      <p:grpSp>
        <p:nvGrpSpPr>
          <p:cNvPr id="19" name="object 19"/>
          <p:cNvGrpSpPr/>
          <p:nvPr/>
        </p:nvGrpSpPr>
        <p:grpSpPr>
          <a:xfrm>
            <a:off x="4350913" y="2639512"/>
            <a:ext cx="664845" cy="1066165"/>
            <a:chOff x="4350913" y="2639512"/>
            <a:chExt cx="664845" cy="1066165"/>
          </a:xfrm>
        </p:grpSpPr>
        <p:sp>
          <p:nvSpPr>
            <p:cNvPr id="20" name="object 20"/>
            <p:cNvSpPr/>
            <p:nvPr/>
          </p:nvSpPr>
          <p:spPr>
            <a:xfrm>
              <a:off x="4355675" y="2644275"/>
              <a:ext cx="655320" cy="1056640"/>
            </a:xfrm>
            <a:custGeom>
              <a:rect l="l" t="t" r="r" b="b"/>
              <a:pathLst>
                <a:path w="655320" h="1056639">
                  <a:moveTo>
                    <a:pt x="597466" y="45825"/>
                  </a:moveTo>
                  <a:lnTo>
                    <a:pt x="545904" y="45825"/>
                  </a:lnTo>
                  <a:lnTo>
                    <a:pt x="565500" y="0"/>
                  </a:lnTo>
                  <a:lnTo>
                    <a:pt x="597466" y="45825"/>
                  </a:lnTo>
                  <a:close/>
                </a:path>
                <a:path w="655320" h="1056639">
                  <a:moveTo>
                    <a:pt x="277141" y="629734"/>
                  </a:moveTo>
                  <a:lnTo>
                    <a:pt x="278366" y="549129"/>
                  </a:lnTo>
                  <a:lnTo>
                    <a:pt x="279766" y="391728"/>
                  </a:lnTo>
                  <a:lnTo>
                    <a:pt x="279860" y="279389"/>
                  </a:lnTo>
                  <a:lnTo>
                    <a:pt x="279766" y="238135"/>
                  </a:lnTo>
                  <a:lnTo>
                    <a:pt x="278366" y="80733"/>
                  </a:lnTo>
                  <a:lnTo>
                    <a:pt x="277141" y="128"/>
                  </a:lnTo>
                  <a:lnTo>
                    <a:pt x="313536" y="45825"/>
                  </a:lnTo>
                  <a:lnTo>
                    <a:pt x="597466" y="45825"/>
                  </a:lnTo>
                  <a:lnTo>
                    <a:pt x="607483" y="60185"/>
                  </a:lnTo>
                  <a:lnTo>
                    <a:pt x="595813" y="76290"/>
                  </a:lnTo>
                  <a:lnTo>
                    <a:pt x="313536" y="76290"/>
                  </a:lnTo>
                  <a:lnTo>
                    <a:pt x="313536" y="279389"/>
                  </a:lnTo>
                  <a:lnTo>
                    <a:pt x="585092" y="279389"/>
                  </a:lnTo>
                  <a:lnTo>
                    <a:pt x="585092" y="309853"/>
                  </a:lnTo>
                  <a:lnTo>
                    <a:pt x="313536" y="309853"/>
                  </a:lnTo>
                  <a:lnTo>
                    <a:pt x="313536" y="523107"/>
                  </a:lnTo>
                  <a:lnTo>
                    <a:pt x="586547" y="523107"/>
                  </a:lnTo>
                  <a:lnTo>
                    <a:pt x="586666" y="533901"/>
                  </a:lnTo>
                  <a:lnTo>
                    <a:pt x="587146" y="553572"/>
                  </a:lnTo>
                  <a:lnTo>
                    <a:pt x="313536" y="553572"/>
                  </a:lnTo>
                  <a:lnTo>
                    <a:pt x="313536" y="604347"/>
                  </a:lnTo>
                  <a:lnTo>
                    <a:pt x="277141" y="629734"/>
                  </a:lnTo>
                  <a:close/>
                </a:path>
                <a:path w="655320" h="1056639">
                  <a:moveTo>
                    <a:pt x="244479" y="106755"/>
                  </a:moveTo>
                  <a:lnTo>
                    <a:pt x="179155" y="106755"/>
                  </a:lnTo>
                  <a:lnTo>
                    <a:pt x="212750" y="45825"/>
                  </a:lnTo>
                  <a:lnTo>
                    <a:pt x="244479" y="106755"/>
                  </a:lnTo>
                  <a:close/>
                </a:path>
                <a:path w="655320" h="1056639">
                  <a:moveTo>
                    <a:pt x="450717" y="279389"/>
                  </a:moveTo>
                  <a:lnTo>
                    <a:pt x="417122" y="279389"/>
                  </a:lnTo>
                  <a:lnTo>
                    <a:pt x="417122" y="76290"/>
                  </a:lnTo>
                  <a:lnTo>
                    <a:pt x="450717" y="76290"/>
                  </a:lnTo>
                  <a:lnTo>
                    <a:pt x="450717" y="279389"/>
                  </a:lnTo>
                  <a:close/>
                </a:path>
                <a:path w="655320" h="1056639">
                  <a:moveTo>
                    <a:pt x="585092" y="279389"/>
                  </a:moveTo>
                  <a:lnTo>
                    <a:pt x="551503" y="279389"/>
                  </a:lnTo>
                  <a:lnTo>
                    <a:pt x="551503" y="76290"/>
                  </a:lnTo>
                  <a:lnTo>
                    <a:pt x="595813" y="76290"/>
                  </a:lnTo>
                  <a:lnTo>
                    <a:pt x="585092" y="91085"/>
                  </a:lnTo>
                  <a:lnTo>
                    <a:pt x="585092" y="279389"/>
                  </a:lnTo>
                  <a:close/>
                </a:path>
                <a:path w="655320" h="1056639">
                  <a:moveTo>
                    <a:pt x="27988" y="151790"/>
                  </a:moveTo>
                  <a:lnTo>
                    <a:pt x="2799" y="105601"/>
                  </a:lnTo>
                  <a:lnTo>
                    <a:pt x="244479" y="106755"/>
                  </a:lnTo>
                  <a:lnTo>
                    <a:pt x="260344" y="137220"/>
                  </a:lnTo>
                  <a:lnTo>
                    <a:pt x="95167" y="137220"/>
                  </a:lnTo>
                  <a:lnTo>
                    <a:pt x="75261" y="138576"/>
                  </a:lnTo>
                  <a:lnTo>
                    <a:pt x="51866" y="142848"/>
                  </a:lnTo>
                  <a:lnTo>
                    <a:pt x="42891" y="145903"/>
                  </a:lnTo>
                  <a:lnTo>
                    <a:pt x="27988" y="151790"/>
                  </a:lnTo>
                  <a:close/>
                </a:path>
                <a:path w="655320" h="1056639">
                  <a:moveTo>
                    <a:pt x="151159" y="446945"/>
                  </a:moveTo>
                  <a:lnTo>
                    <a:pt x="114764" y="446945"/>
                  </a:lnTo>
                  <a:lnTo>
                    <a:pt x="114764" y="137220"/>
                  </a:lnTo>
                  <a:lnTo>
                    <a:pt x="151159" y="137220"/>
                  </a:lnTo>
                  <a:lnTo>
                    <a:pt x="151159" y="446945"/>
                  </a:lnTo>
                  <a:close/>
                </a:path>
                <a:path w="655320" h="1056639">
                  <a:moveTo>
                    <a:pt x="450717" y="523107"/>
                  </a:moveTo>
                  <a:lnTo>
                    <a:pt x="417122" y="523107"/>
                  </a:lnTo>
                  <a:lnTo>
                    <a:pt x="417122" y="309853"/>
                  </a:lnTo>
                  <a:lnTo>
                    <a:pt x="450717" y="309853"/>
                  </a:lnTo>
                  <a:lnTo>
                    <a:pt x="450717" y="523107"/>
                  </a:lnTo>
                  <a:close/>
                </a:path>
                <a:path w="655320" h="1056639">
                  <a:moveTo>
                    <a:pt x="586547" y="523107"/>
                  </a:moveTo>
                  <a:lnTo>
                    <a:pt x="551503" y="523107"/>
                  </a:lnTo>
                  <a:lnTo>
                    <a:pt x="551503" y="309853"/>
                  </a:lnTo>
                  <a:lnTo>
                    <a:pt x="585092" y="309853"/>
                  </a:lnTo>
                  <a:lnTo>
                    <a:pt x="585266" y="406836"/>
                  </a:lnTo>
                  <a:lnTo>
                    <a:pt x="586547" y="523107"/>
                  </a:lnTo>
                  <a:close/>
                </a:path>
                <a:path w="655320" h="1056639">
                  <a:moveTo>
                    <a:pt x="244479" y="446945"/>
                  </a:moveTo>
                  <a:lnTo>
                    <a:pt x="179155" y="446945"/>
                  </a:lnTo>
                  <a:lnTo>
                    <a:pt x="212750" y="386016"/>
                  </a:lnTo>
                  <a:lnTo>
                    <a:pt x="244479" y="446945"/>
                  </a:lnTo>
                  <a:close/>
                </a:path>
                <a:path w="655320" h="1056639">
                  <a:moveTo>
                    <a:pt x="33586" y="492584"/>
                  </a:moveTo>
                  <a:lnTo>
                    <a:pt x="8396" y="446735"/>
                  </a:lnTo>
                  <a:lnTo>
                    <a:pt x="244479" y="446945"/>
                  </a:lnTo>
                  <a:lnTo>
                    <a:pt x="260344" y="477410"/>
                  </a:lnTo>
                  <a:lnTo>
                    <a:pt x="100766" y="477410"/>
                  </a:lnTo>
                  <a:lnTo>
                    <a:pt x="80886" y="478761"/>
                  </a:lnTo>
                  <a:lnTo>
                    <a:pt x="57464" y="483331"/>
                  </a:lnTo>
                  <a:lnTo>
                    <a:pt x="48467" y="486511"/>
                  </a:lnTo>
                  <a:lnTo>
                    <a:pt x="33586" y="492584"/>
                  </a:lnTo>
                  <a:close/>
                </a:path>
                <a:path w="655320" h="1056639">
                  <a:moveTo>
                    <a:pt x="33586" y="970599"/>
                  </a:moveTo>
                  <a:lnTo>
                    <a:pt x="0" y="879514"/>
                  </a:lnTo>
                  <a:lnTo>
                    <a:pt x="44600" y="856697"/>
                  </a:lnTo>
                  <a:lnTo>
                    <a:pt x="96042" y="829025"/>
                  </a:lnTo>
                  <a:lnTo>
                    <a:pt x="114764" y="817601"/>
                  </a:lnTo>
                  <a:lnTo>
                    <a:pt x="114764" y="477410"/>
                  </a:lnTo>
                  <a:lnTo>
                    <a:pt x="151159" y="477410"/>
                  </a:lnTo>
                  <a:lnTo>
                    <a:pt x="151159" y="797291"/>
                  </a:lnTo>
                  <a:lnTo>
                    <a:pt x="207424" y="797291"/>
                  </a:lnTo>
                  <a:lnTo>
                    <a:pt x="109164" y="881704"/>
                  </a:lnTo>
                  <a:lnTo>
                    <a:pt x="71951" y="915028"/>
                  </a:lnTo>
                  <a:lnTo>
                    <a:pt x="55977" y="929574"/>
                  </a:lnTo>
                  <a:lnTo>
                    <a:pt x="33586" y="970599"/>
                  </a:lnTo>
                  <a:close/>
                </a:path>
                <a:path w="655320" h="1056639">
                  <a:moveTo>
                    <a:pt x="450717" y="771903"/>
                  </a:moveTo>
                  <a:lnTo>
                    <a:pt x="417122" y="771903"/>
                  </a:lnTo>
                  <a:lnTo>
                    <a:pt x="417122" y="553572"/>
                  </a:lnTo>
                  <a:lnTo>
                    <a:pt x="450717" y="553572"/>
                  </a:lnTo>
                  <a:lnTo>
                    <a:pt x="450717" y="771903"/>
                  </a:lnTo>
                  <a:close/>
                </a:path>
                <a:path w="655320" h="1056639">
                  <a:moveTo>
                    <a:pt x="551503" y="614502"/>
                  </a:moveTo>
                  <a:lnTo>
                    <a:pt x="551503" y="553572"/>
                  </a:lnTo>
                  <a:lnTo>
                    <a:pt x="587146" y="553572"/>
                  </a:lnTo>
                  <a:lnTo>
                    <a:pt x="587891" y="584096"/>
                  </a:lnTo>
                  <a:lnTo>
                    <a:pt x="551503" y="614502"/>
                  </a:lnTo>
                  <a:close/>
                </a:path>
                <a:path w="655320" h="1056639">
                  <a:moveTo>
                    <a:pt x="288340" y="817601"/>
                  </a:moveTo>
                  <a:lnTo>
                    <a:pt x="263144" y="771903"/>
                  </a:lnTo>
                  <a:lnTo>
                    <a:pt x="531906" y="771903"/>
                  </a:lnTo>
                  <a:lnTo>
                    <a:pt x="565500" y="711018"/>
                  </a:lnTo>
                  <a:lnTo>
                    <a:pt x="612789" y="802369"/>
                  </a:lnTo>
                  <a:lnTo>
                    <a:pt x="355531" y="802369"/>
                  </a:lnTo>
                  <a:lnTo>
                    <a:pt x="335641" y="803721"/>
                  </a:lnTo>
                  <a:lnTo>
                    <a:pt x="312224" y="808319"/>
                  </a:lnTo>
                  <a:lnTo>
                    <a:pt x="303203" y="811520"/>
                  </a:lnTo>
                  <a:lnTo>
                    <a:pt x="288340" y="817601"/>
                  </a:lnTo>
                  <a:close/>
                </a:path>
                <a:path w="655320" h="1056639">
                  <a:moveTo>
                    <a:pt x="207424" y="797291"/>
                  </a:moveTo>
                  <a:lnTo>
                    <a:pt x="151159" y="797291"/>
                  </a:lnTo>
                  <a:lnTo>
                    <a:pt x="265943" y="726207"/>
                  </a:lnTo>
                  <a:lnTo>
                    <a:pt x="268742" y="746516"/>
                  </a:lnTo>
                  <a:lnTo>
                    <a:pt x="215550" y="790310"/>
                  </a:lnTo>
                  <a:lnTo>
                    <a:pt x="207424" y="797291"/>
                  </a:lnTo>
                  <a:close/>
                </a:path>
                <a:path w="655320" h="1056639">
                  <a:moveTo>
                    <a:pt x="207152" y="1056242"/>
                  </a:moveTo>
                  <a:lnTo>
                    <a:pt x="181955" y="1010545"/>
                  </a:lnTo>
                  <a:lnTo>
                    <a:pt x="417122" y="1010545"/>
                  </a:lnTo>
                  <a:lnTo>
                    <a:pt x="417122" y="802369"/>
                  </a:lnTo>
                  <a:lnTo>
                    <a:pt x="450717" y="802369"/>
                  </a:lnTo>
                  <a:lnTo>
                    <a:pt x="450717" y="1010545"/>
                  </a:lnTo>
                  <a:lnTo>
                    <a:pt x="638458" y="1010712"/>
                  </a:lnTo>
                  <a:lnTo>
                    <a:pt x="654092" y="1041009"/>
                  </a:lnTo>
                  <a:lnTo>
                    <a:pt x="274342" y="1041009"/>
                  </a:lnTo>
                  <a:lnTo>
                    <a:pt x="254485" y="1042355"/>
                  </a:lnTo>
                  <a:lnTo>
                    <a:pt x="231035" y="1046959"/>
                  </a:lnTo>
                  <a:lnTo>
                    <a:pt x="222050" y="1050148"/>
                  </a:lnTo>
                  <a:lnTo>
                    <a:pt x="207152" y="1056242"/>
                  </a:lnTo>
                  <a:close/>
                </a:path>
                <a:path w="655320" h="1056639">
                  <a:moveTo>
                    <a:pt x="613080" y="802932"/>
                  </a:moveTo>
                  <a:lnTo>
                    <a:pt x="450717" y="802369"/>
                  </a:lnTo>
                  <a:lnTo>
                    <a:pt x="612789" y="802369"/>
                  </a:lnTo>
                  <a:lnTo>
                    <a:pt x="613080" y="802932"/>
                  </a:lnTo>
                  <a:close/>
                </a:path>
                <a:path w="655320" h="1056639">
                  <a:moveTo>
                    <a:pt x="638458" y="1010712"/>
                  </a:moveTo>
                  <a:lnTo>
                    <a:pt x="568299" y="1010712"/>
                  </a:lnTo>
                  <a:lnTo>
                    <a:pt x="604684" y="945262"/>
                  </a:lnTo>
                  <a:lnTo>
                    <a:pt x="638458" y="1010712"/>
                  </a:lnTo>
                  <a:close/>
                </a:path>
                <a:path w="655320" h="1056639">
                  <a:moveTo>
                    <a:pt x="655064" y="1042893"/>
                  </a:moveTo>
                  <a:lnTo>
                    <a:pt x="274342" y="1041009"/>
                  </a:lnTo>
                  <a:lnTo>
                    <a:pt x="654092" y="1041009"/>
                  </a:lnTo>
                  <a:lnTo>
                    <a:pt x="655064" y="1042893"/>
                  </a:lnTo>
                  <a:close/>
                </a:path>
              </a:pathLst>
            </a:custGeom>
            <a:solidFill>
              <a:srgbClr val="FFFF00"/>
            </a:solidFill>
          </p:spPr>
          <p:txBody>
            <a:bodyPr wrap="square" lIns="0" tIns="0" rIns="0" bIns="0" rtlCol="0"/>
            <a:lstStyle/>
            <a:p/>
          </p:txBody>
        </p:sp>
        <p:sp>
          <p:nvSpPr>
            <p:cNvPr id="21" name="object 21"/>
            <p:cNvSpPr/>
            <p:nvPr/>
          </p:nvSpPr>
          <p:spPr>
            <a:xfrm>
              <a:off x="4355675" y="2644275"/>
              <a:ext cx="655320" cy="1056640"/>
            </a:xfrm>
            <a:custGeom>
              <a:rect l="l" t="t" r="r" b="b"/>
              <a:pathLst>
                <a:path w="655320" h="1056639">
                  <a:moveTo>
                    <a:pt x="0" y="879514"/>
                  </a:moveTo>
                  <a:lnTo>
                    <a:pt x="44600" y="856697"/>
                  </a:lnTo>
                  <a:lnTo>
                    <a:pt x="96042" y="829025"/>
                  </a:lnTo>
                  <a:lnTo>
                    <a:pt x="108484" y="821433"/>
                  </a:lnTo>
                  <a:lnTo>
                    <a:pt x="114764" y="817601"/>
                  </a:lnTo>
                  <a:lnTo>
                    <a:pt x="114764" y="477410"/>
                  </a:lnTo>
                  <a:lnTo>
                    <a:pt x="100766" y="477410"/>
                  </a:lnTo>
                  <a:lnTo>
                    <a:pt x="80886" y="478761"/>
                  </a:lnTo>
                  <a:lnTo>
                    <a:pt x="57464" y="483331"/>
                  </a:lnTo>
                  <a:lnTo>
                    <a:pt x="48467" y="486511"/>
                  </a:lnTo>
                  <a:lnTo>
                    <a:pt x="33586" y="492584"/>
                  </a:lnTo>
                  <a:lnTo>
                    <a:pt x="8396" y="446735"/>
                  </a:lnTo>
                  <a:lnTo>
                    <a:pt x="114764" y="446945"/>
                  </a:lnTo>
                  <a:lnTo>
                    <a:pt x="114764" y="137220"/>
                  </a:lnTo>
                  <a:lnTo>
                    <a:pt x="95167" y="137220"/>
                  </a:lnTo>
                  <a:lnTo>
                    <a:pt x="75261" y="138576"/>
                  </a:lnTo>
                  <a:lnTo>
                    <a:pt x="51866" y="142848"/>
                  </a:lnTo>
                  <a:lnTo>
                    <a:pt x="42891" y="145903"/>
                  </a:lnTo>
                  <a:lnTo>
                    <a:pt x="27988" y="151790"/>
                  </a:lnTo>
                  <a:lnTo>
                    <a:pt x="2799" y="105601"/>
                  </a:lnTo>
                  <a:lnTo>
                    <a:pt x="179155" y="106755"/>
                  </a:lnTo>
                  <a:lnTo>
                    <a:pt x="212750" y="45825"/>
                  </a:lnTo>
                  <a:lnTo>
                    <a:pt x="260344" y="137220"/>
                  </a:lnTo>
                  <a:lnTo>
                    <a:pt x="151159" y="137220"/>
                  </a:lnTo>
                  <a:lnTo>
                    <a:pt x="151159" y="446945"/>
                  </a:lnTo>
                  <a:lnTo>
                    <a:pt x="179155" y="446945"/>
                  </a:lnTo>
                  <a:lnTo>
                    <a:pt x="212750" y="386016"/>
                  </a:lnTo>
                  <a:lnTo>
                    <a:pt x="260344" y="477410"/>
                  </a:lnTo>
                  <a:lnTo>
                    <a:pt x="151159" y="477410"/>
                  </a:lnTo>
                  <a:lnTo>
                    <a:pt x="151159" y="797291"/>
                  </a:lnTo>
                  <a:lnTo>
                    <a:pt x="265943" y="726207"/>
                  </a:lnTo>
                  <a:lnTo>
                    <a:pt x="268742" y="746516"/>
                  </a:lnTo>
                  <a:lnTo>
                    <a:pt x="253152" y="759352"/>
                  </a:lnTo>
                  <a:lnTo>
                    <a:pt x="215550" y="790310"/>
                  </a:lnTo>
                  <a:lnTo>
                    <a:pt x="109164" y="881704"/>
                  </a:lnTo>
                  <a:lnTo>
                    <a:pt x="71951" y="915028"/>
                  </a:lnTo>
                  <a:lnTo>
                    <a:pt x="55977" y="929574"/>
                  </a:lnTo>
                  <a:lnTo>
                    <a:pt x="33586" y="970599"/>
                  </a:lnTo>
                  <a:lnTo>
                    <a:pt x="0" y="879514"/>
                  </a:lnTo>
                  <a:close/>
                </a:path>
                <a:path w="655320" h="1056639">
                  <a:moveTo>
                    <a:pt x="277141" y="629734"/>
                  </a:moveTo>
                  <a:lnTo>
                    <a:pt x="277654" y="595962"/>
                  </a:lnTo>
                  <a:lnTo>
                    <a:pt x="278366" y="549129"/>
                  </a:lnTo>
                  <a:lnTo>
                    <a:pt x="279766" y="391728"/>
                  </a:lnTo>
                  <a:lnTo>
                    <a:pt x="279873" y="344635"/>
                  </a:lnTo>
                  <a:lnTo>
                    <a:pt x="279941" y="314931"/>
                  </a:lnTo>
                  <a:lnTo>
                    <a:pt x="279873" y="285229"/>
                  </a:lnTo>
                  <a:lnTo>
                    <a:pt x="279766" y="238135"/>
                  </a:lnTo>
                  <a:lnTo>
                    <a:pt x="278366" y="80733"/>
                  </a:lnTo>
                  <a:lnTo>
                    <a:pt x="277654" y="33895"/>
                  </a:lnTo>
                  <a:lnTo>
                    <a:pt x="277141" y="128"/>
                  </a:lnTo>
                  <a:lnTo>
                    <a:pt x="313536" y="45825"/>
                  </a:lnTo>
                  <a:lnTo>
                    <a:pt x="545904" y="45825"/>
                  </a:lnTo>
                  <a:lnTo>
                    <a:pt x="565500" y="0"/>
                  </a:lnTo>
                  <a:lnTo>
                    <a:pt x="607483" y="60185"/>
                  </a:lnTo>
                  <a:lnTo>
                    <a:pt x="585092" y="91085"/>
                  </a:lnTo>
                  <a:lnTo>
                    <a:pt x="585092" y="329963"/>
                  </a:lnTo>
                  <a:lnTo>
                    <a:pt x="585220" y="386207"/>
                  </a:lnTo>
                  <a:lnTo>
                    <a:pt x="585266" y="406836"/>
                  </a:lnTo>
                  <a:lnTo>
                    <a:pt x="586666" y="533901"/>
                  </a:lnTo>
                  <a:lnTo>
                    <a:pt x="587454" y="566166"/>
                  </a:lnTo>
                  <a:lnTo>
                    <a:pt x="587891" y="584096"/>
                  </a:lnTo>
                  <a:lnTo>
                    <a:pt x="551503" y="614502"/>
                  </a:lnTo>
                  <a:lnTo>
                    <a:pt x="551503" y="553572"/>
                  </a:lnTo>
                  <a:lnTo>
                    <a:pt x="450717" y="553572"/>
                  </a:lnTo>
                  <a:lnTo>
                    <a:pt x="450717" y="771903"/>
                  </a:lnTo>
                  <a:lnTo>
                    <a:pt x="531906" y="771903"/>
                  </a:lnTo>
                  <a:lnTo>
                    <a:pt x="565500" y="711018"/>
                  </a:lnTo>
                  <a:lnTo>
                    <a:pt x="613080" y="802932"/>
                  </a:lnTo>
                  <a:lnTo>
                    <a:pt x="450717" y="802369"/>
                  </a:lnTo>
                  <a:lnTo>
                    <a:pt x="450717" y="1010545"/>
                  </a:lnTo>
                  <a:lnTo>
                    <a:pt x="568299" y="1010712"/>
                  </a:lnTo>
                  <a:lnTo>
                    <a:pt x="604684" y="945262"/>
                  </a:lnTo>
                  <a:lnTo>
                    <a:pt x="655064" y="1042893"/>
                  </a:lnTo>
                  <a:lnTo>
                    <a:pt x="274342" y="1041009"/>
                  </a:lnTo>
                  <a:lnTo>
                    <a:pt x="254485" y="1042355"/>
                  </a:lnTo>
                  <a:lnTo>
                    <a:pt x="231035" y="1046959"/>
                  </a:lnTo>
                  <a:lnTo>
                    <a:pt x="222050" y="1050148"/>
                  </a:lnTo>
                  <a:lnTo>
                    <a:pt x="207152" y="1056242"/>
                  </a:lnTo>
                  <a:lnTo>
                    <a:pt x="181955" y="1010545"/>
                  </a:lnTo>
                  <a:lnTo>
                    <a:pt x="417122" y="1010545"/>
                  </a:lnTo>
                  <a:lnTo>
                    <a:pt x="417122" y="802369"/>
                  </a:lnTo>
                  <a:lnTo>
                    <a:pt x="355531" y="802369"/>
                  </a:lnTo>
                  <a:lnTo>
                    <a:pt x="335641" y="803721"/>
                  </a:lnTo>
                  <a:lnTo>
                    <a:pt x="312224" y="808319"/>
                  </a:lnTo>
                  <a:lnTo>
                    <a:pt x="303203" y="811520"/>
                  </a:lnTo>
                  <a:lnTo>
                    <a:pt x="288340" y="817601"/>
                  </a:lnTo>
                  <a:lnTo>
                    <a:pt x="263144" y="771903"/>
                  </a:lnTo>
                  <a:lnTo>
                    <a:pt x="417122" y="771903"/>
                  </a:lnTo>
                  <a:lnTo>
                    <a:pt x="417122" y="553572"/>
                  </a:lnTo>
                  <a:lnTo>
                    <a:pt x="313536" y="553572"/>
                  </a:lnTo>
                  <a:lnTo>
                    <a:pt x="313536" y="604347"/>
                  </a:lnTo>
                  <a:lnTo>
                    <a:pt x="277141" y="629734"/>
                  </a:lnTo>
                  <a:close/>
                </a:path>
                <a:path w="655320" h="1056639">
                  <a:moveTo>
                    <a:pt x="313536" y="279389"/>
                  </a:moveTo>
                  <a:lnTo>
                    <a:pt x="417122" y="279389"/>
                  </a:lnTo>
                  <a:lnTo>
                    <a:pt x="417122" y="76290"/>
                  </a:lnTo>
                  <a:lnTo>
                    <a:pt x="313536" y="76290"/>
                  </a:lnTo>
                  <a:lnTo>
                    <a:pt x="313536" y="279389"/>
                  </a:lnTo>
                  <a:close/>
                </a:path>
                <a:path w="655320" h="1056639">
                  <a:moveTo>
                    <a:pt x="450717" y="279389"/>
                  </a:moveTo>
                  <a:lnTo>
                    <a:pt x="551503" y="279389"/>
                  </a:lnTo>
                  <a:lnTo>
                    <a:pt x="551503" y="76290"/>
                  </a:lnTo>
                  <a:lnTo>
                    <a:pt x="450717" y="76290"/>
                  </a:lnTo>
                  <a:lnTo>
                    <a:pt x="450717" y="279389"/>
                  </a:lnTo>
                  <a:close/>
                </a:path>
                <a:path w="655320" h="1056639">
                  <a:moveTo>
                    <a:pt x="313536" y="523107"/>
                  </a:moveTo>
                  <a:lnTo>
                    <a:pt x="417122" y="523107"/>
                  </a:lnTo>
                  <a:lnTo>
                    <a:pt x="417122" y="309853"/>
                  </a:lnTo>
                  <a:lnTo>
                    <a:pt x="313536" y="309853"/>
                  </a:lnTo>
                  <a:lnTo>
                    <a:pt x="313536" y="523107"/>
                  </a:lnTo>
                  <a:close/>
                </a:path>
                <a:path w="655320" h="1056639">
                  <a:moveTo>
                    <a:pt x="450717" y="523107"/>
                  </a:moveTo>
                  <a:lnTo>
                    <a:pt x="551503" y="523107"/>
                  </a:lnTo>
                  <a:lnTo>
                    <a:pt x="551503" y="309853"/>
                  </a:lnTo>
                  <a:lnTo>
                    <a:pt x="450717" y="309853"/>
                  </a:lnTo>
                  <a:lnTo>
                    <a:pt x="450717" y="523107"/>
                  </a:lnTo>
                  <a:close/>
                </a:path>
              </a:pathLst>
            </a:custGeom>
            <a:ln w="9525">
              <a:solidFill>
                <a:srgbClr val="99CC00"/>
              </a:solidFill>
            </a:ln>
          </p:spPr>
          <p:txBody>
            <a:bodyPr wrap="square" lIns="0" tIns="0" rIns="0" bIns="0" rtlCol="0"/>
            <a:lstStyle/>
            <a:p/>
          </p:txBody>
        </p:sp>
      </p:grpSp>
      <p:grpSp>
        <p:nvGrpSpPr>
          <p:cNvPr id="22" name="object 22"/>
          <p:cNvGrpSpPr/>
          <p:nvPr/>
        </p:nvGrpSpPr>
        <p:grpSpPr>
          <a:xfrm>
            <a:off x="5073150" y="2571300"/>
            <a:ext cx="625475" cy="1205865"/>
            <a:chOff x="5073150" y="2571300"/>
            <a:chExt cx="625475" cy="1205865"/>
          </a:xfrm>
        </p:grpSpPr>
        <p:sp>
          <p:nvSpPr>
            <p:cNvPr id="23" name="object 23"/>
            <p:cNvSpPr/>
            <p:nvPr/>
          </p:nvSpPr>
          <p:spPr>
            <a:xfrm>
              <a:off x="5077912" y="2576062"/>
              <a:ext cx="615950" cy="1196340"/>
            </a:xfrm>
            <a:custGeom>
              <a:rect l="l" t="t" r="r" b="b"/>
              <a:pathLst>
                <a:path w="615950" h="1196339">
                  <a:moveTo>
                    <a:pt x="170730" y="632364"/>
                  </a:moveTo>
                  <a:lnTo>
                    <a:pt x="125948" y="570699"/>
                  </a:lnTo>
                  <a:lnTo>
                    <a:pt x="148339" y="534707"/>
                  </a:lnTo>
                  <a:lnTo>
                    <a:pt x="153616" y="384529"/>
                  </a:lnTo>
                  <a:lnTo>
                    <a:pt x="159669" y="201341"/>
                  </a:lnTo>
                  <a:lnTo>
                    <a:pt x="160933" y="154256"/>
                  </a:lnTo>
                  <a:lnTo>
                    <a:pt x="162247" y="41902"/>
                  </a:lnTo>
                  <a:lnTo>
                    <a:pt x="162333" y="0"/>
                  </a:lnTo>
                  <a:lnTo>
                    <a:pt x="226707" y="55224"/>
                  </a:lnTo>
                  <a:lnTo>
                    <a:pt x="204316" y="86581"/>
                  </a:lnTo>
                  <a:lnTo>
                    <a:pt x="198718" y="277174"/>
                  </a:lnTo>
                  <a:lnTo>
                    <a:pt x="603127" y="277174"/>
                  </a:lnTo>
                  <a:lnTo>
                    <a:pt x="615513" y="300224"/>
                  </a:lnTo>
                  <a:lnTo>
                    <a:pt x="198718" y="308063"/>
                  </a:lnTo>
                  <a:lnTo>
                    <a:pt x="190322" y="550044"/>
                  </a:lnTo>
                  <a:lnTo>
                    <a:pt x="590167" y="550044"/>
                  </a:lnTo>
                  <a:lnTo>
                    <a:pt x="593140" y="554071"/>
                  </a:lnTo>
                  <a:lnTo>
                    <a:pt x="577356" y="580554"/>
                  </a:lnTo>
                  <a:lnTo>
                    <a:pt x="526021" y="580554"/>
                  </a:lnTo>
                  <a:lnTo>
                    <a:pt x="193121" y="580921"/>
                  </a:lnTo>
                  <a:lnTo>
                    <a:pt x="170730" y="632364"/>
                  </a:lnTo>
                  <a:close/>
                </a:path>
                <a:path w="615950" h="1196339">
                  <a:moveTo>
                    <a:pt x="603127" y="277174"/>
                  </a:moveTo>
                  <a:lnTo>
                    <a:pt x="198718" y="277174"/>
                  </a:lnTo>
                  <a:lnTo>
                    <a:pt x="526021" y="270690"/>
                  </a:lnTo>
                  <a:lnTo>
                    <a:pt x="562377" y="201341"/>
                  </a:lnTo>
                  <a:lnTo>
                    <a:pt x="603127" y="277174"/>
                  </a:lnTo>
                  <a:close/>
                </a:path>
                <a:path w="615950" h="1196339">
                  <a:moveTo>
                    <a:pt x="590167" y="550044"/>
                  </a:moveTo>
                  <a:lnTo>
                    <a:pt x="190322" y="550044"/>
                  </a:lnTo>
                  <a:lnTo>
                    <a:pt x="520428" y="549063"/>
                  </a:lnTo>
                  <a:lnTo>
                    <a:pt x="542801" y="485878"/>
                  </a:lnTo>
                  <a:lnTo>
                    <a:pt x="590167" y="550044"/>
                  </a:lnTo>
                  <a:close/>
                </a:path>
                <a:path w="615950" h="1196339">
                  <a:moveTo>
                    <a:pt x="530477" y="1076786"/>
                  </a:moveTo>
                  <a:lnTo>
                    <a:pt x="450513" y="1076786"/>
                  </a:lnTo>
                  <a:lnTo>
                    <a:pt x="459792" y="1074723"/>
                  </a:lnTo>
                  <a:lnTo>
                    <a:pt x="466211" y="1071926"/>
                  </a:lnTo>
                  <a:lnTo>
                    <a:pt x="491118" y="1029345"/>
                  </a:lnTo>
                  <a:lnTo>
                    <a:pt x="501641" y="983345"/>
                  </a:lnTo>
                  <a:lnTo>
                    <a:pt x="509242" y="924149"/>
                  </a:lnTo>
                  <a:lnTo>
                    <a:pt x="512562" y="885002"/>
                  </a:lnTo>
                  <a:lnTo>
                    <a:pt x="518155" y="803436"/>
                  </a:lnTo>
                  <a:lnTo>
                    <a:pt x="522351" y="717523"/>
                  </a:lnTo>
                  <a:lnTo>
                    <a:pt x="525148" y="627286"/>
                  </a:lnTo>
                  <a:lnTo>
                    <a:pt x="526021" y="580554"/>
                  </a:lnTo>
                  <a:lnTo>
                    <a:pt x="577356" y="580554"/>
                  </a:lnTo>
                  <a:lnTo>
                    <a:pt x="567970" y="596302"/>
                  </a:lnTo>
                  <a:lnTo>
                    <a:pt x="564824" y="690617"/>
                  </a:lnTo>
                  <a:lnTo>
                    <a:pt x="556435" y="860318"/>
                  </a:lnTo>
                  <a:lnTo>
                    <a:pt x="551191" y="935690"/>
                  </a:lnTo>
                  <a:lnTo>
                    <a:pt x="544426" y="998525"/>
                  </a:lnTo>
                  <a:lnTo>
                    <a:pt x="540245" y="1030544"/>
                  </a:lnTo>
                  <a:lnTo>
                    <a:pt x="532855" y="1067869"/>
                  </a:lnTo>
                  <a:lnTo>
                    <a:pt x="530477" y="1076786"/>
                  </a:lnTo>
                  <a:close/>
                </a:path>
                <a:path w="615950" h="1196339">
                  <a:moveTo>
                    <a:pt x="449840" y="814486"/>
                  </a:moveTo>
                  <a:lnTo>
                    <a:pt x="377801" y="814486"/>
                  </a:lnTo>
                  <a:lnTo>
                    <a:pt x="414157" y="747369"/>
                  </a:lnTo>
                  <a:lnTo>
                    <a:pt x="449840" y="814486"/>
                  </a:lnTo>
                  <a:close/>
                </a:path>
                <a:path w="615950" h="1196339">
                  <a:moveTo>
                    <a:pt x="25189" y="857206"/>
                  </a:moveTo>
                  <a:lnTo>
                    <a:pt x="0" y="810974"/>
                  </a:lnTo>
                  <a:lnTo>
                    <a:pt x="449840" y="814486"/>
                  </a:lnTo>
                  <a:lnTo>
                    <a:pt x="464714" y="842462"/>
                  </a:lnTo>
                  <a:lnTo>
                    <a:pt x="89563" y="842462"/>
                  </a:lnTo>
                  <a:lnTo>
                    <a:pt x="71199" y="843668"/>
                  </a:lnTo>
                  <a:lnTo>
                    <a:pt x="41367" y="850504"/>
                  </a:lnTo>
                  <a:lnTo>
                    <a:pt x="25189" y="857206"/>
                  </a:lnTo>
                  <a:close/>
                </a:path>
                <a:path w="615950" h="1196339">
                  <a:moveTo>
                    <a:pt x="467293" y="847312"/>
                  </a:moveTo>
                  <a:lnTo>
                    <a:pt x="89563" y="842462"/>
                  </a:lnTo>
                  <a:lnTo>
                    <a:pt x="464714" y="842462"/>
                  </a:lnTo>
                  <a:lnTo>
                    <a:pt x="467293" y="847312"/>
                  </a:lnTo>
                  <a:close/>
                </a:path>
                <a:path w="615950" h="1196339">
                  <a:moveTo>
                    <a:pt x="433733" y="1196151"/>
                  </a:moveTo>
                  <a:lnTo>
                    <a:pt x="425922" y="1154974"/>
                  </a:lnTo>
                  <a:lnTo>
                    <a:pt x="391314" y="1108686"/>
                  </a:lnTo>
                  <a:lnTo>
                    <a:pt x="341445" y="1072884"/>
                  </a:lnTo>
                  <a:lnTo>
                    <a:pt x="344241" y="1047080"/>
                  </a:lnTo>
                  <a:lnTo>
                    <a:pt x="388026" y="1064398"/>
                  </a:lnTo>
                  <a:lnTo>
                    <a:pt x="438121" y="1075810"/>
                  </a:lnTo>
                  <a:lnTo>
                    <a:pt x="450513" y="1076786"/>
                  </a:lnTo>
                  <a:lnTo>
                    <a:pt x="530477" y="1076786"/>
                  </a:lnTo>
                  <a:lnTo>
                    <a:pt x="527218" y="1089010"/>
                  </a:lnTo>
                  <a:lnTo>
                    <a:pt x="510640" y="1128774"/>
                  </a:lnTo>
                  <a:lnTo>
                    <a:pt x="486060" y="1161062"/>
                  </a:lnTo>
                  <a:lnTo>
                    <a:pt x="454324" y="1185529"/>
                  </a:lnTo>
                  <a:lnTo>
                    <a:pt x="433733" y="1196151"/>
                  </a:lnTo>
                  <a:close/>
                </a:path>
              </a:pathLst>
            </a:custGeom>
            <a:solidFill>
              <a:srgbClr val="FFFF00"/>
            </a:solidFill>
          </p:spPr>
          <p:txBody>
            <a:bodyPr wrap="square" lIns="0" tIns="0" rIns="0" bIns="0" rtlCol="0"/>
            <a:lstStyle/>
            <a:p/>
          </p:txBody>
        </p:sp>
        <p:sp>
          <p:nvSpPr>
            <p:cNvPr id="24" name="object 24"/>
            <p:cNvSpPr/>
            <p:nvPr/>
          </p:nvSpPr>
          <p:spPr>
            <a:xfrm>
              <a:off x="5077912" y="2576062"/>
              <a:ext cx="615950" cy="1196340"/>
            </a:xfrm>
            <a:custGeom>
              <a:rect l="l" t="t" r="r" b="b"/>
              <a:pathLst>
                <a:path w="615950" h="1196339">
                  <a:moveTo>
                    <a:pt x="377801" y="814486"/>
                  </a:moveTo>
                  <a:lnTo>
                    <a:pt x="414157" y="747369"/>
                  </a:lnTo>
                  <a:lnTo>
                    <a:pt x="467293" y="847312"/>
                  </a:lnTo>
                  <a:lnTo>
                    <a:pt x="89563" y="842462"/>
                  </a:lnTo>
                  <a:lnTo>
                    <a:pt x="71199" y="843668"/>
                  </a:lnTo>
                  <a:lnTo>
                    <a:pt x="41367" y="850504"/>
                  </a:lnTo>
                  <a:lnTo>
                    <a:pt x="25189" y="857206"/>
                  </a:lnTo>
                  <a:lnTo>
                    <a:pt x="0" y="810974"/>
                  </a:lnTo>
                  <a:lnTo>
                    <a:pt x="377801" y="814486"/>
                  </a:lnTo>
                  <a:close/>
                </a:path>
                <a:path w="615950" h="1196339">
                  <a:moveTo>
                    <a:pt x="148339" y="534707"/>
                  </a:moveTo>
                  <a:lnTo>
                    <a:pt x="153616" y="384529"/>
                  </a:lnTo>
                  <a:lnTo>
                    <a:pt x="159621" y="203114"/>
                  </a:lnTo>
                  <a:lnTo>
                    <a:pt x="160753" y="160971"/>
                  </a:lnTo>
                  <a:lnTo>
                    <a:pt x="160933" y="154256"/>
                  </a:lnTo>
                  <a:lnTo>
                    <a:pt x="161365" y="129777"/>
                  </a:lnTo>
                  <a:lnTo>
                    <a:pt x="161546" y="119544"/>
                  </a:lnTo>
                  <a:lnTo>
                    <a:pt x="162246" y="42416"/>
                  </a:lnTo>
                  <a:lnTo>
                    <a:pt x="162247" y="41902"/>
                  </a:lnTo>
                  <a:lnTo>
                    <a:pt x="162333" y="0"/>
                  </a:lnTo>
                  <a:lnTo>
                    <a:pt x="226707" y="55224"/>
                  </a:lnTo>
                  <a:lnTo>
                    <a:pt x="204316" y="86581"/>
                  </a:lnTo>
                  <a:lnTo>
                    <a:pt x="198718" y="277174"/>
                  </a:lnTo>
                  <a:lnTo>
                    <a:pt x="526021" y="270690"/>
                  </a:lnTo>
                  <a:lnTo>
                    <a:pt x="562377" y="201341"/>
                  </a:lnTo>
                  <a:lnTo>
                    <a:pt x="615513" y="300224"/>
                  </a:lnTo>
                  <a:lnTo>
                    <a:pt x="198718" y="308063"/>
                  </a:lnTo>
                  <a:lnTo>
                    <a:pt x="190322" y="550044"/>
                  </a:lnTo>
                  <a:lnTo>
                    <a:pt x="520428" y="549063"/>
                  </a:lnTo>
                  <a:lnTo>
                    <a:pt x="542801" y="485878"/>
                  </a:lnTo>
                  <a:lnTo>
                    <a:pt x="593140" y="554071"/>
                  </a:lnTo>
                  <a:lnTo>
                    <a:pt x="567970" y="596302"/>
                  </a:lnTo>
                  <a:lnTo>
                    <a:pt x="566511" y="640046"/>
                  </a:lnTo>
                  <a:lnTo>
                    <a:pt x="564824" y="690617"/>
                  </a:lnTo>
                  <a:lnTo>
                    <a:pt x="556435" y="860318"/>
                  </a:lnTo>
                  <a:lnTo>
                    <a:pt x="552879" y="911428"/>
                  </a:lnTo>
                  <a:lnTo>
                    <a:pt x="551191" y="935690"/>
                  </a:lnTo>
                  <a:lnTo>
                    <a:pt x="544426" y="998525"/>
                  </a:lnTo>
                  <a:lnTo>
                    <a:pt x="532855" y="1067869"/>
                  </a:lnTo>
                  <a:lnTo>
                    <a:pt x="521013" y="1107159"/>
                  </a:lnTo>
                  <a:lnTo>
                    <a:pt x="510640" y="1128774"/>
                  </a:lnTo>
                  <a:lnTo>
                    <a:pt x="486060" y="1161062"/>
                  </a:lnTo>
                  <a:lnTo>
                    <a:pt x="454324" y="1185529"/>
                  </a:lnTo>
                  <a:lnTo>
                    <a:pt x="433733" y="1196151"/>
                  </a:lnTo>
                  <a:lnTo>
                    <a:pt x="425922" y="1154974"/>
                  </a:lnTo>
                  <a:lnTo>
                    <a:pt x="391314" y="1108686"/>
                  </a:lnTo>
                  <a:lnTo>
                    <a:pt x="341445" y="1072884"/>
                  </a:lnTo>
                  <a:lnTo>
                    <a:pt x="344241" y="1047080"/>
                  </a:lnTo>
                  <a:lnTo>
                    <a:pt x="368340" y="1057026"/>
                  </a:lnTo>
                  <a:lnTo>
                    <a:pt x="388026" y="1064398"/>
                  </a:lnTo>
                  <a:lnTo>
                    <a:pt x="414594" y="1071839"/>
                  </a:lnTo>
                  <a:lnTo>
                    <a:pt x="438121" y="1075810"/>
                  </a:lnTo>
                  <a:lnTo>
                    <a:pt x="450513" y="1076786"/>
                  </a:lnTo>
                  <a:lnTo>
                    <a:pt x="483777" y="1048415"/>
                  </a:lnTo>
                  <a:lnTo>
                    <a:pt x="497498" y="1005393"/>
                  </a:lnTo>
                  <a:lnTo>
                    <a:pt x="509242" y="924149"/>
                  </a:lnTo>
                  <a:lnTo>
                    <a:pt x="512562" y="885002"/>
                  </a:lnTo>
                  <a:lnTo>
                    <a:pt x="518155" y="803436"/>
                  </a:lnTo>
                  <a:lnTo>
                    <a:pt x="522351" y="717523"/>
                  </a:lnTo>
                  <a:lnTo>
                    <a:pt x="525148" y="627286"/>
                  </a:lnTo>
                  <a:lnTo>
                    <a:pt x="525284" y="619945"/>
                  </a:lnTo>
                  <a:lnTo>
                    <a:pt x="526021" y="580554"/>
                  </a:lnTo>
                  <a:lnTo>
                    <a:pt x="193121" y="580921"/>
                  </a:lnTo>
                  <a:lnTo>
                    <a:pt x="170730" y="632364"/>
                  </a:lnTo>
                  <a:lnTo>
                    <a:pt x="125948" y="570699"/>
                  </a:lnTo>
                  <a:lnTo>
                    <a:pt x="148339" y="534707"/>
                  </a:lnTo>
                  <a:close/>
                </a:path>
              </a:pathLst>
            </a:custGeom>
            <a:ln w="9525">
              <a:solidFill>
                <a:srgbClr val="99CC00"/>
              </a:solidFill>
            </a:ln>
          </p:spPr>
          <p:txBody>
            <a:bodyPr wrap="square" lIns="0" tIns="0" rIns="0" bIns="0" rtlCol="0"/>
            <a:lstStyle/>
            <a:p/>
          </p:txBody>
        </p:sp>
      </p:grpSp>
      <p:grpSp>
        <p:nvGrpSpPr>
          <p:cNvPr id="25" name="object 25"/>
          <p:cNvGrpSpPr/>
          <p:nvPr/>
        </p:nvGrpSpPr>
        <p:grpSpPr>
          <a:xfrm>
            <a:off x="5783748" y="2521293"/>
            <a:ext cx="657860" cy="1283970"/>
            <a:chOff x="5783748" y="2521293"/>
            <a:chExt cx="657860" cy="1283970"/>
          </a:xfrm>
        </p:grpSpPr>
        <p:sp>
          <p:nvSpPr>
            <p:cNvPr id="26" name="object 26"/>
            <p:cNvSpPr/>
            <p:nvPr/>
          </p:nvSpPr>
          <p:spPr>
            <a:xfrm>
              <a:off x="5788510" y="2526056"/>
              <a:ext cx="648335" cy="1274445"/>
            </a:xfrm>
            <a:custGeom>
              <a:rect l="l" t="t" r="r" b="b"/>
              <a:pathLst>
                <a:path w="648335" h="1274445">
                  <a:moveTo>
                    <a:pt x="265454" y="247584"/>
                  </a:moveTo>
                  <a:lnTo>
                    <a:pt x="243111" y="204966"/>
                  </a:lnTo>
                  <a:lnTo>
                    <a:pt x="374375" y="198691"/>
                  </a:lnTo>
                  <a:lnTo>
                    <a:pt x="374202" y="143118"/>
                  </a:lnTo>
                  <a:lnTo>
                    <a:pt x="372804" y="43414"/>
                  </a:lnTo>
                  <a:lnTo>
                    <a:pt x="371582" y="0"/>
                  </a:lnTo>
                  <a:lnTo>
                    <a:pt x="435819" y="56739"/>
                  </a:lnTo>
                  <a:lnTo>
                    <a:pt x="410683" y="97130"/>
                  </a:lnTo>
                  <a:lnTo>
                    <a:pt x="410683" y="196956"/>
                  </a:lnTo>
                  <a:lnTo>
                    <a:pt x="567402" y="196956"/>
                  </a:lnTo>
                  <a:lnTo>
                    <a:pt x="575462" y="211648"/>
                  </a:lnTo>
                  <a:lnTo>
                    <a:pt x="566547" y="225530"/>
                  </a:lnTo>
                  <a:lnTo>
                    <a:pt x="516812" y="225530"/>
                  </a:lnTo>
                  <a:lnTo>
                    <a:pt x="410683" y="230230"/>
                  </a:lnTo>
                  <a:lnTo>
                    <a:pt x="410683" y="231838"/>
                  </a:lnTo>
                  <a:lnTo>
                    <a:pt x="374375" y="231838"/>
                  </a:lnTo>
                  <a:lnTo>
                    <a:pt x="287797" y="235672"/>
                  </a:lnTo>
                  <a:lnTo>
                    <a:pt x="265454" y="247584"/>
                  </a:lnTo>
                  <a:close/>
                </a:path>
                <a:path w="648335" h="1274445">
                  <a:moveTo>
                    <a:pt x="567402" y="196956"/>
                  </a:moveTo>
                  <a:lnTo>
                    <a:pt x="410683" y="196956"/>
                  </a:lnTo>
                  <a:lnTo>
                    <a:pt x="511226" y="192149"/>
                  </a:lnTo>
                  <a:lnTo>
                    <a:pt x="536362" y="140371"/>
                  </a:lnTo>
                  <a:lnTo>
                    <a:pt x="567402" y="196956"/>
                  </a:lnTo>
                  <a:close/>
                </a:path>
                <a:path w="648335" h="1274445">
                  <a:moveTo>
                    <a:pt x="30762" y="240728"/>
                  </a:moveTo>
                  <a:lnTo>
                    <a:pt x="8389" y="198778"/>
                  </a:lnTo>
                  <a:lnTo>
                    <a:pt x="153739" y="193053"/>
                  </a:lnTo>
                  <a:lnTo>
                    <a:pt x="178874" y="143118"/>
                  </a:lnTo>
                  <a:lnTo>
                    <a:pt x="217975" y="217033"/>
                  </a:lnTo>
                  <a:lnTo>
                    <a:pt x="209719" y="225424"/>
                  </a:lnTo>
                  <a:lnTo>
                    <a:pt x="153739" y="225424"/>
                  </a:lnTo>
                  <a:lnTo>
                    <a:pt x="55932" y="229283"/>
                  </a:lnTo>
                  <a:lnTo>
                    <a:pt x="30762" y="240728"/>
                  </a:lnTo>
                  <a:close/>
                </a:path>
                <a:path w="648335" h="1274445">
                  <a:moveTo>
                    <a:pt x="64322" y="656967"/>
                  </a:moveTo>
                  <a:lnTo>
                    <a:pt x="27966" y="587589"/>
                  </a:lnTo>
                  <a:lnTo>
                    <a:pt x="58728" y="560716"/>
                  </a:lnTo>
                  <a:lnTo>
                    <a:pt x="153739" y="225424"/>
                  </a:lnTo>
                  <a:lnTo>
                    <a:pt x="209719" y="225424"/>
                  </a:lnTo>
                  <a:lnTo>
                    <a:pt x="190046" y="245418"/>
                  </a:lnTo>
                  <a:lnTo>
                    <a:pt x="89491" y="576595"/>
                  </a:lnTo>
                  <a:lnTo>
                    <a:pt x="220435" y="576595"/>
                  </a:lnTo>
                  <a:lnTo>
                    <a:pt x="231939" y="597253"/>
                  </a:lnTo>
                  <a:lnTo>
                    <a:pt x="224325" y="608393"/>
                  </a:lnTo>
                  <a:lnTo>
                    <a:pt x="173289" y="608393"/>
                  </a:lnTo>
                  <a:lnTo>
                    <a:pt x="86695" y="608757"/>
                  </a:lnTo>
                  <a:lnTo>
                    <a:pt x="64322" y="656967"/>
                  </a:lnTo>
                  <a:close/>
                </a:path>
                <a:path w="648335" h="1274445">
                  <a:moveTo>
                    <a:pt x="626210" y="363331"/>
                  </a:moveTo>
                  <a:lnTo>
                    <a:pt x="410683" y="363331"/>
                  </a:lnTo>
                  <a:lnTo>
                    <a:pt x="516812" y="360125"/>
                  </a:lnTo>
                  <a:lnTo>
                    <a:pt x="516812" y="225530"/>
                  </a:lnTo>
                  <a:lnTo>
                    <a:pt x="566547" y="225530"/>
                  </a:lnTo>
                  <a:lnTo>
                    <a:pt x="553119" y="246440"/>
                  </a:lnTo>
                  <a:lnTo>
                    <a:pt x="553119" y="359028"/>
                  </a:lnTo>
                  <a:lnTo>
                    <a:pt x="624051" y="359028"/>
                  </a:lnTo>
                  <a:lnTo>
                    <a:pt x="626210" y="363331"/>
                  </a:lnTo>
                  <a:close/>
                </a:path>
                <a:path w="648335" h="1274445">
                  <a:moveTo>
                    <a:pt x="220768" y="412544"/>
                  </a:moveTo>
                  <a:lnTo>
                    <a:pt x="198425" y="369743"/>
                  </a:lnTo>
                  <a:lnTo>
                    <a:pt x="374375" y="364428"/>
                  </a:lnTo>
                  <a:lnTo>
                    <a:pt x="374375" y="231838"/>
                  </a:lnTo>
                  <a:lnTo>
                    <a:pt x="410683" y="231838"/>
                  </a:lnTo>
                  <a:lnTo>
                    <a:pt x="410683" y="363331"/>
                  </a:lnTo>
                  <a:lnTo>
                    <a:pt x="626210" y="363331"/>
                  </a:lnTo>
                  <a:lnTo>
                    <a:pt x="639594" y="390000"/>
                  </a:lnTo>
                  <a:lnTo>
                    <a:pt x="553119" y="392805"/>
                  </a:lnTo>
                  <a:lnTo>
                    <a:pt x="553125" y="393774"/>
                  </a:lnTo>
                  <a:lnTo>
                    <a:pt x="516812" y="393774"/>
                  </a:lnTo>
                  <a:lnTo>
                    <a:pt x="410683" y="396606"/>
                  </a:lnTo>
                  <a:lnTo>
                    <a:pt x="410683" y="397575"/>
                  </a:lnTo>
                  <a:lnTo>
                    <a:pt x="374375" y="397575"/>
                  </a:lnTo>
                  <a:lnTo>
                    <a:pt x="243111" y="401079"/>
                  </a:lnTo>
                  <a:lnTo>
                    <a:pt x="220768" y="412544"/>
                  </a:lnTo>
                  <a:close/>
                </a:path>
                <a:path w="648335" h="1274445">
                  <a:moveTo>
                    <a:pt x="624051" y="359028"/>
                  </a:moveTo>
                  <a:lnTo>
                    <a:pt x="553119" y="359028"/>
                  </a:lnTo>
                  <a:lnTo>
                    <a:pt x="561498" y="358775"/>
                  </a:lnTo>
                  <a:lnTo>
                    <a:pt x="592204" y="295568"/>
                  </a:lnTo>
                  <a:lnTo>
                    <a:pt x="624051" y="359028"/>
                  </a:lnTo>
                  <a:close/>
                </a:path>
                <a:path w="648335" h="1274445">
                  <a:moveTo>
                    <a:pt x="554531" y="535253"/>
                  </a:moveTo>
                  <a:lnTo>
                    <a:pt x="410683" y="535253"/>
                  </a:lnTo>
                  <a:lnTo>
                    <a:pt x="516812" y="533976"/>
                  </a:lnTo>
                  <a:lnTo>
                    <a:pt x="516812" y="393774"/>
                  </a:lnTo>
                  <a:lnTo>
                    <a:pt x="553125" y="393774"/>
                  </a:lnTo>
                  <a:lnTo>
                    <a:pt x="553596" y="473065"/>
                  </a:lnTo>
                  <a:lnTo>
                    <a:pt x="554531" y="535253"/>
                  </a:lnTo>
                  <a:close/>
                </a:path>
                <a:path w="648335" h="1274445">
                  <a:moveTo>
                    <a:pt x="259867" y="580725"/>
                  </a:moveTo>
                  <a:lnTo>
                    <a:pt x="237525" y="537335"/>
                  </a:lnTo>
                  <a:lnTo>
                    <a:pt x="374375" y="535689"/>
                  </a:lnTo>
                  <a:lnTo>
                    <a:pt x="374375" y="397575"/>
                  </a:lnTo>
                  <a:lnTo>
                    <a:pt x="410683" y="397575"/>
                  </a:lnTo>
                  <a:lnTo>
                    <a:pt x="410683" y="535253"/>
                  </a:lnTo>
                  <a:lnTo>
                    <a:pt x="554531" y="535253"/>
                  </a:lnTo>
                  <a:lnTo>
                    <a:pt x="554690" y="545838"/>
                  </a:lnTo>
                  <a:lnTo>
                    <a:pt x="555504" y="567626"/>
                  </a:lnTo>
                  <a:lnTo>
                    <a:pt x="516812" y="567626"/>
                  </a:lnTo>
                  <a:lnTo>
                    <a:pt x="410683" y="568528"/>
                  </a:lnTo>
                  <a:lnTo>
                    <a:pt x="410683" y="568837"/>
                  </a:lnTo>
                  <a:lnTo>
                    <a:pt x="374375" y="568837"/>
                  </a:lnTo>
                  <a:lnTo>
                    <a:pt x="285003" y="569597"/>
                  </a:lnTo>
                  <a:lnTo>
                    <a:pt x="259867" y="580725"/>
                  </a:lnTo>
                  <a:close/>
                </a:path>
                <a:path w="648335" h="1274445">
                  <a:moveTo>
                    <a:pt x="220435" y="576595"/>
                  </a:moveTo>
                  <a:lnTo>
                    <a:pt x="89491" y="576595"/>
                  </a:lnTo>
                  <a:lnTo>
                    <a:pt x="173289" y="575954"/>
                  </a:lnTo>
                  <a:lnTo>
                    <a:pt x="192839" y="527036"/>
                  </a:lnTo>
                  <a:lnTo>
                    <a:pt x="220435" y="576595"/>
                  </a:lnTo>
                  <a:close/>
                </a:path>
                <a:path w="648335" h="1274445">
                  <a:moveTo>
                    <a:pt x="516812" y="618098"/>
                  </a:moveTo>
                  <a:lnTo>
                    <a:pt x="516812" y="567626"/>
                  </a:lnTo>
                  <a:lnTo>
                    <a:pt x="555504" y="567626"/>
                  </a:lnTo>
                  <a:lnTo>
                    <a:pt x="555912" y="578555"/>
                  </a:lnTo>
                  <a:lnTo>
                    <a:pt x="516812" y="618098"/>
                  </a:lnTo>
                  <a:close/>
                </a:path>
                <a:path w="648335" h="1274445">
                  <a:moveTo>
                    <a:pt x="410683" y="723525"/>
                  </a:moveTo>
                  <a:lnTo>
                    <a:pt x="374375" y="723525"/>
                  </a:lnTo>
                  <a:lnTo>
                    <a:pt x="374375" y="568837"/>
                  </a:lnTo>
                  <a:lnTo>
                    <a:pt x="410683" y="568837"/>
                  </a:lnTo>
                  <a:lnTo>
                    <a:pt x="410683" y="723525"/>
                  </a:lnTo>
                  <a:close/>
                </a:path>
                <a:path w="648335" h="1274445">
                  <a:moveTo>
                    <a:pt x="164867" y="969077"/>
                  </a:moveTo>
                  <a:lnTo>
                    <a:pt x="128603" y="969077"/>
                  </a:lnTo>
                  <a:lnTo>
                    <a:pt x="135410" y="937765"/>
                  </a:lnTo>
                  <a:lnTo>
                    <a:pt x="147978" y="863349"/>
                  </a:lnTo>
                  <a:lnTo>
                    <a:pt x="159150" y="773189"/>
                  </a:lnTo>
                  <a:lnTo>
                    <a:pt x="168576" y="671056"/>
                  </a:lnTo>
                  <a:lnTo>
                    <a:pt x="173289" y="608393"/>
                  </a:lnTo>
                  <a:lnTo>
                    <a:pt x="224325" y="608393"/>
                  </a:lnTo>
                  <a:lnTo>
                    <a:pt x="209596" y="629945"/>
                  </a:lnTo>
                  <a:lnTo>
                    <a:pt x="203836" y="693017"/>
                  </a:lnTo>
                  <a:lnTo>
                    <a:pt x="191267" y="806717"/>
                  </a:lnTo>
                  <a:lnTo>
                    <a:pt x="177304" y="903840"/>
                  </a:lnTo>
                  <a:lnTo>
                    <a:pt x="164867" y="969077"/>
                  </a:lnTo>
                  <a:close/>
                </a:path>
                <a:path w="648335" h="1274445">
                  <a:moveTo>
                    <a:pt x="545459" y="724409"/>
                  </a:moveTo>
                  <a:lnTo>
                    <a:pt x="486090" y="724409"/>
                  </a:lnTo>
                  <a:lnTo>
                    <a:pt x="516812" y="662963"/>
                  </a:lnTo>
                  <a:lnTo>
                    <a:pt x="545459" y="724409"/>
                  </a:lnTo>
                  <a:close/>
                </a:path>
                <a:path w="648335" h="1274445">
                  <a:moveTo>
                    <a:pt x="259867" y="766277"/>
                  </a:moveTo>
                  <a:lnTo>
                    <a:pt x="237525" y="722441"/>
                  </a:lnTo>
                  <a:lnTo>
                    <a:pt x="410683" y="723525"/>
                  </a:lnTo>
                  <a:lnTo>
                    <a:pt x="410683" y="723812"/>
                  </a:lnTo>
                  <a:lnTo>
                    <a:pt x="545459" y="724409"/>
                  </a:lnTo>
                  <a:lnTo>
                    <a:pt x="560024" y="755649"/>
                  </a:lnTo>
                  <a:lnTo>
                    <a:pt x="285003" y="755649"/>
                  </a:lnTo>
                  <a:lnTo>
                    <a:pt x="259867" y="766277"/>
                  </a:lnTo>
                  <a:close/>
                </a:path>
                <a:path w="648335" h="1274445">
                  <a:moveTo>
                    <a:pt x="5593" y="1264130"/>
                  </a:moveTo>
                  <a:lnTo>
                    <a:pt x="0" y="1247905"/>
                  </a:lnTo>
                  <a:lnTo>
                    <a:pt x="17128" y="1225337"/>
                  </a:lnTo>
                  <a:lnTo>
                    <a:pt x="49290" y="1175934"/>
                  </a:lnTo>
                  <a:lnTo>
                    <a:pt x="78654" y="1120841"/>
                  </a:lnTo>
                  <a:lnTo>
                    <a:pt x="105212" y="1060165"/>
                  </a:lnTo>
                  <a:lnTo>
                    <a:pt x="117431" y="1027799"/>
                  </a:lnTo>
                  <a:lnTo>
                    <a:pt x="106609" y="996069"/>
                  </a:lnTo>
                  <a:lnTo>
                    <a:pt x="87045" y="930497"/>
                  </a:lnTo>
                  <a:lnTo>
                    <a:pt x="70265" y="861919"/>
                  </a:lnTo>
                  <a:lnTo>
                    <a:pt x="56282" y="790198"/>
                  </a:lnTo>
                  <a:lnTo>
                    <a:pt x="50339" y="753147"/>
                  </a:lnTo>
                  <a:lnTo>
                    <a:pt x="61525" y="742536"/>
                  </a:lnTo>
                  <a:lnTo>
                    <a:pt x="69519" y="777432"/>
                  </a:lnTo>
                  <a:lnTo>
                    <a:pt x="84073" y="834596"/>
                  </a:lnTo>
                  <a:lnTo>
                    <a:pt x="100848" y="891166"/>
                  </a:lnTo>
                  <a:lnTo>
                    <a:pt x="119002" y="944051"/>
                  </a:lnTo>
                  <a:lnTo>
                    <a:pt x="128603" y="969077"/>
                  </a:lnTo>
                  <a:lnTo>
                    <a:pt x="164867" y="969077"/>
                  </a:lnTo>
                  <a:lnTo>
                    <a:pt x="161943" y="984414"/>
                  </a:lnTo>
                  <a:lnTo>
                    <a:pt x="153739" y="1018510"/>
                  </a:lnTo>
                  <a:lnTo>
                    <a:pt x="164689" y="1037147"/>
                  </a:lnTo>
                  <a:lnTo>
                    <a:pt x="186206" y="1068035"/>
                  </a:lnTo>
                  <a:lnTo>
                    <a:pt x="189454" y="1071690"/>
                  </a:lnTo>
                  <a:lnTo>
                    <a:pt x="136981" y="1071690"/>
                  </a:lnTo>
                  <a:lnTo>
                    <a:pt x="119602" y="1108998"/>
                  </a:lnTo>
                  <a:lnTo>
                    <a:pt x="98885" y="1145603"/>
                  </a:lnTo>
                  <a:lnTo>
                    <a:pt x="66026" y="1193883"/>
                  </a:lnTo>
                  <a:lnTo>
                    <a:pt x="28384" y="1239611"/>
                  </a:lnTo>
                  <a:lnTo>
                    <a:pt x="5593" y="1264130"/>
                  </a:lnTo>
                  <a:close/>
                </a:path>
                <a:path w="648335" h="1274445">
                  <a:moveTo>
                    <a:pt x="410683" y="900311"/>
                  </a:moveTo>
                  <a:lnTo>
                    <a:pt x="374375" y="900311"/>
                  </a:lnTo>
                  <a:lnTo>
                    <a:pt x="374375" y="756672"/>
                  </a:lnTo>
                  <a:lnTo>
                    <a:pt x="285003" y="755649"/>
                  </a:lnTo>
                  <a:lnTo>
                    <a:pt x="560024" y="755649"/>
                  </a:lnTo>
                  <a:lnTo>
                    <a:pt x="560694" y="757087"/>
                  </a:lnTo>
                  <a:lnTo>
                    <a:pt x="410683" y="757087"/>
                  </a:lnTo>
                  <a:lnTo>
                    <a:pt x="410683" y="900311"/>
                  </a:lnTo>
                  <a:close/>
                </a:path>
                <a:path w="648335" h="1274445">
                  <a:moveTo>
                    <a:pt x="561498" y="758812"/>
                  </a:moveTo>
                  <a:lnTo>
                    <a:pt x="410683" y="757087"/>
                  </a:lnTo>
                  <a:lnTo>
                    <a:pt x="560694" y="757087"/>
                  </a:lnTo>
                  <a:lnTo>
                    <a:pt x="561498" y="758812"/>
                  </a:lnTo>
                  <a:close/>
                </a:path>
                <a:path w="648335" h="1274445">
                  <a:moveTo>
                    <a:pt x="603316" y="904708"/>
                  </a:moveTo>
                  <a:lnTo>
                    <a:pt x="539155" y="904708"/>
                  </a:lnTo>
                  <a:lnTo>
                    <a:pt x="572669" y="837912"/>
                  </a:lnTo>
                  <a:lnTo>
                    <a:pt x="603316" y="904708"/>
                  </a:lnTo>
                  <a:close/>
                </a:path>
                <a:path w="648335" h="1274445">
                  <a:moveTo>
                    <a:pt x="217975" y="939599"/>
                  </a:moveTo>
                  <a:lnTo>
                    <a:pt x="195632" y="895540"/>
                  </a:lnTo>
                  <a:lnTo>
                    <a:pt x="374375" y="900311"/>
                  </a:lnTo>
                  <a:lnTo>
                    <a:pt x="410683" y="900311"/>
                  </a:lnTo>
                  <a:lnTo>
                    <a:pt x="410683" y="901280"/>
                  </a:lnTo>
                  <a:lnTo>
                    <a:pt x="539155" y="904708"/>
                  </a:lnTo>
                  <a:lnTo>
                    <a:pt x="603316" y="904708"/>
                  </a:lnTo>
                  <a:lnTo>
                    <a:pt x="614687" y="929492"/>
                  </a:lnTo>
                  <a:lnTo>
                    <a:pt x="243111" y="929492"/>
                  </a:lnTo>
                  <a:lnTo>
                    <a:pt x="217975" y="939599"/>
                  </a:lnTo>
                  <a:close/>
                </a:path>
                <a:path w="648335" h="1274445">
                  <a:moveTo>
                    <a:pt x="371582" y="1159813"/>
                  </a:moveTo>
                  <a:lnTo>
                    <a:pt x="372804" y="1098083"/>
                  </a:lnTo>
                  <a:lnTo>
                    <a:pt x="374201" y="984899"/>
                  </a:lnTo>
                  <a:lnTo>
                    <a:pt x="374375" y="933457"/>
                  </a:lnTo>
                  <a:lnTo>
                    <a:pt x="243111" y="929492"/>
                  </a:lnTo>
                  <a:lnTo>
                    <a:pt x="614687" y="929492"/>
                  </a:lnTo>
                  <a:lnTo>
                    <a:pt x="617010" y="934554"/>
                  </a:lnTo>
                  <a:lnTo>
                    <a:pt x="410683" y="934554"/>
                  </a:lnTo>
                  <a:lnTo>
                    <a:pt x="410815" y="969077"/>
                  </a:lnTo>
                  <a:lnTo>
                    <a:pt x="410928" y="984899"/>
                  </a:lnTo>
                  <a:lnTo>
                    <a:pt x="412254" y="1077085"/>
                  </a:lnTo>
                  <a:lnTo>
                    <a:pt x="413476" y="1128801"/>
                  </a:lnTo>
                  <a:lnTo>
                    <a:pt x="371582" y="1159813"/>
                  </a:lnTo>
                  <a:close/>
                </a:path>
                <a:path w="648335" h="1274445">
                  <a:moveTo>
                    <a:pt x="620080" y="941246"/>
                  </a:moveTo>
                  <a:lnTo>
                    <a:pt x="410683" y="934554"/>
                  </a:lnTo>
                  <a:lnTo>
                    <a:pt x="617010" y="934554"/>
                  </a:lnTo>
                  <a:lnTo>
                    <a:pt x="620080" y="941246"/>
                  </a:lnTo>
                  <a:close/>
                </a:path>
                <a:path w="648335" h="1274445">
                  <a:moveTo>
                    <a:pt x="597779" y="1274191"/>
                  </a:moveTo>
                  <a:lnTo>
                    <a:pt x="583655" y="1273749"/>
                  </a:lnTo>
                  <a:lnTo>
                    <a:pt x="556086" y="1273472"/>
                  </a:lnTo>
                  <a:lnTo>
                    <a:pt x="465318" y="1268962"/>
                  </a:lnTo>
                  <a:lnTo>
                    <a:pt x="416268" y="1264897"/>
                  </a:lnTo>
                  <a:lnTo>
                    <a:pt x="345770" y="1252433"/>
                  </a:lnTo>
                  <a:lnTo>
                    <a:pt x="304227" y="1238110"/>
                  </a:lnTo>
                  <a:lnTo>
                    <a:pt x="267004" y="1219012"/>
                  </a:lnTo>
                  <a:lnTo>
                    <a:pt x="232767" y="1194063"/>
                  </a:lnTo>
                  <a:lnTo>
                    <a:pt x="203421" y="1166284"/>
                  </a:lnTo>
                  <a:lnTo>
                    <a:pt x="175143" y="1132256"/>
                  </a:lnTo>
                  <a:lnTo>
                    <a:pt x="149199" y="1093242"/>
                  </a:lnTo>
                  <a:lnTo>
                    <a:pt x="136981" y="1071690"/>
                  </a:lnTo>
                  <a:lnTo>
                    <a:pt x="189454" y="1071690"/>
                  </a:lnTo>
                  <a:lnTo>
                    <a:pt x="211342" y="1096320"/>
                  </a:lnTo>
                  <a:lnTo>
                    <a:pt x="234500" y="1116621"/>
                  </a:lnTo>
                  <a:lnTo>
                    <a:pt x="270079" y="1141501"/>
                  </a:lnTo>
                  <a:lnTo>
                    <a:pt x="304292" y="1158389"/>
                  </a:lnTo>
                  <a:lnTo>
                    <a:pt x="341996" y="1171456"/>
                  </a:lnTo>
                  <a:lnTo>
                    <a:pt x="380967" y="1180163"/>
                  </a:lnTo>
                  <a:lnTo>
                    <a:pt x="428444" y="1185904"/>
                  </a:lnTo>
                  <a:lnTo>
                    <a:pt x="481159" y="1186798"/>
                  </a:lnTo>
                  <a:lnTo>
                    <a:pt x="647957" y="1186798"/>
                  </a:lnTo>
                  <a:lnTo>
                    <a:pt x="647957" y="1193063"/>
                  </a:lnTo>
                  <a:lnTo>
                    <a:pt x="621701" y="1218584"/>
                  </a:lnTo>
                  <a:lnTo>
                    <a:pt x="621282" y="1219040"/>
                  </a:lnTo>
                  <a:lnTo>
                    <a:pt x="608756" y="1239278"/>
                  </a:lnTo>
                  <a:lnTo>
                    <a:pt x="602607" y="1255949"/>
                  </a:lnTo>
                  <a:lnTo>
                    <a:pt x="597779" y="1274191"/>
                  </a:lnTo>
                  <a:close/>
                </a:path>
                <a:path w="648335" h="1274445">
                  <a:moveTo>
                    <a:pt x="647957" y="1186798"/>
                  </a:moveTo>
                  <a:lnTo>
                    <a:pt x="481159" y="1186798"/>
                  </a:lnTo>
                  <a:lnTo>
                    <a:pt x="541904" y="1183199"/>
                  </a:lnTo>
                  <a:lnTo>
                    <a:pt x="610629" y="1175484"/>
                  </a:lnTo>
                  <a:lnTo>
                    <a:pt x="647957" y="1170273"/>
                  </a:lnTo>
                  <a:lnTo>
                    <a:pt x="647957" y="1186798"/>
                  </a:lnTo>
                  <a:close/>
                </a:path>
              </a:pathLst>
            </a:custGeom>
            <a:solidFill>
              <a:srgbClr val="FFFF00"/>
            </a:solidFill>
          </p:spPr>
          <p:txBody>
            <a:bodyPr wrap="square" lIns="0" tIns="0" rIns="0" bIns="0" rtlCol="0"/>
            <a:lstStyle/>
            <a:p/>
          </p:txBody>
        </p:sp>
        <p:sp>
          <p:nvSpPr>
            <p:cNvPr id="27" name="object 27"/>
            <p:cNvSpPr/>
            <p:nvPr/>
          </p:nvSpPr>
          <p:spPr>
            <a:xfrm>
              <a:off x="5788510" y="2526056"/>
              <a:ext cx="648335" cy="1274445"/>
            </a:xfrm>
            <a:custGeom>
              <a:rect l="l" t="t" r="r" b="b"/>
              <a:pathLst>
                <a:path w="648335" h="1274445">
                  <a:moveTo>
                    <a:pt x="209596" y="629945"/>
                  </a:moveTo>
                  <a:lnTo>
                    <a:pt x="204085" y="690286"/>
                  </a:lnTo>
                  <a:lnTo>
                    <a:pt x="191267" y="806717"/>
                  </a:lnTo>
                  <a:lnTo>
                    <a:pt x="177304" y="903840"/>
                  </a:lnTo>
                  <a:lnTo>
                    <a:pt x="161943" y="984414"/>
                  </a:lnTo>
                  <a:lnTo>
                    <a:pt x="153739" y="1018510"/>
                  </a:lnTo>
                  <a:lnTo>
                    <a:pt x="186206" y="1068035"/>
                  </a:lnTo>
                  <a:lnTo>
                    <a:pt x="234500" y="1116621"/>
                  </a:lnTo>
                  <a:lnTo>
                    <a:pt x="254282" y="1131632"/>
                  </a:lnTo>
                  <a:lnTo>
                    <a:pt x="266348" y="1139167"/>
                  </a:lnTo>
                  <a:lnTo>
                    <a:pt x="270079" y="1141501"/>
                  </a:lnTo>
                  <a:lnTo>
                    <a:pt x="304292" y="1158389"/>
                  </a:lnTo>
                  <a:lnTo>
                    <a:pt x="341996" y="1171456"/>
                  </a:lnTo>
                  <a:lnTo>
                    <a:pt x="380967" y="1180163"/>
                  </a:lnTo>
                  <a:lnTo>
                    <a:pt x="405097" y="1183801"/>
                  </a:lnTo>
                  <a:lnTo>
                    <a:pt x="415228" y="1184714"/>
                  </a:lnTo>
                  <a:lnTo>
                    <a:pt x="428444" y="1185904"/>
                  </a:lnTo>
                  <a:lnTo>
                    <a:pt x="481159" y="1186798"/>
                  </a:lnTo>
                  <a:lnTo>
                    <a:pt x="541904" y="1183199"/>
                  </a:lnTo>
                  <a:lnTo>
                    <a:pt x="610629" y="1175484"/>
                  </a:lnTo>
                  <a:lnTo>
                    <a:pt x="618149" y="1174441"/>
                  </a:lnTo>
                  <a:lnTo>
                    <a:pt x="647957" y="1170273"/>
                  </a:lnTo>
                  <a:lnTo>
                    <a:pt x="647957" y="1193063"/>
                  </a:lnTo>
                  <a:lnTo>
                    <a:pt x="621701" y="1218584"/>
                  </a:lnTo>
                  <a:lnTo>
                    <a:pt x="621300" y="1219012"/>
                  </a:lnTo>
                  <a:lnTo>
                    <a:pt x="608756" y="1239278"/>
                  </a:lnTo>
                  <a:lnTo>
                    <a:pt x="602607" y="1255949"/>
                  </a:lnTo>
                  <a:lnTo>
                    <a:pt x="597779" y="1274191"/>
                  </a:lnTo>
                  <a:lnTo>
                    <a:pt x="583655" y="1273749"/>
                  </a:lnTo>
                  <a:lnTo>
                    <a:pt x="556086" y="1273472"/>
                  </a:lnTo>
                  <a:lnTo>
                    <a:pt x="465318" y="1268962"/>
                  </a:lnTo>
                  <a:lnTo>
                    <a:pt x="437886" y="1266687"/>
                  </a:lnTo>
                  <a:lnTo>
                    <a:pt x="416268" y="1264897"/>
                  </a:lnTo>
                  <a:lnTo>
                    <a:pt x="345770" y="1252433"/>
                  </a:lnTo>
                  <a:lnTo>
                    <a:pt x="304227" y="1238110"/>
                  </a:lnTo>
                  <a:lnTo>
                    <a:pt x="267046" y="1219040"/>
                  </a:lnTo>
                  <a:lnTo>
                    <a:pt x="261547" y="1215370"/>
                  </a:lnTo>
                  <a:lnTo>
                    <a:pt x="250093" y="1207738"/>
                  </a:lnTo>
                  <a:lnTo>
                    <a:pt x="232767" y="1194063"/>
                  </a:lnTo>
                  <a:lnTo>
                    <a:pt x="203421" y="1166284"/>
                  </a:lnTo>
                  <a:lnTo>
                    <a:pt x="175143" y="1132256"/>
                  </a:lnTo>
                  <a:lnTo>
                    <a:pt x="149199" y="1093242"/>
                  </a:lnTo>
                  <a:lnTo>
                    <a:pt x="136981" y="1071690"/>
                  </a:lnTo>
                  <a:lnTo>
                    <a:pt x="119602" y="1108998"/>
                  </a:lnTo>
                  <a:lnTo>
                    <a:pt x="98885" y="1145603"/>
                  </a:lnTo>
                  <a:lnTo>
                    <a:pt x="66026" y="1193883"/>
                  </a:lnTo>
                  <a:lnTo>
                    <a:pt x="28384" y="1239611"/>
                  </a:lnTo>
                  <a:lnTo>
                    <a:pt x="5593" y="1264130"/>
                  </a:lnTo>
                  <a:lnTo>
                    <a:pt x="0" y="1247905"/>
                  </a:lnTo>
                  <a:lnTo>
                    <a:pt x="49290" y="1175934"/>
                  </a:lnTo>
                  <a:lnTo>
                    <a:pt x="78654" y="1120841"/>
                  </a:lnTo>
                  <a:lnTo>
                    <a:pt x="105212" y="1060165"/>
                  </a:lnTo>
                  <a:lnTo>
                    <a:pt x="117431" y="1027799"/>
                  </a:lnTo>
                  <a:lnTo>
                    <a:pt x="108137" y="1000545"/>
                  </a:lnTo>
                  <a:lnTo>
                    <a:pt x="106609" y="996069"/>
                  </a:lnTo>
                  <a:lnTo>
                    <a:pt x="87045" y="930497"/>
                  </a:lnTo>
                  <a:lnTo>
                    <a:pt x="70265" y="861919"/>
                  </a:lnTo>
                  <a:lnTo>
                    <a:pt x="56282" y="790198"/>
                  </a:lnTo>
                  <a:lnTo>
                    <a:pt x="55664" y="786346"/>
                  </a:lnTo>
                  <a:lnTo>
                    <a:pt x="50339" y="753147"/>
                  </a:lnTo>
                  <a:lnTo>
                    <a:pt x="61525" y="742536"/>
                  </a:lnTo>
                  <a:lnTo>
                    <a:pt x="69519" y="777432"/>
                  </a:lnTo>
                  <a:lnTo>
                    <a:pt x="84073" y="834596"/>
                  </a:lnTo>
                  <a:lnTo>
                    <a:pt x="100848" y="891166"/>
                  </a:lnTo>
                  <a:lnTo>
                    <a:pt x="119002" y="944051"/>
                  </a:lnTo>
                  <a:lnTo>
                    <a:pt x="119436" y="945182"/>
                  </a:lnTo>
                  <a:lnTo>
                    <a:pt x="128603" y="969077"/>
                  </a:lnTo>
                  <a:lnTo>
                    <a:pt x="132184" y="952611"/>
                  </a:lnTo>
                  <a:lnTo>
                    <a:pt x="135410" y="937765"/>
                  </a:lnTo>
                  <a:lnTo>
                    <a:pt x="147978" y="863349"/>
                  </a:lnTo>
                  <a:lnTo>
                    <a:pt x="159150" y="773189"/>
                  </a:lnTo>
                  <a:lnTo>
                    <a:pt x="168576" y="671056"/>
                  </a:lnTo>
                  <a:lnTo>
                    <a:pt x="173289" y="608393"/>
                  </a:lnTo>
                  <a:lnTo>
                    <a:pt x="86695" y="608757"/>
                  </a:lnTo>
                  <a:lnTo>
                    <a:pt x="64322" y="656967"/>
                  </a:lnTo>
                  <a:lnTo>
                    <a:pt x="27966" y="587589"/>
                  </a:lnTo>
                  <a:lnTo>
                    <a:pt x="58728" y="560716"/>
                  </a:lnTo>
                  <a:lnTo>
                    <a:pt x="153739" y="225424"/>
                  </a:lnTo>
                  <a:lnTo>
                    <a:pt x="55932" y="229283"/>
                  </a:lnTo>
                  <a:lnTo>
                    <a:pt x="30762" y="240728"/>
                  </a:lnTo>
                  <a:lnTo>
                    <a:pt x="8389" y="198778"/>
                  </a:lnTo>
                  <a:lnTo>
                    <a:pt x="153739" y="193053"/>
                  </a:lnTo>
                  <a:lnTo>
                    <a:pt x="178874" y="143118"/>
                  </a:lnTo>
                  <a:lnTo>
                    <a:pt x="217975" y="217033"/>
                  </a:lnTo>
                  <a:lnTo>
                    <a:pt x="190046" y="245418"/>
                  </a:lnTo>
                  <a:lnTo>
                    <a:pt x="89491" y="576595"/>
                  </a:lnTo>
                  <a:lnTo>
                    <a:pt x="173289" y="575954"/>
                  </a:lnTo>
                  <a:lnTo>
                    <a:pt x="192839" y="527036"/>
                  </a:lnTo>
                  <a:lnTo>
                    <a:pt x="231939" y="597253"/>
                  </a:lnTo>
                  <a:lnTo>
                    <a:pt x="209596" y="629945"/>
                  </a:lnTo>
                  <a:close/>
                </a:path>
                <a:path w="648335" h="1274445">
                  <a:moveTo>
                    <a:pt x="553119" y="392805"/>
                  </a:moveTo>
                  <a:lnTo>
                    <a:pt x="553596" y="473065"/>
                  </a:lnTo>
                  <a:lnTo>
                    <a:pt x="554690" y="545838"/>
                  </a:lnTo>
                  <a:lnTo>
                    <a:pt x="555331" y="562989"/>
                  </a:lnTo>
                  <a:lnTo>
                    <a:pt x="555912" y="578555"/>
                  </a:lnTo>
                  <a:lnTo>
                    <a:pt x="516812" y="618098"/>
                  </a:lnTo>
                  <a:lnTo>
                    <a:pt x="516812" y="567626"/>
                  </a:lnTo>
                  <a:lnTo>
                    <a:pt x="410683" y="568528"/>
                  </a:lnTo>
                  <a:lnTo>
                    <a:pt x="410683" y="723812"/>
                  </a:lnTo>
                  <a:lnTo>
                    <a:pt x="486090" y="724409"/>
                  </a:lnTo>
                  <a:lnTo>
                    <a:pt x="516812" y="662963"/>
                  </a:lnTo>
                  <a:lnTo>
                    <a:pt x="561498" y="758812"/>
                  </a:lnTo>
                  <a:lnTo>
                    <a:pt x="410683" y="757087"/>
                  </a:lnTo>
                  <a:lnTo>
                    <a:pt x="410683" y="901280"/>
                  </a:lnTo>
                  <a:lnTo>
                    <a:pt x="539155" y="904708"/>
                  </a:lnTo>
                  <a:lnTo>
                    <a:pt x="572669" y="837912"/>
                  </a:lnTo>
                  <a:lnTo>
                    <a:pt x="620080" y="941246"/>
                  </a:lnTo>
                  <a:lnTo>
                    <a:pt x="410683" y="934554"/>
                  </a:lnTo>
                  <a:lnTo>
                    <a:pt x="410794" y="963559"/>
                  </a:lnTo>
                  <a:lnTo>
                    <a:pt x="410857" y="979967"/>
                  </a:lnTo>
                  <a:lnTo>
                    <a:pt x="412254" y="1077085"/>
                  </a:lnTo>
                  <a:lnTo>
                    <a:pt x="412506" y="1087756"/>
                  </a:lnTo>
                  <a:lnTo>
                    <a:pt x="413476" y="1128801"/>
                  </a:lnTo>
                  <a:lnTo>
                    <a:pt x="371582" y="1159813"/>
                  </a:lnTo>
                  <a:lnTo>
                    <a:pt x="372452" y="1115877"/>
                  </a:lnTo>
                  <a:lnTo>
                    <a:pt x="372804" y="1098083"/>
                  </a:lnTo>
                  <a:lnTo>
                    <a:pt x="374201" y="984899"/>
                  </a:lnTo>
                  <a:lnTo>
                    <a:pt x="374284" y="960446"/>
                  </a:lnTo>
                  <a:lnTo>
                    <a:pt x="374375" y="933457"/>
                  </a:lnTo>
                  <a:lnTo>
                    <a:pt x="243111" y="929492"/>
                  </a:lnTo>
                  <a:lnTo>
                    <a:pt x="217975" y="939599"/>
                  </a:lnTo>
                  <a:lnTo>
                    <a:pt x="195632" y="895540"/>
                  </a:lnTo>
                  <a:lnTo>
                    <a:pt x="374375" y="900311"/>
                  </a:lnTo>
                  <a:lnTo>
                    <a:pt x="374375" y="756672"/>
                  </a:lnTo>
                  <a:lnTo>
                    <a:pt x="285003" y="755649"/>
                  </a:lnTo>
                  <a:lnTo>
                    <a:pt x="259867" y="766277"/>
                  </a:lnTo>
                  <a:lnTo>
                    <a:pt x="237525" y="722441"/>
                  </a:lnTo>
                  <a:lnTo>
                    <a:pt x="374375" y="723525"/>
                  </a:lnTo>
                  <a:lnTo>
                    <a:pt x="374375" y="568837"/>
                  </a:lnTo>
                  <a:lnTo>
                    <a:pt x="285003" y="569597"/>
                  </a:lnTo>
                  <a:lnTo>
                    <a:pt x="259867" y="580725"/>
                  </a:lnTo>
                  <a:lnTo>
                    <a:pt x="237525" y="537335"/>
                  </a:lnTo>
                  <a:lnTo>
                    <a:pt x="374375" y="535689"/>
                  </a:lnTo>
                  <a:lnTo>
                    <a:pt x="374375" y="397575"/>
                  </a:lnTo>
                  <a:lnTo>
                    <a:pt x="243111" y="401079"/>
                  </a:lnTo>
                  <a:lnTo>
                    <a:pt x="220768" y="412544"/>
                  </a:lnTo>
                  <a:lnTo>
                    <a:pt x="198425" y="369743"/>
                  </a:lnTo>
                  <a:lnTo>
                    <a:pt x="374375" y="364428"/>
                  </a:lnTo>
                  <a:lnTo>
                    <a:pt x="374375" y="231838"/>
                  </a:lnTo>
                  <a:lnTo>
                    <a:pt x="287797" y="235672"/>
                  </a:lnTo>
                  <a:lnTo>
                    <a:pt x="265454" y="247584"/>
                  </a:lnTo>
                  <a:lnTo>
                    <a:pt x="243111" y="204966"/>
                  </a:lnTo>
                  <a:lnTo>
                    <a:pt x="374375" y="198691"/>
                  </a:lnTo>
                  <a:lnTo>
                    <a:pt x="374225" y="150562"/>
                  </a:lnTo>
                  <a:lnTo>
                    <a:pt x="374201" y="142764"/>
                  </a:lnTo>
                  <a:lnTo>
                    <a:pt x="372804" y="43414"/>
                  </a:lnTo>
                  <a:lnTo>
                    <a:pt x="372273" y="24554"/>
                  </a:lnTo>
                  <a:lnTo>
                    <a:pt x="371582" y="0"/>
                  </a:lnTo>
                  <a:lnTo>
                    <a:pt x="435819" y="56739"/>
                  </a:lnTo>
                  <a:lnTo>
                    <a:pt x="410683" y="97130"/>
                  </a:lnTo>
                  <a:lnTo>
                    <a:pt x="410683" y="196956"/>
                  </a:lnTo>
                  <a:lnTo>
                    <a:pt x="511226" y="192149"/>
                  </a:lnTo>
                  <a:lnTo>
                    <a:pt x="536362" y="140371"/>
                  </a:lnTo>
                  <a:lnTo>
                    <a:pt x="575462" y="211648"/>
                  </a:lnTo>
                  <a:lnTo>
                    <a:pt x="553119" y="246440"/>
                  </a:lnTo>
                  <a:lnTo>
                    <a:pt x="553119" y="359028"/>
                  </a:lnTo>
                  <a:lnTo>
                    <a:pt x="561498" y="358775"/>
                  </a:lnTo>
                  <a:lnTo>
                    <a:pt x="592204" y="295568"/>
                  </a:lnTo>
                  <a:lnTo>
                    <a:pt x="639594" y="390000"/>
                  </a:lnTo>
                  <a:lnTo>
                    <a:pt x="553119" y="392805"/>
                  </a:lnTo>
                  <a:close/>
                </a:path>
                <a:path w="648335" h="1274445">
                  <a:moveTo>
                    <a:pt x="410683" y="363331"/>
                  </a:moveTo>
                  <a:lnTo>
                    <a:pt x="516812" y="360125"/>
                  </a:lnTo>
                  <a:lnTo>
                    <a:pt x="516812" y="225530"/>
                  </a:lnTo>
                  <a:lnTo>
                    <a:pt x="410683" y="230230"/>
                  </a:lnTo>
                  <a:lnTo>
                    <a:pt x="410683" y="363331"/>
                  </a:lnTo>
                  <a:close/>
                </a:path>
                <a:path w="648335" h="1274445">
                  <a:moveTo>
                    <a:pt x="410683" y="535253"/>
                  </a:moveTo>
                  <a:lnTo>
                    <a:pt x="516812" y="533976"/>
                  </a:lnTo>
                  <a:lnTo>
                    <a:pt x="516812" y="393774"/>
                  </a:lnTo>
                  <a:lnTo>
                    <a:pt x="410683" y="396606"/>
                  </a:lnTo>
                  <a:lnTo>
                    <a:pt x="410683" y="535253"/>
                  </a:lnTo>
                  <a:close/>
                </a:path>
              </a:pathLst>
            </a:custGeom>
            <a:ln w="9525">
              <a:solidFill>
                <a:srgbClr val="99CC00"/>
              </a:solidFill>
            </a:ln>
          </p:spPr>
          <p:txBody>
            <a:bodyPr wrap="square" lIns="0" tIns="0" rIns="0" bIns="0" rtlCol="0"/>
            <a:lstStyle/>
            <a:p/>
          </p:txBody>
        </p:sp>
      </p:grpSp>
      <p:grpSp>
        <p:nvGrpSpPr>
          <p:cNvPr id="28" name="object 28"/>
          <p:cNvGrpSpPr/>
          <p:nvPr/>
        </p:nvGrpSpPr>
        <p:grpSpPr>
          <a:xfrm>
            <a:off x="6495822" y="2467873"/>
            <a:ext cx="661670" cy="1395730"/>
            <a:chOff x="6495822" y="2467873"/>
            <a:chExt cx="661670" cy="1395730"/>
          </a:xfrm>
        </p:grpSpPr>
        <p:sp>
          <p:nvSpPr>
            <p:cNvPr id="29" name="object 29"/>
            <p:cNvSpPr/>
            <p:nvPr/>
          </p:nvSpPr>
          <p:spPr>
            <a:xfrm>
              <a:off x="6500584" y="2472635"/>
              <a:ext cx="652145" cy="1386205"/>
            </a:xfrm>
            <a:custGeom>
              <a:rect l="l" t="t" r="r" b="b"/>
              <a:pathLst>
                <a:path w="652145" h="1386204">
                  <a:moveTo>
                    <a:pt x="303855" y="513823"/>
                  </a:moveTo>
                  <a:lnTo>
                    <a:pt x="295492" y="502072"/>
                  </a:lnTo>
                  <a:lnTo>
                    <a:pt x="309360" y="462445"/>
                  </a:lnTo>
                  <a:lnTo>
                    <a:pt x="329793" y="400110"/>
                  </a:lnTo>
                  <a:lnTo>
                    <a:pt x="348958" y="334633"/>
                  </a:lnTo>
                  <a:lnTo>
                    <a:pt x="365143" y="271156"/>
                  </a:lnTo>
                  <a:lnTo>
                    <a:pt x="380208" y="200795"/>
                  </a:lnTo>
                  <a:lnTo>
                    <a:pt x="390173" y="148789"/>
                  </a:lnTo>
                  <a:lnTo>
                    <a:pt x="400253" y="88715"/>
                  </a:lnTo>
                  <a:lnTo>
                    <a:pt x="408296" y="32684"/>
                  </a:lnTo>
                  <a:lnTo>
                    <a:pt x="412443" y="0"/>
                  </a:lnTo>
                  <a:lnTo>
                    <a:pt x="468062" y="67345"/>
                  </a:lnTo>
                  <a:lnTo>
                    <a:pt x="443034" y="94321"/>
                  </a:lnTo>
                  <a:lnTo>
                    <a:pt x="433924" y="134140"/>
                  </a:lnTo>
                  <a:lnTo>
                    <a:pt x="418005" y="199465"/>
                  </a:lnTo>
                  <a:lnTo>
                    <a:pt x="409661" y="231291"/>
                  </a:lnTo>
                  <a:lnTo>
                    <a:pt x="629304" y="231291"/>
                  </a:lnTo>
                  <a:lnTo>
                    <a:pt x="637704" y="251821"/>
                  </a:lnTo>
                  <a:lnTo>
                    <a:pt x="476406" y="263095"/>
                  </a:lnTo>
                  <a:lnTo>
                    <a:pt x="477073" y="264067"/>
                  </a:lnTo>
                  <a:lnTo>
                    <a:pt x="462500" y="264067"/>
                  </a:lnTo>
                  <a:lnTo>
                    <a:pt x="401318" y="268344"/>
                  </a:lnTo>
                  <a:lnTo>
                    <a:pt x="389846" y="302660"/>
                  </a:lnTo>
                  <a:lnTo>
                    <a:pt x="364817" y="372163"/>
                  </a:lnTo>
                  <a:lnTo>
                    <a:pt x="351245" y="407264"/>
                  </a:lnTo>
                  <a:lnTo>
                    <a:pt x="331887" y="453664"/>
                  </a:lnTo>
                  <a:lnTo>
                    <a:pt x="314135" y="493530"/>
                  </a:lnTo>
                  <a:lnTo>
                    <a:pt x="303855" y="513823"/>
                  </a:lnTo>
                  <a:close/>
                </a:path>
                <a:path w="652145" h="1386204">
                  <a:moveTo>
                    <a:pt x="5575" y="538428"/>
                  </a:moveTo>
                  <a:lnTo>
                    <a:pt x="0" y="521309"/>
                  </a:lnTo>
                  <a:lnTo>
                    <a:pt x="12780" y="490855"/>
                  </a:lnTo>
                  <a:lnTo>
                    <a:pt x="35382" y="432707"/>
                  </a:lnTo>
                  <a:lnTo>
                    <a:pt x="56188" y="372871"/>
                  </a:lnTo>
                  <a:lnTo>
                    <a:pt x="75005" y="311792"/>
                  </a:lnTo>
                  <a:lnTo>
                    <a:pt x="92037" y="248803"/>
                  </a:lnTo>
                  <a:lnTo>
                    <a:pt x="107150" y="186090"/>
                  </a:lnTo>
                  <a:lnTo>
                    <a:pt x="121088" y="120858"/>
                  </a:lnTo>
                  <a:lnTo>
                    <a:pt x="133460" y="54968"/>
                  </a:lnTo>
                  <a:lnTo>
                    <a:pt x="139382" y="20052"/>
                  </a:lnTo>
                  <a:lnTo>
                    <a:pt x="197924" y="91451"/>
                  </a:lnTo>
                  <a:lnTo>
                    <a:pt x="170047" y="117230"/>
                  </a:lnTo>
                  <a:lnTo>
                    <a:pt x="133808" y="248803"/>
                  </a:lnTo>
                  <a:lnTo>
                    <a:pt x="338594" y="248803"/>
                  </a:lnTo>
                  <a:lnTo>
                    <a:pt x="348458" y="271914"/>
                  </a:lnTo>
                  <a:lnTo>
                    <a:pt x="178410" y="281423"/>
                  </a:lnTo>
                  <a:lnTo>
                    <a:pt x="178738" y="282202"/>
                  </a:lnTo>
                  <a:lnTo>
                    <a:pt x="164472" y="282202"/>
                  </a:lnTo>
                  <a:lnTo>
                    <a:pt x="125445" y="284385"/>
                  </a:lnTo>
                  <a:lnTo>
                    <a:pt x="110461" y="321868"/>
                  </a:lnTo>
                  <a:lnTo>
                    <a:pt x="82584" y="388679"/>
                  </a:lnTo>
                  <a:lnTo>
                    <a:pt x="69691" y="418053"/>
                  </a:lnTo>
                  <a:lnTo>
                    <a:pt x="56276" y="446621"/>
                  </a:lnTo>
                  <a:lnTo>
                    <a:pt x="24217" y="506837"/>
                  </a:lnTo>
                  <a:lnTo>
                    <a:pt x="5575" y="538428"/>
                  </a:lnTo>
                  <a:close/>
                </a:path>
                <a:path w="652145" h="1386204">
                  <a:moveTo>
                    <a:pt x="629304" y="231291"/>
                  </a:moveTo>
                  <a:lnTo>
                    <a:pt x="409661" y="231291"/>
                  </a:lnTo>
                  <a:lnTo>
                    <a:pt x="551493" y="220545"/>
                  </a:lnTo>
                  <a:lnTo>
                    <a:pt x="590426" y="136280"/>
                  </a:lnTo>
                  <a:lnTo>
                    <a:pt x="629304" y="231291"/>
                  </a:lnTo>
                  <a:close/>
                </a:path>
                <a:path w="652145" h="1386204">
                  <a:moveTo>
                    <a:pt x="338594" y="248803"/>
                  </a:moveTo>
                  <a:lnTo>
                    <a:pt x="133808" y="248803"/>
                  </a:lnTo>
                  <a:lnTo>
                    <a:pt x="262040" y="241031"/>
                  </a:lnTo>
                  <a:lnTo>
                    <a:pt x="301067" y="160883"/>
                  </a:lnTo>
                  <a:lnTo>
                    <a:pt x="338594" y="248803"/>
                  </a:lnTo>
                  <a:close/>
                </a:path>
                <a:path w="652145" h="1386204">
                  <a:moveTo>
                    <a:pt x="519511" y="501326"/>
                  </a:moveTo>
                  <a:lnTo>
                    <a:pt x="504216" y="470959"/>
                  </a:lnTo>
                  <a:lnTo>
                    <a:pt x="500939" y="435074"/>
                  </a:lnTo>
                  <a:lnTo>
                    <a:pt x="499629" y="423503"/>
                  </a:lnTo>
                  <a:lnTo>
                    <a:pt x="494482" y="385057"/>
                  </a:lnTo>
                  <a:lnTo>
                    <a:pt x="489876" y="361432"/>
                  </a:lnTo>
                  <a:lnTo>
                    <a:pt x="482057" y="331788"/>
                  </a:lnTo>
                  <a:lnTo>
                    <a:pt x="462500" y="264067"/>
                  </a:lnTo>
                  <a:lnTo>
                    <a:pt x="477073" y="264067"/>
                  </a:lnTo>
                  <a:lnTo>
                    <a:pt x="514342" y="318392"/>
                  </a:lnTo>
                  <a:lnTo>
                    <a:pt x="533416" y="355201"/>
                  </a:lnTo>
                  <a:lnTo>
                    <a:pt x="545931" y="413526"/>
                  </a:lnTo>
                  <a:lnTo>
                    <a:pt x="538977" y="460377"/>
                  </a:lnTo>
                  <a:lnTo>
                    <a:pt x="532331" y="477167"/>
                  </a:lnTo>
                  <a:lnTo>
                    <a:pt x="519511" y="501326"/>
                  </a:lnTo>
                  <a:close/>
                </a:path>
                <a:path w="652145" h="1386204">
                  <a:moveTo>
                    <a:pt x="192348" y="516570"/>
                  </a:moveTo>
                  <a:lnTo>
                    <a:pt x="186773" y="493132"/>
                  </a:lnTo>
                  <a:lnTo>
                    <a:pt x="185066" y="470959"/>
                  </a:lnTo>
                  <a:lnTo>
                    <a:pt x="179804" y="399112"/>
                  </a:lnTo>
                  <a:lnTo>
                    <a:pt x="176717" y="365506"/>
                  </a:lnTo>
                  <a:lnTo>
                    <a:pt x="170588" y="318761"/>
                  </a:lnTo>
                  <a:lnTo>
                    <a:pt x="164472" y="282202"/>
                  </a:lnTo>
                  <a:lnTo>
                    <a:pt x="178738" y="282202"/>
                  </a:lnTo>
                  <a:lnTo>
                    <a:pt x="220426" y="381260"/>
                  </a:lnTo>
                  <a:lnTo>
                    <a:pt x="220675" y="382016"/>
                  </a:lnTo>
                  <a:lnTo>
                    <a:pt x="223013" y="391450"/>
                  </a:lnTo>
                  <a:lnTo>
                    <a:pt x="228588" y="432707"/>
                  </a:lnTo>
                  <a:lnTo>
                    <a:pt x="223013" y="468438"/>
                  </a:lnTo>
                  <a:lnTo>
                    <a:pt x="218491" y="479950"/>
                  </a:lnTo>
                  <a:lnTo>
                    <a:pt x="207681" y="504373"/>
                  </a:lnTo>
                  <a:lnTo>
                    <a:pt x="192348" y="516570"/>
                  </a:lnTo>
                  <a:close/>
                </a:path>
                <a:path w="652145" h="1386204">
                  <a:moveTo>
                    <a:pt x="153321" y="1385945"/>
                  </a:moveTo>
                  <a:lnTo>
                    <a:pt x="150533" y="1368094"/>
                  </a:lnTo>
                  <a:lnTo>
                    <a:pt x="165320" y="1352799"/>
                  </a:lnTo>
                  <a:lnTo>
                    <a:pt x="187187" y="1327418"/>
                  </a:lnTo>
                  <a:lnTo>
                    <a:pt x="210534" y="1295358"/>
                  </a:lnTo>
                  <a:lnTo>
                    <a:pt x="243920" y="1239798"/>
                  </a:lnTo>
                  <a:lnTo>
                    <a:pt x="272602" y="1177562"/>
                  </a:lnTo>
                  <a:lnTo>
                    <a:pt x="287586" y="1133701"/>
                  </a:lnTo>
                  <a:lnTo>
                    <a:pt x="298285" y="1091773"/>
                  </a:lnTo>
                  <a:lnTo>
                    <a:pt x="307797" y="1039729"/>
                  </a:lnTo>
                  <a:lnTo>
                    <a:pt x="314243" y="984199"/>
                  </a:lnTo>
                  <a:lnTo>
                    <a:pt x="318773" y="920646"/>
                  </a:lnTo>
                  <a:lnTo>
                    <a:pt x="320692" y="868128"/>
                  </a:lnTo>
                  <a:lnTo>
                    <a:pt x="321888" y="814259"/>
                  </a:lnTo>
                  <a:lnTo>
                    <a:pt x="322236" y="732550"/>
                  </a:lnTo>
                  <a:lnTo>
                    <a:pt x="320145" y="587087"/>
                  </a:lnTo>
                  <a:lnTo>
                    <a:pt x="317793" y="519477"/>
                  </a:lnTo>
                  <a:lnTo>
                    <a:pt x="362384" y="584736"/>
                  </a:lnTo>
                  <a:lnTo>
                    <a:pt x="546475" y="584736"/>
                  </a:lnTo>
                  <a:lnTo>
                    <a:pt x="551493" y="593566"/>
                  </a:lnTo>
                  <a:lnTo>
                    <a:pt x="538454" y="619204"/>
                  </a:lnTo>
                  <a:lnTo>
                    <a:pt x="493091" y="619204"/>
                  </a:lnTo>
                  <a:lnTo>
                    <a:pt x="362384" y="620929"/>
                  </a:lnTo>
                  <a:lnTo>
                    <a:pt x="362124" y="709715"/>
                  </a:lnTo>
                  <a:lnTo>
                    <a:pt x="360038" y="858950"/>
                  </a:lnTo>
                  <a:lnTo>
                    <a:pt x="358213" y="919373"/>
                  </a:lnTo>
                  <a:lnTo>
                    <a:pt x="355890" y="959119"/>
                  </a:lnTo>
                  <a:lnTo>
                    <a:pt x="352531" y="1000242"/>
                  </a:lnTo>
                  <a:lnTo>
                    <a:pt x="345902" y="1051179"/>
                  </a:lnTo>
                  <a:lnTo>
                    <a:pt x="338551" y="1091261"/>
                  </a:lnTo>
                  <a:lnTo>
                    <a:pt x="323980" y="1151023"/>
                  </a:lnTo>
                  <a:lnTo>
                    <a:pt x="311869" y="1188062"/>
                  </a:lnTo>
                  <a:lnTo>
                    <a:pt x="295144" y="1227357"/>
                  </a:lnTo>
                  <a:lnTo>
                    <a:pt x="264828" y="1279985"/>
                  </a:lnTo>
                  <a:lnTo>
                    <a:pt x="228239" y="1325406"/>
                  </a:lnTo>
                  <a:lnTo>
                    <a:pt x="200363" y="1351898"/>
                  </a:lnTo>
                  <a:lnTo>
                    <a:pt x="174244" y="1371891"/>
                  </a:lnTo>
                  <a:lnTo>
                    <a:pt x="153321" y="1385945"/>
                  </a:lnTo>
                  <a:close/>
                </a:path>
                <a:path w="652145" h="1386204">
                  <a:moveTo>
                    <a:pt x="546475" y="584736"/>
                  </a:moveTo>
                  <a:lnTo>
                    <a:pt x="362384" y="584736"/>
                  </a:lnTo>
                  <a:lnTo>
                    <a:pt x="490311" y="582298"/>
                  </a:lnTo>
                  <a:lnTo>
                    <a:pt x="509778" y="520165"/>
                  </a:lnTo>
                  <a:lnTo>
                    <a:pt x="546475" y="584736"/>
                  </a:lnTo>
                  <a:close/>
                </a:path>
                <a:path w="652145" h="1386204">
                  <a:moveTo>
                    <a:pt x="44602" y="653211"/>
                  </a:moveTo>
                  <a:lnTo>
                    <a:pt x="19513" y="601511"/>
                  </a:lnTo>
                  <a:lnTo>
                    <a:pt x="214650" y="598840"/>
                  </a:lnTo>
                  <a:lnTo>
                    <a:pt x="253677" y="521006"/>
                  </a:lnTo>
                  <a:lnTo>
                    <a:pt x="301067" y="633556"/>
                  </a:lnTo>
                  <a:lnTo>
                    <a:pt x="181198" y="634634"/>
                  </a:lnTo>
                  <a:lnTo>
                    <a:pt x="181198" y="634985"/>
                  </a:lnTo>
                  <a:lnTo>
                    <a:pt x="142171" y="634985"/>
                  </a:lnTo>
                  <a:lnTo>
                    <a:pt x="111506" y="635261"/>
                  </a:lnTo>
                  <a:lnTo>
                    <a:pt x="91724" y="636984"/>
                  </a:lnTo>
                  <a:lnTo>
                    <a:pt x="68384" y="642447"/>
                  </a:lnTo>
                  <a:lnTo>
                    <a:pt x="59474" y="646143"/>
                  </a:lnTo>
                  <a:lnTo>
                    <a:pt x="44602" y="653211"/>
                  </a:lnTo>
                  <a:close/>
                </a:path>
                <a:path w="652145" h="1386204">
                  <a:moveTo>
                    <a:pt x="598769" y="1375660"/>
                  </a:moveTo>
                  <a:lnTo>
                    <a:pt x="532025" y="1368645"/>
                  </a:lnTo>
                  <a:lnTo>
                    <a:pt x="500543" y="1332164"/>
                  </a:lnTo>
                  <a:lnTo>
                    <a:pt x="493091" y="1259835"/>
                  </a:lnTo>
                  <a:lnTo>
                    <a:pt x="493091" y="619204"/>
                  </a:lnTo>
                  <a:lnTo>
                    <a:pt x="538454" y="619204"/>
                  </a:lnTo>
                  <a:lnTo>
                    <a:pt x="529245" y="637313"/>
                  </a:lnTo>
                  <a:lnTo>
                    <a:pt x="529339" y="1227357"/>
                  </a:lnTo>
                  <a:lnTo>
                    <a:pt x="532235" y="1273027"/>
                  </a:lnTo>
                  <a:lnTo>
                    <a:pt x="579303" y="1298684"/>
                  </a:lnTo>
                  <a:lnTo>
                    <a:pt x="646287" y="1298684"/>
                  </a:lnTo>
                  <a:lnTo>
                    <a:pt x="651609" y="1305434"/>
                  </a:lnTo>
                  <a:lnTo>
                    <a:pt x="639271" y="1339942"/>
                  </a:lnTo>
                  <a:lnTo>
                    <a:pt x="635053" y="1349948"/>
                  </a:lnTo>
                  <a:lnTo>
                    <a:pt x="621843" y="1367477"/>
                  </a:lnTo>
                  <a:lnTo>
                    <a:pt x="613566" y="1371835"/>
                  </a:lnTo>
                  <a:lnTo>
                    <a:pt x="598769" y="1375660"/>
                  </a:lnTo>
                  <a:close/>
                </a:path>
                <a:path w="652145" h="1386204">
                  <a:moveTo>
                    <a:pt x="39027" y="1225296"/>
                  </a:moveTo>
                  <a:lnTo>
                    <a:pt x="8363" y="1113794"/>
                  </a:lnTo>
                  <a:lnTo>
                    <a:pt x="25268" y="1108534"/>
                  </a:lnTo>
                  <a:lnTo>
                    <a:pt x="58020" y="1096159"/>
                  </a:lnTo>
                  <a:lnTo>
                    <a:pt x="75267" y="1088503"/>
                  </a:lnTo>
                  <a:lnTo>
                    <a:pt x="142171" y="1068546"/>
                  </a:lnTo>
                  <a:lnTo>
                    <a:pt x="142171" y="634985"/>
                  </a:lnTo>
                  <a:lnTo>
                    <a:pt x="181198" y="634985"/>
                  </a:lnTo>
                  <a:lnTo>
                    <a:pt x="181198" y="1052785"/>
                  </a:lnTo>
                  <a:lnTo>
                    <a:pt x="265124" y="1052785"/>
                  </a:lnTo>
                  <a:lnTo>
                    <a:pt x="198446" y="1091773"/>
                  </a:lnTo>
                  <a:lnTo>
                    <a:pt x="164348" y="1113794"/>
                  </a:lnTo>
                  <a:lnTo>
                    <a:pt x="118445" y="1145356"/>
                  </a:lnTo>
                  <a:lnTo>
                    <a:pt x="85807" y="1168823"/>
                  </a:lnTo>
                  <a:lnTo>
                    <a:pt x="45961" y="1212657"/>
                  </a:lnTo>
                  <a:lnTo>
                    <a:pt x="39027" y="1225296"/>
                  </a:lnTo>
                  <a:close/>
                </a:path>
                <a:path w="652145" h="1386204">
                  <a:moveTo>
                    <a:pt x="465268" y="1006038"/>
                  </a:moveTo>
                  <a:lnTo>
                    <a:pt x="418309" y="1006038"/>
                  </a:lnTo>
                  <a:lnTo>
                    <a:pt x="411009" y="957804"/>
                  </a:lnTo>
                  <a:lnTo>
                    <a:pt x="400580" y="904268"/>
                  </a:lnTo>
                  <a:lnTo>
                    <a:pt x="392858" y="870786"/>
                  </a:lnTo>
                  <a:lnTo>
                    <a:pt x="379070" y="814259"/>
                  </a:lnTo>
                  <a:lnTo>
                    <a:pt x="387414" y="802297"/>
                  </a:lnTo>
                  <a:lnTo>
                    <a:pt x="427956" y="877954"/>
                  </a:lnTo>
                  <a:lnTo>
                    <a:pt x="449009" y="924049"/>
                  </a:lnTo>
                  <a:lnTo>
                    <a:pt x="462684" y="982303"/>
                  </a:lnTo>
                  <a:lnTo>
                    <a:pt x="465281" y="1005931"/>
                  </a:lnTo>
                  <a:close/>
                </a:path>
                <a:path w="652145" h="1386204">
                  <a:moveTo>
                    <a:pt x="440252" y="1096345"/>
                  </a:moveTo>
                  <a:lnTo>
                    <a:pt x="420785" y="1028137"/>
                  </a:lnTo>
                  <a:lnTo>
                    <a:pt x="418307" y="1006026"/>
                  </a:lnTo>
                  <a:lnTo>
                    <a:pt x="465268" y="1006038"/>
                  </a:lnTo>
                  <a:lnTo>
                    <a:pt x="459720" y="1051618"/>
                  </a:lnTo>
                  <a:lnTo>
                    <a:pt x="455029" y="1065867"/>
                  </a:lnTo>
                  <a:lnTo>
                    <a:pt x="440252" y="1096345"/>
                  </a:lnTo>
                  <a:close/>
                </a:path>
                <a:path w="652145" h="1386204">
                  <a:moveTo>
                    <a:pt x="265124" y="1052785"/>
                  </a:moveTo>
                  <a:lnTo>
                    <a:pt x="181198" y="1052785"/>
                  </a:lnTo>
                  <a:lnTo>
                    <a:pt x="287129" y="1015909"/>
                  </a:lnTo>
                  <a:lnTo>
                    <a:pt x="289917" y="1039921"/>
                  </a:lnTo>
                  <a:lnTo>
                    <a:pt x="265124" y="1052785"/>
                  </a:lnTo>
                  <a:close/>
                </a:path>
                <a:path w="652145" h="1386204">
                  <a:moveTo>
                    <a:pt x="646287" y="1298684"/>
                  </a:moveTo>
                  <a:lnTo>
                    <a:pt x="579303" y="1298684"/>
                  </a:lnTo>
                  <a:lnTo>
                    <a:pt x="589198" y="1292429"/>
                  </a:lnTo>
                  <a:lnTo>
                    <a:pt x="591752" y="1289728"/>
                  </a:lnTo>
                  <a:lnTo>
                    <a:pt x="602941" y="1228817"/>
                  </a:lnTo>
                  <a:lnTo>
                    <a:pt x="608183" y="1107644"/>
                  </a:lnTo>
                  <a:lnTo>
                    <a:pt x="609894" y="1050575"/>
                  </a:lnTo>
                  <a:lnTo>
                    <a:pt x="621017" y="1051179"/>
                  </a:lnTo>
                  <a:lnTo>
                    <a:pt x="621400" y="1101847"/>
                  </a:lnTo>
                  <a:lnTo>
                    <a:pt x="623294" y="1177562"/>
                  </a:lnTo>
                  <a:lnTo>
                    <a:pt x="625189" y="1218065"/>
                  </a:lnTo>
                  <a:lnTo>
                    <a:pt x="632842" y="1270954"/>
                  </a:lnTo>
                  <a:lnTo>
                    <a:pt x="640765" y="1291678"/>
                  </a:lnTo>
                  <a:lnTo>
                    <a:pt x="646287" y="1298684"/>
                  </a:lnTo>
                  <a:close/>
                </a:path>
              </a:pathLst>
            </a:custGeom>
            <a:solidFill>
              <a:srgbClr val="FFFF00"/>
            </a:solidFill>
          </p:spPr>
          <p:txBody>
            <a:bodyPr wrap="square" lIns="0" tIns="0" rIns="0" bIns="0" rtlCol="0"/>
            <a:lstStyle/>
            <a:p/>
          </p:txBody>
        </p:sp>
        <p:sp>
          <p:nvSpPr>
            <p:cNvPr id="30" name="object 30"/>
            <p:cNvSpPr/>
            <p:nvPr/>
          </p:nvSpPr>
          <p:spPr>
            <a:xfrm>
              <a:off x="6500584" y="2472635"/>
              <a:ext cx="652145" cy="1386205"/>
            </a:xfrm>
            <a:custGeom>
              <a:rect l="l" t="t" r="r" b="b"/>
              <a:pathLst>
                <a:path w="652145" h="1386204">
                  <a:moveTo>
                    <a:pt x="197924" y="91451"/>
                  </a:moveTo>
                  <a:lnTo>
                    <a:pt x="170047" y="117230"/>
                  </a:lnTo>
                  <a:lnTo>
                    <a:pt x="133808" y="248803"/>
                  </a:lnTo>
                  <a:lnTo>
                    <a:pt x="262040" y="241031"/>
                  </a:lnTo>
                  <a:lnTo>
                    <a:pt x="301067" y="160883"/>
                  </a:lnTo>
                  <a:lnTo>
                    <a:pt x="348458" y="271914"/>
                  </a:lnTo>
                  <a:lnTo>
                    <a:pt x="178410" y="281423"/>
                  </a:lnTo>
                  <a:lnTo>
                    <a:pt x="220426" y="381260"/>
                  </a:lnTo>
                  <a:lnTo>
                    <a:pt x="220675" y="382016"/>
                  </a:lnTo>
                  <a:lnTo>
                    <a:pt x="223013" y="391450"/>
                  </a:lnTo>
                  <a:lnTo>
                    <a:pt x="226880" y="420062"/>
                  </a:lnTo>
                  <a:lnTo>
                    <a:pt x="228588" y="432707"/>
                  </a:lnTo>
                  <a:lnTo>
                    <a:pt x="223013" y="468438"/>
                  </a:lnTo>
                  <a:lnTo>
                    <a:pt x="218491" y="479950"/>
                  </a:lnTo>
                  <a:lnTo>
                    <a:pt x="207681" y="504373"/>
                  </a:lnTo>
                  <a:lnTo>
                    <a:pt x="200258" y="510284"/>
                  </a:lnTo>
                  <a:lnTo>
                    <a:pt x="192348" y="516570"/>
                  </a:lnTo>
                  <a:lnTo>
                    <a:pt x="186773" y="493132"/>
                  </a:lnTo>
                  <a:lnTo>
                    <a:pt x="185120" y="471702"/>
                  </a:lnTo>
                  <a:lnTo>
                    <a:pt x="184194" y="459207"/>
                  </a:lnTo>
                  <a:lnTo>
                    <a:pt x="179804" y="399112"/>
                  </a:lnTo>
                  <a:lnTo>
                    <a:pt x="176717" y="365506"/>
                  </a:lnTo>
                  <a:lnTo>
                    <a:pt x="170588" y="318761"/>
                  </a:lnTo>
                  <a:lnTo>
                    <a:pt x="164472" y="282202"/>
                  </a:lnTo>
                  <a:lnTo>
                    <a:pt x="125445" y="284385"/>
                  </a:lnTo>
                  <a:lnTo>
                    <a:pt x="110711" y="321245"/>
                  </a:lnTo>
                  <a:lnTo>
                    <a:pt x="82584" y="388679"/>
                  </a:lnTo>
                  <a:lnTo>
                    <a:pt x="69691" y="418053"/>
                  </a:lnTo>
                  <a:lnTo>
                    <a:pt x="24217" y="506837"/>
                  </a:lnTo>
                  <a:lnTo>
                    <a:pt x="5575" y="538428"/>
                  </a:lnTo>
                  <a:lnTo>
                    <a:pt x="0" y="521309"/>
                  </a:lnTo>
                  <a:lnTo>
                    <a:pt x="35281" y="432998"/>
                  </a:lnTo>
                  <a:lnTo>
                    <a:pt x="56188" y="372871"/>
                  </a:lnTo>
                  <a:lnTo>
                    <a:pt x="75005" y="311792"/>
                  </a:lnTo>
                  <a:lnTo>
                    <a:pt x="83629" y="280910"/>
                  </a:lnTo>
                  <a:lnTo>
                    <a:pt x="107150" y="186090"/>
                  </a:lnTo>
                  <a:lnTo>
                    <a:pt x="121088" y="120858"/>
                  </a:lnTo>
                  <a:lnTo>
                    <a:pt x="133460" y="54968"/>
                  </a:lnTo>
                  <a:lnTo>
                    <a:pt x="139382" y="20052"/>
                  </a:lnTo>
                  <a:lnTo>
                    <a:pt x="197924" y="91451"/>
                  </a:lnTo>
                  <a:close/>
                </a:path>
                <a:path w="652145" h="1386204">
                  <a:moveTo>
                    <a:pt x="468062" y="67345"/>
                  </a:moveTo>
                  <a:lnTo>
                    <a:pt x="443034" y="94321"/>
                  </a:lnTo>
                  <a:lnTo>
                    <a:pt x="433924" y="134140"/>
                  </a:lnTo>
                  <a:lnTo>
                    <a:pt x="418005" y="199465"/>
                  </a:lnTo>
                  <a:lnTo>
                    <a:pt x="417314" y="202105"/>
                  </a:lnTo>
                  <a:lnTo>
                    <a:pt x="409661" y="231291"/>
                  </a:lnTo>
                  <a:lnTo>
                    <a:pt x="551493" y="220545"/>
                  </a:lnTo>
                  <a:lnTo>
                    <a:pt x="590426" y="136280"/>
                  </a:lnTo>
                  <a:lnTo>
                    <a:pt x="637704" y="251821"/>
                  </a:lnTo>
                  <a:lnTo>
                    <a:pt x="476406" y="263095"/>
                  </a:lnTo>
                  <a:lnTo>
                    <a:pt x="514342" y="318392"/>
                  </a:lnTo>
                  <a:lnTo>
                    <a:pt x="519532" y="326531"/>
                  </a:lnTo>
                  <a:lnTo>
                    <a:pt x="529092" y="345092"/>
                  </a:lnTo>
                  <a:lnTo>
                    <a:pt x="533416" y="355201"/>
                  </a:lnTo>
                  <a:lnTo>
                    <a:pt x="541790" y="394209"/>
                  </a:lnTo>
                  <a:lnTo>
                    <a:pt x="545931" y="413526"/>
                  </a:lnTo>
                  <a:lnTo>
                    <a:pt x="538977" y="460377"/>
                  </a:lnTo>
                  <a:lnTo>
                    <a:pt x="532331" y="477167"/>
                  </a:lnTo>
                  <a:lnTo>
                    <a:pt x="519511" y="501326"/>
                  </a:lnTo>
                  <a:lnTo>
                    <a:pt x="504216" y="470959"/>
                  </a:lnTo>
                  <a:lnTo>
                    <a:pt x="500939" y="435074"/>
                  </a:lnTo>
                  <a:lnTo>
                    <a:pt x="499629" y="423503"/>
                  </a:lnTo>
                  <a:lnTo>
                    <a:pt x="494482" y="385057"/>
                  </a:lnTo>
                  <a:lnTo>
                    <a:pt x="491294" y="368701"/>
                  </a:lnTo>
                  <a:lnTo>
                    <a:pt x="489876" y="361432"/>
                  </a:lnTo>
                  <a:lnTo>
                    <a:pt x="482057" y="331788"/>
                  </a:lnTo>
                  <a:lnTo>
                    <a:pt x="462500" y="264067"/>
                  </a:lnTo>
                  <a:lnTo>
                    <a:pt x="401318" y="268344"/>
                  </a:lnTo>
                  <a:lnTo>
                    <a:pt x="364817" y="372163"/>
                  </a:lnTo>
                  <a:lnTo>
                    <a:pt x="351245" y="407264"/>
                  </a:lnTo>
                  <a:lnTo>
                    <a:pt x="331887" y="453664"/>
                  </a:lnTo>
                  <a:lnTo>
                    <a:pt x="314135" y="493530"/>
                  </a:lnTo>
                  <a:lnTo>
                    <a:pt x="311537" y="498663"/>
                  </a:lnTo>
                  <a:lnTo>
                    <a:pt x="303855" y="513823"/>
                  </a:lnTo>
                  <a:lnTo>
                    <a:pt x="295492" y="502072"/>
                  </a:lnTo>
                  <a:lnTo>
                    <a:pt x="309360" y="462445"/>
                  </a:lnTo>
                  <a:lnTo>
                    <a:pt x="329793" y="400110"/>
                  </a:lnTo>
                  <a:lnTo>
                    <a:pt x="348958" y="334633"/>
                  </a:lnTo>
                  <a:lnTo>
                    <a:pt x="365143" y="271156"/>
                  </a:lnTo>
                  <a:lnTo>
                    <a:pt x="372118" y="240177"/>
                  </a:lnTo>
                  <a:lnTo>
                    <a:pt x="380208" y="200795"/>
                  </a:lnTo>
                  <a:lnTo>
                    <a:pt x="390173" y="148789"/>
                  </a:lnTo>
                  <a:lnTo>
                    <a:pt x="400253" y="88715"/>
                  </a:lnTo>
                  <a:lnTo>
                    <a:pt x="408296" y="32684"/>
                  </a:lnTo>
                  <a:lnTo>
                    <a:pt x="412443" y="0"/>
                  </a:lnTo>
                  <a:lnTo>
                    <a:pt x="468062" y="67345"/>
                  </a:lnTo>
                  <a:close/>
                </a:path>
                <a:path w="652145" h="1386204">
                  <a:moveTo>
                    <a:pt x="214650" y="598840"/>
                  </a:moveTo>
                  <a:lnTo>
                    <a:pt x="253677" y="521006"/>
                  </a:lnTo>
                  <a:lnTo>
                    <a:pt x="301067" y="633556"/>
                  </a:lnTo>
                  <a:lnTo>
                    <a:pt x="181198" y="634634"/>
                  </a:lnTo>
                  <a:lnTo>
                    <a:pt x="181198" y="1052785"/>
                  </a:lnTo>
                  <a:lnTo>
                    <a:pt x="287129" y="1015909"/>
                  </a:lnTo>
                  <a:lnTo>
                    <a:pt x="289917" y="1039921"/>
                  </a:lnTo>
                  <a:lnTo>
                    <a:pt x="276789" y="1046746"/>
                  </a:lnTo>
                  <a:lnTo>
                    <a:pt x="261169" y="1054833"/>
                  </a:lnTo>
                  <a:lnTo>
                    <a:pt x="198446" y="1091773"/>
                  </a:lnTo>
                  <a:lnTo>
                    <a:pt x="185611" y="1100086"/>
                  </a:lnTo>
                  <a:lnTo>
                    <a:pt x="164472" y="1113709"/>
                  </a:lnTo>
                  <a:lnTo>
                    <a:pt x="118445" y="1145356"/>
                  </a:lnTo>
                  <a:lnTo>
                    <a:pt x="85807" y="1168823"/>
                  </a:lnTo>
                  <a:lnTo>
                    <a:pt x="76677" y="1176467"/>
                  </a:lnTo>
                  <a:lnTo>
                    <a:pt x="71085" y="1181138"/>
                  </a:lnTo>
                  <a:lnTo>
                    <a:pt x="45961" y="1212657"/>
                  </a:lnTo>
                  <a:lnTo>
                    <a:pt x="39027" y="1225296"/>
                  </a:lnTo>
                  <a:lnTo>
                    <a:pt x="8363" y="1113794"/>
                  </a:lnTo>
                  <a:lnTo>
                    <a:pt x="25268" y="1108534"/>
                  </a:lnTo>
                  <a:lnTo>
                    <a:pt x="58020" y="1096159"/>
                  </a:lnTo>
                  <a:lnTo>
                    <a:pt x="75267" y="1088503"/>
                  </a:lnTo>
                  <a:lnTo>
                    <a:pt x="92468" y="1083411"/>
                  </a:lnTo>
                  <a:lnTo>
                    <a:pt x="125029" y="1073699"/>
                  </a:lnTo>
                  <a:lnTo>
                    <a:pt x="142171" y="1068546"/>
                  </a:lnTo>
                  <a:lnTo>
                    <a:pt x="142171" y="634985"/>
                  </a:lnTo>
                  <a:lnTo>
                    <a:pt x="111506" y="635261"/>
                  </a:lnTo>
                  <a:lnTo>
                    <a:pt x="91724" y="636984"/>
                  </a:lnTo>
                  <a:lnTo>
                    <a:pt x="68384" y="642447"/>
                  </a:lnTo>
                  <a:lnTo>
                    <a:pt x="59474" y="646143"/>
                  </a:lnTo>
                  <a:lnTo>
                    <a:pt x="44602" y="653211"/>
                  </a:lnTo>
                  <a:lnTo>
                    <a:pt x="19513" y="601511"/>
                  </a:lnTo>
                  <a:lnTo>
                    <a:pt x="214650" y="598840"/>
                  </a:lnTo>
                  <a:close/>
                </a:path>
                <a:path w="652145" h="1386204">
                  <a:moveTo>
                    <a:pt x="150533" y="1368094"/>
                  </a:moveTo>
                  <a:lnTo>
                    <a:pt x="187187" y="1327418"/>
                  </a:lnTo>
                  <a:lnTo>
                    <a:pt x="210534" y="1295358"/>
                  </a:lnTo>
                  <a:lnTo>
                    <a:pt x="243920" y="1239798"/>
                  </a:lnTo>
                  <a:lnTo>
                    <a:pt x="272602" y="1177562"/>
                  </a:lnTo>
                  <a:lnTo>
                    <a:pt x="287586" y="1133701"/>
                  </a:lnTo>
                  <a:lnTo>
                    <a:pt x="298235" y="1092020"/>
                  </a:lnTo>
                  <a:lnTo>
                    <a:pt x="303855" y="1064479"/>
                  </a:lnTo>
                  <a:lnTo>
                    <a:pt x="307421" y="1042086"/>
                  </a:lnTo>
                  <a:lnTo>
                    <a:pt x="307797" y="1039729"/>
                  </a:lnTo>
                  <a:lnTo>
                    <a:pt x="314243" y="984199"/>
                  </a:lnTo>
                  <a:lnTo>
                    <a:pt x="318773" y="920646"/>
                  </a:lnTo>
                  <a:lnTo>
                    <a:pt x="320692" y="868128"/>
                  </a:lnTo>
                  <a:lnTo>
                    <a:pt x="321974" y="810355"/>
                  </a:lnTo>
                  <a:lnTo>
                    <a:pt x="322125" y="765654"/>
                  </a:lnTo>
                  <a:lnTo>
                    <a:pt x="322236" y="732550"/>
                  </a:lnTo>
                  <a:lnTo>
                    <a:pt x="320145" y="587087"/>
                  </a:lnTo>
                  <a:lnTo>
                    <a:pt x="318872" y="550477"/>
                  </a:lnTo>
                  <a:lnTo>
                    <a:pt x="317793" y="519477"/>
                  </a:lnTo>
                  <a:lnTo>
                    <a:pt x="362384" y="584736"/>
                  </a:lnTo>
                  <a:lnTo>
                    <a:pt x="490311" y="582298"/>
                  </a:lnTo>
                  <a:lnTo>
                    <a:pt x="509778" y="520165"/>
                  </a:lnTo>
                  <a:lnTo>
                    <a:pt x="551493" y="593566"/>
                  </a:lnTo>
                  <a:lnTo>
                    <a:pt x="529245" y="637313"/>
                  </a:lnTo>
                  <a:lnTo>
                    <a:pt x="529245" y="1225862"/>
                  </a:lnTo>
                  <a:lnTo>
                    <a:pt x="532235" y="1273027"/>
                  </a:lnTo>
                  <a:lnTo>
                    <a:pt x="579303" y="1298684"/>
                  </a:lnTo>
                  <a:lnTo>
                    <a:pt x="589198" y="1292429"/>
                  </a:lnTo>
                  <a:lnTo>
                    <a:pt x="591752" y="1289728"/>
                  </a:lnTo>
                  <a:lnTo>
                    <a:pt x="592379" y="1287877"/>
                  </a:lnTo>
                  <a:lnTo>
                    <a:pt x="602941" y="1228817"/>
                  </a:lnTo>
                  <a:lnTo>
                    <a:pt x="604308" y="1202813"/>
                  </a:lnTo>
                  <a:lnTo>
                    <a:pt x="604940" y="1190777"/>
                  </a:lnTo>
                  <a:lnTo>
                    <a:pt x="608183" y="1107644"/>
                  </a:lnTo>
                  <a:lnTo>
                    <a:pt x="609894" y="1050575"/>
                  </a:lnTo>
                  <a:lnTo>
                    <a:pt x="621017" y="1051179"/>
                  </a:lnTo>
                  <a:lnTo>
                    <a:pt x="621400" y="1101847"/>
                  </a:lnTo>
                  <a:lnTo>
                    <a:pt x="623365" y="1180392"/>
                  </a:lnTo>
                  <a:lnTo>
                    <a:pt x="623734" y="1188023"/>
                  </a:lnTo>
                  <a:lnTo>
                    <a:pt x="625189" y="1218065"/>
                  </a:lnTo>
                  <a:lnTo>
                    <a:pt x="632842" y="1270954"/>
                  </a:lnTo>
                  <a:lnTo>
                    <a:pt x="637464" y="1286244"/>
                  </a:lnTo>
                  <a:lnTo>
                    <a:pt x="640765" y="1291678"/>
                  </a:lnTo>
                  <a:lnTo>
                    <a:pt x="651609" y="1305434"/>
                  </a:lnTo>
                  <a:lnTo>
                    <a:pt x="635053" y="1349948"/>
                  </a:lnTo>
                  <a:lnTo>
                    <a:pt x="598769" y="1375660"/>
                  </a:lnTo>
                  <a:lnTo>
                    <a:pt x="532025" y="1368645"/>
                  </a:lnTo>
                  <a:lnTo>
                    <a:pt x="500543" y="1332164"/>
                  </a:lnTo>
                  <a:lnTo>
                    <a:pt x="493091" y="1259835"/>
                  </a:lnTo>
                  <a:lnTo>
                    <a:pt x="493091" y="619204"/>
                  </a:lnTo>
                  <a:lnTo>
                    <a:pt x="362384" y="620929"/>
                  </a:lnTo>
                  <a:lnTo>
                    <a:pt x="362200" y="683573"/>
                  </a:lnTo>
                  <a:lnTo>
                    <a:pt x="362124" y="709715"/>
                  </a:lnTo>
                  <a:lnTo>
                    <a:pt x="360038" y="858950"/>
                  </a:lnTo>
                  <a:lnTo>
                    <a:pt x="358899" y="896637"/>
                  </a:lnTo>
                  <a:lnTo>
                    <a:pt x="358213" y="919373"/>
                  </a:lnTo>
                  <a:lnTo>
                    <a:pt x="355890" y="959119"/>
                  </a:lnTo>
                  <a:lnTo>
                    <a:pt x="352531" y="1000242"/>
                  </a:lnTo>
                  <a:lnTo>
                    <a:pt x="345909" y="1051141"/>
                  </a:lnTo>
                  <a:lnTo>
                    <a:pt x="338551" y="1091261"/>
                  </a:lnTo>
                  <a:lnTo>
                    <a:pt x="331732" y="1122866"/>
                  </a:lnTo>
                  <a:lnTo>
                    <a:pt x="311869" y="1188062"/>
                  </a:lnTo>
                  <a:lnTo>
                    <a:pt x="295144" y="1227357"/>
                  </a:lnTo>
                  <a:lnTo>
                    <a:pt x="264828" y="1279985"/>
                  </a:lnTo>
                  <a:lnTo>
                    <a:pt x="228239" y="1325406"/>
                  </a:lnTo>
                  <a:lnTo>
                    <a:pt x="200363" y="1351898"/>
                  </a:lnTo>
                  <a:lnTo>
                    <a:pt x="153321" y="1385945"/>
                  </a:lnTo>
                  <a:lnTo>
                    <a:pt x="150533" y="1368094"/>
                  </a:lnTo>
                  <a:close/>
                </a:path>
                <a:path w="652145" h="1386204">
                  <a:moveTo>
                    <a:pt x="387414" y="802297"/>
                  </a:moveTo>
                  <a:lnTo>
                    <a:pt x="427956" y="877954"/>
                  </a:lnTo>
                  <a:lnTo>
                    <a:pt x="449009" y="924049"/>
                  </a:lnTo>
                  <a:lnTo>
                    <a:pt x="452767" y="934941"/>
                  </a:lnTo>
                  <a:lnTo>
                    <a:pt x="462684" y="982303"/>
                  </a:lnTo>
                  <a:lnTo>
                    <a:pt x="465281" y="1005933"/>
                  </a:lnTo>
                  <a:lnTo>
                    <a:pt x="459720" y="1051618"/>
                  </a:lnTo>
                  <a:lnTo>
                    <a:pt x="455029" y="1065867"/>
                  </a:lnTo>
                  <a:lnTo>
                    <a:pt x="440252" y="1096345"/>
                  </a:lnTo>
                  <a:lnTo>
                    <a:pt x="420785" y="1028137"/>
                  </a:lnTo>
                  <a:lnTo>
                    <a:pt x="418296" y="1005931"/>
                  </a:lnTo>
                  <a:lnTo>
                    <a:pt x="411009" y="957804"/>
                  </a:lnTo>
                  <a:lnTo>
                    <a:pt x="400580" y="904268"/>
                  </a:lnTo>
                  <a:lnTo>
                    <a:pt x="392858" y="870786"/>
                  </a:lnTo>
                  <a:lnTo>
                    <a:pt x="379070" y="814259"/>
                  </a:lnTo>
                  <a:lnTo>
                    <a:pt x="387414" y="802297"/>
                  </a:lnTo>
                  <a:close/>
                </a:path>
              </a:pathLst>
            </a:custGeom>
            <a:ln w="9525">
              <a:solidFill>
                <a:srgbClr val="99CC00"/>
              </a:solidFill>
            </a:ln>
          </p:spPr>
          <p:txBody>
            <a:bodyPr wrap="square" lIns="0" tIns="0" rIns="0" bIns="0" rtlCol="0"/>
            <a:lstStyle/>
            <a:p/>
          </p:txBody>
        </p:sp>
      </p:grpSp>
      <p:grpSp>
        <p:nvGrpSpPr>
          <p:cNvPr id="31" name="object 31"/>
          <p:cNvGrpSpPr/>
          <p:nvPr/>
        </p:nvGrpSpPr>
        <p:grpSpPr>
          <a:xfrm>
            <a:off x="7247548" y="2381615"/>
            <a:ext cx="608965" cy="1565910"/>
            <a:chOff x="7247548" y="2381615"/>
            <a:chExt cx="608965" cy="1565910"/>
          </a:xfrm>
        </p:grpSpPr>
        <p:sp>
          <p:nvSpPr>
            <p:cNvPr id="32" name="object 32"/>
            <p:cNvSpPr/>
            <p:nvPr/>
          </p:nvSpPr>
          <p:spPr>
            <a:xfrm>
              <a:off x="7252310" y="2386377"/>
              <a:ext cx="599440" cy="1556385"/>
            </a:xfrm>
            <a:custGeom>
              <a:rect l="l" t="t" r="r" b="b"/>
              <a:pathLst>
                <a:path w="599440" h="1556385">
                  <a:moveTo>
                    <a:pt x="374612" y="320468"/>
                  </a:moveTo>
                  <a:lnTo>
                    <a:pt x="360747" y="246583"/>
                  </a:lnTo>
                  <a:lnTo>
                    <a:pt x="357319" y="217576"/>
                  </a:lnTo>
                  <a:lnTo>
                    <a:pt x="348919" y="163166"/>
                  </a:lnTo>
                  <a:lnTo>
                    <a:pt x="337134" y="105021"/>
                  </a:lnTo>
                  <a:lnTo>
                    <a:pt x="326501" y="62155"/>
                  </a:lnTo>
                  <a:lnTo>
                    <a:pt x="313607" y="14284"/>
                  </a:lnTo>
                  <a:lnTo>
                    <a:pt x="319154" y="0"/>
                  </a:lnTo>
                  <a:lnTo>
                    <a:pt x="358426" y="66769"/>
                  </a:lnTo>
                  <a:lnTo>
                    <a:pt x="384361" y="122120"/>
                  </a:lnTo>
                  <a:lnTo>
                    <a:pt x="402342" y="208370"/>
                  </a:lnTo>
                  <a:lnTo>
                    <a:pt x="399794" y="242824"/>
                  </a:lnTo>
                  <a:lnTo>
                    <a:pt x="399697" y="243714"/>
                  </a:lnTo>
                  <a:lnTo>
                    <a:pt x="391250" y="284862"/>
                  </a:lnTo>
                  <a:lnTo>
                    <a:pt x="374612" y="320468"/>
                  </a:lnTo>
                  <a:close/>
                </a:path>
                <a:path w="599440" h="1556385">
                  <a:moveTo>
                    <a:pt x="210158" y="172308"/>
                  </a:moveTo>
                  <a:lnTo>
                    <a:pt x="41714" y="172308"/>
                  </a:lnTo>
                  <a:lnTo>
                    <a:pt x="147231" y="161415"/>
                  </a:lnTo>
                  <a:lnTo>
                    <a:pt x="174960" y="92308"/>
                  </a:lnTo>
                  <a:lnTo>
                    <a:pt x="210158" y="172308"/>
                  </a:lnTo>
                  <a:close/>
                </a:path>
                <a:path w="599440" h="1556385">
                  <a:moveTo>
                    <a:pt x="0" y="1535707"/>
                  </a:moveTo>
                  <a:lnTo>
                    <a:pt x="1155" y="1425988"/>
                  </a:lnTo>
                  <a:lnTo>
                    <a:pt x="2544" y="1087799"/>
                  </a:lnTo>
                  <a:lnTo>
                    <a:pt x="2637" y="1031803"/>
                  </a:lnTo>
                  <a:lnTo>
                    <a:pt x="2754" y="804841"/>
                  </a:lnTo>
                  <a:lnTo>
                    <a:pt x="2628" y="635054"/>
                  </a:lnTo>
                  <a:lnTo>
                    <a:pt x="2513" y="581740"/>
                  </a:lnTo>
                  <a:lnTo>
                    <a:pt x="1221" y="246583"/>
                  </a:lnTo>
                  <a:lnTo>
                    <a:pt x="0" y="118488"/>
                  </a:lnTo>
                  <a:lnTo>
                    <a:pt x="41714" y="172308"/>
                  </a:lnTo>
                  <a:lnTo>
                    <a:pt x="210158" y="172308"/>
                  </a:lnTo>
                  <a:lnTo>
                    <a:pt x="213781" y="180542"/>
                  </a:lnTo>
                  <a:lnTo>
                    <a:pt x="202010" y="200530"/>
                  </a:lnTo>
                  <a:lnTo>
                    <a:pt x="150004" y="200530"/>
                  </a:lnTo>
                  <a:lnTo>
                    <a:pt x="38933" y="211273"/>
                  </a:lnTo>
                  <a:lnTo>
                    <a:pt x="38933" y="1488534"/>
                  </a:lnTo>
                  <a:lnTo>
                    <a:pt x="0" y="1535707"/>
                  </a:lnTo>
                  <a:close/>
                </a:path>
                <a:path w="599440" h="1556385">
                  <a:moveTo>
                    <a:pt x="188901" y="1059826"/>
                  </a:moveTo>
                  <a:lnTo>
                    <a:pt x="119502" y="1059826"/>
                  </a:lnTo>
                  <a:lnTo>
                    <a:pt x="138051" y="1051985"/>
                  </a:lnTo>
                  <a:lnTo>
                    <a:pt x="138392" y="1051685"/>
                  </a:lnTo>
                  <a:lnTo>
                    <a:pt x="151389" y="1031803"/>
                  </a:lnTo>
                  <a:lnTo>
                    <a:pt x="154637" y="1020498"/>
                  </a:lnTo>
                  <a:lnTo>
                    <a:pt x="157702" y="1000706"/>
                  </a:lnTo>
                  <a:lnTo>
                    <a:pt x="158322" y="884040"/>
                  </a:lnTo>
                  <a:lnTo>
                    <a:pt x="156757" y="862432"/>
                  </a:lnTo>
                  <a:lnTo>
                    <a:pt x="149440" y="804841"/>
                  </a:lnTo>
                  <a:lnTo>
                    <a:pt x="129726" y="715785"/>
                  </a:lnTo>
                  <a:lnTo>
                    <a:pt x="111764" y="656340"/>
                  </a:lnTo>
                  <a:lnTo>
                    <a:pt x="91771" y="596796"/>
                  </a:lnTo>
                  <a:lnTo>
                    <a:pt x="150004" y="200530"/>
                  </a:lnTo>
                  <a:lnTo>
                    <a:pt x="202010" y="200530"/>
                  </a:lnTo>
                  <a:lnTo>
                    <a:pt x="188824" y="222920"/>
                  </a:lnTo>
                  <a:lnTo>
                    <a:pt x="183322" y="243714"/>
                  </a:lnTo>
                  <a:lnTo>
                    <a:pt x="168418" y="307784"/>
                  </a:lnTo>
                  <a:lnTo>
                    <a:pt x="139939" y="442237"/>
                  </a:lnTo>
                  <a:lnTo>
                    <a:pt x="108409" y="596221"/>
                  </a:lnTo>
                  <a:lnTo>
                    <a:pt x="126323" y="635054"/>
                  </a:lnTo>
                  <a:lnTo>
                    <a:pt x="140450" y="667524"/>
                  </a:lnTo>
                  <a:lnTo>
                    <a:pt x="158128" y="714026"/>
                  </a:lnTo>
                  <a:lnTo>
                    <a:pt x="172414" y="758221"/>
                  </a:lnTo>
                  <a:lnTo>
                    <a:pt x="189389" y="828350"/>
                  </a:lnTo>
                  <a:lnTo>
                    <a:pt x="198834" y="891254"/>
                  </a:lnTo>
                  <a:lnTo>
                    <a:pt x="201303" y="954397"/>
                  </a:lnTo>
                  <a:lnTo>
                    <a:pt x="198890" y="995321"/>
                  </a:lnTo>
                  <a:lnTo>
                    <a:pt x="197339" y="1013607"/>
                  </a:lnTo>
                  <a:lnTo>
                    <a:pt x="191447" y="1049780"/>
                  </a:lnTo>
                  <a:lnTo>
                    <a:pt x="188901" y="1059826"/>
                  </a:lnTo>
                  <a:close/>
                </a:path>
                <a:path w="599440" h="1556385">
                  <a:moveTo>
                    <a:pt x="199917" y="414060"/>
                  </a:moveTo>
                  <a:lnTo>
                    <a:pt x="174960" y="356313"/>
                  </a:lnTo>
                  <a:lnTo>
                    <a:pt x="518806" y="329892"/>
                  </a:lnTo>
                  <a:lnTo>
                    <a:pt x="552081" y="242824"/>
                  </a:lnTo>
                  <a:lnTo>
                    <a:pt x="599146" y="366050"/>
                  </a:lnTo>
                  <a:lnTo>
                    <a:pt x="346883" y="383913"/>
                  </a:lnTo>
                  <a:lnTo>
                    <a:pt x="346819" y="386623"/>
                  </a:lnTo>
                  <a:lnTo>
                    <a:pt x="308061" y="386623"/>
                  </a:lnTo>
                  <a:lnTo>
                    <a:pt x="266468" y="389526"/>
                  </a:lnTo>
                  <a:lnTo>
                    <a:pt x="246762" y="392684"/>
                  </a:lnTo>
                  <a:lnTo>
                    <a:pt x="223574" y="400321"/>
                  </a:lnTo>
                  <a:lnTo>
                    <a:pt x="214761" y="405057"/>
                  </a:lnTo>
                  <a:lnTo>
                    <a:pt x="199917" y="414060"/>
                  </a:lnTo>
                  <a:close/>
                </a:path>
                <a:path w="599440" h="1556385">
                  <a:moveTo>
                    <a:pt x="100090" y="1534279"/>
                  </a:moveTo>
                  <a:lnTo>
                    <a:pt x="97318" y="1507870"/>
                  </a:lnTo>
                  <a:lnTo>
                    <a:pt x="121429" y="1473253"/>
                  </a:lnTo>
                  <a:lnTo>
                    <a:pt x="154429" y="1419779"/>
                  </a:lnTo>
                  <a:lnTo>
                    <a:pt x="174316" y="1383144"/>
                  </a:lnTo>
                  <a:lnTo>
                    <a:pt x="192513" y="1345757"/>
                  </a:lnTo>
                  <a:lnTo>
                    <a:pt x="209021" y="1307650"/>
                  </a:lnTo>
                  <a:lnTo>
                    <a:pt x="223839" y="1268856"/>
                  </a:lnTo>
                  <a:lnTo>
                    <a:pt x="235926" y="1232542"/>
                  </a:lnTo>
                  <a:lnTo>
                    <a:pt x="250861" y="1179366"/>
                  </a:lnTo>
                  <a:lnTo>
                    <a:pt x="267973" y="1102344"/>
                  </a:lnTo>
                  <a:lnTo>
                    <a:pt x="276031" y="1055650"/>
                  </a:lnTo>
                  <a:lnTo>
                    <a:pt x="282964" y="1006784"/>
                  </a:lnTo>
                  <a:lnTo>
                    <a:pt x="288769" y="955765"/>
                  </a:lnTo>
                  <a:lnTo>
                    <a:pt x="293449" y="902621"/>
                  </a:lnTo>
                  <a:lnTo>
                    <a:pt x="298356" y="818973"/>
                  </a:lnTo>
                  <a:lnTo>
                    <a:pt x="302602" y="705935"/>
                  </a:lnTo>
                  <a:lnTo>
                    <a:pt x="306696" y="542498"/>
                  </a:lnTo>
                  <a:lnTo>
                    <a:pt x="307857" y="442237"/>
                  </a:lnTo>
                  <a:lnTo>
                    <a:pt x="308061" y="386623"/>
                  </a:lnTo>
                  <a:lnTo>
                    <a:pt x="346819" y="386623"/>
                  </a:lnTo>
                  <a:lnTo>
                    <a:pt x="345496" y="442237"/>
                  </a:lnTo>
                  <a:lnTo>
                    <a:pt x="342723" y="581740"/>
                  </a:lnTo>
                  <a:lnTo>
                    <a:pt x="341337" y="662908"/>
                  </a:lnTo>
                  <a:lnTo>
                    <a:pt x="539869" y="662908"/>
                  </a:lnTo>
                  <a:lnTo>
                    <a:pt x="549307" y="686552"/>
                  </a:lnTo>
                  <a:lnTo>
                    <a:pt x="541484" y="701525"/>
                  </a:lnTo>
                  <a:lnTo>
                    <a:pt x="488303" y="701525"/>
                  </a:lnTo>
                  <a:lnTo>
                    <a:pt x="341337" y="703680"/>
                  </a:lnTo>
                  <a:lnTo>
                    <a:pt x="338695" y="774747"/>
                  </a:lnTo>
                  <a:lnTo>
                    <a:pt x="335277" y="846083"/>
                  </a:lnTo>
                  <a:lnTo>
                    <a:pt x="329124" y="932054"/>
                  </a:lnTo>
                  <a:lnTo>
                    <a:pt x="321281" y="1010794"/>
                  </a:lnTo>
                  <a:lnTo>
                    <a:pt x="311750" y="1082258"/>
                  </a:lnTo>
                  <a:lnTo>
                    <a:pt x="300528" y="1146420"/>
                  </a:lnTo>
                  <a:lnTo>
                    <a:pt x="287616" y="1203262"/>
                  </a:lnTo>
                  <a:lnTo>
                    <a:pt x="273015" y="1252780"/>
                  </a:lnTo>
                  <a:lnTo>
                    <a:pt x="254486" y="1300903"/>
                  </a:lnTo>
                  <a:lnTo>
                    <a:pt x="220968" y="1372674"/>
                  </a:lnTo>
                  <a:lnTo>
                    <a:pt x="201428" y="1407548"/>
                  </a:lnTo>
                  <a:lnTo>
                    <a:pt x="180804" y="1439976"/>
                  </a:lnTo>
                  <a:lnTo>
                    <a:pt x="136307" y="1497510"/>
                  </a:lnTo>
                  <a:lnTo>
                    <a:pt x="117678" y="1517130"/>
                  </a:lnTo>
                  <a:lnTo>
                    <a:pt x="100090" y="1534279"/>
                  </a:lnTo>
                  <a:close/>
                </a:path>
                <a:path w="599440" h="1556385">
                  <a:moveTo>
                    <a:pt x="539869" y="662908"/>
                  </a:moveTo>
                  <a:lnTo>
                    <a:pt x="341337" y="662908"/>
                  </a:lnTo>
                  <a:lnTo>
                    <a:pt x="482757" y="659839"/>
                  </a:lnTo>
                  <a:lnTo>
                    <a:pt x="510487" y="589299"/>
                  </a:lnTo>
                  <a:lnTo>
                    <a:pt x="539869" y="662908"/>
                  </a:lnTo>
                  <a:close/>
                </a:path>
                <a:path w="599440" h="1556385">
                  <a:moveTo>
                    <a:pt x="495300" y="1401799"/>
                  </a:moveTo>
                  <a:lnTo>
                    <a:pt x="421752" y="1401799"/>
                  </a:lnTo>
                  <a:lnTo>
                    <a:pt x="449202" y="1397374"/>
                  </a:lnTo>
                  <a:lnTo>
                    <a:pt x="450674" y="1396164"/>
                  </a:lnTo>
                  <a:lnTo>
                    <a:pt x="461158" y="1350915"/>
                  </a:lnTo>
                  <a:lnTo>
                    <a:pt x="466308" y="1260314"/>
                  </a:lnTo>
                  <a:lnTo>
                    <a:pt x="488303" y="701525"/>
                  </a:lnTo>
                  <a:lnTo>
                    <a:pt x="541484" y="701525"/>
                  </a:lnTo>
                  <a:lnTo>
                    <a:pt x="527124" y="729008"/>
                  </a:lnTo>
                  <a:lnTo>
                    <a:pt x="505953" y="1219027"/>
                  </a:lnTo>
                  <a:lnTo>
                    <a:pt x="502970" y="1283951"/>
                  </a:lnTo>
                  <a:lnTo>
                    <a:pt x="497251" y="1380734"/>
                  </a:lnTo>
                  <a:lnTo>
                    <a:pt x="495300" y="1401799"/>
                  </a:lnTo>
                  <a:close/>
                </a:path>
                <a:path w="599440" h="1556385">
                  <a:moveTo>
                    <a:pt x="105636" y="1196046"/>
                  </a:moveTo>
                  <a:lnTo>
                    <a:pt x="95454" y="1140016"/>
                  </a:lnTo>
                  <a:lnTo>
                    <a:pt x="82604" y="1103379"/>
                  </a:lnTo>
                  <a:lnTo>
                    <a:pt x="50058" y="1056782"/>
                  </a:lnTo>
                  <a:lnTo>
                    <a:pt x="52839" y="1031037"/>
                  </a:lnTo>
                  <a:lnTo>
                    <a:pt x="77328" y="1045739"/>
                  </a:lnTo>
                  <a:lnTo>
                    <a:pt x="97145" y="1055077"/>
                  </a:lnTo>
                  <a:lnTo>
                    <a:pt x="107793" y="1057864"/>
                  </a:lnTo>
                  <a:lnTo>
                    <a:pt x="119502" y="1059826"/>
                  </a:lnTo>
                  <a:lnTo>
                    <a:pt x="188901" y="1059826"/>
                  </a:lnTo>
                  <a:lnTo>
                    <a:pt x="187356" y="1065921"/>
                  </a:lnTo>
                  <a:lnTo>
                    <a:pt x="169903" y="1117463"/>
                  </a:lnTo>
                  <a:lnTo>
                    <a:pt x="139172" y="1165765"/>
                  </a:lnTo>
                  <a:lnTo>
                    <a:pt x="130126" y="1174628"/>
                  </a:lnTo>
                  <a:lnTo>
                    <a:pt x="105636" y="1196046"/>
                  </a:lnTo>
                  <a:close/>
                </a:path>
                <a:path w="599440" h="1556385">
                  <a:moveTo>
                    <a:pt x="416206" y="1556091"/>
                  </a:moveTo>
                  <a:lnTo>
                    <a:pt x="410942" y="1517929"/>
                  </a:lnTo>
                  <a:lnTo>
                    <a:pt x="397250" y="1470129"/>
                  </a:lnTo>
                  <a:lnTo>
                    <a:pt x="375933" y="1425988"/>
                  </a:lnTo>
                  <a:lnTo>
                    <a:pt x="338564" y="1376134"/>
                  </a:lnTo>
                  <a:lnTo>
                    <a:pt x="341337" y="1349234"/>
                  </a:lnTo>
                  <a:lnTo>
                    <a:pt x="369438" y="1369936"/>
                  </a:lnTo>
                  <a:lnTo>
                    <a:pt x="405288" y="1393425"/>
                  </a:lnTo>
                  <a:lnTo>
                    <a:pt x="421752" y="1401799"/>
                  </a:lnTo>
                  <a:lnTo>
                    <a:pt x="495300" y="1401799"/>
                  </a:lnTo>
                  <a:lnTo>
                    <a:pt x="495235" y="1402496"/>
                  </a:lnTo>
                  <a:lnTo>
                    <a:pt x="487502" y="1443651"/>
                  </a:lnTo>
                  <a:lnTo>
                    <a:pt x="474439" y="1490718"/>
                  </a:lnTo>
                  <a:lnTo>
                    <a:pt x="452470" y="1525288"/>
                  </a:lnTo>
                  <a:lnTo>
                    <a:pt x="416206" y="1556091"/>
                  </a:lnTo>
                  <a:close/>
                </a:path>
              </a:pathLst>
            </a:custGeom>
            <a:solidFill>
              <a:srgbClr val="FFFF00"/>
            </a:solidFill>
          </p:spPr>
          <p:txBody>
            <a:bodyPr wrap="square" lIns="0" tIns="0" rIns="0" bIns="0" rtlCol="0"/>
            <a:lstStyle/>
            <a:p/>
          </p:txBody>
        </p:sp>
        <p:sp>
          <p:nvSpPr>
            <p:cNvPr id="33" name="object 33"/>
            <p:cNvSpPr/>
            <p:nvPr/>
          </p:nvSpPr>
          <p:spPr>
            <a:xfrm>
              <a:off x="7252310" y="2386377"/>
              <a:ext cx="599440" cy="1556385"/>
            </a:xfrm>
            <a:custGeom>
              <a:rect l="l" t="t" r="r" b="b"/>
              <a:pathLst>
                <a:path w="599440" h="1556385">
                  <a:moveTo>
                    <a:pt x="0" y="1535707"/>
                  </a:moveTo>
                  <a:lnTo>
                    <a:pt x="158" y="1520573"/>
                  </a:lnTo>
                  <a:lnTo>
                    <a:pt x="1216" y="1420194"/>
                  </a:lnTo>
                  <a:lnTo>
                    <a:pt x="2606" y="1072298"/>
                  </a:lnTo>
                  <a:lnTo>
                    <a:pt x="2702" y="944421"/>
                  </a:lnTo>
                  <a:lnTo>
                    <a:pt x="2780" y="839945"/>
                  </a:lnTo>
                  <a:lnTo>
                    <a:pt x="2711" y="747762"/>
                  </a:lnTo>
                  <a:lnTo>
                    <a:pt x="2606" y="605985"/>
                  </a:lnTo>
                  <a:lnTo>
                    <a:pt x="1216" y="245240"/>
                  </a:lnTo>
                  <a:lnTo>
                    <a:pt x="165" y="135694"/>
                  </a:lnTo>
                  <a:lnTo>
                    <a:pt x="0" y="118488"/>
                  </a:lnTo>
                  <a:lnTo>
                    <a:pt x="41714" y="172308"/>
                  </a:lnTo>
                  <a:lnTo>
                    <a:pt x="147231" y="161415"/>
                  </a:lnTo>
                  <a:lnTo>
                    <a:pt x="174960" y="92308"/>
                  </a:lnTo>
                  <a:lnTo>
                    <a:pt x="213781" y="180542"/>
                  </a:lnTo>
                  <a:lnTo>
                    <a:pt x="188824" y="222920"/>
                  </a:lnTo>
                  <a:lnTo>
                    <a:pt x="186578" y="231414"/>
                  </a:lnTo>
                  <a:lnTo>
                    <a:pt x="183322" y="243714"/>
                  </a:lnTo>
                  <a:lnTo>
                    <a:pt x="168418" y="307784"/>
                  </a:lnTo>
                  <a:lnTo>
                    <a:pt x="140044" y="441727"/>
                  </a:lnTo>
                  <a:lnTo>
                    <a:pt x="108409" y="596221"/>
                  </a:lnTo>
                  <a:lnTo>
                    <a:pt x="126323" y="635054"/>
                  </a:lnTo>
                  <a:lnTo>
                    <a:pt x="158128" y="714026"/>
                  </a:lnTo>
                  <a:lnTo>
                    <a:pt x="172414" y="758221"/>
                  </a:lnTo>
                  <a:lnTo>
                    <a:pt x="179120" y="782016"/>
                  </a:lnTo>
                  <a:lnTo>
                    <a:pt x="189389" y="828350"/>
                  </a:lnTo>
                  <a:lnTo>
                    <a:pt x="198834" y="891254"/>
                  </a:lnTo>
                  <a:lnTo>
                    <a:pt x="201303" y="954397"/>
                  </a:lnTo>
                  <a:lnTo>
                    <a:pt x="198890" y="995321"/>
                  </a:lnTo>
                  <a:lnTo>
                    <a:pt x="191447" y="1049780"/>
                  </a:lnTo>
                  <a:lnTo>
                    <a:pt x="177733" y="1098980"/>
                  </a:lnTo>
                  <a:lnTo>
                    <a:pt x="157196" y="1141487"/>
                  </a:lnTo>
                  <a:lnTo>
                    <a:pt x="130126" y="1174628"/>
                  </a:lnTo>
                  <a:lnTo>
                    <a:pt x="105636" y="1196046"/>
                  </a:lnTo>
                  <a:lnTo>
                    <a:pt x="95454" y="1140016"/>
                  </a:lnTo>
                  <a:lnTo>
                    <a:pt x="82604" y="1103379"/>
                  </a:lnTo>
                  <a:lnTo>
                    <a:pt x="50058" y="1056782"/>
                  </a:lnTo>
                  <a:lnTo>
                    <a:pt x="52839" y="1031037"/>
                  </a:lnTo>
                  <a:lnTo>
                    <a:pt x="77328" y="1045739"/>
                  </a:lnTo>
                  <a:lnTo>
                    <a:pt x="97145" y="1055077"/>
                  </a:lnTo>
                  <a:lnTo>
                    <a:pt x="107793" y="1057864"/>
                  </a:lnTo>
                  <a:lnTo>
                    <a:pt x="119502" y="1059826"/>
                  </a:lnTo>
                  <a:lnTo>
                    <a:pt x="138051" y="1051985"/>
                  </a:lnTo>
                  <a:lnTo>
                    <a:pt x="138392" y="1051685"/>
                  </a:lnTo>
                  <a:lnTo>
                    <a:pt x="151389" y="1031803"/>
                  </a:lnTo>
                  <a:lnTo>
                    <a:pt x="154637" y="1020498"/>
                  </a:lnTo>
                  <a:lnTo>
                    <a:pt x="157702" y="1000706"/>
                  </a:lnTo>
                  <a:lnTo>
                    <a:pt x="158322" y="884040"/>
                  </a:lnTo>
                  <a:lnTo>
                    <a:pt x="154292" y="837734"/>
                  </a:lnTo>
                  <a:lnTo>
                    <a:pt x="142854" y="770369"/>
                  </a:lnTo>
                  <a:lnTo>
                    <a:pt x="129726" y="715785"/>
                  </a:lnTo>
                  <a:lnTo>
                    <a:pt x="111764" y="656340"/>
                  </a:lnTo>
                  <a:lnTo>
                    <a:pt x="91771" y="596796"/>
                  </a:lnTo>
                  <a:lnTo>
                    <a:pt x="150004" y="200530"/>
                  </a:lnTo>
                  <a:lnTo>
                    <a:pt x="38933" y="211273"/>
                  </a:lnTo>
                  <a:lnTo>
                    <a:pt x="38933" y="1488534"/>
                  </a:lnTo>
                  <a:lnTo>
                    <a:pt x="0" y="1535707"/>
                  </a:lnTo>
                  <a:close/>
                </a:path>
                <a:path w="599440" h="1556385">
                  <a:moveTo>
                    <a:pt x="527124" y="729008"/>
                  </a:moveTo>
                  <a:lnTo>
                    <a:pt x="505953" y="1219027"/>
                  </a:lnTo>
                  <a:lnTo>
                    <a:pt x="502970" y="1283951"/>
                  </a:lnTo>
                  <a:lnTo>
                    <a:pt x="497251" y="1380734"/>
                  </a:lnTo>
                  <a:lnTo>
                    <a:pt x="495235" y="1402496"/>
                  </a:lnTo>
                  <a:lnTo>
                    <a:pt x="487502" y="1443651"/>
                  </a:lnTo>
                  <a:lnTo>
                    <a:pt x="483904" y="1458913"/>
                  </a:lnTo>
                  <a:lnTo>
                    <a:pt x="474439" y="1490718"/>
                  </a:lnTo>
                  <a:lnTo>
                    <a:pt x="468804" y="1502482"/>
                  </a:lnTo>
                  <a:lnTo>
                    <a:pt x="459750" y="1517093"/>
                  </a:lnTo>
                  <a:lnTo>
                    <a:pt x="452470" y="1525288"/>
                  </a:lnTo>
                  <a:lnTo>
                    <a:pt x="416206" y="1556091"/>
                  </a:lnTo>
                  <a:lnTo>
                    <a:pt x="410942" y="1517929"/>
                  </a:lnTo>
                  <a:lnTo>
                    <a:pt x="397250" y="1470129"/>
                  </a:lnTo>
                  <a:lnTo>
                    <a:pt x="375933" y="1425988"/>
                  </a:lnTo>
                  <a:lnTo>
                    <a:pt x="338564" y="1376134"/>
                  </a:lnTo>
                  <a:lnTo>
                    <a:pt x="341337" y="1349234"/>
                  </a:lnTo>
                  <a:lnTo>
                    <a:pt x="369438" y="1369936"/>
                  </a:lnTo>
                  <a:lnTo>
                    <a:pt x="405288" y="1393425"/>
                  </a:lnTo>
                  <a:lnTo>
                    <a:pt x="411453" y="1396556"/>
                  </a:lnTo>
                  <a:lnTo>
                    <a:pt x="421752" y="1401799"/>
                  </a:lnTo>
                  <a:lnTo>
                    <a:pt x="449202" y="1397374"/>
                  </a:lnTo>
                  <a:lnTo>
                    <a:pt x="450674" y="1396164"/>
                  </a:lnTo>
                  <a:lnTo>
                    <a:pt x="452471" y="1391982"/>
                  </a:lnTo>
                  <a:lnTo>
                    <a:pt x="459187" y="1371040"/>
                  </a:lnTo>
                  <a:lnTo>
                    <a:pt x="459673" y="1366079"/>
                  </a:lnTo>
                  <a:lnTo>
                    <a:pt x="461158" y="1350915"/>
                  </a:lnTo>
                  <a:lnTo>
                    <a:pt x="466308" y="1260314"/>
                  </a:lnTo>
                  <a:lnTo>
                    <a:pt x="488303" y="701525"/>
                  </a:lnTo>
                  <a:lnTo>
                    <a:pt x="341337" y="703680"/>
                  </a:lnTo>
                  <a:lnTo>
                    <a:pt x="338695" y="774747"/>
                  </a:lnTo>
                  <a:lnTo>
                    <a:pt x="335277" y="846083"/>
                  </a:lnTo>
                  <a:lnTo>
                    <a:pt x="329124" y="932054"/>
                  </a:lnTo>
                  <a:lnTo>
                    <a:pt x="321281" y="1010794"/>
                  </a:lnTo>
                  <a:lnTo>
                    <a:pt x="311750" y="1082258"/>
                  </a:lnTo>
                  <a:lnTo>
                    <a:pt x="300528" y="1146420"/>
                  </a:lnTo>
                  <a:lnTo>
                    <a:pt x="287616" y="1203262"/>
                  </a:lnTo>
                  <a:lnTo>
                    <a:pt x="273015" y="1252780"/>
                  </a:lnTo>
                  <a:lnTo>
                    <a:pt x="265081" y="1274795"/>
                  </a:lnTo>
                  <a:lnTo>
                    <a:pt x="239426" y="1335354"/>
                  </a:lnTo>
                  <a:lnTo>
                    <a:pt x="220968" y="1372674"/>
                  </a:lnTo>
                  <a:lnTo>
                    <a:pt x="201428" y="1407548"/>
                  </a:lnTo>
                  <a:lnTo>
                    <a:pt x="180804" y="1439976"/>
                  </a:lnTo>
                  <a:lnTo>
                    <a:pt x="136307" y="1497510"/>
                  </a:lnTo>
                  <a:lnTo>
                    <a:pt x="100090" y="1534279"/>
                  </a:lnTo>
                  <a:lnTo>
                    <a:pt x="97318" y="1507870"/>
                  </a:lnTo>
                  <a:lnTo>
                    <a:pt x="121429" y="1473253"/>
                  </a:lnTo>
                  <a:lnTo>
                    <a:pt x="154429" y="1419779"/>
                  </a:lnTo>
                  <a:lnTo>
                    <a:pt x="174316" y="1383144"/>
                  </a:lnTo>
                  <a:lnTo>
                    <a:pt x="192513" y="1345757"/>
                  </a:lnTo>
                  <a:lnTo>
                    <a:pt x="209021" y="1307650"/>
                  </a:lnTo>
                  <a:lnTo>
                    <a:pt x="223839" y="1268856"/>
                  </a:lnTo>
                  <a:lnTo>
                    <a:pt x="235926" y="1232542"/>
                  </a:lnTo>
                  <a:lnTo>
                    <a:pt x="242897" y="1209450"/>
                  </a:lnTo>
                  <a:lnTo>
                    <a:pt x="258788" y="1146845"/>
                  </a:lnTo>
                  <a:lnTo>
                    <a:pt x="267973" y="1102344"/>
                  </a:lnTo>
                  <a:lnTo>
                    <a:pt x="276031" y="1055650"/>
                  </a:lnTo>
                  <a:lnTo>
                    <a:pt x="282964" y="1006784"/>
                  </a:lnTo>
                  <a:lnTo>
                    <a:pt x="288769" y="955765"/>
                  </a:lnTo>
                  <a:lnTo>
                    <a:pt x="293449" y="902621"/>
                  </a:lnTo>
                  <a:lnTo>
                    <a:pt x="298356" y="818973"/>
                  </a:lnTo>
                  <a:lnTo>
                    <a:pt x="300147" y="771312"/>
                  </a:lnTo>
                  <a:lnTo>
                    <a:pt x="302602" y="705935"/>
                  </a:lnTo>
                  <a:lnTo>
                    <a:pt x="306696" y="542498"/>
                  </a:lnTo>
                  <a:lnTo>
                    <a:pt x="307909" y="437726"/>
                  </a:lnTo>
                  <a:lnTo>
                    <a:pt x="308061" y="386623"/>
                  </a:lnTo>
                  <a:lnTo>
                    <a:pt x="266468" y="389526"/>
                  </a:lnTo>
                  <a:lnTo>
                    <a:pt x="246762" y="392684"/>
                  </a:lnTo>
                  <a:lnTo>
                    <a:pt x="223574" y="400321"/>
                  </a:lnTo>
                  <a:lnTo>
                    <a:pt x="214761" y="405057"/>
                  </a:lnTo>
                  <a:lnTo>
                    <a:pt x="199917" y="414060"/>
                  </a:lnTo>
                  <a:lnTo>
                    <a:pt x="174960" y="356313"/>
                  </a:lnTo>
                  <a:lnTo>
                    <a:pt x="518806" y="329892"/>
                  </a:lnTo>
                  <a:lnTo>
                    <a:pt x="552081" y="242824"/>
                  </a:lnTo>
                  <a:lnTo>
                    <a:pt x="599146" y="366050"/>
                  </a:lnTo>
                  <a:lnTo>
                    <a:pt x="346883" y="383913"/>
                  </a:lnTo>
                  <a:lnTo>
                    <a:pt x="346238" y="411027"/>
                  </a:lnTo>
                  <a:lnTo>
                    <a:pt x="345496" y="442237"/>
                  </a:lnTo>
                  <a:lnTo>
                    <a:pt x="342723" y="581740"/>
                  </a:lnTo>
                  <a:lnTo>
                    <a:pt x="342463" y="596959"/>
                  </a:lnTo>
                  <a:lnTo>
                    <a:pt x="341337" y="662908"/>
                  </a:lnTo>
                  <a:lnTo>
                    <a:pt x="482757" y="659839"/>
                  </a:lnTo>
                  <a:lnTo>
                    <a:pt x="510487" y="589299"/>
                  </a:lnTo>
                  <a:lnTo>
                    <a:pt x="549307" y="686552"/>
                  </a:lnTo>
                  <a:lnTo>
                    <a:pt x="527124" y="729008"/>
                  </a:lnTo>
                  <a:close/>
                </a:path>
                <a:path w="599440" h="1556385">
                  <a:moveTo>
                    <a:pt x="319154" y="0"/>
                  </a:moveTo>
                  <a:lnTo>
                    <a:pt x="358426" y="66769"/>
                  </a:lnTo>
                  <a:lnTo>
                    <a:pt x="384361" y="122120"/>
                  </a:lnTo>
                  <a:lnTo>
                    <a:pt x="388477" y="134388"/>
                  </a:lnTo>
                  <a:lnTo>
                    <a:pt x="399107" y="191078"/>
                  </a:lnTo>
                  <a:lnTo>
                    <a:pt x="402342" y="208370"/>
                  </a:lnTo>
                  <a:lnTo>
                    <a:pt x="399746" y="243472"/>
                  </a:lnTo>
                  <a:lnTo>
                    <a:pt x="391250" y="284862"/>
                  </a:lnTo>
                  <a:lnTo>
                    <a:pt x="378843" y="311432"/>
                  </a:lnTo>
                  <a:lnTo>
                    <a:pt x="374612" y="320468"/>
                  </a:lnTo>
                  <a:lnTo>
                    <a:pt x="360747" y="246583"/>
                  </a:lnTo>
                  <a:lnTo>
                    <a:pt x="357319" y="217576"/>
                  </a:lnTo>
                  <a:lnTo>
                    <a:pt x="348919" y="163166"/>
                  </a:lnTo>
                  <a:lnTo>
                    <a:pt x="337134" y="105021"/>
                  </a:lnTo>
                  <a:lnTo>
                    <a:pt x="326501" y="62155"/>
                  </a:lnTo>
                  <a:lnTo>
                    <a:pt x="313607" y="14284"/>
                  </a:lnTo>
                  <a:lnTo>
                    <a:pt x="319154" y="0"/>
                  </a:lnTo>
                  <a:close/>
                </a:path>
              </a:pathLst>
            </a:custGeom>
            <a:ln w="9525">
              <a:solidFill>
                <a:srgbClr val="99CC00"/>
              </a:solidFill>
            </a:ln>
          </p:spPr>
          <p:txBody>
            <a:bodyPr wrap="square" lIns="0" tIns="0" rIns="0" bIns="0" rtlCol="0"/>
            <a:lstStyle/>
            <a:p/>
          </p:txBody>
        </p:sp>
      </p:grpSp>
      <p:grpSp>
        <p:nvGrpSpPr>
          <p:cNvPr id="34" name="object 34"/>
          <p:cNvGrpSpPr/>
          <p:nvPr/>
        </p:nvGrpSpPr>
        <p:grpSpPr>
          <a:xfrm>
            <a:off x="7918546" y="2242925"/>
            <a:ext cx="644525" cy="1855470"/>
            <a:chOff x="7918546" y="2242925"/>
            <a:chExt cx="644525" cy="1855470"/>
          </a:xfrm>
        </p:grpSpPr>
        <p:sp>
          <p:nvSpPr>
            <p:cNvPr id="35" name="object 35"/>
            <p:cNvSpPr/>
            <p:nvPr/>
          </p:nvSpPr>
          <p:spPr>
            <a:xfrm>
              <a:off x="7923308" y="2247688"/>
              <a:ext cx="635000" cy="1845945"/>
            </a:xfrm>
            <a:custGeom>
              <a:rect l="l" t="t" r="r" b="b"/>
              <a:pathLst>
                <a:path w="635000" h="1845945">
                  <a:moveTo>
                    <a:pt x="121593" y="223781"/>
                  </a:moveTo>
                  <a:lnTo>
                    <a:pt x="96722" y="161038"/>
                  </a:lnTo>
                  <a:lnTo>
                    <a:pt x="458548" y="108268"/>
                  </a:lnTo>
                  <a:lnTo>
                    <a:pt x="494370" y="0"/>
                  </a:lnTo>
                  <a:lnTo>
                    <a:pt x="541214" y="142956"/>
                  </a:lnTo>
                  <a:lnTo>
                    <a:pt x="334383" y="172995"/>
                  </a:lnTo>
                  <a:lnTo>
                    <a:pt x="334383" y="177838"/>
                  </a:lnTo>
                  <a:lnTo>
                    <a:pt x="298457" y="177838"/>
                  </a:lnTo>
                  <a:lnTo>
                    <a:pt x="187917" y="192740"/>
                  </a:lnTo>
                  <a:lnTo>
                    <a:pt x="168311" y="197355"/>
                  </a:lnTo>
                  <a:lnTo>
                    <a:pt x="145170" y="207174"/>
                  </a:lnTo>
                  <a:lnTo>
                    <a:pt x="136385" y="212938"/>
                  </a:lnTo>
                  <a:lnTo>
                    <a:pt x="121593" y="223781"/>
                  </a:lnTo>
                  <a:close/>
                </a:path>
                <a:path w="635000" h="1845945">
                  <a:moveTo>
                    <a:pt x="503218" y="330308"/>
                  </a:moveTo>
                  <a:lnTo>
                    <a:pt x="91195" y="330308"/>
                  </a:lnTo>
                  <a:lnTo>
                    <a:pt x="298457" y="307189"/>
                  </a:lnTo>
                  <a:lnTo>
                    <a:pt x="298457" y="177838"/>
                  </a:lnTo>
                  <a:lnTo>
                    <a:pt x="334383" y="177838"/>
                  </a:lnTo>
                  <a:lnTo>
                    <a:pt x="334383" y="303181"/>
                  </a:lnTo>
                  <a:lnTo>
                    <a:pt x="605346" y="303181"/>
                  </a:lnTo>
                  <a:lnTo>
                    <a:pt x="612624" y="324843"/>
                  </a:lnTo>
                  <a:lnTo>
                    <a:pt x="552236" y="324843"/>
                  </a:lnTo>
                  <a:lnTo>
                    <a:pt x="503218" y="330308"/>
                  </a:lnTo>
                  <a:close/>
                </a:path>
                <a:path w="635000" h="1845945">
                  <a:moveTo>
                    <a:pt x="605346" y="303181"/>
                  </a:moveTo>
                  <a:lnTo>
                    <a:pt x="334383" y="303181"/>
                  </a:lnTo>
                  <a:lnTo>
                    <a:pt x="549481" y="277306"/>
                  </a:lnTo>
                  <a:lnTo>
                    <a:pt x="571525" y="202503"/>
                  </a:lnTo>
                  <a:lnTo>
                    <a:pt x="605346" y="303181"/>
                  </a:lnTo>
                  <a:close/>
                </a:path>
                <a:path w="635000" h="1845945">
                  <a:moveTo>
                    <a:pt x="59414" y="570508"/>
                  </a:moveTo>
                  <a:lnTo>
                    <a:pt x="34542" y="564928"/>
                  </a:lnTo>
                  <a:lnTo>
                    <a:pt x="27634" y="547305"/>
                  </a:lnTo>
                  <a:lnTo>
                    <a:pt x="44215" y="480766"/>
                  </a:lnTo>
                  <a:lnTo>
                    <a:pt x="50098" y="462278"/>
                  </a:lnTo>
                  <a:lnTo>
                    <a:pt x="59630" y="422463"/>
                  </a:lnTo>
                  <a:lnTo>
                    <a:pt x="68612" y="368728"/>
                  </a:lnTo>
                  <a:lnTo>
                    <a:pt x="70975" y="349129"/>
                  </a:lnTo>
                  <a:lnTo>
                    <a:pt x="80140" y="265750"/>
                  </a:lnTo>
                  <a:lnTo>
                    <a:pt x="91195" y="264381"/>
                  </a:lnTo>
                  <a:lnTo>
                    <a:pt x="91195" y="330308"/>
                  </a:lnTo>
                  <a:lnTo>
                    <a:pt x="503218" y="330308"/>
                  </a:lnTo>
                  <a:lnTo>
                    <a:pt x="334383" y="349129"/>
                  </a:lnTo>
                  <a:lnTo>
                    <a:pt x="334394" y="352841"/>
                  </a:lnTo>
                  <a:lnTo>
                    <a:pt x="298457" y="352841"/>
                  </a:lnTo>
                  <a:lnTo>
                    <a:pt x="91195" y="374258"/>
                  </a:lnTo>
                  <a:lnTo>
                    <a:pt x="92518" y="467018"/>
                  </a:lnTo>
                  <a:lnTo>
                    <a:pt x="92167" y="479477"/>
                  </a:lnTo>
                  <a:lnTo>
                    <a:pt x="90137" y="499899"/>
                  </a:lnTo>
                  <a:lnTo>
                    <a:pt x="87049" y="521077"/>
                  </a:lnTo>
                  <a:lnTo>
                    <a:pt x="74731" y="555436"/>
                  </a:lnTo>
                  <a:lnTo>
                    <a:pt x="59414" y="570508"/>
                  </a:lnTo>
                  <a:close/>
                </a:path>
                <a:path w="635000" h="1845945">
                  <a:moveTo>
                    <a:pt x="527436" y="526234"/>
                  </a:moveTo>
                  <a:lnTo>
                    <a:pt x="519170" y="511007"/>
                  </a:lnTo>
                  <a:lnTo>
                    <a:pt x="552236" y="324843"/>
                  </a:lnTo>
                  <a:lnTo>
                    <a:pt x="612624" y="324843"/>
                  </a:lnTo>
                  <a:lnTo>
                    <a:pt x="615614" y="333745"/>
                  </a:lnTo>
                  <a:lnTo>
                    <a:pt x="608944" y="336799"/>
                  </a:lnTo>
                  <a:lnTo>
                    <a:pt x="602439" y="341726"/>
                  </a:lnTo>
                  <a:lnTo>
                    <a:pt x="592794" y="354347"/>
                  </a:lnTo>
                  <a:lnTo>
                    <a:pt x="582461" y="372768"/>
                  </a:lnTo>
                  <a:lnTo>
                    <a:pt x="565670" y="411183"/>
                  </a:lnTo>
                  <a:lnTo>
                    <a:pt x="557915" y="433485"/>
                  </a:lnTo>
                  <a:lnTo>
                    <a:pt x="527436" y="526234"/>
                  </a:lnTo>
                  <a:close/>
                </a:path>
                <a:path w="635000" h="1845945">
                  <a:moveTo>
                    <a:pt x="295694" y="763802"/>
                  </a:moveTo>
                  <a:lnTo>
                    <a:pt x="296830" y="659210"/>
                  </a:lnTo>
                  <a:lnTo>
                    <a:pt x="296944" y="646403"/>
                  </a:lnTo>
                  <a:lnTo>
                    <a:pt x="298284" y="447016"/>
                  </a:lnTo>
                  <a:lnTo>
                    <a:pt x="298457" y="352841"/>
                  </a:lnTo>
                  <a:lnTo>
                    <a:pt x="334394" y="352841"/>
                  </a:lnTo>
                  <a:lnTo>
                    <a:pt x="334916" y="524747"/>
                  </a:lnTo>
                  <a:lnTo>
                    <a:pt x="335850" y="646403"/>
                  </a:lnTo>
                  <a:lnTo>
                    <a:pt x="335971" y="659210"/>
                  </a:lnTo>
                  <a:lnTo>
                    <a:pt x="337146" y="708949"/>
                  </a:lnTo>
                  <a:lnTo>
                    <a:pt x="295694" y="763802"/>
                  </a:lnTo>
                  <a:close/>
                </a:path>
                <a:path w="635000" h="1845945">
                  <a:moveTo>
                    <a:pt x="373071" y="530195"/>
                  </a:moveTo>
                  <a:lnTo>
                    <a:pt x="373071" y="483929"/>
                  </a:lnTo>
                  <a:lnTo>
                    <a:pt x="505392" y="472560"/>
                  </a:lnTo>
                  <a:lnTo>
                    <a:pt x="505392" y="520012"/>
                  </a:lnTo>
                  <a:lnTo>
                    <a:pt x="373071" y="530195"/>
                  </a:lnTo>
                  <a:close/>
                </a:path>
                <a:path w="635000" h="1845945">
                  <a:moveTo>
                    <a:pt x="127120" y="547531"/>
                  </a:moveTo>
                  <a:lnTo>
                    <a:pt x="127120" y="503285"/>
                  </a:lnTo>
                  <a:lnTo>
                    <a:pt x="257005" y="493063"/>
                  </a:lnTo>
                  <a:lnTo>
                    <a:pt x="257005" y="538376"/>
                  </a:lnTo>
                  <a:lnTo>
                    <a:pt x="127120" y="547531"/>
                  </a:lnTo>
                  <a:close/>
                </a:path>
                <a:path w="635000" h="1845945">
                  <a:moveTo>
                    <a:pt x="375835" y="699725"/>
                  </a:moveTo>
                  <a:lnTo>
                    <a:pt x="375835" y="653436"/>
                  </a:lnTo>
                  <a:lnTo>
                    <a:pt x="508148" y="646403"/>
                  </a:lnTo>
                  <a:lnTo>
                    <a:pt x="508148" y="693881"/>
                  </a:lnTo>
                  <a:lnTo>
                    <a:pt x="375835" y="699725"/>
                  </a:lnTo>
                  <a:close/>
                </a:path>
                <a:path w="635000" h="1845945">
                  <a:moveTo>
                    <a:pt x="124357" y="709879"/>
                  </a:moveTo>
                  <a:lnTo>
                    <a:pt x="124357" y="665655"/>
                  </a:lnTo>
                  <a:lnTo>
                    <a:pt x="257005" y="659210"/>
                  </a:lnTo>
                  <a:lnTo>
                    <a:pt x="257005" y="704523"/>
                  </a:lnTo>
                  <a:lnTo>
                    <a:pt x="124357" y="709879"/>
                  </a:lnTo>
                  <a:close/>
                </a:path>
                <a:path w="635000" h="1845945">
                  <a:moveTo>
                    <a:pt x="567444" y="805696"/>
                  </a:moveTo>
                  <a:lnTo>
                    <a:pt x="124357" y="805696"/>
                  </a:lnTo>
                  <a:lnTo>
                    <a:pt x="491614" y="797161"/>
                  </a:lnTo>
                  <a:lnTo>
                    <a:pt x="530192" y="692895"/>
                  </a:lnTo>
                  <a:lnTo>
                    <a:pt x="567444" y="805696"/>
                  </a:lnTo>
                  <a:close/>
                </a:path>
                <a:path w="635000" h="1845945">
                  <a:moveTo>
                    <a:pt x="8290" y="1767476"/>
                  </a:moveTo>
                  <a:lnTo>
                    <a:pt x="0" y="1751754"/>
                  </a:lnTo>
                  <a:lnTo>
                    <a:pt x="14437" y="1706861"/>
                  </a:lnTo>
                  <a:lnTo>
                    <a:pt x="31153" y="1649518"/>
                  </a:lnTo>
                  <a:lnTo>
                    <a:pt x="47389" y="1581807"/>
                  </a:lnTo>
                  <a:lnTo>
                    <a:pt x="59997" y="1514633"/>
                  </a:lnTo>
                  <a:lnTo>
                    <a:pt x="71116" y="1430586"/>
                  </a:lnTo>
                  <a:lnTo>
                    <a:pt x="76276" y="1383174"/>
                  </a:lnTo>
                  <a:lnTo>
                    <a:pt x="81458" y="1319638"/>
                  </a:lnTo>
                  <a:lnTo>
                    <a:pt x="84342" y="1265205"/>
                  </a:lnTo>
                  <a:lnTo>
                    <a:pt x="86704" y="1151227"/>
                  </a:lnTo>
                  <a:lnTo>
                    <a:pt x="86704" y="904210"/>
                  </a:lnTo>
                  <a:lnTo>
                    <a:pt x="85667" y="733394"/>
                  </a:lnTo>
                  <a:lnTo>
                    <a:pt x="124357" y="805696"/>
                  </a:lnTo>
                  <a:lnTo>
                    <a:pt x="567444" y="805696"/>
                  </a:lnTo>
                  <a:lnTo>
                    <a:pt x="579792" y="843086"/>
                  </a:lnTo>
                  <a:lnTo>
                    <a:pt x="124357" y="849920"/>
                  </a:lnTo>
                  <a:lnTo>
                    <a:pt x="124357" y="1174225"/>
                  </a:lnTo>
                  <a:lnTo>
                    <a:pt x="532948" y="1193652"/>
                  </a:lnTo>
                  <a:lnTo>
                    <a:pt x="602405" y="1193652"/>
                  </a:lnTo>
                  <a:lnTo>
                    <a:pt x="609900" y="1218448"/>
                  </a:lnTo>
                  <a:lnTo>
                    <a:pt x="124357" y="1218448"/>
                  </a:lnTo>
                  <a:lnTo>
                    <a:pt x="123032" y="1261122"/>
                  </a:lnTo>
                  <a:lnTo>
                    <a:pt x="118787" y="1333079"/>
                  </a:lnTo>
                  <a:lnTo>
                    <a:pt x="111187" y="1407869"/>
                  </a:lnTo>
                  <a:lnTo>
                    <a:pt x="101587" y="1473624"/>
                  </a:lnTo>
                  <a:lnTo>
                    <a:pt x="93958" y="1517293"/>
                  </a:lnTo>
                  <a:lnTo>
                    <a:pt x="68957" y="1619857"/>
                  </a:lnTo>
                  <a:lnTo>
                    <a:pt x="47540" y="1682463"/>
                  </a:lnTo>
                  <a:lnTo>
                    <a:pt x="24063" y="1736362"/>
                  </a:lnTo>
                  <a:lnTo>
                    <a:pt x="8290" y="1767476"/>
                  </a:lnTo>
                  <a:close/>
                </a:path>
                <a:path w="635000" h="1845945">
                  <a:moveTo>
                    <a:pt x="525298" y="993966"/>
                  </a:moveTo>
                  <a:lnTo>
                    <a:pt x="461304" y="993966"/>
                  </a:lnTo>
                  <a:lnTo>
                    <a:pt x="497126" y="907570"/>
                  </a:lnTo>
                  <a:lnTo>
                    <a:pt x="525298" y="993966"/>
                  </a:lnTo>
                  <a:close/>
                </a:path>
                <a:path w="635000" h="1845945">
                  <a:moveTo>
                    <a:pt x="193444" y="1057951"/>
                  </a:moveTo>
                  <a:lnTo>
                    <a:pt x="168573" y="990475"/>
                  </a:lnTo>
                  <a:lnTo>
                    <a:pt x="461304" y="993966"/>
                  </a:lnTo>
                  <a:lnTo>
                    <a:pt x="525298" y="993966"/>
                  </a:lnTo>
                  <a:lnTo>
                    <a:pt x="539289" y="1036871"/>
                  </a:lnTo>
                  <a:lnTo>
                    <a:pt x="259768" y="1036871"/>
                  </a:lnTo>
                  <a:lnTo>
                    <a:pt x="240157" y="1038482"/>
                  </a:lnTo>
                  <a:lnTo>
                    <a:pt x="217020" y="1044809"/>
                  </a:lnTo>
                  <a:lnTo>
                    <a:pt x="208106" y="1049341"/>
                  </a:lnTo>
                  <a:lnTo>
                    <a:pt x="193444" y="1057951"/>
                  </a:lnTo>
                  <a:close/>
                </a:path>
                <a:path w="635000" h="1845945">
                  <a:moveTo>
                    <a:pt x="541214" y="1042774"/>
                  </a:moveTo>
                  <a:lnTo>
                    <a:pt x="259768" y="1036871"/>
                  </a:lnTo>
                  <a:lnTo>
                    <a:pt x="539289" y="1036871"/>
                  </a:lnTo>
                  <a:lnTo>
                    <a:pt x="541214" y="1042774"/>
                  </a:lnTo>
                  <a:close/>
                </a:path>
                <a:path w="635000" h="1845945">
                  <a:moveTo>
                    <a:pt x="602405" y="1193652"/>
                  </a:moveTo>
                  <a:lnTo>
                    <a:pt x="532948" y="1193652"/>
                  </a:lnTo>
                  <a:lnTo>
                    <a:pt x="571525" y="1091493"/>
                  </a:lnTo>
                  <a:lnTo>
                    <a:pt x="602405" y="1193652"/>
                  </a:lnTo>
                  <a:close/>
                </a:path>
                <a:path w="635000" h="1845945">
                  <a:moveTo>
                    <a:pt x="212789" y="1792591"/>
                  </a:moveTo>
                  <a:lnTo>
                    <a:pt x="185154" y="1683871"/>
                  </a:lnTo>
                  <a:lnTo>
                    <a:pt x="191319" y="1659806"/>
                  </a:lnTo>
                  <a:lnTo>
                    <a:pt x="193185" y="1650694"/>
                  </a:lnTo>
                  <a:lnTo>
                    <a:pt x="194352" y="1638234"/>
                  </a:lnTo>
                  <a:lnTo>
                    <a:pt x="196208" y="1565903"/>
                  </a:lnTo>
                  <a:lnTo>
                    <a:pt x="196208" y="1222333"/>
                  </a:lnTo>
                  <a:lnTo>
                    <a:pt x="124357" y="1218448"/>
                  </a:lnTo>
                  <a:lnTo>
                    <a:pt x="609900" y="1218448"/>
                  </a:lnTo>
                  <a:lnTo>
                    <a:pt x="611662" y="1224275"/>
                  </a:lnTo>
                  <a:lnTo>
                    <a:pt x="232133" y="1224275"/>
                  </a:lnTo>
                  <a:lnTo>
                    <a:pt x="232133" y="1630252"/>
                  </a:lnTo>
                  <a:lnTo>
                    <a:pt x="304908" y="1630252"/>
                  </a:lnTo>
                  <a:lnTo>
                    <a:pt x="304227" y="1631050"/>
                  </a:lnTo>
                  <a:lnTo>
                    <a:pt x="277126" y="1664788"/>
                  </a:lnTo>
                  <a:lnTo>
                    <a:pt x="250118" y="1705476"/>
                  </a:lnTo>
                  <a:lnTo>
                    <a:pt x="235782" y="1731429"/>
                  </a:lnTo>
                  <a:lnTo>
                    <a:pt x="224383" y="1756506"/>
                  </a:lnTo>
                  <a:lnTo>
                    <a:pt x="216008" y="1780503"/>
                  </a:lnTo>
                  <a:lnTo>
                    <a:pt x="212789" y="1792591"/>
                  </a:lnTo>
                  <a:close/>
                </a:path>
                <a:path w="635000" h="1845945">
                  <a:moveTo>
                    <a:pt x="579792" y="1845766"/>
                  </a:moveTo>
                  <a:lnTo>
                    <a:pt x="531742" y="1802034"/>
                  </a:lnTo>
                  <a:lnTo>
                    <a:pt x="501431" y="1767343"/>
                  </a:lnTo>
                  <a:lnTo>
                    <a:pt x="472659" y="1728517"/>
                  </a:lnTo>
                  <a:lnTo>
                    <a:pt x="442400" y="1679943"/>
                  </a:lnTo>
                  <a:lnTo>
                    <a:pt x="419540" y="1636928"/>
                  </a:lnTo>
                  <a:lnTo>
                    <a:pt x="396117" y="1584327"/>
                  </a:lnTo>
                  <a:lnTo>
                    <a:pt x="376011" y="1530760"/>
                  </a:lnTo>
                  <a:lnTo>
                    <a:pt x="353442" y="1458726"/>
                  </a:lnTo>
                  <a:lnTo>
                    <a:pt x="338096" y="1401525"/>
                  </a:lnTo>
                  <a:lnTo>
                    <a:pt x="322895" y="1334316"/>
                  </a:lnTo>
                  <a:lnTo>
                    <a:pt x="311025" y="1270957"/>
                  </a:lnTo>
                  <a:lnTo>
                    <a:pt x="303985" y="1228159"/>
                  </a:lnTo>
                  <a:lnTo>
                    <a:pt x="232133" y="1224275"/>
                  </a:lnTo>
                  <a:lnTo>
                    <a:pt x="611662" y="1224275"/>
                  </a:lnTo>
                  <a:lnTo>
                    <a:pt x="613062" y="1228906"/>
                  </a:lnTo>
                  <a:lnTo>
                    <a:pt x="317802" y="1228906"/>
                  </a:lnTo>
                  <a:lnTo>
                    <a:pt x="327301" y="1268610"/>
                  </a:lnTo>
                  <a:lnTo>
                    <a:pt x="345007" y="1334323"/>
                  </a:lnTo>
                  <a:lnTo>
                    <a:pt x="365731" y="1399354"/>
                  </a:lnTo>
                  <a:lnTo>
                    <a:pt x="387198" y="1456653"/>
                  </a:lnTo>
                  <a:lnTo>
                    <a:pt x="400682" y="1489188"/>
                  </a:lnTo>
                  <a:lnTo>
                    <a:pt x="430817" y="1489188"/>
                  </a:lnTo>
                  <a:lnTo>
                    <a:pt x="411704" y="1513700"/>
                  </a:lnTo>
                  <a:lnTo>
                    <a:pt x="453618" y="1584930"/>
                  </a:lnTo>
                  <a:lnTo>
                    <a:pt x="482207" y="1622031"/>
                  </a:lnTo>
                  <a:lnTo>
                    <a:pt x="510668" y="1650027"/>
                  </a:lnTo>
                  <a:lnTo>
                    <a:pt x="546623" y="1674272"/>
                  </a:lnTo>
                  <a:lnTo>
                    <a:pt x="596347" y="1696131"/>
                  </a:lnTo>
                  <a:lnTo>
                    <a:pt x="634903" y="1701334"/>
                  </a:lnTo>
                  <a:lnTo>
                    <a:pt x="634903" y="1733754"/>
                  </a:lnTo>
                  <a:lnTo>
                    <a:pt x="601298" y="1763704"/>
                  </a:lnTo>
                  <a:lnTo>
                    <a:pt x="584249" y="1812953"/>
                  </a:lnTo>
                  <a:lnTo>
                    <a:pt x="579792" y="1845766"/>
                  </a:lnTo>
                  <a:close/>
                </a:path>
                <a:path w="635000" h="1845945">
                  <a:moveTo>
                    <a:pt x="618370" y="1246467"/>
                  </a:moveTo>
                  <a:lnTo>
                    <a:pt x="317802" y="1228906"/>
                  </a:lnTo>
                  <a:lnTo>
                    <a:pt x="613062" y="1228906"/>
                  </a:lnTo>
                  <a:lnTo>
                    <a:pt x="618370" y="1246467"/>
                  </a:lnTo>
                  <a:close/>
                </a:path>
                <a:path w="635000" h="1845945">
                  <a:moveTo>
                    <a:pt x="430817" y="1489188"/>
                  </a:moveTo>
                  <a:lnTo>
                    <a:pt x="400682" y="1489188"/>
                  </a:lnTo>
                  <a:lnTo>
                    <a:pt x="429861" y="1429511"/>
                  </a:lnTo>
                  <a:lnTo>
                    <a:pt x="445761" y="1395190"/>
                  </a:lnTo>
                  <a:lnTo>
                    <a:pt x="468493" y="1338355"/>
                  </a:lnTo>
                  <a:lnTo>
                    <a:pt x="485371" y="1286515"/>
                  </a:lnTo>
                  <a:lnTo>
                    <a:pt x="491614" y="1262544"/>
                  </a:lnTo>
                  <a:lnTo>
                    <a:pt x="532752" y="1391795"/>
                  </a:lnTo>
                  <a:lnTo>
                    <a:pt x="528718" y="1391795"/>
                  </a:lnTo>
                  <a:lnTo>
                    <a:pt x="520289" y="1393615"/>
                  </a:lnTo>
                  <a:lnTo>
                    <a:pt x="502981" y="1404949"/>
                  </a:lnTo>
                  <a:lnTo>
                    <a:pt x="472670" y="1435575"/>
                  </a:lnTo>
                  <a:lnTo>
                    <a:pt x="470711" y="1438026"/>
                  </a:lnTo>
                  <a:lnTo>
                    <a:pt x="430817" y="1489188"/>
                  </a:lnTo>
                  <a:close/>
                </a:path>
                <a:path w="635000" h="1845945">
                  <a:moveTo>
                    <a:pt x="532948" y="1392413"/>
                  </a:moveTo>
                  <a:lnTo>
                    <a:pt x="528718" y="1391795"/>
                  </a:lnTo>
                  <a:lnTo>
                    <a:pt x="532752" y="1391795"/>
                  </a:lnTo>
                  <a:lnTo>
                    <a:pt x="532948" y="1392413"/>
                  </a:lnTo>
                  <a:close/>
                </a:path>
                <a:path w="635000" h="1845945">
                  <a:moveTo>
                    <a:pt x="304908" y="1630252"/>
                  </a:moveTo>
                  <a:lnTo>
                    <a:pt x="232133" y="1630252"/>
                  </a:lnTo>
                  <a:lnTo>
                    <a:pt x="348201" y="1545304"/>
                  </a:lnTo>
                  <a:lnTo>
                    <a:pt x="350963" y="1576331"/>
                  </a:lnTo>
                  <a:lnTo>
                    <a:pt x="304908" y="1630252"/>
                  </a:lnTo>
                  <a:close/>
                </a:path>
                <a:path w="635000" h="1845945">
                  <a:moveTo>
                    <a:pt x="584249" y="1812949"/>
                  </a:moveTo>
                  <a:close/>
                </a:path>
                <a:path w="635000" h="1845945">
                  <a:moveTo>
                    <a:pt x="584249" y="1812953"/>
                  </a:moveTo>
                  <a:close/>
                </a:path>
              </a:pathLst>
            </a:custGeom>
            <a:solidFill>
              <a:srgbClr val="FFFF00"/>
            </a:solidFill>
          </p:spPr>
          <p:txBody>
            <a:bodyPr wrap="square" lIns="0" tIns="0" rIns="0" bIns="0" rtlCol="0"/>
            <a:lstStyle/>
            <a:p/>
          </p:txBody>
        </p:sp>
        <p:sp>
          <p:nvSpPr>
            <p:cNvPr id="36" name="object 36"/>
            <p:cNvSpPr/>
            <p:nvPr/>
          </p:nvSpPr>
          <p:spPr>
            <a:xfrm>
              <a:off x="7923308" y="2247688"/>
              <a:ext cx="635000" cy="1845945"/>
            </a:xfrm>
            <a:custGeom>
              <a:rect l="l" t="t" r="r" b="b"/>
              <a:pathLst>
                <a:path w="635000" h="1845945">
                  <a:moveTo>
                    <a:pt x="0" y="1751754"/>
                  </a:moveTo>
                  <a:lnTo>
                    <a:pt x="14437" y="1706861"/>
                  </a:lnTo>
                  <a:lnTo>
                    <a:pt x="31153" y="1649518"/>
                  </a:lnTo>
                  <a:lnTo>
                    <a:pt x="47389" y="1581807"/>
                  </a:lnTo>
                  <a:lnTo>
                    <a:pt x="59997" y="1514633"/>
                  </a:lnTo>
                  <a:lnTo>
                    <a:pt x="64941" y="1481295"/>
                  </a:lnTo>
                  <a:lnTo>
                    <a:pt x="71116" y="1430586"/>
                  </a:lnTo>
                  <a:lnTo>
                    <a:pt x="76276" y="1383174"/>
                  </a:lnTo>
                  <a:lnTo>
                    <a:pt x="81458" y="1319638"/>
                  </a:lnTo>
                  <a:lnTo>
                    <a:pt x="84342" y="1265205"/>
                  </a:lnTo>
                  <a:lnTo>
                    <a:pt x="85667" y="1227333"/>
                  </a:lnTo>
                  <a:lnTo>
                    <a:pt x="85857" y="1213423"/>
                  </a:lnTo>
                  <a:lnTo>
                    <a:pt x="86704" y="1151227"/>
                  </a:lnTo>
                  <a:lnTo>
                    <a:pt x="86704" y="904210"/>
                  </a:lnTo>
                  <a:lnTo>
                    <a:pt x="86520" y="873972"/>
                  </a:lnTo>
                  <a:lnTo>
                    <a:pt x="85667" y="733394"/>
                  </a:lnTo>
                  <a:lnTo>
                    <a:pt x="124357" y="805696"/>
                  </a:lnTo>
                  <a:lnTo>
                    <a:pt x="491614" y="797161"/>
                  </a:lnTo>
                  <a:lnTo>
                    <a:pt x="530192" y="692895"/>
                  </a:lnTo>
                  <a:lnTo>
                    <a:pt x="579792" y="843086"/>
                  </a:lnTo>
                  <a:lnTo>
                    <a:pt x="124357" y="849920"/>
                  </a:lnTo>
                  <a:lnTo>
                    <a:pt x="124357" y="1174225"/>
                  </a:lnTo>
                  <a:lnTo>
                    <a:pt x="532948" y="1193652"/>
                  </a:lnTo>
                  <a:lnTo>
                    <a:pt x="571525" y="1091493"/>
                  </a:lnTo>
                  <a:lnTo>
                    <a:pt x="618370" y="1246467"/>
                  </a:lnTo>
                  <a:lnTo>
                    <a:pt x="317802" y="1228906"/>
                  </a:lnTo>
                  <a:lnTo>
                    <a:pt x="327301" y="1268610"/>
                  </a:lnTo>
                  <a:lnTo>
                    <a:pt x="345005" y="1334316"/>
                  </a:lnTo>
                  <a:lnTo>
                    <a:pt x="365731" y="1399354"/>
                  </a:lnTo>
                  <a:lnTo>
                    <a:pt x="387198" y="1456653"/>
                  </a:lnTo>
                  <a:lnTo>
                    <a:pt x="400682" y="1489188"/>
                  </a:lnTo>
                  <a:lnTo>
                    <a:pt x="429861" y="1429511"/>
                  </a:lnTo>
                  <a:lnTo>
                    <a:pt x="468493" y="1338355"/>
                  </a:lnTo>
                  <a:lnTo>
                    <a:pt x="485371" y="1286515"/>
                  </a:lnTo>
                  <a:lnTo>
                    <a:pt x="491614" y="1262544"/>
                  </a:lnTo>
                  <a:lnTo>
                    <a:pt x="532948" y="1392413"/>
                  </a:lnTo>
                  <a:lnTo>
                    <a:pt x="528718" y="1391795"/>
                  </a:lnTo>
                  <a:lnTo>
                    <a:pt x="520289" y="1393615"/>
                  </a:lnTo>
                  <a:lnTo>
                    <a:pt x="502981" y="1404949"/>
                  </a:lnTo>
                  <a:lnTo>
                    <a:pt x="472670" y="1435575"/>
                  </a:lnTo>
                  <a:lnTo>
                    <a:pt x="470711" y="1438026"/>
                  </a:lnTo>
                  <a:lnTo>
                    <a:pt x="411704" y="1513700"/>
                  </a:lnTo>
                  <a:lnTo>
                    <a:pt x="453618" y="1584930"/>
                  </a:lnTo>
                  <a:lnTo>
                    <a:pt x="482207" y="1622031"/>
                  </a:lnTo>
                  <a:lnTo>
                    <a:pt x="510668" y="1650027"/>
                  </a:lnTo>
                  <a:lnTo>
                    <a:pt x="526060" y="1661763"/>
                  </a:lnTo>
                  <a:lnTo>
                    <a:pt x="569135" y="1686188"/>
                  </a:lnTo>
                  <a:lnTo>
                    <a:pt x="620703" y="1700605"/>
                  </a:lnTo>
                  <a:lnTo>
                    <a:pt x="634903" y="1701334"/>
                  </a:lnTo>
                  <a:lnTo>
                    <a:pt x="634903" y="1733754"/>
                  </a:lnTo>
                  <a:lnTo>
                    <a:pt x="611863" y="1749924"/>
                  </a:lnTo>
                  <a:lnTo>
                    <a:pt x="609393" y="1752121"/>
                  </a:lnTo>
                  <a:lnTo>
                    <a:pt x="601298" y="1763704"/>
                  </a:lnTo>
                  <a:lnTo>
                    <a:pt x="594409" y="1777701"/>
                  </a:lnTo>
                  <a:lnTo>
                    <a:pt x="588726" y="1794117"/>
                  </a:lnTo>
                  <a:lnTo>
                    <a:pt x="584248" y="1812953"/>
                  </a:lnTo>
                  <a:lnTo>
                    <a:pt x="579792" y="1845766"/>
                  </a:lnTo>
                  <a:lnTo>
                    <a:pt x="561395" y="1830353"/>
                  </a:lnTo>
                  <a:lnTo>
                    <a:pt x="531742" y="1802034"/>
                  </a:lnTo>
                  <a:lnTo>
                    <a:pt x="501431" y="1767343"/>
                  </a:lnTo>
                  <a:lnTo>
                    <a:pt x="472659" y="1728517"/>
                  </a:lnTo>
                  <a:lnTo>
                    <a:pt x="458548" y="1707164"/>
                  </a:lnTo>
                  <a:lnTo>
                    <a:pt x="419540" y="1636928"/>
                  </a:lnTo>
                  <a:lnTo>
                    <a:pt x="396117" y="1584327"/>
                  </a:lnTo>
                  <a:lnTo>
                    <a:pt x="376011" y="1530760"/>
                  </a:lnTo>
                  <a:lnTo>
                    <a:pt x="364781" y="1497084"/>
                  </a:lnTo>
                  <a:lnTo>
                    <a:pt x="353442" y="1458726"/>
                  </a:lnTo>
                  <a:lnTo>
                    <a:pt x="338096" y="1401525"/>
                  </a:lnTo>
                  <a:lnTo>
                    <a:pt x="322896" y="1334323"/>
                  </a:lnTo>
                  <a:lnTo>
                    <a:pt x="311025" y="1270957"/>
                  </a:lnTo>
                  <a:lnTo>
                    <a:pt x="303985" y="1228159"/>
                  </a:lnTo>
                  <a:lnTo>
                    <a:pt x="232133" y="1224275"/>
                  </a:lnTo>
                  <a:lnTo>
                    <a:pt x="232133" y="1630252"/>
                  </a:lnTo>
                  <a:lnTo>
                    <a:pt x="348201" y="1545304"/>
                  </a:lnTo>
                  <a:lnTo>
                    <a:pt x="350963" y="1576331"/>
                  </a:lnTo>
                  <a:lnTo>
                    <a:pt x="304227" y="1631050"/>
                  </a:lnTo>
                  <a:lnTo>
                    <a:pt x="277126" y="1664788"/>
                  </a:lnTo>
                  <a:lnTo>
                    <a:pt x="250118" y="1705476"/>
                  </a:lnTo>
                  <a:lnTo>
                    <a:pt x="224383" y="1756506"/>
                  </a:lnTo>
                  <a:lnTo>
                    <a:pt x="212789" y="1792591"/>
                  </a:lnTo>
                  <a:lnTo>
                    <a:pt x="185154" y="1683871"/>
                  </a:lnTo>
                  <a:lnTo>
                    <a:pt x="191319" y="1659806"/>
                  </a:lnTo>
                  <a:lnTo>
                    <a:pt x="193185" y="1650694"/>
                  </a:lnTo>
                  <a:lnTo>
                    <a:pt x="194352" y="1638234"/>
                  </a:lnTo>
                  <a:lnTo>
                    <a:pt x="196208" y="1565903"/>
                  </a:lnTo>
                  <a:lnTo>
                    <a:pt x="196208" y="1222333"/>
                  </a:lnTo>
                  <a:lnTo>
                    <a:pt x="124357" y="1218448"/>
                  </a:lnTo>
                  <a:lnTo>
                    <a:pt x="123032" y="1261122"/>
                  </a:lnTo>
                  <a:lnTo>
                    <a:pt x="118787" y="1333079"/>
                  </a:lnTo>
                  <a:lnTo>
                    <a:pt x="111187" y="1407869"/>
                  </a:lnTo>
                  <a:lnTo>
                    <a:pt x="101587" y="1473624"/>
                  </a:lnTo>
                  <a:lnTo>
                    <a:pt x="93958" y="1517293"/>
                  </a:lnTo>
                  <a:lnTo>
                    <a:pt x="68957" y="1619857"/>
                  </a:lnTo>
                  <a:lnTo>
                    <a:pt x="47540" y="1682463"/>
                  </a:lnTo>
                  <a:lnTo>
                    <a:pt x="24063" y="1736362"/>
                  </a:lnTo>
                  <a:lnTo>
                    <a:pt x="8290" y="1767476"/>
                  </a:lnTo>
                  <a:lnTo>
                    <a:pt x="0" y="1751754"/>
                  </a:lnTo>
                  <a:close/>
                </a:path>
                <a:path w="635000" h="1845945">
                  <a:moveTo>
                    <a:pt x="461304" y="993966"/>
                  </a:moveTo>
                  <a:lnTo>
                    <a:pt x="497126" y="907570"/>
                  </a:lnTo>
                  <a:lnTo>
                    <a:pt x="541214" y="1042774"/>
                  </a:lnTo>
                  <a:lnTo>
                    <a:pt x="259768" y="1036871"/>
                  </a:lnTo>
                  <a:lnTo>
                    <a:pt x="240157" y="1038482"/>
                  </a:lnTo>
                  <a:lnTo>
                    <a:pt x="217020" y="1044809"/>
                  </a:lnTo>
                  <a:lnTo>
                    <a:pt x="208106" y="1049341"/>
                  </a:lnTo>
                  <a:lnTo>
                    <a:pt x="193444" y="1057951"/>
                  </a:lnTo>
                  <a:lnTo>
                    <a:pt x="168573" y="990475"/>
                  </a:lnTo>
                  <a:lnTo>
                    <a:pt x="461304" y="993966"/>
                  </a:lnTo>
                  <a:close/>
                </a:path>
                <a:path w="635000" h="1845945">
                  <a:moveTo>
                    <a:pt x="508148" y="646403"/>
                  </a:moveTo>
                  <a:lnTo>
                    <a:pt x="508148" y="693881"/>
                  </a:lnTo>
                  <a:lnTo>
                    <a:pt x="375835" y="699725"/>
                  </a:lnTo>
                  <a:lnTo>
                    <a:pt x="375835" y="653436"/>
                  </a:lnTo>
                  <a:lnTo>
                    <a:pt x="508148" y="646403"/>
                  </a:lnTo>
                  <a:close/>
                </a:path>
                <a:path w="635000" h="1845945">
                  <a:moveTo>
                    <a:pt x="552236" y="324843"/>
                  </a:moveTo>
                  <a:lnTo>
                    <a:pt x="334383" y="349129"/>
                  </a:lnTo>
                  <a:lnTo>
                    <a:pt x="334916" y="524747"/>
                  </a:lnTo>
                  <a:lnTo>
                    <a:pt x="335937" y="657769"/>
                  </a:lnTo>
                  <a:lnTo>
                    <a:pt x="336827" y="695429"/>
                  </a:lnTo>
                  <a:lnTo>
                    <a:pt x="337146" y="708949"/>
                  </a:lnTo>
                  <a:lnTo>
                    <a:pt x="295694" y="763802"/>
                  </a:lnTo>
                  <a:lnTo>
                    <a:pt x="296336" y="704731"/>
                  </a:lnTo>
                  <a:lnTo>
                    <a:pt x="296903" y="652517"/>
                  </a:lnTo>
                  <a:lnTo>
                    <a:pt x="298284" y="447016"/>
                  </a:lnTo>
                  <a:lnTo>
                    <a:pt x="298387" y="390842"/>
                  </a:lnTo>
                  <a:lnTo>
                    <a:pt x="298457" y="352841"/>
                  </a:lnTo>
                  <a:lnTo>
                    <a:pt x="91195" y="374258"/>
                  </a:lnTo>
                  <a:lnTo>
                    <a:pt x="92518" y="467018"/>
                  </a:lnTo>
                  <a:lnTo>
                    <a:pt x="92167" y="479477"/>
                  </a:lnTo>
                  <a:lnTo>
                    <a:pt x="90137" y="499899"/>
                  </a:lnTo>
                  <a:lnTo>
                    <a:pt x="87049" y="521077"/>
                  </a:lnTo>
                  <a:lnTo>
                    <a:pt x="74731" y="555436"/>
                  </a:lnTo>
                  <a:lnTo>
                    <a:pt x="59414" y="570508"/>
                  </a:lnTo>
                  <a:lnTo>
                    <a:pt x="42271" y="566654"/>
                  </a:lnTo>
                  <a:lnTo>
                    <a:pt x="34542" y="564928"/>
                  </a:lnTo>
                  <a:lnTo>
                    <a:pt x="31725" y="557735"/>
                  </a:lnTo>
                  <a:lnTo>
                    <a:pt x="27634" y="547305"/>
                  </a:lnTo>
                  <a:lnTo>
                    <a:pt x="44215" y="480766"/>
                  </a:lnTo>
                  <a:lnTo>
                    <a:pt x="50098" y="462278"/>
                  </a:lnTo>
                  <a:lnTo>
                    <a:pt x="59630" y="422463"/>
                  </a:lnTo>
                  <a:lnTo>
                    <a:pt x="68612" y="368728"/>
                  </a:lnTo>
                  <a:lnTo>
                    <a:pt x="70871" y="350073"/>
                  </a:lnTo>
                  <a:lnTo>
                    <a:pt x="80140" y="265750"/>
                  </a:lnTo>
                  <a:lnTo>
                    <a:pt x="91195" y="264381"/>
                  </a:lnTo>
                  <a:lnTo>
                    <a:pt x="91195" y="330308"/>
                  </a:lnTo>
                  <a:lnTo>
                    <a:pt x="298457" y="307189"/>
                  </a:lnTo>
                  <a:lnTo>
                    <a:pt x="298457" y="177838"/>
                  </a:lnTo>
                  <a:lnTo>
                    <a:pt x="187917" y="192740"/>
                  </a:lnTo>
                  <a:lnTo>
                    <a:pt x="168311" y="197355"/>
                  </a:lnTo>
                  <a:lnTo>
                    <a:pt x="145170" y="207174"/>
                  </a:lnTo>
                  <a:lnTo>
                    <a:pt x="136385" y="212938"/>
                  </a:lnTo>
                  <a:lnTo>
                    <a:pt x="121593" y="223781"/>
                  </a:lnTo>
                  <a:lnTo>
                    <a:pt x="96722" y="161038"/>
                  </a:lnTo>
                  <a:lnTo>
                    <a:pt x="458548" y="108268"/>
                  </a:lnTo>
                  <a:lnTo>
                    <a:pt x="494370" y="0"/>
                  </a:lnTo>
                  <a:lnTo>
                    <a:pt x="541214" y="142956"/>
                  </a:lnTo>
                  <a:lnTo>
                    <a:pt x="334383" y="172995"/>
                  </a:lnTo>
                  <a:lnTo>
                    <a:pt x="334383" y="303181"/>
                  </a:lnTo>
                  <a:lnTo>
                    <a:pt x="549481" y="277306"/>
                  </a:lnTo>
                  <a:lnTo>
                    <a:pt x="571525" y="202503"/>
                  </a:lnTo>
                  <a:lnTo>
                    <a:pt x="615614" y="333745"/>
                  </a:lnTo>
                  <a:lnTo>
                    <a:pt x="608944" y="336799"/>
                  </a:lnTo>
                  <a:lnTo>
                    <a:pt x="602439" y="341726"/>
                  </a:lnTo>
                  <a:lnTo>
                    <a:pt x="565670" y="411183"/>
                  </a:lnTo>
                  <a:lnTo>
                    <a:pt x="527436" y="526234"/>
                  </a:lnTo>
                  <a:lnTo>
                    <a:pt x="519170" y="511007"/>
                  </a:lnTo>
                  <a:lnTo>
                    <a:pt x="552236" y="324843"/>
                  </a:lnTo>
                  <a:close/>
                </a:path>
                <a:path w="635000" h="1845945">
                  <a:moveTo>
                    <a:pt x="257005" y="493063"/>
                  </a:moveTo>
                  <a:lnTo>
                    <a:pt x="257005" y="538376"/>
                  </a:lnTo>
                  <a:lnTo>
                    <a:pt x="127120" y="547531"/>
                  </a:lnTo>
                  <a:lnTo>
                    <a:pt x="127120" y="503285"/>
                  </a:lnTo>
                  <a:lnTo>
                    <a:pt x="257005" y="493063"/>
                  </a:lnTo>
                  <a:close/>
                </a:path>
                <a:path w="635000" h="1845945">
                  <a:moveTo>
                    <a:pt x="505392" y="472560"/>
                  </a:moveTo>
                  <a:lnTo>
                    <a:pt x="505392" y="520012"/>
                  </a:lnTo>
                  <a:lnTo>
                    <a:pt x="373071" y="530195"/>
                  </a:lnTo>
                  <a:lnTo>
                    <a:pt x="373071" y="483929"/>
                  </a:lnTo>
                  <a:lnTo>
                    <a:pt x="505392" y="472560"/>
                  </a:lnTo>
                  <a:close/>
                </a:path>
                <a:path w="635000" h="1845945">
                  <a:moveTo>
                    <a:pt x="257005" y="659210"/>
                  </a:moveTo>
                  <a:lnTo>
                    <a:pt x="257005" y="704523"/>
                  </a:lnTo>
                  <a:lnTo>
                    <a:pt x="124357" y="709879"/>
                  </a:lnTo>
                  <a:lnTo>
                    <a:pt x="124357" y="665655"/>
                  </a:lnTo>
                  <a:lnTo>
                    <a:pt x="257005" y="659210"/>
                  </a:lnTo>
                  <a:close/>
                </a:path>
              </a:pathLst>
            </a:custGeom>
            <a:ln w="9525">
              <a:solidFill>
                <a:srgbClr val="99CC00"/>
              </a:solidFill>
            </a:ln>
          </p:spPr>
          <p:txBody>
            <a:bodyPr wrap="square" lIns="0" tIns="0" rIns="0" bIns="0" rtlCol="0"/>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132236"/>
            <a:ext cx="216535" cy="332105"/>
          </a:xfrm>
          <a:prstGeom prst="rect">
            <a:avLst/>
          </a:prstGeom>
        </p:spPr>
        <p:txBody>
          <a:bodyPr vert="horz" wrap="square" lIns="0" tIns="13970" rIns="0" bIns="0" rtlCol="0">
            <a:spAutoFit/>
          </a:bodyPr>
          <a:lstStyle/>
          <a:p>
            <a:pPr marL="12700">
              <a:lnSpc>
                <a:spcPct val="100000"/>
              </a:lnSpc>
              <a:spcBef>
                <a:spcPts val="110"/>
              </a:spcBef>
            </a:pPr>
            <a:r>
              <a:rPr sz="2000" spc="5">
                <a:solidFill>
                  <a:srgbClr val="FFCC00"/>
                </a:solidFill>
                <a:latin typeface="Wingdings"/>
                <a:cs typeface="Wingdings"/>
              </a:rPr>
              <a:t></a:t>
            </a:r>
            <a:endParaRPr sz="2000">
              <a:latin typeface="Wingdings"/>
              <a:cs typeface="Wingdings"/>
            </a:endParaRPr>
          </a:p>
        </p:txBody>
      </p:sp>
      <p:sp>
        <p:nvSpPr>
          <p:cNvPr id="3" name="object 3"/>
          <p:cNvSpPr txBox="1"/>
          <p:nvPr/>
        </p:nvSpPr>
        <p:spPr>
          <a:xfrm>
            <a:off x="535940" y="2753772"/>
            <a:ext cx="216535" cy="332105"/>
          </a:xfrm>
          <a:prstGeom prst="rect">
            <a:avLst/>
          </a:prstGeom>
        </p:spPr>
        <p:txBody>
          <a:bodyPr vert="horz" wrap="square" lIns="0" tIns="13970" rIns="0" bIns="0" rtlCol="0">
            <a:spAutoFit/>
          </a:bodyPr>
          <a:lstStyle/>
          <a:p>
            <a:pPr marL="12700">
              <a:lnSpc>
                <a:spcPct val="100000"/>
              </a:lnSpc>
              <a:spcBef>
                <a:spcPts val="110"/>
              </a:spcBef>
            </a:pPr>
            <a:r>
              <a:rPr sz="2000" spc="5">
                <a:solidFill>
                  <a:srgbClr val="FFCC00"/>
                </a:solidFill>
                <a:latin typeface="Wingdings"/>
                <a:cs typeface="Wingdings"/>
              </a:rPr>
              <a:t></a:t>
            </a:r>
            <a:endParaRPr sz="2000">
              <a:latin typeface="Wingdings"/>
              <a:cs typeface="Wingdings"/>
            </a:endParaRPr>
          </a:p>
        </p:txBody>
      </p:sp>
      <p:sp>
        <p:nvSpPr>
          <p:cNvPr id="4" name="object 4"/>
          <p:cNvSpPr txBox="1"/>
          <p:nvPr/>
        </p:nvSpPr>
        <p:spPr>
          <a:xfrm>
            <a:off x="535940" y="163631"/>
            <a:ext cx="8191500" cy="2941955"/>
          </a:xfrm>
          <a:prstGeom prst="rect">
            <a:avLst/>
          </a:prstGeom>
        </p:spPr>
        <p:txBody>
          <a:bodyPr vert="horz" wrap="square" lIns="0" tIns="215265" rIns="0" bIns="0" rtlCol="0">
            <a:spAutoFit/>
          </a:bodyPr>
          <a:lstStyle/>
          <a:p>
            <a:pPr marL="532765" indent="-520065">
              <a:lnSpc>
                <a:spcPct val="100000"/>
              </a:lnSpc>
              <a:spcBef>
                <a:spcPts val="1695"/>
              </a:spcBef>
              <a:buSzPct val="62500"/>
              <a:buFont typeface="Wingdings"/>
              <a:buChar char=""/>
              <a:tabLst>
                <a:tab pos="532765"/>
                <a:tab pos="533400"/>
                <a:tab pos="1617345"/>
              </a:tabLst>
            </a:pPr>
            <a:r>
              <a:rPr sz="3200" b="1" spc="-25">
                <a:solidFill>
                  <a:srgbClr val="FFCC00"/>
                </a:solidFill>
                <a:latin typeface="Arial"/>
                <a:cs typeface="Arial"/>
              </a:rPr>
              <a:t>5</a:t>
            </a:r>
            <a:r>
              <a:rPr sz="3200" b="1" spc="-25">
                <a:solidFill>
                  <a:srgbClr val="FFCC00"/>
                </a:solidFill>
                <a:latin typeface="Microsoft JhengHei"/>
                <a:cs typeface="Microsoft JhengHei"/>
              </a:rPr>
              <a:t>．</a:t>
            </a:r>
            <a:r>
              <a:rPr sz="3200" b="1" spc="-25">
                <a:solidFill>
                  <a:srgbClr val="FFCC00"/>
                </a:solidFill>
                <a:latin typeface="Arial"/>
                <a:cs typeface="Arial"/>
              </a:rPr>
              <a:t>1</a:t>
            </a:r>
            <a:r>
              <a:rPr sz="3200" b="1">
                <a:solidFill>
                  <a:srgbClr val="FFCC00"/>
                </a:solidFill>
                <a:latin typeface="Arial"/>
                <a:cs typeface="Arial"/>
              </a:rPr>
              <a:t>	</a:t>
            </a:r>
            <a:r>
              <a:rPr sz="3200" b="1" spc="-10">
                <a:solidFill>
                  <a:srgbClr val="FFCC00"/>
                </a:solidFill>
                <a:latin typeface="Microsoft JhengHei"/>
                <a:cs typeface="Microsoft JhengHei"/>
              </a:rPr>
              <a:t>基本概念及研究意义</a:t>
            </a:r>
            <a:endParaRPr sz="3200">
              <a:latin typeface="Microsoft JhengHei"/>
              <a:cs typeface="Microsoft JhengHei"/>
            </a:endParaRPr>
          </a:p>
          <a:p>
            <a:pPr marL="355600" marR="361315" indent="711200" algn="just">
              <a:lnSpc>
                <a:spcPct val="122600"/>
              </a:lnSpc>
              <a:spcBef>
                <a:spcPts val="640"/>
              </a:spcBef>
            </a:pPr>
            <a:r>
              <a:rPr sz="2800" spc="-5">
                <a:solidFill>
                  <a:srgbClr val="FFFFFF"/>
                </a:solidFill>
                <a:latin typeface="宋体"/>
                <a:cs typeface="宋体"/>
              </a:rPr>
              <a:t>接近地球表面的岩层中弹性波传播所引起的震动称为地震。按其成因可分为构造地震、火山</a:t>
            </a:r>
            <a:r>
              <a:rPr sz="2800" spc="-10">
                <a:solidFill>
                  <a:srgbClr val="FFFFFF"/>
                </a:solidFill>
                <a:latin typeface="宋体"/>
                <a:cs typeface="宋体"/>
              </a:rPr>
              <a:t>地震和陷落地震。</a:t>
            </a:r>
            <a:endParaRPr sz="2800">
              <a:latin typeface="宋体"/>
              <a:cs typeface="宋体"/>
            </a:endParaRPr>
          </a:p>
          <a:p>
            <a:pPr marL="1066800">
              <a:lnSpc>
                <a:spcPct val="100000"/>
              </a:lnSpc>
              <a:spcBef>
                <a:spcPts val="1165"/>
              </a:spcBef>
            </a:pPr>
            <a:r>
              <a:rPr sz="2800" spc="-5">
                <a:solidFill>
                  <a:srgbClr val="FFFFFF"/>
                </a:solidFill>
                <a:latin typeface="宋体"/>
                <a:cs typeface="宋体"/>
              </a:rPr>
              <a:t>人类工程活动如采矿、水库蓄水、深井注水、</a:t>
            </a:r>
            <a:endParaRPr sz="2800">
              <a:latin typeface="宋体"/>
              <a:cs typeface="宋体"/>
            </a:endParaRPr>
          </a:p>
        </p:txBody>
      </p:sp>
      <p:sp>
        <p:nvSpPr>
          <p:cNvPr id="5" name="object 5"/>
          <p:cNvSpPr txBox="1"/>
          <p:nvPr/>
        </p:nvSpPr>
        <p:spPr>
          <a:xfrm>
            <a:off x="535940" y="3863245"/>
            <a:ext cx="216535" cy="332105"/>
          </a:xfrm>
          <a:prstGeom prst="rect">
            <a:avLst/>
          </a:prstGeom>
        </p:spPr>
        <p:txBody>
          <a:bodyPr vert="horz" wrap="square" lIns="0" tIns="13970" rIns="0" bIns="0" rtlCol="0">
            <a:spAutoFit/>
          </a:bodyPr>
          <a:lstStyle/>
          <a:p>
            <a:pPr marL="12700">
              <a:lnSpc>
                <a:spcPct val="100000"/>
              </a:lnSpc>
              <a:spcBef>
                <a:spcPts val="110"/>
              </a:spcBef>
            </a:pPr>
            <a:r>
              <a:rPr sz="2000" spc="5">
                <a:solidFill>
                  <a:srgbClr val="FFCC00"/>
                </a:solidFill>
                <a:latin typeface="Wingdings"/>
                <a:cs typeface="Wingdings"/>
              </a:rPr>
              <a:t></a:t>
            </a:r>
            <a:endParaRPr sz="2000">
              <a:latin typeface="Wingdings"/>
              <a:cs typeface="Wingdings"/>
            </a:endParaRPr>
          </a:p>
        </p:txBody>
      </p:sp>
      <p:sp>
        <p:nvSpPr>
          <p:cNvPr id="6" name="object 6"/>
          <p:cNvSpPr txBox="1"/>
          <p:nvPr/>
        </p:nvSpPr>
        <p:spPr>
          <a:xfrm>
            <a:off x="878840" y="3039923"/>
            <a:ext cx="7493000" cy="2734310"/>
          </a:xfrm>
          <a:prstGeom prst="rect">
            <a:avLst/>
          </a:prstGeom>
        </p:spPr>
        <p:txBody>
          <a:bodyPr vert="horz" wrap="square" lIns="0" tIns="160655" rIns="0" bIns="0" rtlCol="0">
            <a:spAutoFit/>
          </a:bodyPr>
          <a:lstStyle/>
          <a:p>
            <a:pPr marL="12700">
              <a:lnSpc>
                <a:spcPct val="100000"/>
              </a:lnSpc>
              <a:spcBef>
                <a:spcPts val="1265"/>
              </a:spcBef>
            </a:pPr>
            <a:r>
              <a:rPr sz="2800" spc="-5">
                <a:solidFill>
                  <a:srgbClr val="FFFFFF"/>
                </a:solidFill>
                <a:latin typeface="宋体"/>
                <a:cs typeface="宋体"/>
              </a:rPr>
              <a:t>地下接爆炸也可诱发地震。</a:t>
            </a:r>
            <a:endParaRPr sz="2800">
              <a:latin typeface="宋体"/>
              <a:cs typeface="宋体"/>
            </a:endParaRPr>
          </a:p>
          <a:p>
            <a:pPr marL="12700" marR="5080" indent="711200" algn="just">
              <a:lnSpc>
                <a:spcPct val="121800"/>
              </a:lnSpc>
              <a:spcBef>
                <a:spcPts val="434"/>
              </a:spcBef>
            </a:pPr>
            <a:r>
              <a:rPr sz="2800" b="1">
                <a:solidFill>
                  <a:srgbClr val="FF3300"/>
                </a:solidFill>
                <a:latin typeface="Microsoft JhengHei"/>
                <a:cs typeface="Microsoft JhengHei"/>
              </a:rPr>
              <a:t>构造地震</a:t>
            </a:r>
            <a:r>
              <a:rPr sz="2800" spc="-5">
                <a:solidFill>
                  <a:srgbClr val="FFFFFF"/>
                </a:solidFill>
                <a:latin typeface="宋体"/>
                <a:cs typeface="宋体"/>
              </a:rPr>
              <a:t>是现代地壳运动所产生的一种突发事件，是地球上分布最广、数量最多、危害最为</a:t>
            </a:r>
            <a:r>
              <a:rPr sz="2800" spc="-50">
                <a:solidFill>
                  <a:srgbClr val="FFFFFF"/>
                </a:solidFill>
                <a:latin typeface="宋体"/>
                <a:cs typeface="宋体"/>
              </a:rPr>
              <a:t> </a:t>
            </a:r>
            <a:r>
              <a:rPr sz="2800">
                <a:solidFill>
                  <a:srgbClr val="FFFFFF"/>
                </a:solidFill>
                <a:latin typeface="宋体"/>
                <a:cs typeface="宋体"/>
              </a:rPr>
              <a:t>严重的地震，世界上90％</a:t>
            </a:r>
            <a:r>
              <a:rPr sz="2800" spc="-5">
                <a:solidFill>
                  <a:srgbClr val="FFFFFF"/>
                </a:solidFill>
                <a:latin typeface="宋体"/>
                <a:cs typeface="宋体"/>
              </a:rPr>
              <a:t>以上的地震和所有的强烈地震均属构造地震。</a:t>
            </a:r>
            <a:endParaRPr sz="2800">
              <a:latin typeface="宋体"/>
              <a:cs typeface="宋体"/>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318770"/>
            <a:ext cx="7835900" cy="2585720"/>
          </a:xfrm>
          <a:prstGeom prst="rect">
            <a:avLst/>
          </a:prstGeom>
        </p:spPr>
        <p:txBody>
          <a:bodyPr vert="horz" wrap="square" lIns="0" tIns="12700" rIns="0" bIns="0" rtlCol="0">
            <a:spAutoFit/>
          </a:bodyPr>
          <a:lstStyle/>
          <a:p>
            <a:pPr marL="355600" marR="5080" indent="-342900" algn="just">
              <a:lnSpc>
                <a:spcPct val="100000"/>
              </a:lnSpc>
              <a:spcBef>
                <a:spcPts val="100"/>
              </a:spcBef>
              <a:buClr>
                <a:srgbClr val="FFCC00"/>
              </a:buClr>
              <a:buSzPct val="71428"/>
              <a:buFont typeface="Wingdings"/>
              <a:buChar char=""/>
              <a:tabLst>
                <a:tab pos="355600"/>
              </a:tabLst>
            </a:pPr>
            <a:r>
              <a:rPr sz="2800">
                <a:solidFill>
                  <a:srgbClr val="FFFFFF"/>
                </a:solidFill>
                <a:latin typeface="宋体"/>
                <a:cs typeface="宋体"/>
              </a:rPr>
              <a:t>它产生于板块边缘和板块内部的活动构造带，地壳和上地幔岩石在地球内力作用下，产生构造变</a:t>
            </a:r>
            <a:r>
              <a:rPr sz="2800" spc="-2880">
                <a:solidFill>
                  <a:srgbClr val="FFFFFF"/>
                </a:solidFill>
                <a:latin typeface="宋体"/>
                <a:cs typeface="宋体"/>
              </a:rPr>
              <a:t>形</a:t>
            </a:r>
            <a:r>
              <a:rPr sz="2800">
                <a:solidFill>
                  <a:srgbClr val="FFFFFF"/>
                </a:solidFill>
                <a:latin typeface="宋体"/>
                <a:cs typeface="宋体"/>
              </a:rPr>
              <a:t>积蓄应变能，</a:t>
            </a:r>
            <a:r>
              <a:rPr sz="2800" b="1">
                <a:solidFill>
                  <a:srgbClr val="FF3300"/>
                </a:solidFill>
                <a:latin typeface="Microsoft JhengHei"/>
                <a:cs typeface="Microsoft JhengHei"/>
              </a:rPr>
              <a:t>一旦</a:t>
            </a:r>
            <a:r>
              <a:rPr sz="2800">
                <a:solidFill>
                  <a:srgbClr val="FFFFFF"/>
                </a:solidFill>
                <a:latin typeface="宋体"/>
                <a:cs typeface="宋体"/>
              </a:rPr>
              <a:t>达到</a:t>
            </a:r>
            <a:r>
              <a:rPr sz="2800" b="1">
                <a:solidFill>
                  <a:srgbClr val="FF3300"/>
                </a:solidFill>
                <a:latin typeface="Microsoft JhengHei"/>
                <a:cs typeface="Microsoft JhengHei"/>
              </a:rPr>
              <a:t>岩体强度极限</a:t>
            </a:r>
            <a:r>
              <a:rPr sz="2800">
                <a:solidFill>
                  <a:srgbClr val="FFFFFF"/>
                </a:solidFill>
                <a:latin typeface="宋体"/>
                <a:cs typeface="宋体"/>
              </a:rPr>
              <a:t>，就会发生突然的剪切破裂(脆性破坏)或沿已有破裂面产生突然错动(粘滑)，积蓄的应变能就会以弹性波的形式突然释放使地壳震动而发生地震。</a:t>
            </a:r>
            <a:endParaRPr sz="2800">
              <a:latin typeface="宋体"/>
              <a:cs typeface="宋体"/>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660400" y="495300"/>
            <a:ext cx="7818439" cy="5864225"/>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660400" y="495300"/>
            <a:ext cx="7818439" cy="5864225"/>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584200" y="444500"/>
            <a:ext cx="7966075" cy="5978525"/>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749300" y="520700"/>
            <a:ext cx="7658100" cy="5807075"/>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431800" y="292100"/>
            <a:ext cx="8275639" cy="62865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469900" y="698500"/>
            <a:ext cx="8194675" cy="5464175"/>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2095500" y="520700"/>
            <a:ext cx="4960937" cy="5829300"/>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697989" y="6359678"/>
            <a:ext cx="5221605" cy="452120"/>
          </a:xfrm>
          <a:prstGeom prst="rect">
            <a:avLst/>
          </a:prstGeom>
        </p:spPr>
        <p:txBody>
          <a:bodyPr vert="horz" wrap="square" lIns="0" tIns="12700" rIns="0" bIns="0" rtlCol="0">
            <a:spAutoFit/>
          </a:bodyPr>
          <a:lstStyle/>
          <a:p>
            <a:pPr marL="12700">
              <a:lnSpc>
                <a:spcPct val="100000"/>
              </a:lnSpc>
              <a:spcBef>
                <a:spcPts val="100"/>
              </a:spcBef>
            </a:pPr>
            <a:r>
              <a:rPr sz="2800" b="1">
                <a:solidFill>
                  <a:srgbClr val="FFFF00"/>
                </a:solidFill>
                <a:latin typeface="Microsoft JhengHei"/>
                <a:cs typeface="Microsoft JhengHei"/>
              </a:rPr>
              <a:t>地震前后水平位移监测结果</a:t>
            </a:r>
            <a:r>
              <a:rPr sz="2800" b="1" spc="-10">
                <a:solidFill>
                  <a:srgbClr val="FFFF00"/>
                </a:solidFill>
                <a:latin typeface="Times New Roman"/>
                <a:cs typeface="Times New Roman"/>
              </a:rPr>
              <a:t>(GPS</a:t>
            </a:r>
            <a:r>
              <a:rPr sz="2800" spc="-10">
                <a:solidFill>
                  <a:srgbClr val="FFFF00"/>
                </a:solidFill>
                <a:latin typeface="Times New Roman"/>
                <a:cs typeface="Times New Roman"/>
              </a:rPr>
              <a:t>)</a:t>
            </a:r>
            <a:endParaRPr sz="2800">
              <a:latin typeface="Times New Roman"/>
              <a:cs typeface="Times New Roman"/>
            </a:endParaRPr>
          </a:p>
        </p:txBody>
      </p:sp>
      <p:pic>
        <p:nvPicPr>
          <p:cNvPr id="3" name="object 3"/>
          <p:cNvPicPr/>
          <p:nvPr/>
        </p:nvPicPr>
        <p:blipFill>
          <a:blip r:embed="rId2"/>
          <a:stretch>
            <a:fillRect/>
          </a:stretch>
        </p:blipFill>
        <p:spPr>
          <a:xfrm>
            <a:off x="1066800" y="152400"/>
            <a:ext cx="6961188" cy="6183312"/>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602739" y="6359678"/>
            <a:ext cx="5220335" cy="452120"/>
          </a:xfrm>
          <a:prstGeom prst="rect">
            <a:avLst/>
          </a:prstGeom>
        </p:spPr>
        <p:txBody>
          <a:bodyPr vert="horz" wrap="square" lIns="0" tIns="12700" rIns="0" bIns="0" rtlCol="0">
            <a:spAutoFit/>
          </a:bodyPr>
          <a:lstStyle/>
          <a:p>
            <a:pPr marL="12700">
              <a:lnSpc>
                <a:spcPct val="100000"/>
              </a:lnSpc>
              <a:spcBef>
                <a:spcPts val="100"/>
              </a:spcBef>
            </a:pPr>
            <a:r>
              <a:rPr sz="2800" b="1">
                <a:solidFill>
                  <a:srgbClr val="FFFF00"/>
                </a:solidFill>
                <a:latin typeface="Microsoft JhengHei"/>
                <a:cs typeface="Microsoft JhengHei"/>
              </a:rPr>
              <a:t>地震前后垂直位移监测结果</a:t>
            </a:r>
            <a:r>
              <a:rPr sz="2800" b="1" spc="-10">
                <a:solidFill>
                  <a:srgbClr val="FFFF00"/>
                </a:solidFill>
                <a:latin typeface="Times New Roman"/>
                <a:cs typeface="Times New Roman"/>
              </a:rPr>
              <a:t>(GPS)</a:t>
            </a:r>
            <a:endParaRPr sz="2800">
              <a:latin typeface="Times New Roman"/>
              <a:cs typeface="Times New Roman"/>
            </a:endParaRPr>
          </a:p>
        </p:txBody>
      </p:sp>
      <p:pic>
        <p:nvPicPr>
          <p:cNvPr id="3" name="object 3"/>
          <p:cNvPicPr/>
          <p:nvPr/>
        </p:nvPicPr>
        <p:blipFill>
          <a:blip r:embed="rId2"/>
          <a:stretch>
            <a:fillRect/>
          </a:stretch>
        </p:blipFill>
        <p:spPr>
          <a:xfrm>
            <a:off x="762000" y="152400"/>
            <a:ext cx="7292975" cy="6161087"/>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103536" y="6270937"/>
            <a:ext cx="3886200" cy="391160"/>
          </a:xfrm>
          <a:prstGeom prst="rect">
            <a:avLst/>
          </a:prstGeom>
        </p:spPr>
        <p:txBody>
          <a:bodyPr vert="horz" wrap="square" lIns="0" tIns="12700" rIns="0" bIns="0" rtlCol="0">
            <a:spAutoFit/>
          </a:bodyPr>
          <a:lstStyle/>
          <a:p>
            <a:pPr marL="12700">
              <a:lnSpc>
                <a:spcPct val="100000"/>
              </a:lnSpc>
              <a:spcBef>
                <a:spcPts val="100"/>
              </a:spcBef>
            </a:pPr>
            <a:r>
              <a:rPr sz="2400" b="1">
                <a:solidFill>
                  <a:srgbClr val="FFFF00"/>
                </a:solidFill>
                <a:latin typeface="Microsoft JhengHei"/>
                <a:cs typeface="Microsoft JhengHei"/>
              </a:rPr>
              <a:t>地震引起大坝破坏</a:t>
            </a:r>
            <a:r>
              <a:rPr sz="2400" b="1">
                <a:solidFill>
                  <a:srgbClr val="FFFF00"/>
                </a:solidFill>
                <a:latin typeface="Times New Roman"/>
                <a:cs typeface="Times New Roman"/>
              </a:rPr>
              <a:t>(</a:t>
            </a:r>
            <a:r>
              <a:rPr sz="2400" b="1">
                <a:solidFill>
                  <a:srgbClr val="FFFF00"/>
                </a:solidFill>
                <a:latin typeface="Microsoft JhengHei"/>
                <a:cs typeface="Microsoft JhengHei"/>
              </a:rPr>
              <a:t>台中石岗</a:t>
            </a:r>
            <a:r>
              <a:rPr sz="2400" b="1" spc="-50">
                <a:solidFill>
                  <a:srgbClr val="FFFF00"/>
                </a:solidFill>
                <a:latin typeface="Times New Roman"/>
                <a:cs typeface="Times New Roman"/>
              </a:rPr>
              <a:t>)</a:t>
            </a:r>
            <a:endParaRPr sz="2400">
              <a:latin typeface="Times New Roman"/>
              <a:cs typeface="Times New Roman"/>
            </a:endParaRPr>
          </a:p>
        </p:txBody>
      </p:sp>
      <p:pic>
        <p:nvPicPr>
          <p:cNvPr id="3" name="object 3"/>
          <p:cNvPicPr/>
          <p:nvPr/>
        </p:nvPicPr>
        <p:blipFill>
          <a:blip r:embed="rId2"/>
          <a:stretch>
            <a:fillRect/>
          </a:stretch>
        </p:blipFill>
        <p:spPr>
          <a:xfrm>
            <a:off x="63500" y="152400"/>
            <a:ext cx="9080500" cy="6069012"/>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329564" y="4552632"/>
            <a:ext cx="1803400" cy="2136140"/>
          </a:xfrm>
          <a:prstGeom prst="rect">
            <a:avLst/>
          </a:prstGeom>
        </p:spPr>
        <p:txBody>
          <a:bodyPr vert="horz" wrap="square" lIns="0" tIns="18415" rIns="0" bIns="0" rtlCol="0">
            <a:spAutoFit/>
          </a:bodyPr>
          <a:lstStyle/>
          <a:p>
            <a:pPr marL="12700" marR="5080">
              <a:lnSpc>
                <a:spcPct val="98600"/>
              </a:lnSpc>
              <a:spcBef>
                <a:spcPts val="145"/>
              </a:spcBef>
              <a:tabLst>
                <a:tab pos="634365"/>
              </a:tabLst>
            </a:pPr>
            <a:r>
              <a:rPr sz="2800" b="1">
                <a:solidFill>
                  <a:srgbClr val="FFFF00"/>
                </a:solidFill>
                <a:latin typeface="Microsoft JhengHei"/>
                <a:cs typeface="Microsoft JhengHei"/>
              </a:rPr>
              <a:t>地震引起</a:t>
            </a:r>
            <a:r>
              <a:rPr sz="2800" b="1" spc="-50">
                <a:solidFill>
                  <a:srgbClr val="FFFF00"/>
                </a:solidFill>
                <a:latin typeface="Microsoft JhengHei"/>
                <a:cs typeface="Microsoft JhengHei"/>
              </a:rPr>
              <a:t>埠</a:t>
            </a:r>
            <a:r>
              <a:rPr sz="2800" b="1">
                <a:solidFill>
                  <a:srgbClr val="FFFF00"/>
                </a:solidFill>
                <a:latin typeface="Microsoft JhengHei"/>
                <a:cs typeface="Microsoft JhengHei"/>
              </a:rPr>
              <a:t>丰桥断裂</a:t>
            </a:r>
            <a:r>
              <a:rPr sz="2800" b="1" spc="-50">
                <a:solidFill>
                  <a:srgbClr val="FFFF00"/>
                </a:solidFill>
                <a:latin typeface="Microsoft JhengHei"/>
                <a:cs typeface="Microsoft JhengHei"/>
              </a:rPr>
              <a:t>，</a:t>
            </a:r>
            <a:r>
              <a:rPr sz="2800" b="1">
                <a:solidFill>
                  <a:srgbClr val="FFFF00"/>
                </a:solidFill>
                <a:latin typeface="Microsoft JhengHei"/>
                <a:cs typeface="Microsoft JhengHei"/>
              </a:rPr>
              <a:t>河床抬</a:t>
            </a:r>
            <a:r>
              <a:rPr sz="2800" b="1" spc="-50">
                <a:solidFill>
                  <a:srgbClr val="FFFF00"/>
                </a:solidFill>
                <a:latin typeface="Microsoft JhengHei"/>
                <a:cs typeface="Microsoft JhengHei"/>
              </a:rPr>
              <a:t>高 </a:t>
            </a:r>
            <a:r>
              <a:rPr sz="2800" b="1">
                <a:solidFill>
                  <a:srgbClr val="FFFF00"/>
                </a:solidFill>
                <a:latin typeface="Times New Roman"/>
                <a:cs typeface="Times New Roman"/>
              </a:rPr>
              <a:t>8m,</a:t>
            </a:r>
            <a:r>
              <a:rPr sz="2800" b="1">
                <a:solidFill>
                  <a:srgbClr val="FFFF00"/>
                </a:solidFill>
                <a:latin typeface="Microsoft JhengHei"/>
                <a:cs typeface="Microsoft JhengHei"/>
              </a:rPr>
              <a:t>形成</a:t>
            </a:r>
            <a:r>
              <a:rPr sz="2800" b="1" spc="-50">
                <a:solidFill>
                  <a:srgbClr val="FFFF00"/>
                </a:solidFill>
                <a:latin typeface="Microsoft JhengHei"/>
                <a:cs typeface="Microsoft JhengHei"/>
              </a:rPr>
              <a:t>叠水</a:t>
            </a:r>
            <a:r>
              <a:rPr sz="2800" b="1">
                <a:solidFill>
                  <a:srgbClr val="FFFF00"/>
                </a:solidFill>
                <a:latin typeface="Microsoft JhengHei"/>
                <a:cs typeface="Microsoft JhengHei"/>
              </a:rPr>
              <a:t>	</a:t>
            </a:r>
            <a:r>
              <a:rPr sz="2800" b="1">
                <a:solidFill>
                  <a:srgbClr val="FFFF00"/>
                </a:solidFill>
                <a:latin typeface="Times New Roman"/>
                <a:cs typeface="Times New Roman"/>
              </a:rPr>
              <a:t>(</a:t>
            </a:r>
            <a:r>
              <a:rPr sz="2800" b="1">
                <a:solidFill>
                  <a:srgbClr val="FFFF00"/>
                </a:solidFill>
                <a:latin typeface="Microsoft JhengHei"/>
                <a:cs typeface="Microsoft JhengHei"/>
              </a:rPr>
              <a:t>石岗</a:t>
            </a:r>
            <a:r>
              <a:rPr sz="2800" b="1" spc="-50">
                <a:solidFill>
                  <a:srgbClr val="FFFF00"/>
                </a:solidFill>
                <a:latin typeface="Times New Roman"/>
                <a:cs typeface="Times New Roman"/>
              </a:rPr>
              <a:t>)</a:t>
            </a:r>
            <a:endParaRPr sz="2800">
              <a:latin typeface="Times New Roman"/>
              <a:cs typeface="Times New Roman"/>
            </a:endParaRPr>
          </a:p>
        </p:txBody>
      </p:sp>
      <p:grpSp>
        <p:nvGrpSpPr>
          <p:cNvPr id="3" name="object 3"/>
          <p:cNvGrpSpPr/>
          <p:nvPr/>
        </p:nvGrpSpPr>
        <p:grpSpPr>
          <a:xfrm>
            <a:off x="0" y="0"/>
            <a:ext cx="9144000" cy="6858000"/>
            <a:chExt cx="9144000" cy="6858000"/>
          </a:xfrm>
        </p:grpSpPr>
        <p:pic>
          <p:nvPicPr>
            <p:cNvPr id="4" name="object 4"/>
            <p:cNvPicPr/>
            <p:nvPr/>
          </p:nvPicPr>
          <p:blipFill>
            <a:blip r:embed="rId2"/>
            <a:stretch>
              <a:fillRect/>
            </a:stretch>
          </p:blipFill>
          <p:spPr>
            <a:xfrm>
              <a:off x="0" y="0"/>
              <a:ext cx="6343650" cy="4217987"/>
            </a:xfrm>
            <a:prstGeom prst="rect">
              <a:avLst/>
            </a:prstGeom>
          </p:spPr>
        </p:pic>
        <p:pic>
          <p:nvPicPr>
            <p:cNvPr id="5" name="object 5"/>
            <p:cNvPicPr/>
            <p:nvPr/>
          </p:nvPicPr>
          <p:blipFill>
            <a:blip r:embed="rId3"/>
            <a:stretch>
              <a:fillRect/>
            </a:stretch>
          </p:blipFill>
          <p:spPr>
            <a:xfrm>
              <a:off x="2578100" y="1600200"/>
              <a:ext cx="6565900" cy="5257800"/>
            </a:xfrm>
            <a:prstGeom prst="rect">
              <a:avLst/>
            </a:prstGeom>
          </p:spPr>
        </p:pic>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398563" y="6258078"/>
            <a:ext cx="4529455" cy="452120"/>
          </a:xfrm>
          <a:prstGeom prst="rect">
            <a:avLst/>
          </a:prstGeom>
        </p:spPr>
        <p:txBody>
          <a:bodyPr vert="horz" wrap="square" lIns="0" tIns="12700" rIns="0" bIns="0" rtlCol="0">
            <a:spAutoFit/>
          </a:bodyPr>
          <a:lstStyle/>
          <a:p>
            <a:pPr marL="12700">
              <a:lnSpc>
                <a:spcPct val="100000"/>
              </a:lnSpc>
              <a:spcBef>
                <a:spcPts val="100"/>
              </a:spcBef>
            </a:pPr>
            <a:r>
              <a:rPr sz="2800" b="1">
                <a:solidFill>
                  <a:srgbClr val="FFFF00"/>
                </a:solidFill>
                <a:latin typeface="Microsoft JhengHei"/>
                <a:cs typeface="Microsoft JhengHei"/>
              </a:rPr>
              <a:t>地震引起房屋倒塌</a:t>
            </a:r>
            <a:r>
              <a:rPr sz="2800" b="1">
                <a:solidFill>
                  <a:srgbClr val="FFFF00"/>
                </a:solidFill>
                <a:latin typeface="Times New Roman"/>
                <a:cs typeface="Times New Roman"/>
              </a:rPr>
              <a:t>(</a:t>
            </a:r>
            <a:r>
              <a:rPr sz="2800" b="1">
                <a:solidFill>
                  <a:srgbClr val="FFFF00"/>
                </a:solidFill>
                <a:latin typeface="Microsoft JhengHei"/>
                <a:cs typeface="Microsoft JhengHei"/>
              </a:rPr>
              <a:t>台中石岗</a:t>
            </a:r>
            <a:r>
              <a:rPr sz="2800" b="1" spc="-50">
                <a:solidFill>
                  <a:srgbClr val="FFFF00"/>
                </a:solidFill>
                <a:latin typeface="Times New Roman"/>
                <a:cs typeface="Times New Roman"/>
              </a:rPr>
              <a:t>)</a:t>
            </a:r>
            <a:endParaRPr sz="2800">
              <a:latin typeface="Times New Roman"/>
              <a:cs typeface="Times New Roman"/>
            </a:endParaRPr>
          </a:p>
        </p:txBody>
      </p:sp>
      <p:grpSp>
        <p:nvGrpSpPr>
          <p:cNvPr id="3" name="object 3"/>
          <p:cNvGrpSpPr/>
          <p:nvPr/>
        </p:nvGrpSpPr>
        <p:grpSpPr>
          <a:xfrm>
            <a:off x="533400" y="685800"/>
            <a:ext cx="7734300" cy="4962525"/>
            <a:chOff x="533400" y="685800"/>
            <a:chExt cx="7734300" cy="4962525"/>
          </a:xfrm>
        </p:grpSpPr>
        <p:pic>
          <p:nvPicPr>
            <p:cNvPr id="4" name="object 4"/>
            <p:cNvPicPr/>
            <p:nvPr/>
          </p:nvPicPr>
          <p:blipFill>
            <a:blip r:embed="rId2"/>
            <a:stretch>
              <a:fillRect/>
            </a:stretch>
          </p:blipFill>
          <p:spPr>
            <a:xfrm>
              <a:off x="533400" y="685800"/>
              <a:ext cx="7734300" cy="4962525"/>
            </a:xfrm>
            <a:prstGeom prst="rect">
              <a:avLst/>
            </a:prstGeom>
          </p:spPr>
        </p:pic>
        <p:pic>
          <p:nvPicPr>
            <p:cNvPr id="5" name="object 5"/>
            <p:cNvPicPr/>
            <p:nvPr/>
          </p:nvPicPr>
          <p:blipFill>
            <a:blip r:embed="rId3"/>
            <a:stretch>
              <a:fillRect/>
            </a:stretch>
          </p:blipFill>
          <p:spPr>
            <a:xfrm>
              <a:off x="838200" y="685800"/>
              <a:ext cx="7189788" cy="4743450"/>
            </a:xfrm>
            <a:prstGeom prst="rect">
              <a:avLst/>
            </a:prstGeom>
          </p:spPr>
        </p:pic>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858020" y="6099328"/>
            <a:ext cx="4885055" cy="452120"/>
          </a:xfrm>
          <a:prstGeom prst="rect">
            <a:avLst/>
          </a:prstGeom>
        </p:spPr>
        <p:txBody>
          <a:bodyPr vert="horz" wrap="square" lIns="0" tIns="12700" rIns="0" bIns="0" rtlCol="0">
            <a:spAutoFit/>
          </a:bodyPr>
          <a:lstStyle/>
          <a:p>
            <a:pPr marL="12700">
              <a:lnSpc>
                <a:spcPct val="100000"/>
              </a:lnSpc>
              <a:spcBef>
                <a:spcPts val="100"/>
              </a:spcBef>
            </a:pPr>
            <a:r>
              <a:rPr sz="2800" b="1">
                <a:solidFill>
                  <a:srgbClr val="FFFF00"/>
                </a:solidFill>
                <a:latin typeface="Microsoft JhengHei"/>
                <a:cs typeface="Microsoft JhengHei"/>
              </a:rPr>
              <a:t>地震引起桥梁断裂</a:t>
            </a:r>
            <a:r>
              <a:rPr sz="2800" b="1">
                <a:solidFill>
                  <a:srgbClr val="FFFF00"/>
                </a:solidFill>
                <a:latin typeface="Times New Roman"/>
                <a:cs typeface="Times New Roman"/>
              </a:rPr>
              <a:t>(</a:t>
            </a:r>
            <a:r>
              <a:rPr sz="2800" b="1">
                <a:solidFill>
                  <a:srgbClr val="FFFF00"/>
                </a:solidFill>
                <a:latin typeface="Microsoft JhengHei"/>
                <a:cs typeface="Microsoft JhengHei"/>
              </a:rPr>
              <a:t>南投集集镇</a:t>
            </a:r>
            <a:r>
              <a:rPr sz="2800" b="1" spc="-50">
                <a:solidFill>
                  <a:srgbClr val="FFFF00"/>
                </a:solidFill>
                <a:latin typeface="Times New Roman"/>
                <a:cs typeface="Times New Roman"/>
              </a:rPr>
              <a:t>)</a:t>
            </a:r>
            <a:endParaRPr sz="2800">
              <a:latin typeface="Times New Roman"/>
              <a:cs typeface="Times New Roman"/>
            </a:endParaRPr>
          </a:p>
        </p:txBody>
      </p:sp>
      <p:pic>
        <p:nvPicPr>
          <p:cNvPr id="3" name="object 3"/>
          <p:cNvPicPr/>
          <p:nvPr/>
        </p:nvPicPr>
        <p:blipFill>
          <a:blip r:embed="rId2"/>
          <a:stretch>
            <a:fillRect/>
          </a:stretch>
        </p:blipFill>
        <p:spPr>
          <a:xfrm>
            <a:off x="685800" y="838200"/>
            <a:ext cx="7734300" cy="4962525"/>
          </a:xfrm>
          <a:prstGeom prst="rect">
            <a:avLst/>
          </a:prstGeom>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206500" y="1054100"/>
            <a:ext cx="6732587" cy="4743450"/>
          </a:xfrm>
          <a:prstGeom prst="rect">
            <a:avLst/>
          </a:prstGeom>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127101" y="5897715"/>
            <a:ext cx="4529455" cy="452120"/>
          </a:xfrm>
          <a:prstGeom prst="rect">
            <a:avLst/>
          </a:prstGeom>
        </p:spPr>
        <p:txBody>
          <a:bodyPr vert="horz" wrap="square" lIns="0" tIns="12700" rIns="0" bIns="0" rtlCol="0">
            <a:spAutoFit/>
          </a:bodyPr>
          <a:lstStyle/>
          <a:p>
            <a:pPr marL="12700">
              <a:lnSpc>
                <a:spcPct val="100000"/>
              </a:lnSpc>
              <a:spcBef>
                <a:spcPts val="100"/>
              </a:spcBef>
            </a:pPr>
            <a:r>
              <a:rPr sz="2800" b="1">
                <a:solidFill>
                  <a:srgbClr val="FFFF00"/>
                </a:solidFill>
                <a:latin typeface="Microsoft JhengHei"/>
                <a:cs typeface="Microsoft JhengHei"/>
              </a:rPr>
              <a:t>地震引起稻田隆起</a:t>
            </a:r>
            <a:r>
              <a:rPr sz="2800" b="1">
                <a:solidFill>
                  <a:srgbClr val="FFFF00"/>
                </a:solidFill>
                <a:latin typeface="Times New Roman"/>
                <a:cs typeface="Times New Roman"/>
              </a:rPr>
              <a:t>(</a:t>
            </a:r>
            <a:r>
              <a:rPr sz="2800" b="1">
                <a:solidFill>
                  <a:srgbClr val="FFFF00"/>
                </a:solidFill>
                <a:latin typeface="Microsoft JhengHei"/>
                <a:cs typeface="Microsoft JhengHei"/>
              </a:rPr>
              <a:t>台中雾峰</a:t>
            </a:r>
            <a:r>
              <a:rPr sz="2800" b="1" spc="-50">
                <a:solidFill>
                  <a:srgbClr val="FFFF00"/>
                </a:solidFill>
                <a:latin typeface="Times New Roman"/>
                <a:cs typeface="Times New Roman"/>
              </a:rPr>
              <a:t>)</a:t>
            </a:r>
            <a:endParaRPr sz="2800">
              <a:latin typeface="Times New Roman"/>
              <a:cs typeface="Times New Roman"/>
            </a:endParaRPr>
          </a:p>
        </p:txBody>
      </p:sp>
      <p:pic>
        <p:nvPicPr>
          <p:cNvPr id="3" name="object 3"/>
          <p:cNvPicPr/>
          <p:nvPr/>
        </p:nvPicPr>
        <p:blipFill>
          <a:blip r:embed="rId2"/>
          <a:stretch>
            <a:fillRect/>
          </a:stretch>
        </p:blipFill>
        <p:spPr>
          <a:xfrm>
            <a:off x="304800" y="228600"/>
            <a:ext cx="8435975" cy="5600700"/>
          </a:xfrm>
          <a:prstGeom prst="rect">
            <a:avLst/>
          </a:prstGeom>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663676" y="5681815"/>
            <a:ext cx="3818254" cy="452120"/>
          </a:xfrm>
          <a:prstGeom prst="rect">
            <a:avLst/>
          </a:prstGeom>
        </p:spPr>
        <p:txBody>
          <a:bodyPr vert="horz" wrap="square" lIns="0" tIns="12700" rIns="0" bIns="0" rtlCol="0">
            <a:spAutoFit/>
          </a:bodyPr>
          <a:lstStyle/>
          <a:p>
            <a:pPr marL="12700">
              <a:lnSpc>
                <a:spcPct val="100000"/>
              </a:lnSpc>
              <a:spcBef>
                <a:spcPts val="100"/>
              </a:spcBef>
            </a:pPr>
            <a:r>
              <a:rPr sz="2800" b="1">
                <a:solidFill>
                  <a:srgbClr val="FFFF00"/>
                </a:solidFill>
                <a:latin typeface="Microsoft JhengHei"/>
                <a:cs typeface="Microsoft JhengHei"/>
              </a:rPr>
              <a:t>地震引起操场隆起</a:t>
            </a:r>
            <a:r>
              <a:rPr sz="2800" b="1">
                <a:solidFill>
                  <a:srgbClr val="FFFF00"/>
                </a:solidFill>
                <a:latin typeface="Times New Roman"/>
                <a:cs typeface="Times New Roman"/>
              </a:rPr>
              <a:t>(</a:t>
            </a:r>
            <a:r>
              <a:rPr sz="2800" b="1">
                <a:solidFill>
                  <a:srgbClr val="FFFF00"/>
                </a:solidFill>
                <a:latin typeface="Microsoft JhengHei"/>
                <a:cs typeface="Microsoft JhengHei"/>
              </a:rPr>
              <a:t>台中</a:t>
            </a:r>
            <a:r>
              <a:rPr sz="2800" b="1" spc="-50">
                <a:solidFill>
                  <a:srgbClr val="FFFF00"/>
                </a:solidFill>
                <a:latin typeface="Times New Roman"/>
                <a:cs typeface="Times New Roman"/>
              </a:rPr>
              <a:t>)</a:t>
            </a:r>
            <a:endParaRPr sz="2800">
              <a:latin typeface="Times New Roman"/>
              <a:cs typeface="Times New Roman"/>
            </a:endParaRPr>
          </a:p>
        </p:txBody>
      </p:sp>
      <p:pic>
        <p:nvPicPr>
          <p:cNvPr id="3" name="object 3"/>
          <p:cNvPicPr/>
          <p:nvPr/>
        </p:nvPicPr>
        <p:blipFill>
          <a:blip r:embed="rId2"/>
          <a:stretch>
            <a:fillRect/>
          </a:stretch>
        </p:blipFill>
        <p:spPr>
          <a:xfrm>
            <a:off x="381000" y="228600"/>
            <a:ext cx="8194675" cy="5440362"/>
          </a:xfrm>
          <a:prstGeom prst="rect">
            <a:avLst/>
          </a:prstGeom>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248562"/>
            <a:ext cx="1181100" cy="1074420"/>
          </a:xfrm>
          <a:prstGeom prst="rect">
            <a:avLst/>
          </a:prstGeom>
        </p:spPr>
        <p:txBody>
          <a:bodyPr vert="horz" wrap="square" lIns="0" tIns="84455" rIns="0" bIns="0" rtlCol="0">
            <a:spAutoFit/>
          </a:bodyPr>
          <a:lstStyle/>
          <a:p>
            <a:pPr marL="355600" indent="-342900">
              <a:lnSpc>
                <a:spcPct val="100000"/>
              </a:lnSpc>
              <a:spcBef>
                <a:spcPts val="665"/>
              </a:spcBef>
              <a:buSzPct val="70312"/>
              <a:buFont typeface="Wingdings"/>
              <a:buChar char=""/>
              <a:tabLst>
                <a:tab pos="355600"/>
              </a:tabLst>
            </a:pPr>
            <a:r>
              <a:rPr sz="3200" b="1" spc="-195">
                <a:solidFill>
                  <a:srgbClr val="FFCC00"/>
                </a:solidFill>
                <a:latin typeface="Microsoft JhengHei"/>
                <a:cs typeface="Microsoft JhengHei"/>
              </a:rPr>
              <a:t>5．2</a:t>
            </a:r>
            <a:endParaRPr sz="3200">
              <a:latin typeface="Microsoft JhengHei"/>
              <a:cs typeface="Microsoft JhengHei"/>
            </a:endParaRPr>
          </a:p>
          <a:p>
            <a:pPr marL="354965" indent="-342265">
              <a:lnSpc>
                <a:spcPct val="100000"/>
              </a:lnSpc>
              <a:spcBef>
                <a:spcPts val="495"/>
              </a:spcBef>
              <a:buSzPct val="71428"/>
              <a:buFont typeface="Wingdings"/>
              <a:buChar char=""/>
              <a:tabLst>
                <a:tab pos="354965"/>
                <a:tab pos="355600"/>
              </a:tabLst>
            </a:pPr>
            <a:r>
              <a:rPr sz="2800" b="1" spc="-90">
                <a:solidFill>
                  <a:srgbClr val="FFCC00"/>
                </a:solidFill>
                <a:latin typeface="Microsoft JhengHei"/>
                <a:cs typeface="Microsoft JhengHei"/>
              </a:rPr>
              <a:t>5</a:t>
            </a:r>
            <a:r>
              <a:rPr sz="2800" b="1" spc="-90">
                <a:solidFill>
                  <a:srgbClr val="FFCC00"/>
                </a:solidFill>
                <a:latin typeface="Arial"/>
                <a:cs typeface="Arial"/>
              </a:rPr>
              <a:t>·</a:t>
            </a:r>
            <a:r>
              <a:rPr sz="2800" b="1" spc="-90">
                <a:solidFill>
                  <a:srgbClr val="FFCC00"/>
                </a:solidFill>
                <a:latin typeface="Microsoft JhengHei"/>
                <a:cs typeface="Microsoft JhengHei"/>
              </a:rPr>
              <a:t>2</a:t>
            </a:r>
            <a:r>
              <a:rPr sz="2800" b="1" spc="-90">
                <a:solidFill>
                  <a:srgbClr val="FFCC00"/>
                </a:solidFill>
                <a:latin typeface="Arial"/>
                <a:cs typeface="Arial"/>
              </a:rPr>
              <a:t>·</a:t>
            </a:r>
            <a:r>
              <a:rPr sz="2800" b="1" spc="-90">
                <a:solidFill>
                  <a:srgbClr val="FFCC00"/>
                </a:solidFill>
                <a:latin typeface="Microsoft JhengHei"/>
                <a:cs typeface="Microsoft JhengHei"/>
              </a:rPr>
              <a:t>1</a:t>
            </a:r>
            <a:endParaRPr sz="2800">
              <a:latin typeface="Microsoft JhengHei"/>
              <a:cs typeface="Microsoft JhengHei"/>
            </a:endParaRPr>
          </a:p>
        </p:txBody>
      </p:sp>
      <p:sp>
        <p:nvSpPr>
          <p:cNvPr id="3" name="object 3"/>
          <p:cNvSpPr txBox="1"/>
          <p:nvPr/>
        </p:nvSpPr>
        <p:spPr>
          <a:xfrm>
            <a:off x="2004675" y="248562"/>
            <a:ext cx="4589780" cy="1074420"/>
          </a:xfrm>
          <a:prstGeom prst="rect">
            <a:avLst/>
          </a:prstGeom>
        </p:spPr>
        <p:txBody>
          <a:bodyPr vert="horz" wrap="square" lIns="0" tIns="84455" rIns="0" bIns="0" rtlCol="0">
            <a:spAutoFit/>
          </a:bodyPr>
          <a:lstStyle/>
          <a:p>
            <a:pPr marL="106045">
              <a:lnSpc>
                <a:spcPct val="100000"/>
              </a:lnSpc>
              <a:spcBef>
                <a:spcPts val="665"/>
              </a:spcBef>
            </a:pPr>
            <a:r>
              <a:rPr sz="3200" b="1" spc="-5">
                <a:solidFill>
                  <a:srgbClr val="FFCC00"/>
                </a:solidFill>
                <a:latin typeface="Microsoft JhengHei"/>
                <a:cs typeface="Microsoft JhengHei"/>
              </a:rPr>
              <a:t>地震及地震波的基础知识</a:t>
            </a:r>
            <a:endParaRPr sz="3200">
              <a:latin typeface="Microsoft JhengHei"/>
              <a:cs typeface="Microsoft JhengHei"/>
            </a:endParaRPr>
          </a:p>
          <a:p>
            <a:pPr marL="12700">
              <a:lnSpc>
                <a:spcPct val="100000"/>
              </a:lnSpc>
              <a:spcBef>
                <a:spcPts val="495"/>
              </a:spcBef>
            </a:pPr>
            <a:r>
              <a:rPr sz="2800" b="1" spc="-20">
                <a:solidFill>
                  <a:srgbClr val="FFCC00"/>
                </a:solidFill>
                <a:latin typeface="Microsoft JhengHei"/>
                <a:cs typeface="Microsoft JhengHei"/>
              </a:rPr>
              <a:t>地震波</a:t>
            </a:r>
            <a:endParaRPr sz="2800">
              <a:latin typeface="Microsoft JhengHei"/>
              <a:cs typeface="Microsoft JhengHei"/>
            </a:endParaRPr>
          </a:p>
        </p:txBody>
      </p:sp>
      <p:sp>
        <p:nvSpPr>
          <p:cNvPr id="4" name="object 4"/>
          <p:cNvSpPr txBox="1"/>
          <p:nvPr/>
        </p:nvSpPr>
        <p:spPr>
          <a:xfrm>
            <a:off x="535940" y="2423821"/>
            <a:ext cx="216535" cy="332105"/>
          </a:xfrm>
          <a:prstGeom prst="rect">
            <a:avLst/>
          </a:prstGeom>
        </p:spPr>
        <p:txBody>
          <a:bodyPr vert="horz" wrap="square" lIns="0" tIns="13970" rIns="0" bIns="0" rtlCol="0">
            <a:spAutoFit/>
          </a:bodyPr>
          <a:lstStyle/>
          <a:p>
            <a:pPr marL="12700">
              <a:lnSpc>
                <a:spcPct val="100000"/>
              </a:lnSpc>
              <a:spcBef>
                <a:spcPts val="110"/>
              </a:spcBef>
            </a:pPr>
            <a:r>
              <a:rPr sz="2000" spc="5">
                <a:solidFill>
                  <a:srgbClr val="FFCC00"/>
                </a:solidFill>
                <a:latin typeface="Wingdings"/>
                <a:cs typeface="Wingdings"/>
              </a:rPr>
              <a:t></a:t>
            </a:r>
            <a:endParaRPr sz="2000">
              <a:latin typeface="Wingdings"/>
              <a:cs typeface="Wingdings"/>
            </a:endParaRPr>
          </a:p>
        </p:txBody>
      </p:sp>
      <p:sp>
        <p:nvSpPr>
          <p:cNvPr id="5" name="object 5"/>
          <p:cNvSpPr txBox="1"/>
          <p:nvPr/>
        </p:nvSpPr>
        <p:spPr>
          <a:xfrm>
            <a:off x="535940" y="1384707"/>
            <a:ext cx="7835900" cy="1391285"/>
          </a:xfrm>
          <a:prstGeom prst="rect">
            <a:avLst/>
          </a:prstGeom>
        </p:spPr>
        <p:txBody>
          <a:bodyPr vert="horz" wrap="square" lIns="0" tIns="11430" rIns="0" bIns="0" rtlCol="0">
            <a:spAutoFit/>
          </a:bodyPr>
          <a:lstStyle/>
          <a:p>
            <a:pPr marL="355600" marR="5080" indent="-342900">
              <a:lnSpc>
                <a:spcPts val="3510"/>
              </a:lnSpc>
              <a:spcBef>
                <a:spcPts val="90"/>
              </a:spcBef>
              <a:buClr>
                <a:srgbClr val="FFCC00"/>
              </a:buClr>
              <a:buSzPct val="71428"/>
              <a:buFont typeface="Wingdings"/>
              <a:buChar char=""/>
              <a:tabLst>
                <a:tab pos="1066165"/>
                <a:tab pos="1066800"/>
              </a:tabLst>
            </a:pPr>
            <a:r>
              <a:rPr/>
              <a:t>	</a:t>
            </a:r>
            <a:r>
              <a:rPr sz="2800" spc="-5">
                <a:solidFill>
                  <a:srgbClr val="FFFFFF"/>
                </a:solidFill>
                <a:latin typeface="宋体"/>
                <a:cs typeface="宋体"/>
              </a:rPr>
              <a:t>地震时震源释放的应变能以弹性波的形式向四面八方传播，这种弹性被就是地震波。</a:t>
            </a:r>
            <a:endParaRPr sz="2800">
              <a:latin typeface="宋体"/>
              <a:cs typeface="宋体"/>
            </a:endParaRPr>
          </a:p>
          <a:p>
            <a:pPr marL="1066800">
              <a:lnSpc>
                <a:spcPct val="100000"/>
              </a:lnSpc>
              <a:spcBef>
                <a:spcPts val="380"/>
              </a:spcBef>
            </a:pPr>
            <a:r>
              <a:rPr sz="2800" spc="-5">
                <a:solidFill>
                  <a:srgbClr val="FFFFFF"/>
                </a:solidFill>
                <a:latin typeface="宋体"/>
                <a:cs typeface="宋体"/>
              </a:rPr>
              <a:t>地震波是使建筑物在地震中破坏的原动力、</a:t>
            </a:r>
            <a:endParaRPr sz="2800">
              <a:latin typeface="宋体"/>
              <a:cs typeface="宋体"/>
            </a:endParaRPr>
          </a:p>
        </p:txBody>
      </p:sp>
      <p:sp>
        <p:nvSpPr>
          <p:cNvPr id="6" name="object 6"/>
          <p:cNvSpPr txBox="1"/>
          <p:nvPr/>
        </p:nvSpPr>
        <p:spPr>
          <a:xfrm>
            <a:off x="535940" y="2684018"/>
            <a:ext cx="7835900" cy="1988820"/>
          </a:xfrm>
          <a:prstGeom prst="rect">
            <a:avLst/>
          </a:prstGeom>
        </p:spPr>
        <p:txBody>
          <a:bodyPr vert="horz" wrap="square" lIns="0" tIns="97790" rIns="0" bIns="0" rtlCol="0">
            <a:spAutoFit/>
          </a:bodyPr>
          <a:lstStyle/>
          <a:p>
            <a:pPr marL="355600">
              <a:lnSpc>
                <a:spcPct val="100000"/>
              </a:lnSpc>
              <a:spcBef>
                <a:spcPts val="770"/>
              </a:spcBef>
            </a:pPr>
            <a:r>
              <a:rPr sz="2800" spc="-5">
                <a:solidFill>
                  <a:srgbClr val="FFFFFF"/>
                </a:solidFill>
                <a:latin typeface="宋体"/>
                <a:cs typeface="宋体"/>
              </a:rPr>
              <a:t>也是研究地震的最主要的信息和研究地球深部</a:t>
            </a:r>
            <a:endParaRPr sz="2800">
              <a:latin typeface="宋体"/>
              <a:cs typeface="宋体"/>
            </a:endParaRPr>
          </a:p>
          <a:p>
            <a:pPr marL="354965" indent="-342265">
              <a:lnSpc>
                <a:spcPct val="100000"/>
              </a:lnSpc>
              <a:spcBef>
                <a:spcPts val="670"/>
              </a:spcBef>
              <a:buClr>
                <a:srgbClr val="FFCC00"/>
              </a:buClr>
              <a:buSzPct val="71428"/>
              <a:buFont typeface="Wingdings"/>
              <a:buChar char=""/>
              <a:tabLst>
                <a:tab pos="354965"/>
                <a:tab pos="355600"/>
              </a:tabLst>
            </a:pPr>
            <a:r>
              <a:rPr sz="2800" spc="-10">
                <a:solidFill>
                  <a:srgbClr val="FFFFFF"/>
                </a:solidFill>
                <a:latin typeface="宋体"/>
                <a:cs typeface="宋体"/>
              </a:rPr>
              <a:t>构造的有力工具。</a:t>
            </a:r>
            <a:endParaRPr sz="2800">
              <a:latin typeface="宋体"/>
              <a:cs typeface="宋体"/>
            </a:endParaRPr>
          </a:p>
          <a:p>
            <a:pPr marL="355600" marR="5080" indent="-342900">
              <a:lnSpc>
                <a:spcPct val="104500"/>
              </a:lnSpc>
              <a:spcBef>
                <a:spcPts val="375"/>
              </a:spcBef>
              <a:buClr>
                <a:srgbClr val="FFCC00"/>
              </a:buClr>
              <a:buSzPct val="71428"/>
              <a:buFont typeface="Wingdings"/>
              <a:buChar char=""/>
              <a:tabLst>
                <a:tab pos="1066165"/>
                <a:tab pos="1066800"/>
              </a:tabLst>
            </a:pPr>
            <a:r>
              <a:rPr/>
              <a:t>	</a:t>
            </a:r>
            <a:r>
              <a:rPr sz="2800" spc="-5">
                <a:solidFill>
                  <a:srgbClr val="FFFFFF"/>
                </a:solidFill>
                <a:latin typeface="宋体"/>
                <a:cs typeface="宋体"/>
              </a:rPr>
              <a:t>地震波包括两种在介质内部传播的体波和两种限于界面附近传播的面波。</a:t>
            </a:r>
            <a:endParaRPr sz="2800">
              <a:latin typeface="宋体"/>
              <a:cs typeface="宋体"/>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233467"/>
            <a:ext cx="8547100" cy="4183379"/>
          </a:xfrm>
          <a:prstGeom prst="rect">
            <a:avLst/>
          </a:prstGeom>
        </p:spPr>
        <p:txBody>
          <a:bodyPr vert="horz" wrap="square" lIns="0" tIns="128270" rIns="0" bIns="0" rtlCol="0">
            <a:spAutoFit/>
          </a:bodyPr>
          <a:lstStyle/>
          <a:p>
            <a:pPr marL="467995" indent="-455930">
              <a:lnSpc>
                <a:spcPct val="100000"/>
              </a:lnSpc>
              <a:spcBef>
                <a:spcPts val="1010"/>
              </a:spcBef>
              <a:buClr>
                <a:srgbClr val="FFCC00"/>
              </a:buClr>
              <a:buSzPct val="80357"/>
              <a:buFont typeface="Wingdings"/>
              <a:buChar char=""/>
              <a:tabLst>
                <a:tab pos="467995"/>
                <a:tab pos="468630"/>
              </a:tabLst>
            </a:pPr>
            <a:r>
              <a:rPr sz="2800" spc="-5">
                <a:solidFill>
                  <a:srgbClr val="FFFFFF"/>
                </a:solidFill>
                <a:latin typeface="宋体"/>
                <a:cs typeface="宋体"/>
              </a:rPr>
              <a:t>体波包括纵波和横波。</a:t>
            </a:r>
            <a:endParaRPr sz="2800">
              <a:latin typeface="宋体"/>
              <a:cs typeface="宋体"/>
            </a:endParaRPr>
          </a:p>
          <a:p>
            <a:pPr marL="354965" indent="-342265">
              <a:lnSpc>
                <a:spcPct val="100000"/>
              </a:lnSpc>
              <a:spcBef>
                <a:spcPts val="910"/>
              </a:spcBef>
              <a:buClr>
                <a:srgbClr val="FFCC00"/>
              </a:buClr>
              <a:buSzPct val="71428"/>
              <a:buFont typeface="Wingdings"/>
              <a:buChar char=""/>
              <a:tabLst>
                <a:tab pos="354965"/>
                <a:tab pos="355600"/>
              </a:tabLst>
            </a:pPr>
            <a:r>
              <a:rPr sz="2800" spc="-5">
                <a:solidFill>
                  <a:srgbClr val="FFFFFF"/>
                </a:solidFill>
                <a:latin typeface="宋体"/>
                <a:cs typeface="宋体"/>
              </a:rPr>
              <a:t>纵波是由震源传出的压缩波，质点振动与波前进</a:t>
            </a:r>
            <a:endParaRPr sz="2800">
              <a:latin typeface="宋体"/>
              <a:cs typeface="宋体"/>
            </a:endParaRPr>
          </a:p>
          <a:p>
            <a:pPr marL="355600">
              <a:lnSpc>
                <a:spcPct val="100000"/>
              </a:lnSpc>
            </a:pPr>
            <a:r>
              <a:rPr sz="2800" spc="-5">
                <a:solidFill>
                  <a:srgbClr val="FFFFFF"/>
                </a:solidFill>
                <a:latin typeface="宋体"/>
                <a:cs typeface="宋体"/>
              </a:rPr>
              <a:t>方向一致，一疏一密向前推进，它周期短、振幅小。</a:t>
            </a:r>
            <a:endParaRPr sz="2800">
              <a:latin typeface="宋体"/>
              <a:cs typeface="宋体"/>
            </a:endParaRPr>
          </a:p>
          <a:p>
            <a:pPr marL="354965" marR="538480" indent="-342265">
              <a:lnSpc>
                <a:spcPct val="100000"/>
              </a:lnSpc>
              <a:spcBef>
                <a:spcPts val="675"/>
              </a:spcBef>
              <a:buClr>
                <a:srgbClr val="FFCC00"/>
              </a:buClr>
              <a:buSzPct val="71428"/>
              <a:buFont typeface="Wingdings"/>
              <a:buChar char=""/>
              <a:tabLst>
                <a:tab pos="354965"/>
                <a:tab pos="355600"/>
              </a:tabLst>
            </a:pPr>
            <a:r>
              <a:rPr sz="2800">
                <a:solidFill>
                  <a:srgbClr val="FFFFFF"/>
                </a:solidFill>
                <a:latin typeface="宋体"/>
                <a:cs typeface="宋体"/>
              </a:rPr>
              <a:t>横波是震源向外传播的剪切波，质点振动方向与波前进方向相垂直，传播时介质体积不变但形状改变，周期较长振幅较大。因为该波是切变波，所以它不能通过对切变没有抵抗能力的液体。根据弹性理论，纵波传播速度(Vp)和横波速度(Vs),</a:t>
            </a:r>
            <a:r>
              <a:rPr sz="2800" spc="-2840">
                <a:solidFill>
                  <a:srgbClr val="FFFFFF"/>
                </a:solidFill>
                <a:latin typeface="宋体"/>
                <a:cs typeface="宋体"/>
              </a:rPr>
              <a:t>可</a:t>
            </a:r>
            <a:r>
              <a:rPr sz="2800">
                <a:solidFill>
                  <a:srgbClr val="FFFFFF"/>
                </a:solidFill>
                <a:latin typeface="宋体"/>
                <a:cs typeface="宋体"/>
              </a:rPr>
              <a:t>分别以下列两式计算：</a:t>
            </a:r>
            <a:endParaRPr sz="2800">
              <a:latin typeface="宋体"/>
              <a:cs typeface="宋体"/>
            </a:endParaRPr>
          </a:p>
        </p:txBody>
      </p:sp>
      <p:pic>
        <p:nvPicPr>
          <p:cNvPr id="3" name="object 3"/>
          <p:cNvPicPr/>
          <p:nvPr/>
        </p:nvPicPr>
        <p:blipFill>
          <a:blip r:embed="rId2"/>
          <a:stretch>
            <a:fillRect/>
          </a:stretch>
        </p:blipFill>
        <p:spPr>
          <a:xfrm>
            <a:off x="1524000" y="4953000"/>
            <a:ext cx="6069012" cy="1679575"/>
          </a:xfrm>
          <a:prstGeom prst="rect">
            <a:avLst/>
          </a:prstGeom>
        </p:spPr>
      </p:pic>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88340" y="230923"/>
            <a:ext cx="7670800" cy="3420110"/>
          </a:xfrm>
          <a:prstGeom prst="rect">
            <a:avLst/>
          </a:prstGeom>
        </p:spPr>
        <p:txBody>
          <a:bodyPr vert="horz" wrap="square" lIns="0" tIns="207010" rIns="0" bIns="0" rtlCol="0">
            <a:spAutoFit/>
          </a:bodyPr>
          <a:lstStyle/>
          <a:p>
            <a:pPr marL="12700">
              <a:lnSpc>
                <a:spcPct val="100000"/>
              </a:lnSpc>
              <a:spcBef>
                <a:spcPts val="1630"/>
              </a:spcBef>
              <a:tabLst>
                <a:tab pos="1078865"/>
              </a:tabLst>
            </a:pPr>
            <a:r>
              <a:rPr sz="2800" b="1" spc="90">
                <a:solidFill>
                  <a:srgbClr val="FFCC00"/>
                </a:solidFill>
                <a:latin typeface="Microsoft JhengHei"/>
                <a:cs typeface="Microsoft JhengHei"/>
              </a:rPr>
              <a:t>5.2.2</a:t>
            </a:r>
            <a:r>
              <a:rPr sz="2800" b="1">
                <a:solidFill>
                  <a:srgbClr val="FFCC00"/>
                </a:solidFill>
                <a:latin typeface="Microsoft JhengHei"/>
                <a:cs typeface="Microsoft JhengHei"/>
              </a:rPr>
              <a:t>	</a:t>
            </a:r>
            <a:r>
              <a:rPr sz="2800" b="1" spc="-10">
                <a:solidFill>
                  <a:srgbClr val="FFCC00"/>
                </a:solidFill>
                <a:latin typeface="Microsoft JhengHei"/>
                <a:cs typeface="Microsoft JhengHei"/>
              </a:rPr>
              <a:t>震源机制和震源参数</a:t>
            </a:r>
            <a:endParaRPr sz="2800">
              <a:latin typeface="Microsoft JhengHei"/>
              <a:cs typeface="Microsoft JhengHei"/>
            </a:endParaRPr>
          </a:p>
          <a:p>
            <a:pPr marL="12700" marR="5080" indent="711200">
              <a:lnSpc>
                <a:spcPct val="100899"/>
              </a:lnSpc>
              <a:spcBef>
                <a:spcPts val="1495"/>
              </a:spcBef>
              <a:tabLst>
                <a:tab pos="1256665"/>
                <a:tab pos="2145665"/>
                <a:tab pos="3034665"/>
              </a:tabLst>
            </a:pPr>
            <a:r>
              <a:rPr sz="2800">
                <a:solidFill>
                  <a:srgbClr val="FFFFFF"/>
                </a:solidFill>
                <a:latin typeface="宋体"/>
                <a:cs typeface="宋体"/>
              </a:rPr>
              <a:t>研究多个地震台的地质谱，可以确定出地</a:t>
            </a:r>
            <a:r>
              <a:rPr sz="2800" spc="-50">
                <a:solidFill>
                  <a:srgbClr val="FFFFFF"/>
                </a:solidFill>
                <a:latin typeface="宋体"/>
                <a:cs typeface="宋体"/>
              </a:rPr>
              <a:t>震</a:t>
            </a:r>
            <a:r>
              <a:rPr sz="2800">
                <a:solidFill>
                  <a:srgbClr val="FFFFFF"/>
                </a:solidFill>
                <a:latin typeface="宋体"/>
                <a:cs typeface="宋体"/>
              </a:rPr>
              <a:t>发生的物理过程</a:t>
            </a:r>
            <a:r>
              <a:rPr sz="2800" spc="-50">
                <a:solidFill>
                  <a:srgbClr val="FFFFFF"/>
                </a:solidFill>
                <a:latin typeface="宋体"/>
                <a:cs typeface="宋体"/>
              </a:rPr>
              <a:t>或</a:t>
            </a:r>
            <a:r>
              <a:rPr sz="2800">
                <a:solidFill>
                  <a:srgbClr val="FFFFFF"/>
                </a:solidFill>
                <a:latin typeface="宋体"/>
                <a:cs typeface="宋体"/>
              </a:rPr>
              <a:t>	震源物理过程，一般称为震</a:t>
            </a:r>
            <a:r>
              <a:rPr sz="2800" spc="-50">
                <a:solidFill>
                  <a:srgbClr val="FFFFFF"/>
                </a:solidFill>
                <a:latin typeface="宋体"/>
                <a:cs typeface="宋体"/>
              </a:rPr>
              <a:t>源</a:t>
            </a:r>
            <a:r>
              <a:rPr sz="2800">
                <a:solidFill>
                  <a:srgbClr val="FFFFFF"/>
                </a:solidFill>
                <a:latin typeface="宋体"/>
                <a:cs typeface="宋体"/>
              </a:rPr>
              <a:t>机制</a:t>
            </a:r>
            <a:r>
              <a:rPr sz="2800" spc="-10">
                <a:solidFill>
                  <a:srgbClr val="FFFFFF"/>
                </a:solidFill>
                <a:latin typeface="宋体"/>
                <a:cs typeface="宋体"/>
              </a:rPr>
              <a:t>（local</a:t>
            </a:r>
            <a:r>
              <a:rPr sz="2800">
                <a:solidFill>
                  <a:srgbClr val="FFFFFF"/>
                </a:solidFill>
                <a:latin typeface="宋体"/>
                <a:cs typeface="宋体"/>
              </a:rPr>
              <a:t>	mechanism）。根据地震记录图，</a:t>
            </a:r>
            <a:r>
              <a:rPr sz="2800" spc="-50">
                <a:solidFill>
                  <a:srgbClr val="FFFFFF"/>
                </a:solidFill>
                <a:latin typeface="宋体"/>
                <a:cs typeface="宋体"/>
              </a:rPr>
              <a:t>按</a:t>
            </a:r>
            <a:r>
              <a:rPr sz="2800">
                <a:solidFill>
                  <a:srgbClr val="FFFFFF"/>
                </a:solidFill>
                <a:latin typeface="宋体"/>
                <a:cs typeface="宋体"/>
              </a:rPr>
              <a:t>弹性变位理论进行复杂计算，还可以求出限定</a:t>
            </a:r>
            <a:r>
              <a:rPr sz="2800" spc="-50">
                <a:solidFill>
                  <a:srgbClr val="FFFFFF"/>
                </a:solidFill>
                <a:latin typeface="宋体"/>
                <a:cs typeface="宋体"/>
              </a:rPr>
              <a:t>震</a:t>
            </a:r>
            <a:r>
              <a:rPr sz="2800">
                <a:solidFill>
                  <a:srgbClr val="FFFFFF"/>
                </a:solidFill>
                <a:latin typeface="宋体"/>
                <a:cs typeface="宋体"/>
              </a:rPr>
              <a:t>源物理过程的多个物理量，通称为震源参数</a:t>
            </a:r>
            <a:r>
              <a:rPr sz="2800" spc="-50">
                <a:solidFill>
                  <a:srgbClr val="FFFFFF"/>
                </a:solidFill>
                <a:latin typeface="宋体"/>
                <a:cs typeface="宋体"/>
              </a:rPr>
              <a:t>（ </a:t>
            </a:r>
            <a:r>
              <a:rPr sz="2800" spc="-10">
                <a:solidFill>
                  <a:srgbClr val="FFFFFF"/>
                </a:solidFill>
                <a:latin typeface="宋体"/>
                <a:cs typeface="宋体"/>
              </a:rPr>
              <a:t>sourse</a:t>
            </a:r>
            <a:r>
              <a:rPr sz="2800">
                <a:solidFill>
                  <a:srgbClr val="FFFFFF"/>
                </a:solidFill>
                <a:latin typeface="宋体"/>
                <a:cs typeface="宋体"/>
              </a:rPr>
              <a:t>	parameters）</a:t>
            </a:r>
            <a:r>
              <a:rPr sz="2800" spc="-50">
                <a:solidFill>
                  <a:srgbClr val="FFFFFF"/>
                </a:solidFill>
                <a:latin typeface="宋体"/>
                <a:cs typeface="宋体"/>
              </a:rPr>
              <a:t>。</a:t>
            </a:r>
            <a:endParaRPr sz="2800">
              <a:latin typeface="宋体"/>
              <a:cs typeface="宋体"/>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24562"/>
            <a:ext cx="8382000" cy="6193790"/>
          </a:xfrm>
          <a:prstGeom prst="rect">
            <a:avLst/>
          </a:prstGeom>
        </p:spPr>
        <p:txBody>
          <a:bodyPr vert="horz" wrap="square" lIns="0" tIns="207010" rIns="0" bIns="0" rtlCol="0">
            <a:spAutoFit/>
          </a:bodyPr>
          <a:lstStyle/>
          <a:p>
            <a:pPr marL="12700">
              <a:lnSpc>
                <a:spcPct val="100000"/>
              </a:lnSpc>
              <a:spcBef>
                <a:spcPts val="1630"/>
              </a:spcBef>
              <a:tabLst>
                <a:tab pos="1434465"/>
              </a:tabLst>
            </a:pPr>
            <a:r>
              <a:rPr sz="2800" b="1" spc="125">
                <a:solidFill>
                  <a:srgbClr val="FFCC00"/>
                </a:solidFill>
                <a:latin typeface="Microsoft JhengHei"/>
                <a:cs typeface="Microsoft JhengHei"/>
              </a:rPr>
              <a:t>5.2.2.1</a:t>
            </a:r>
            <a:r>
              <a:rPr sz="2800" b="1">
                <a:solidFill>
                  <a:srgbClr val="FFCC00"/>
                </a:solidFill>
                <a:latin typeface="Microsoft JhengHei"/>
                <a:cs typeface="Microsoft JhengHei"/>
              </a:rPr>
              <a:t>	</a:t>
            </a:r>
            <a:r>
              <a:rPr sz="2800" b="1" spc="-15">
                <a:solidFill>
                  <a:srgbClr val="FFCC00"/>
                </a:solidFill>
                <a:latin typeface="Microsoft JhengHei"/>
                <a:cs typeface="Microsoft JhengHei"/>
              </a:rPr>
              <a:t>震源机制</a:t>
            </a:r>
            <a:endParaRPr sz="2800">
              <a:latin typeface="Microsoft JhengHei"/>
              <a:cs typeface="Microsoft JhengHei"/>
            </a:endParaRPr>
          </a:p>
          <a:p>
            <a:pPr marL="355600" marR="5080" indent="723900">
              <a:lnSpc>
                <a:spcPct val="104500"/>
              </a:lnSpc>
              <a:spcBef>
                <a:spcPts val="1375"/>
              </a:spcBef>
            </a:pPr>
            <a:r>
              <a:rPr sz="2800">
                <a:solidFill>
                  <a:srgbClr val="FFFFFF"/>
                </a:solidFill>
                <a:latin typeface="宋体"/>
                <a:cs typeface="宋体"/>
              </a:rPr>
              <a:t>地下核爆破在地面所记录的P</a:t>
            </a:r>
            <a:r>
              <a:rPr sz="2800" spc="-10">
                <a:solidFill>
                  <a:srgbClr val="FFFFFF"/>
                </a:solidFill>
                <a:latin typeface="宋体"/>
                <a:cs typeface="宋体"/>
              </a:rPr>
              <a:t>波初动都是推波，</a:t>
            </a:r>
            <a:r>
              <a:rPr sz="2800" spc="-5">
                <a:solidFill>
                  <a:srgbClr val="FFFFFF"/>
                </a:solidFill>
                <a:latin typeface="宋体"/>
                <a:cs typeface="宋体"/>
              </a:rPr>
              <a:t>或第一相位为压缩，表明震动源的物理过程是由</a:t>
            </a:r>
            <a:endParaRPr sz="2800">
              <a:latin typeface="宋体"/>
              <a:cs typeface="宋体"/>
            </a:endParaRPr>
          </a:p>
          <a:p>
            <a:pPr marL="355600">
              <a:lnSpc>
                <a:spcPct val="100000"/>
              </a:lnSpc>
            </a:pPr>
            <a:r>
              <a:rPr sz="2800" spc="-5">
                <a:solidFill>
                  <a:srgbClr val="FFFFFF"/>
                </a:solidFill>
                <a:latin typeface="宋体"/>
                <a:cs typeface="宋体"/>
              </a:rPr>
              <a:t>于爆炸引起的膨胀向周围介质施加压力。</a:t>
            </a:r>
            <a:endParaRPr sz="2800">
              <a:latin typeface="宋体"/>
              <a:cs typeface="宋体"/>
            </a:endParaRPr>
          </a:p>
          <a:p>
            <a:pPr marL="355600" marR="361315" indent="723900">
              <a:lnSpc>
                <a:spcPct val="100600"/>
              </a:lnSpc>
              <a:spcBef>
                <a:spcPts val="1510"/>
              </a:spcBef>
            </a:pPr>
            <a:r>
              <a:rPr sz="2800">
                <a:solidFill>
                  <a:srgbClr val="FFFFFF"/>
                </a:solidFill>
                <a:latin typeface="宋体"/>
                <a:cs typeface="宋体"/>
              </a:rPr>
              <a:t>地震波P</a:t>
            </a:r>
            <a:r>
              <a:rPr sz="2800" spc="-5">
                <a:solidFill>
                  <a:srgbClr val="FFFFFF"/>
                </a:solidFill>
                <a:latin typeface="宋体"/>
                <a:cs typeface="宋体"/>
              </a:rPr>
              <a:t>波初动的推拉分布同样能确定出震源物理过程。根据近几十年来的大量研究证实，浅</a:t>
            </a:r>
            <a:r>
              <a:rPr sz="2800" spc="700">
                <a:solidFill>
                  <a:srgbClr val="FFFFFF"/>
                </a:solidFill>
                <a:latin typeface="宋体"/>
                <a:cs typeface="宋体"/>
              </a:rPr>
              <a:t>                   </a:t>
            </a:r>
            <a:r>
              <a:rPr sz="2800">
                <a:solidFill>
                  <a:srgbClr val="FFFFFF"/>
                </a:solidFill>
                <a:latin typeface="宋体"/>
                <a:cs typeface="宋体"/>
              </a:rPr>
              <a:t>震源P波初动明显具有限象分布的特点(图5-2)</a:t>
            </a:r>
            <a:r>
              <a:rPr sz="2800" spc="-50">
                <a:solidFill>
                  <a:srgbClr val="FFFFFF"/>
                </a:solidFill>
                <a:latin typeface="宋体"/>
                <a:cs typeface="宋体"/>
              </a:rPr>
              <a:t>。</a:t>
            </a:r>
            <a:r>
              <a:rPr sz="2800" spc="-5">
                <a:solidFill>
                  <a:srgbClr val="FFFFFF"/>
                </a:solidFill>
                <a:latin typeface="宋体"/>
                <a:cs typeface="宋体"/>
              </a:rPr>
              <a:t>这种分布显然不同于震源点膨胀所造成的初动分布，震源处单向力的作用所产生的初动分布也不</a:t>
            </a:r>
            <a:r>
              <a:rPr sz="2800">
                <a:solidFill>
                  <a:srgbClr val="FFFFFF"/>
                </a:solidFill>
                <a:latin typeface="宋体"/>
                <a:cs typeface="宋体"/>
              </a:rPr>
              <a:t>同(图5-3)，</a:t>
            </a:r>
            <a:r>
              <a:rPr sz="2800" spc="-5">
                <a:solidFill>
                  <a:srgbClr val="FFFFFF"/>
                </a:solidFill>
                <a:latin typeface="宋体"/>
                <a:cs typeface="宋体"/>
              </a:rPr>
              <a:t>所以过去多年来一直用单向力偶震源</a:t>
            </a:r>
            <a:r>
              <a:rPr sz="2800">
                <a:solidFill>
                  <a:srgbClr val="FFFFFF"/>
                </a:solidFill>
                <a:latin typeface="宋体"/>
                <a:cs typeface="宋体"/>
              </a:rPr>
              <a:t>错动模式(图5-4)来解释。图中GG</a:t>
            </a:r>
            <a:r>
              <a:rPr sz="2800">
                <a:solidFill>
                  <a:srgbClr val="FFFFFF"/>
                </a:solidFill>
                <a:latin typeface="Arial"/>
                <a:cs typeface="Arial"/>
              </a:rPr>
              <a:t>’</a:t>
            </a:r>
            <a:r>
              <a:rPr sz="2800">
                <a:solidFill>
                  <a:srgbClr val="FFFFFF"/>
                </a:solidFill>
                <a:latin typeface="宋体"/>
                <a:cs typeface="宋体"/>
              </a:rPr>
              <a:t>和FF</a:t>
            </a:r>
            <a:r>
              <a:rPr sz="2800">
                <a:solidFill>
                  <a:srgbClr val="FFFFFF"/>
                </a:solidFill>
                <a:latin typeface="Arial"/>
                <a:cs typeface="Arial"/>
              </a:rPr>
              <a:t>’</a:t>
            </a:r>
            <a:r>
              <a:rPr sz="2800" spc="-15">
                <a:solidFill>
                  <a:srgbClr val="FFFFFF"/>
                </a:solidFill>
                <a:latin typeface="宋体"/>
                <a:cs typeface="宋体"/>
              </a:rPr>
              <a:t>线为两条</a:t>
            </a:r>
            <a:r>
              <a:rPr sz="2800" spc="-5">
                <a:solidFill>
                  <a:srgbClr val="FFFFFF"/>
                </a:solidFill>
                <a:latin typeface="宋体"/>
                <a:cs typeface="宋体"/>
              </a:rPr>
              <a:t>节线，是初动分布的转换线，其中之一两侧有力偶的为震源断层，断层产生错动时，</a:t>
            </a:r>
            <a:endParaRPr sz="2800">
              <a:latin typeface="宋体"/>
              <a:cs typeface="宋体"/>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863600" y="1206500"/>
            <a:ext cx="7418387" cy="4435475"/>
          </a:xfrm>
          <a:prstGeom prst="rect">
            <a:avLst/>
          </a:prstGeom>
        </p:spPr>
      </p:pic>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092200" y="1282700"/>
            <a:ext cx="6961187" cy="4286250"/>
          </a:xfrm>
          <a:prstGeom prst="rect">
            <a:avLst/>
          </a:prstGeom>
        </p:spPr>
      </p:pic>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318770"/>
            <a:ext cx="8013700" cy="4292600"/>
          </a:xfrm>
          <a:prstGeom prst="rect">
            <a:avLst/>
          </a:prstGeom>
        </p:spPr>
        <p:txBody>
          <a:bodyPr vert="horz" wrap="square" lIns="0" tIns="12700" rIns="0" bIns="0" rtlCol="0">
            <a:spAutoFit/>
          </a:bodyPr>
          <a:lstStyle/>
          <a:p>
            <a:pPr marL="354965" marR="5080" indent="-342265">
              <a:lnSpc>
                <a:spcPct val="100000"/>
              </a:lnSpc>
              <a:spcBef>
                <a:spcPts val="100"/>
              </a:spcBef>
              <a:buClr>
                <a:srgbClr val="FFCC00"/>
              </a:buClr>
              <a:buSzPct val="71428"/>
              <a:buFont typeface="Wingdings"/>
              <a:buChar char=""/>
              <a:tabLst>
                <a:tab pos="354965"/>
                <a:tab pos="355600"/>
              </a:tabLst>
            </a:pPr>
            <a:r>
              <a:rPr sz="2800" spc="-5">
                <a:solidFill>
                  <a:srgbClr val="FFFFFF"/>
                </a:solidFill>
                <a:latin typeface="宋体"/>
                <a:cs typeface="宋体"/>
              </a:rPr>
              <a:t>对于断层每一盘来说，断层错动的前进方向都会</a:t>
            </a:r>
            <a:r>
              <a:rPr sz="2800" spc="700">
                <a:solidFill>
                  <a:srgbClr val="FFFFFF"/>
                </a:solidFill>
                <a:latin typeface="宋体"/>
                <a:cs typeface="宋体"/>
              </a:rPr>
              <a:t>                   </a:t>
            </a:r>
            <a:r>
              <a:rPr sz="2800" spc="-5">
                <a:solidFill>
                  <a:srgbClr val="FFFFFF"/>
                </a:solidFill>
                <a:latin typeface="宋体"/>
                <a:cs typeface="宋体"/>
              </a:rPr>
              <a:t>受到压缩，而相反的一个方向就受到拉仲，于是</a:t>
            </a:r>
            <a:r>
              <a:rPr sz="2800">
                <a:solidFill>
                  <a:srgbClr val="FFFFFF"/>
                </a:solidFill>
                <a:latin typeface="宋体"/>
                <a:cs typeface="宋体"/>
              </a:rPr>
              <a:t>就呈现如图5</a:t>
            </a:r>
            <a:r>
              <a:rPr sz="2800">
                <a:solidFill>
                  <a:srgbClr val="FFFFFF"/>
                </a:solidFill>
                <a:latin typeface="Arial"/>
                <a:cs typeface="Arial"/>
              </a:rPr>
              <a:t>—</a:t>
            </a:r>
            <a:r>
              <a:rPr sz="2800">
                <a:solidFill>
                  <a:srgbClr val="FFFFFF"/>
                </a:solidFill>
                <a:latin typeface="宋体"/>
                <a:cs typeface="宋体"/>
              </a:rPr>
              <a:t>4</a:t>
            </a:r>
            <a:r>
              <a:rPr sz="2800" spc="-5">
                <a:solidFill>
                  <a:srgbClr val="FFFFFF"/>
                </a:solidFill>
                <a:latin typeface="宋体"/>
                <a:cs typeface="宋体"/>
              </a:rPr>
              <a:t>所示的象限分布，即这种象限型初动推拉分布是由于震源断层错动这种物理过程所造成的。所以这样求得的结果称为震源机制断</a:t>
            </a:r>
            <a:r>
              <a:rPr sz="2800">
                <a:solidFill>
                  <a:srgbClr val="FFFFFF"/>
                </a:solidFill>
                <a:latin typeface="宋体"/>
                <a:cs typeface="宋体"/>
              </a:rPr>
              <a:t>层面解。后来发现，不仅P</a:t>
            </a:r>
            <a:r>
              <a:rPr sz="2800" spc="-5">
                <a:solidFill>
                  <a:srgbClr val="FFFFFF"/>
                </a:solidFill>
                <a:latin typeface="宋体"/>
                <a:cs typeface="宋体"/>
              </a:rPr>
              <a:t>被初动是象限分布的，</a:t>
            </a:r>
            <a:r>
              <a:rPr sz="2800" spc="-50">
                <a:solidFill>
                  <a:srgbClr val="FFFFFF"/>
                </a:solidFill>
                <a:latin typeface="宋体"/>
                <a:cs typeface="宋体"/>
              </a:rPr>
              <a:t> </a:t>
            </a:r>
            <a:r>
              <a:rPr sz="2800">
                <a:solidFill>
                  <a:srgbClr val="FFFFFF"/>
                </a:solidFill>
                <a:latin typeface="宋体"/>
                <a:cs typeface="宋体"/>
              </a:rPr>
              <a:t>s波的初动分布也有如图5</a:t>
            </a:r>
            <a:r>
              <a:rPr sz="2800">
                <a:solidFill>
                  <a:srgbClr val="FFFFFF"/>
                </a:solidFill>
                <a:latin typeface="Arial"/>
                <a:cs typeface="Arial"/>
              </a:rPr>
              <a:t>—</a:t>
            </a:r>
            <a:r>
              <a:rPr sz="2800">
                <a:solidFill>
                  <a:srgbClr val="FFFFFF"/>
                </a:solidFill>
                <a:latin typeface="宋体"/>
                <a:cs typeface="宋体"/>
              </a:rPr>
              <a:t>5(b)</a:t>
            </a:r>
            <a:r>
              <a:rPr sz="2800" spc="-10">
                <a:solidFill>
                  <a:srgbClr val="FFFFFF"/>
                </a:solidFill>
                <a:latin typeface="宋体"/>
                <a:cs typeface="宋体"/>
              </a:rPr>
              <a:t>所示的象限分布</a:t>
            </a:r>
            <a:r>
              <a:rPr sz="2800">
                <a:solidFill>
                  <a:srgbClr val="FFFFFF"/>
                </a:solidFill>
                <a:latin typeface="宋体"/>
                <a:cs typeface="宋体"/>
              </a:rPr>
              <a:t>的特点。但由于s</a:t>
            </a:r>
            <a:r>
              <a:rPr sz="2800" spc="-5">
                <a:solidFill>
                  <a:srgbClr val="FFFFFF"/>
                </a:solidFill>
                <a:latin typeface="宋体"/>
                <a:cs typeface="宋体"/>
              </a:rPr>
              <a:t>被初动难于测定，所以这一点很</a:t>
            </a:r>
            <a:r>
              <a:rPr sz="2800">
                <a:solidFill>
                  <a:srgbClr val="FFFFFF"/>
                </a:solidFill>
                <a:latin typeface="宋体"/>
                <a:cs typeface="宋体"/>
              </a:rPr>
              <a:t>长时间是有争议的，直到发现由s</a:t>
            </a:r>
            <a:r>
              <a:rPr sz="2800" spc="-10">
                <a:solidFill>
                  <a:srgbClr val="FFFFFF"/>
                </a:solidFill>
                <a:latin typeface="宋体"/>
                <a:cs typeface="宋体"/>
              </a:rPr>
              <a:t>波激起的面波(</a:t>
            </a:r>
            <a:r>
              <a:rPr sz="2800" spc="-5">
                <a:solidFill>
                  <a:srgbClr val="FFFFFF"/>
                </a:solidFill>
                <a:latin typeface="宋体"/>
                <a:cs typeface="宋体"/>
              </a:rPr>
              <a:t>亦即勒夫波)的初动也呈象限分布才得到公认。</a:t>
            </a:r>
            <a:endParaRPr sz="2800">
              <a:latin typeface="宋体"/>
              <a:cs typeface="宋体"/>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318770"/>
            <a:ext cx="8191500" cy="5572760"/>
          </a:xfrm>
          <a:prstGeom prst="rect">
            <a:avLst/>
          </a:prstGeom>
        </p:spPr>
        <p:txBody>
          <a:bodyPr vert="horz" wrap="square" lIns="0" tIns="12700" rIns="0" bIns="0" rtlCol="0">
            <a:spAutoFit/>
          </a:bodyPr>
          <a:lstStyle/>
          <a:p>
            <a:pPr marL="354965" marR="5080" indent="-342265">
              <a:lnSpc>
                <a:spcPct val="100000"/>
              </a:lnSpc>
              <a:spcBef>
                <a:spcPts val="100"/>
              </a:spcBef>
              <a:buClr>
                <a:srgbClr val="FFCC00"/>
              </a:buClr>
              <a:buSzPct val="71428"/>
              <a:buFont typeface="Wingdings"/>
              <a:buChar char=""/>
              <a:tabLst>
                <a:tab pos="354965"/>
                <a:tab pos="355600"/>
              </a:tabLst>
            </a:pPr>
            <a:r>
              <a:rPr sz="2800">
                <a:solidFill>
                  <a:srgbClr val="FFFFFF"/>
                </a:solidFill>
                <a:latin typeface="宋体"/>
                <a:cs typeface="宋体"/>
              </a:rPr>
              <a:t>为使震源机制与各种波的初动分布的实际情况相 符，单力偶震源机制模式必须修正为双力偶模式，</a:t>
            </a:r>
            <a:r>
              <a:rPr sz="2800" spc="-2840">
                <a:solidFill>
                  <a:srgbClr val="FFFFFF"/>
                </a:solidFill>
                <a:latin typeface="宋体"/>
                <a:cs typeface="宋体"/>
              </a:rPr>
              <a:t>两</a:t>
            </a:r>
            <a:r>
              <a:rPr sz="2800">
                <a:solidFill>
                  <a:srgbClr val="FFFFFF"/>
                </a:solidFill>
                <a:latin typeface="宋体"/>
                <a:cs typeface="宋体"/>
              </a:rPr>
              <a:t>节线上力偶错动方向相反，一为左旋另一为右旋，。实测的各种波的初动分布与按此模式理论推导出的完全一致。双力偶合成的最大最小主应力分别为压(P)和拉应力(T)，在垂直于中间主应力的主平面内，它的作用方向与两节线夹角平分线一致。两节线是两个最大剪应力的截面与这一平面的交线，这两个截面也就是一对共轭剪切面。其中之一为产生地震的断层。但究竟二者之中那一个是地震断层面，单靠震源机制解是不能断定的，必须根据震中区地质结构、地表错断方向和等震线的长轴方向等才能判定[参见图5一10(c)]</a:t>
            </a:r>
            <a:endParaRPr sz="2800">
              <a:latin typeface="宋体"/>
              <a:cs typeface="宋体"/>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698500" y="1968500"/>
            <a:ext cx="7737475" cy="2914650"/>
          </a:xfrm>
          <a:prstGeom prst="rect">
            <a:avLst/>
          </a:prstGeom>
        </p:spPr>
      </p:pic>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457200" y="330200"/>
            <a:ext cx="8229600" cy="5740400"/>
          </a:xfrm>
          <a:prstGeom prst="rect">
            <a:avLst/>
          </a:prstGeom>
        </p:spPr>
      </p:pic>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252577"/>
            <a:ext cx="8191500" cy="4444365"/>
          </a:xfrm>
          <a:prstGeom prst="rect">
            <a:avLst/>
          </a:prstGeom>
        </p:spPr>
        <p:txBody>
          <a:bodyPr vert="horz" wrap="square" lIns="0" tIns="78740" rIns="0" bIns="0" rtlCol="0">
            <a:spAutoFit/>
          </a:bodyPr>
          <a:lstStyle/>
          <a:p>
            <a:pPr marL="354965" indent="-342265">
              <a:lnSpc>
                <a:spcPct val="100000"/>
              </a:lnSpc>
              <a:spcBef>
                <a:spcPts val="620"/>
              </a:spcBef>
              <a:buSzPct val="71428"/>
              <a:buFont typeface="Wingdings"/>
              <a:buChar char=""/>
              <a:tabLst>
                <a:tab pos="354965"/>
                <a:tab pos="355600"/>
                <a:tab pos="1955164"/>
              </a:tabLst>
            </a:pPr>
            <a:r>
              <a:rPr sz="2800" b="1" spc="125">
                <a:solidFill>
                  <a:srgbClr val="FFCC00"/>
                </a:solidFill>
                <a:latin typeface="Microsoft JhengHei"/>
                <a:cs typeface="Microsoft JhengHei"/>
              </a:rPr>
              <a:t>5.2.2.2</a:t>
            </a:r>
            <a:r>
              <a:rPr sz="2800" b="1">
                <a:solidFill>
                  <a:srgbClr val="FFCC00"/>
                </a:solidFill>
                <a:latin typeface="Microsoft JhengHei"/>
                <a:cs typeface="Microsoft JhengHei"/>
              </a:rPr>
              <a:t>	</a:t>
            </a:r>
            <a:r>
              <a:rPr sz="2800" b="1" spc="-15">
                <a:solidFill>
                  <a:srgbClr val="FFCC00"/>
                </a:solidFill>
                <a:latin typeface="Microsoft JhengHei"/>
                <a:cs typeface="Microsoft JhengHei"/>
              </a:rPr>
              <a:t>震源参数</a:t>
            </a:r>
            <a:endParaRPr sz="2800">
              <a:latin typeface="Microsoft JhengHei"/>
              <a:cs typeface="Microsoft JhengHei"/>
            </a:endParaRPr>
          </a:p>
          <a:p>
            <a:pPr marL="355600" marR="5080" indent="-342900">
              <a:lnSpc>
                <a:spcPct val="100600"/>
              </a:lnSpc>
              <a:spcBef>
                <a:spcPts val="500"/>
              </a:spcBef>
              <a:buClr>
                <a:srgbClr val="FFCC00"/>
              </a:buClr>
              <a:buSzPct val="71428"/>
              <a:buFont typeface="Wingdings"/>
              <a:buChar char=""/>
              <a:tabLst>
                <a:tab pos="1066165"/>
                <a:tab pos="1066800"/>
              </a:tabLst>
            </a:pPr>
            <a:r>
              <a:rPr/>
              <a:t>	</a:t>
            </a:r>
            <a:r>
              <a:rPr sz="2800" spc="-5">
                <a:solidFill>
                  <a:srgbClr val="FFFFFF"/>
                </a:solidFill>
                <a:latin typeface="宋体"/>
                <a:cs typeface="宋体"/>
              </a:rPr>
              <a:t>以上震源机制讨论是以点源模型为基础的。</a:t>
            </a:r>
            <a:r>
              <a:rPr sz="2800" spc="-50">
                <a:solidFill>
                  <a:srgbClr val="FFFFFF"/>
                </a:solidFill>
                <a:latin typeface="宋体"/>
                <a:cs typeface="宋体"/>
              </a:rPr>
              <a:t> </a:t>
            </a:r>
            <a:r>
              <a:rPr sz="2800" spc="-5">
                <a:solidFill>
                  <a:srgbClr val="FFFFFF"/>
                </a:solidFill>
                <a:latin typeface="宋体"/>
                <a:cs typeface="宋体"/>
              </a:rPr>
              <a:t>实际上震源并非一点，而是一个产生有限错动的</a:t>
            </a:r>
            <a:r>
              <a:rPr sz="2800" spc="-50">
                <a:solidFill>
                  <a:srgbClr val="FFFFFF"/>
                </a:solidFill>
                <a:latin typeface="宋体"/>
                <a:cs typeface="宋体"/>
              </a:rPr>
              <a:t> </a:t>
            </a:r>
            <a:r>
              <a:rPr sz="2800" spc="-5">
                <a:solidFill>
                  <a:srgbClr val="FFFFFF"/>
                </a:solidFill>
                <a:latin typeface="宋体"/>
                <a:cs typeface="宋体"/>
              </a:rPr>
              <a:t>断层面，限定一个震源断层就需要有以下七个物</a:t>
            </a:r>
            <a:r>
              <a:rPr sz="2800" spc="-50">
                <a:solidFill>
                  <a:srgbClr val="FFFFFF"/>
                </a:solidFill>
                <a:latin typeface="宋体"/>
                <a:cs typeface="宋体"/>
              </a:rPr>
              <a:t> </a:t>
            </a:r>
            <a:r>
              <a:rPr sz="2800" spc="-5">
                <a:solidFill>
                  <a:srgbClr val="FFFFFF"/>
                </a:solidFill>
                <a:latin typeface="宋体"/>
                <a:cs typeface="宋体"/>
              </a:rPr>
              <a:t>理量，即；</a:t>
            </a:r>
            <a:r>
              <a:rPr sz="2800" spc="-20">
                <a:solidFill>
                  <a:srgbClr val="FFFFFF"/>
                </a:solidFill>
                <a:latin typeface="宋体"/>
                <a:cs typeface="宋体"/>
              </a:rPr>
              <a:t>(1)</a:t>
            </a:r>
            <a:r>
              <a:rPr sz="2800" spc="700">
                <a:solidFill>
                  <a:srgbClr val="FFFFFF"/>
                </a:solidFill>
                <a:latin typeface="宋体"/>
                <a:cs typeface="宋体"/>
              </a:rPr>
              <a:t>                    </a:t>
            </a:r>
            <a:r>
              <a:rPr sz="2800">
                <a:solidFill>
                  <a:srgbClr val="FFFFFF"/>
                </a:solidFill>
                <a:latin typeface="宋体"/>
                <a:cs typeface="宋体"/>
              </a:rPr>
              <a:t>断层面长度(L)；(2)断层宽度(W)；</a:t>
            </a:r>
            <a:r>
              <a:rPr sz="2800" spc="-5">
                <a:solidFill>
                  <a:srgbClr val="FFFFFF"/>
                </a:solidFill>
                <a:latin typeface="宋体"/>
                <a:cs typeface="宋体"/>
              </a:rPr>
              <a:t> </a:t>
            </a:r>
            <a:r>
              <a:rPr sz="2800">
                <a:solidFill>
                  <a:srgbClr val="FFFFFF"/>
                </a:solidFill>
                <a:latin typeface="宋体"/>
                <a:cs typeface="宋体"/>
              </a:rPr>
              <a:t>(3)</a:t>
            </a:r>
            <a:r>
              <a:rPr sz="2800" spc="-15">
                <a:solidFill>
                  <a:srgbClr val="FFFFFF"/>
                </a:solidFill>
                <a:latin typeface="宋体"/>
                <a:cs typeface="宋体"/>
              </a:rPr>
              <a:t>断层走向</a:t>
            </a:r>
            <a:r>
              <a:rPr sz="2800">
                <a:solidFill>
                  <a:srgbClr val="FFFFFF"/>
                </a:solidFill>
                <a:latin typeface="宋体"/>
                <a:cs typeface="宋体"/>
              </a:rPr>
              <a:t>p；(4)断层倾向和倾角；(5)断层错动方向；(6)</a:t>
            </a:r>
            <a:r>
              <a:rPr sz="2800" spc="-50">
                <a:solidFill>
                  <a:srgbClr val="FFFFFF"/>
                </a:solidFill>
                <a:latin typeface="宋体"/>
                <a:cs typeface="宋体"/>
              </a:rPr>
              <a:t>断</a:t>
            </a:r>
            <a:r>
              <a:rPr sz="2800">
                <a:solidFill>
                  <a:srgbClr val="FFFFFF"/>
                </a:solidFill>
                <a:latin typeface="宋体"/>
                <a:cs typeface="宋体"/>
              </a:rPr>
              <a:t>层错距(D)；(7)</a:t>
            </a:r>
            <a:r>
              <a:rPr sz="2800" spc="-5">
                <a:solidFill>
                  <a:srgbClr val="FFFFFF"/>
                </a:solidFill>
                <a:latin typeface="宋体"/>
                <a:cs typeface="宋体"/>
              </a:rPr>
              <a:t>断层破裂的扩展速度。这些量统称震源参数。从震源参数、震中距离和场地条件推算地面运动，作为工程设计的依据，是目前国际上发</a:t>
            </a:r>
            <a:r>
              <a:rPr sz="2800" spc="-10">
                <a:solidFill>
                  <a:srgbClr val="FFFFFF"/>
                </a:solidFill>
                <a:latin typeface="宋体"/>
                <a:cs typeface="宋体"/>
              </a:rPr>
              <a:t>展的方向，</a:t>
            </a:r>
            <a:endParaRPr sz="2800">
              <a:latin typeface="宋体"/>
              <a:cs typeface="宋体"/>
            </a:endParaRP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939800" y="1295400"/>
            <a:ext cx="7258050" cy="4264025"/>
          </a:xfrm>
          <a:prstGeom prst="rect">
            <a:avLst/>
          </a:prstGeom>
        </p:spPr>
      </p:pic>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252619"/>
            <a:ext cx="8191500" cy="4163695"/>
          </a:xfrm>
          <a:prstGeom prst="rect">
            <a:avLst/>
          </a:prstGeom>
        </p:spPr>
        <p:txBody>
          <a:bodyPr vert="horz" wrap="square" lIns="0" tIns="109220" rIns="0" bIns="0" rtlCol="0">
            <a:spAutoFit/>
          </a:bodyPr>
          <a:lstStyle/>
          <a:p>
            <a:pPr marL="467995" indent="-455930">
              <a:lnSpc>
                <a:spcPct val="100000"/>
              </a:lnSpc>
              <a:spcBef>
                <a:spcPts val="860"/>
              </a:spcBef>
              <a:buSzPct val="80357"/>
              <a:buFont typeface="Wingdings"/>
              <a:buChar char=""/>
              <a:tabLst>
                <a:tab pos="467995"/>
                <a:tab pos="468630"/>
                <a:tab pos="1534795"/>
              </a:tabLst>
            </a:pPr>
            <a:r>
              <a:rPr sz="2800" b="1" spc="90">
                <a:solidFill>
                  <a:srgbClr val="FFCC00"/>
                </a:solidFill>
                <a:latin typeface="Microsoft JhengHei"/>
                <a:cs typeface="Microsoft JhengHei"/>
              </a:rPr>
              <a:t>5.2.3</a:t>
            </a:r>
            <a:r>
              <a:rPr sz="2800" b="1">
                <a:solidFill>
                  <a:srgbClr val="FFCC00"/>
                </a:solidFill>
                <a:latin typeface="Microsoft JhengHei"/>
                <a:cs typeface="Microsoft JhengHei"/>
              </a:rPr>
              <a:t>	</a:t>
            </a:r>
            <a:r>
              <a:rPr sz="2800" b="1" spc="-10">
                <a:solidFill>
                  <a:srgbClr val="FFCC00"/>
                </a:solidFill>
                <a:latin typeface="Microsoft JhengHei"/>
                <a:cs typeface="Microsoft JhengHei"/>
              </a:rPr>
              <a:t>地履震级和烈度</a:t>
            </a:r>
            <a:endParaRPr sz="2800">
              <a:latin typeface="Microsoft JhengHei"/>
              <a:cs typeface="Microsoft JhengHei"/>
            </a:endParaRPr>
          </a:p>
          <a:p>
            <a:pPr marL="355600" marR="5080" indent="-342900">
              <a:lnSpc>
                <a:spcPct val="100699"/>
              </a:lnSpc>
              <a:spcBef>
                <a:spcPts val="735"/>
              </a:spcBef>
              <a:buClr>
                <a:srgbClr val="FFCC00"/>
              </a:buClr>
              <a:buSzPct val="71428"/>
              <a:buFont typeface="Wingdings"/>
              <a:buChar char=""/>
              <a:tabLst>
                <a:tab pos="1066165"/>
                <a:tab pos="1066800"/>
              </a:tabLst>
            </a:pPr>
            <a:r>
              <a:rPr/>
              <a:t>	</a:t>
            </a:r>
            <a:r>
              <a:rPr sz="2800" spc="-5">
                <a:solidFill>
                  <a:srgbClr val="FFFFFF"/>
                </a:solidFill>
                <a:latin typeface="宋体"/>
                <a:cs typeface="宋体"/>
              </a:rPr>
              <a:t>地震能否使某一地区建筑物受到破坏，首先</a:t>
            </a:r>
            <a:r>
              <a:rPr sz="2800" spc="-50">
                <a:solidFill>
                  <a:srgbClr val="FFFFFF"/>
                </a:solidFill>
                <a:latin typeface="宋体"/>
                <a:cs typeface="宋体"/>
              </a:rPr>
              <a:t> </a:t>
            </a:r>
            <a:r>
              <a:rPr sz="2800" spc="-5">
                <a:solidFill>
                  <a:srgbClr val="FFFFFF"/>
                </a:solidFill>
                <a:latin typeface="宋体"/>
                <a:cs typeface="宋体"/>
              </a:rPr>
              <a:t>取决于地震本身的大小和该建筑区距震中的远近，</a:t>
            </a:r>
            <a:r>
              <a:rPr sz="2800" spc="700">
                <a:solidFill>
                  <a:srgbClr val="FFFFFF"/>
                </a:solidFill>
                <a:latin typeface="宋体"/>
                <a:cs typeface="宋体"/>
              </a:rPr>
              <a:t>                   </a:t>
            </a:r>
            <a:r>
              <a:rPr sz="2800" spc="-5">
                <a:solidFill>
                  <a:srgbClr val="FFFFFF"/>
                </a:solidFill>
                <a:latin typeface="宋体"/>
                <a:cs typeface="宋体"/>
              </a:rPr>
              <a:t>距震中愈远则受到的震动愈弱。所以需要有衡量地震本身大小和震动强烈程度的两个尺度，这就是震</a:t>
            </a:r>
            <a:r>
              <a:rPr sz="2800">
                <a:solidFill>
                  <a:srgbClr val="FFFFFF"/>
                </a:solidFill>
                <a:latin typeface="宋体"/>
                <a:cs typeface="宋体"/>
              </a:rPr>
              <a:t>级(Magnitude，Ms)和烈度(intensity，代号</a:t>
            </a:r>
            <a:r>
              <a:rPr sz="2800" spc="-120">
                <a:solidFill>
                  <a:srgbClr val="FFFFFF"/>
                </a:solidFill>
                <a:latin typeface="宋体"/>
                <a:cs typeface="宋体"/>
              </a:rPr>
              <a:t> </a:t>
            </a:r>
            <a:r>
              <a:rPr sz="2800" spc="-25">
                <a:solidFill>
                  <a:srgbClr val="FFFFFF"/>
                </a:solidFill>
                <a:latin typeface="宋体"/>
                <a:cs typeface="宋体"/>
              </a:rPr>
              <a:t>I)，</a:t>
            </a:r>
            <a:r>
              <a:rPr sz="2800" spc="-5">
                <a:solidFill>
                  <a:srgbClr val="FFFFFF"/>
                </a:solidFill>
                <a:latin typeface="宋体"/>
                <a:cs typeface="宋体"/>
              </a:rPr>
              <a:t>它们之间有一定联系，但却是两个不同的尺度，不</a:t>
            </a:r>
            <a:r>
              <a:rPr sz="2800" spc="-10">
                <a:solidFill>
                  <a:srgbClr val="FFFFFF"/>
                </a:solidFill>
                <a:latin typeface="宋体"/>
                <a:cs typeface="宋体"/>
              </a:rPr>
              <a:t>能混淆起来。</a:t>
            </a:r>
            <a:endParaRPr sz="2800">
              <a:latin typeface="宋体"/>
              <a:cs typeface="宋体"/>
            </a:endParaRPr>
          </a:p>
          <a:p>
            <a:pPr marL="354965" indent="-342265">
              <a:lnSpc>
                <a:spcPct val="100000"/>
              </a:lnSpc>
              <a:spcBef>
                <a:spcPts val="675"/>
              </a:spcBef>
              <a:buSzPct val="71428"/>
              <a:buFont typeface="Wingdings"/>
              <a:buChar char=""/>
              <a:tabLst>
                <a:tab pos="354965"/>
                <a:tab pos="355600"/>
                <a:tab pos="1955164"/>
              </a:tabLst>
            </a:pPr>
            <a:r>
              <a:rPr sz="2800" b="1" spc="125">
                <a:solidFill>
                  <a:srgbClr val="FFCC00"/>
                </a:solidFill>
                <a:latin typeface="Microsoft JhengHei"/>
                <a:cs typeface="Microsoft JhengHei"/>
              </a:rPr>
              <a:t>5.2.3.1</a:t>
            </a:r>
            <a:r>
              <a:rPr sz="2800" b="1">
                <a:solidFill>
                  <a:srgbClr val="FFCC00"/>
                </a:solidFill>
                <a:latin typeface="Microsoft JhengHei"/>
                <a:cs typeface="Microsoft JhengHei"/>
              </a:rPr>
              <a:t>	</a:t>
            </a:r>
            <a:r>
              <a:rPr sz="2800" b="1" spc="-15">
                <a:solidFill>
                  <a:srgbClr val="FFCC00"/>
                </a:solidFill>
                <a:latin typeface="Microsoft JhengHei"/>
                <a:cs typeface="Microsoft JhengHei"/>
              </a:rPr>
              <a:t>地震震级</a:t>
            </a:r>
            <a:endParaRPr sz="2800">
              <a:latin typeface="Microsoft JhengHei"/>
              <a:cs typeface="Microsoft JhengHei"/>
            </a:endParaRP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414041"/>
            <a:ext cx="242570" cy="374650"/>
          </a:xfrm>
          <a:prstGeom prst="rect">
            <a:avLst/>
          </a:prstGeom>
        </p:spPr>
        <p:txBody>
          <a:bodyPr vert="horz" wrap="square" lIns="0" tIns="17780" rIns="0" bIns="0" rtlCol="0">
            <a:spAutoFit/>
          </a:bodyPr>
          <a:lstStyle/>
          <a:p>
            <a:pPr marL="12700">
              <a:lnSpc>
                <a:spcPct val="100000"/>
              </a:lnSpc>
              <a:spcBef>
                <a:spcPts val="140"/>
              </a:spcBef>
            </a:pPr>
            <a:r>
              <a:rPr sz="2250" spc="25">
                <a:solidFill>
                  <a:srgbClr val="FFCC00"/>
                </a:solidFill>
                <a:latin typeface="Wingdings"/>
                <a:cs typeface="Wingdings"/>
              </a:rPr>
              <a:t></a:t>
            </a:r>
            <a:endParaRPr sz="2250">
              <a:latin typeface="Wingdings"/>
              <a:cs typeface="Wingdings"/>
            </a:endParaRPr>
          </a:p>
        </p:txBody>
      </p:sp>
      <p:sp>
        <p:nvSpPr>
          <p:cNvPr id="3" name="object 3"/>
          <p:cNvSpPr txBox="1">
            <a:spLocks noGrp="1"/>
          </p:cNvSpPr>
          <p:nvPr>
            <p:ph type="title"/>
          </p:nvPr>
        </p:nvSpPr>
        <p:spPr>
          <a:xfrm>
            <a:off x="878840" y="318811"/>
            <a:ext cx="8204200" cy="1793239"/>
          </a:xfrm>
          <a:prstGeom prst="rect">
            <a:avLst/>
          </a:prstGeom>
        </p:spPr>
        <p:txBody>
          <a:bodyPr vert="horz" wrap="square" lIns="0" tIns="27305" rIns="0" bIns="0" rtlCol="0">
            <a:spAutoFit/>
          </a:bodyPr>
          <a:lstStyle/>
          <a:p>
            <a:pPr marL="12700" marR="636905" indent="789940" algn="just">
              <a:lnSpc>
                <a:spcPct val="103600"/>
              </a:lnSpc>
              <a:spcBef>
                <a:spcPts val="215"/>
              </a:spcBef>
            </a:pPr>
            <a:r>
              <a:rPr spc="-5"/>
              <a:t>地震震级是表示地震本身大小的尺度，是由地震所释放出来的能量大小所决定的。释放出的能量愈大则震级念大，因为一次地震释放的能量</a:t>
            </a:r>
          </a:p>
          <a:p>
            <a:pPr marL="12700">
              <a:lnSpc>
                <a:spcPct val="100000"/>
              </a:lnSpc>
            </a:pPr>
            <a:r>
              <a:rPr spc="-5"/>
              <a:t>是固定的，所以无论在任何地方测定只有一个震级。</a:t>
            </a:r>
          </a:p>
        </p:txBody>
      </p:sp>
      <p:sp>
        <p:nvSpPr>
          <p:cNvPr id="4" name="object 4"/>
          <p:cNvSpPr txBox="1"/>
          <p:nvPr/>
        </p:nvSpPr>
        <p:spPr>
          <a:xfrm>
            <a:off x="535940" y="2253133"/>
            <a:ext cx="216535" cy="332105"/>
          </a:xfrm>
          <a:prstGeom prst="rect">
            <a:avLst/>
          </a:prstGeom>
        </p:spPr>
        <p:txBody>
          <a:bodyPr vert="horz" wrap="square" lIns="0" tIns="13970" rIns="0" bIns="0" rtlCol="0">
            <a:spAutoFit/>
          </a:bodyPr>
          <a:lstStyle/>
          <a:p>
            <a:pPr marL="12700">
              <a:lnSpc>
                <a:spcPct val="100000"/>
              </a:lnSpc>
              <a:spcBef>
                <a:spcPts val="110"/>
              </a:spcBef>
            </a:pPr>
            <a:r>
              <a:rPr sz="2000" spc="5">
                <a:solidFill>
                  <a:srgbClr val="FFCC00"/>
                </a:solidFill>
                <a:latin typeface="Wingdings"/>
                <a:cs typeface="Wingdings"/>
              </a:rPr>
              <a:t></a:t>
            </a:r>
            <a:endParaRPr sz="2000">
              <a:latin typeface="Wingdings"/>
              <a:cs typeface="Wingdings"/>
            </a:endParaRPr>
          </a:p>
        </p:txBody>
      </p:sp>
      <p:sp>
        <p:nvSpPr>
          <p:cNvPr id="5" name="object 5"/>
          <p:cNvSpPr txBox="1"/>
          <p:nvPr/>
        </p:nvSpPr>
        <p:spPr>
          <a:xfrm>
            <a:off x="878840" y="2152803"/>
            <a:ext cx="7493000" cy="898525"/>
          </a:xfrm>
          <a:prstGeom prst="rect">
            <a:avLst/>
          </a:prstGeom>
        </p:spPr>
        <p:txBody>
          <a:bodyPr vert="horz" wrap="square" lIns="0" tIns="6350" rIns="0" bIns="0" rtlCol="0">
            <a:spAutoFit/>
          </a:bodyPr>
          <a:lstStyle/>
          <a:p>
            <a:pPr marL="12700" marR="5080" indent="711200">
              <a:lnSpc>
                <a:spcPts val="3510"/>
              </a:lnSpc>
              <a:spcBef>
                <a:spcPts val="50"/>
              </a:spcBef>
            </a:pPr>
            <a:r>
              <a:rPr sz="2800" spc="-5">
                <a:solidFill>
                  <a:srgbClr val="FFFFFF"/>
                </a:solidFill>
                <a:latin typeface="宋体"/>
                <a:cs typeface="宋体"/>
              </a:rPr>
              <a:t>释放能量大小可根据地震波记录图的最高振幅来确定。但是由于波动远离震中要衰减，不同</a:t>
            </a:r>
            <a:endParaRPr sz="2800">
              <a:latin typeface="宋体"/>
              <a:cs typeface="宋体"/>
            </a:endParaRPr>
          </a:p>
        </p:txBody>
      </p:sp>
      <p:sp>
        <p:nvSpPr>
          <p:cNvPr id="6" name="object 6"/>
          <p:cNvSpPr txBox="1"/>
          <p:nvPr/>
        </p:nvSpPr>
        <p:spPr>
          <a:xfrm>
            <a:off x="878840" y="3025394"/>
            <a:ext cx="7848600" cy="2585720"/>
          </a:xfrm>
          <a:prstGeom prst="rect">
            <a:avLst/>
          </a:prstGeom>
        </p:spPr>
        <p:txBody>
          <a:bodyPr vert="horz" wrap="square" lIns="0" tIns="12700" rIns="0" bIns="0" rtlCol="0">
            <a:spAutoFit/>
          </a:bodyPr>
          <a:lstStyle/>
          <a:p>
            <a:pPr marL="12700" marR="5080">
              <a:lnSpc>
                <a:spcPct val="100000"/>
              </a:lnSpc>
              <a:spcBef>
                <a:spcPts val="100"/>
              </a:spcBef>
            </a:pPr>
            <a:r>
              <a:rPr sz="2800">
                <a:solidFill>
                  <a:srgbClr val="FFFFFF"/>
                </a:solidFill>
                <a:latin typeface="宋体"/>
                <a:cs typeface="宋体"/>
              </a:rPr>
              <a:t>地震仪器的性能不同，记录的波动振幅也不同， 所以必须以标准地震仪和标准震中距的记录为准。</a:t>
            </a:r>
            <a:r>
              <a:rPr sz="2800" spc="-2840">
                <a:solidFill>
                  <a:srgbClr val="FFFFFF"/>
                </a:solidFill>
                <a:latin typeface="宋体"/>
                <a:cs typeface="宋体"/>
              </a:rPr>
              <a:t>因</a:t>
            </a:r>
            <a:r>
              <a:rPr sz="2800">
                <a:solidFill>
                  <a:srgbClr val="FFFFFF"/>
                </a:solidFill>
                <a:latin typeface="宋体"/>
                <a:cs typeface="宋体"/>
              </a:rPr>
              <a:t>此，按李希特一古登堡的最初定义，震级是距震中100km的标推地震仪(周期0.8s，阻尼比0.8，放大倍率2800倍)所记录的以微米表示的最大振幅震</a:t>
            </a:r>
            <a:endParaRPr sz="2800">
              <a:latin typeface="宋体"/>
              <a:cs typeface="宋体"/>
            </a:endParaRP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52400" y="496887"/>
            <a:ext cx="8991600" cy="6245860"/>
          </a:xfrm>
          <a:custGeom>
            <a:rect l="l" t="t" r="r" b="b"/>
            <a:pathLst>
              <a:path w="8991600" h="6245859">
                <a:moveTo>
                  <a:pt x="0" y="0"/>
                </a:moveTo>
                <a:lnTo>
                  <a:pt x="0" y="457200"/>
                </a:lnTo>
              </a:path>
              <a:path w="8991600" h="6245859">
                <a:moveTo>
                  <a:pt x="0" y="457200"/>
                </a:moveTo>
                <a:lnTo>
                  <a:pt x="0" y="1097280"/>
                </a:lnTo>
              </a:path>
              <a:path w="8991600" h="6245859">
                <a:moveTo>
                  <a:pt x="0" y="1097280"/>
                </a:moveTo>
                <a:lnTo>
                  <a:pt x="0" y="1375092"/>
                </a:lnTo>
              </a:path>
              <a:path w="8991600" h="6245859">
                <a:moveTo>
                  <a:pt x="0" y="1375092"/>
                </a:moveTo>
                <a:lnTo>
                  <a:pt x="0" y="1679892"/>
                </a:lnTo>
              </a:path>
              <a:path w="8991600" h="6245859">
                <a:moveTo>
                  <a:pt x="0" y="1679892"/>
                </a:moveTo>
                <a:lnTo>
                  <a:pt x="0" y="1984692"/>
                </a:lnTo>
              </a:path>
              <a:path w="8991600" h="6245859">
                <a:moveTo>
                  <a:pt x="0" y="1984692"/>
                </a:moveTo>
                <a:lnTo>
                  <a:pt x="0" y="2368740"/>
                </a:lnTo>
              </a:path>
              <a:path w="8991600" h="6245859">
                <a:moveTo>
                  <a:pt x="0" y="2368740"/>
                </a:moveTo>
                <a:lnTo>
                  <a:pt x="0" y="2917380"/>
                </a:lnTo>
              </a:path>
              <a:path w="8991600" h="6245859">
                <a:moveTo>
                  <a:pt x="0" y="2917380"/>
                </a:moveTo>
                <a:lnTo>
                  <a:pt x="0" y="3557459"/>
                </a:lnTo>
              </a:path>
              <a:path w="8991600" h="6245859">
                <a:moveTo>
                  <a:pt x="0" y="3557459"/>
                </a:moveTo>
                <a:lnTo>
                  <a:pt x="0" y="4051236"/>
                </a:lnTo>
              </a:path>
              <a:path w="8991600" h="6245859">
                <a:moveTo>
                  <a:pt x="0" y="4051236"/>
                </a:moveTo>
                <a:lnTo>
                  <a:pt x="0" y="4538916"/>
                </a:lnTo>
              </a:path>
              <a:path w="8991600" h="6245859">
                <a:moveTo>
                  <a:pt x="0" y="4538916"/>
                </a:moveTo>
                <a:lnTo>
                  <a:pt x="0" y="5026596"/>
                </a:lnTo>
              </a:path>
              <a:path w="8991600" h="6245859">
                <a:moveTo>
                  <a:pt x="0" y="5026596"/>
                </a:moveTo>
                <a:lnTo>
                  <a:pt x="0" y="5514276"/>
                </a:lnTo>
              </a:path>
              <a:path w="8991600" h="6245859">
                <a:moveTo>
                  <a:pt x="0" y="5514276"/>
                </a:moveTo>
                <a:lnTo>
                  <a:pt x="0" y="5971476"/>
                </a:lnTo>
              </a:path>
              <a:path w="8991600" h="6245859">
                <a:moveTo>
                  <a:pt x="0" y="5971476"/>
                </a:moveTo>
                <a:lnTo>
                  <a:pt x="0" y="6245796"/>
                </a:lnTo>
              </a:path>
              <a:path w="8991600" h="6245859">
                <a:moveTo>
                  <a:pt x="0" y="0"/>
                </a:moveTo>
                <a:lnTo>
                  <a:pt x="473075" y="0"/>
                </a:lnTo>
              </a:path>
              <a:path w="8991600" h="6245859">
                <a:moveTo>
                  <a:pt x="473075" y="0"/>
                </a:moveTo>
                <a:lnTo>
                  <a:pt x="2438400" y="0"/>
                </a:lnTo>
              </a:path>
              <a:path w="8991600" h="6245859">
                <a:moveTo>
                  <a:pt x="2438400" y="0"/>
                </a:moveTo>
                <a:lnTo>
                  <a:pt x="3952875" y="0"/>
                </a:lnTo>
              </a:path>
              <a:path w="8991600" h="6245859">
                <a:moveTo>
                  <a:pt x="3952875" y="0"/>
                </a:moveTo>
                <a:lnTo>
                  <a:pt x="4654550" y="0"/>
                </a:lnTo>
              </a:path>
              <a:path w="8991600" h="6245859">
                <a:moveTo>
                  <a:pt x="4654550" y="0"/>
                </a:moveTo>
                <a:lnTo>
                  <a:pt x="7315200" y="0"/>
                </a:lnTo>
              </a:path>
              <a:path w="8991600" h="6245859">
                <a:moveTo>
                  <a:pt x="7315200" y="0"/>
                </a:moveTo>
                <a:lnTo>
                  <a:pt x="8153400" y="0"/>
                </a:lnTo>
              </a:path>
              <a:path w="8991600" h="6245859">
                <a:moveTo>
                  <a:pt x="8153400" y="0"/>
                </a:moveTo>
                <a:lnTo>
                  <a:pt x="8991600" y="0"/>
                </a:lnTo>
              </a:path>
            </a:pathLst>
          </a:custGeom>
          <a:ln w="28575">
            <a:solidFill>
              <a:srgbClr val="FFFFFF"/>
            </a:solidFill>
          </a:ln>
        </p:spPr>
        <p:txBody>
          <a:bodyPr wrap="square" lIns="0" tIns="0" rIns="0" bIns="0" rtlCol="0"/>
          <a:lstStyle/>
          <a:p/>
        </p:txBody>
      </p:sp>
      <p:graphicFrame>
        <p:nvGraphicFramePr>
          <p:cNvPr id="3" name="object 3"/>
          <p:cNvGraphicFramePr>
            <a:graphicFrameLocks noGrp="1"/>
          </p:cNvGraphicFramePr>
          <p:nvPr/>
        </p:nvGraphicFramePr>
        <p:xfrm>
          <a:off x="0" y="496887"/>
          <a:ext cx="9171940" cy="6242050"/>
        </p:xfrm>
        <a:graphic>
          <a:graphicData uri="http://schemas.openxmlformats.org/drawingml/2006/table">
            <a:tbl>
              <a:tblPr firstRow="1" bandRow="1">
                <a:tableStyleId>{2D5ABB26-0587-4C30-8999-92F81FD0307C}</a:tableStyleId>
              </a:tblPr>
              <a:tblGrid>
                <a:gridCol w="167005"/>
                <a:gridCol w="459105"/>
                <a:gridCol w="1965960"/>
                <a:gridCol w="1515110"/>
                <a:gridCol w="702310"/>
                <a:gridCol w="2689224"/>
                <a:gridCol w="838834"/>
                <a:gridCol w="838834"/>
              </a:tblGrid>
              <a:tr h="457200">
                <a:tc rowSpan="6">
                  <a:txBody>
                    <a:bodyPr vert="horz" wrap="square"/>
                    <a:lstStyle/>
                    <a:p>
                      <a:pPr>
                        <a:lnSpc>
                          <a:spcPct val="100000"/>
                        </a:lnSpc>
                      </a:pPr>
                      <a:endParaRPr sz="1100">
                        <a:latin typeface="Times New Roman"/>
                        <a:cs typeface="Times New Roman"/>
                      </a:endParaRPr>
                    </a:p>
                  </a:txBody>
                  <a:tcPr marL="0" marR="0" marT="0" marB="0"/>
                </a:tc>
                <a:tc rowSpan="2">
                  <a:txBody>
                    <a:bodyPr vert="horz" wrap="square"/>
                    <a:lstStyle/>
                    <a:p>
                      <a:pPr marL="132715">
                        <a:lnSpc>
                          <a:spcPct val="100000"/>
                        </a:lnSpc>
                        <a:spcBef>
                          <a:spcPts val="275"/>
                        </a:spcBef>
                      </a:pPr>
                      <a:r>
                        <a:rPr sz="1400">
                          <a:solidFill>
                            <a:srgbClr val="FFFFFF"/>
                          </a:solidFill>
                          <a:latin typeface="宋体"/>
                          <a:cs typeface="宋体"/>
                        </a:rPr>
                        <a:t>烈</a:t>
                      </a:r>
                      <a:endParaRPr sz="1400">
                        <a:latin typeface="宋体"/>
                        <a:cs typeface="宋体"/>
                      </a:endParaRPr>
                    </a:p>
                    <a:p>
                      <a:pPr>
                        <a:lnSpc>
                          <a:spcPct val="100000"/>
                        </a:lnSpc>
                      </a:pPr>
                      <a:endParaRPr sz="1750">
                        <a:latin typeface="Times New Roman"/>
                        <a:cs typeface="Times New Roman"/>
                      </a:endParaRPr>
                    </a:p>
                    <a:p>
                      <a:pPr marL="132715">
                        <a:lnSpc>
                          <a:spcPct val="100000"/>
                        </a:lnSpc>
                        <a:spcBef>
                          <a:spcPts val="5"/>
                        </a:spcBef>
                      </a:pPr>
                      <a:r>
                        <a:rPr sz="1400">
                          <a:solidFill>
                            <a:srgbClr val="FFFFFF"/>
                          </a:solidFill>
                          <a:latin typeface="宋体"/>
                          <a:cs typeface="宋体"/>
                        </a:rPr>
                        <a:t>度</a:t>
                      </a:r>
                      <a:endParaRPr sz="1400">
                        <a:latin typeface="宋体"/>
                        <a:cs typeface="宋体"/>
                      </a:endParaRPr>
                    </a:p>
                  </a:txBody>
                  <a:tcPr marL="0" marR="0" marT="34925" marB="0">
                    <a:lnR w="12700">
                      <a:solidFill>
                        <a:srgbClr val="FFFFFF"/>
                      </a:solidFill>
                      <a:prstDash val="solid"/>
                    </a:lnR>
                    <a:lnB w="12700">
                      <a:solidFill>
                        <a:srgbClr val="FFFFFF"/>
                      </a:solidFill>
                      <a:prstDash val="solid"/>
                    </a:lnB>
                  </a:tcPr>
                </a:tc>
                <a:tc rowSpan="2">
                  <a:txBody>
                    <a:bodyPr vert="horz" wrap="square"/>
                    <a:lstStyle/>
                    <a:p>
                      <a:pPr>
                        <a:lnSpc>
                          <a:spcPct val="100000"/>
                        </a:lnSpc>
                      </a:pPr>
                      <a:endParaRPr sz="1600">
                        <a:latin typeface="Times New Roman"/>
                        <a:cs typeface="Times New Roman"/>
                      </a:endParaRPr>
                    </a:p>
                    <a:p>
                      <a:pPr>
                        <a:lnSpc>
                          <a:spcPct val="100000"/>
                        </a:lnSpc>
                        <a:spcBef>
                          <a:spcPts val="15"/>
                        </a:spcBef>
                      </a:pPr>
                      <a:endParaRPr sz="1350">
                        <a:latin typeface="Times New Roman"/>
                        <a:cs typeface="Times New Roman"/>
                      </a:endParaRPr>
                    </a:p>
                    <a:p>
                      <a:pPr marL="575945">
                        <a:lnSpc>
                          <a:spcPct val="100000"/>
                        </a:lnSpc>
                      </a:pPr>
                      <a:r>
                        <a:rPr sz="1600" spc="-15">
                          <a:solidFill>
                            <a:srgbClr val="FFFFFF"/>
                          </a:solidFill>
                          <a:latin typeface="宋体"/>
                          <a:cs typeface="宋体"/>
                        </a:rPr>
                        <a:t>人的感觉</a:t>
                      </a:r>
                      <a:endParaRPr sz="1600">
                        <a:latin typeface="宋体"/>
                        <a:cs typeface="宋体"/>
                      </a:endParaRPr>
                    </a:p>
                  </a:txBody>
                  <a:tcPr marL="0" marR="0" marT="0" marB="0">
                    <a:lnL w="12700">
                      <a:solidFill>
                        <a:srgbClr val="FFFFFF"/>
                      </a:solidFill>
                      <a:prstDash val="solid"/>
                    </a:lnL>
                    <a:lnR w="12700">
                      <a:solidFill>
                        <a:srgbClr val="FFFFFF"/>
                      </a:solidFill>
                      <a:prstDash val="solid"/>
                    </a:lnR>
                    <a:lnB w="12700">
                      <a:solidFill>
                        <a:srgbClr val="FFFFFF"/>
                      </a:solidFill>
                      <a:prstDash val="solid"/>
                    </a:lnB>
                  </a:tcPr>
                </a:tc>
                <a:tc gridSpan="2">
                  <a:txBody>
                    <a:bodyPr vert="horz" wrap="square"/>
                    <a:lstStyle/>
                    <a:p>
                      <a:pPr algn="ctr">
                        <a:lnSpc>
                          <a:spcPct val="100000"/>
                        </a:lnSpc>
                        <a:spcBef>
                          <a:spcPts val="395"/>
                        </a:spcBef>
                      </a:pPr>
                      <a:r>
                        <a:rPr sz="1200" spc="-15">
                          <a:solidFill>
                            <a:srgbClr val="FFFFFF"/>
                          </a:solidFill>
                          <a:latin typeface="宋体"/>
                          <a:cs typeface="宋体"/>
                        </a:rPr>
                        <a:t>一般房屋</a:t>
                      </a:r>
                      <a:endParaRPr sz="1200">
                        <a:latin typeface="宋体"/>
                        <a:cs typeface="宋体"/>
                      </a:endParaRPr>
                    </a:p>
                  </a:txBody>
                  <a:tcPr marL="0" marR="0" marT="50165" marB="0">
                    <a:lnL w="12700">
                      <a:solidFill>
                        <a:srgbClr val="FFFFFF"/>
                      </a:solidFill>
                      <a:prstDash val="solid"/>
                    </a:lnL>
                    <a:lnR w="12700">
                      <a:solidFill>
                        <a:srgbClr val="FFFFFF"/>
                      </a:solidFill>
                      <a:prstDash val="solid"/>
                    </a:lnR>
                    <a:lnB w="12700">
                      <a:solidFill>
                        <a:srgbClr val="FFFFFF"/>
                      </a:solidFill>
                      <a:prstDash val="solid"/>
                    </a:lnB>
                  </a:tcPr>
                </a:tc>
                <a:tc hMerge="1">
                  <a:txBody>
                    <a:bodyPr vert="horz" wrap="square"/>
                    <a:lstStyle/>
                    <a:p/>
                  </a:txBody>
                  <a:tcPr marL="0" marR="0" marT="0" marB="0"/>
                </a:tc>
                <a:tc rowSpan="2">
                  <a:txBody>
                    <a:bodyPr vert="horz" wrap="square"/>
                    <a:lstStyle/>
                    <a:p>
                      <a:pPr marR="21590">
                        <a:lnSpc>
                          <a:spcPct val="100000"/>
                        </a:lnSpc>
                      </a:pPr>
                      <a:endParaRPr sz="1400">
                        <a:latin typeface="Times New Roman"/>
                        <a:cs typeface="Times New Roman"/>
                      </a:endParaRPr>
                    </a:p>
                    <a:p>
                      <a:pPr marR="21590">
                        <a:lnSpc>
                          <a:spcPct val="100000"/>
                        </a:lnSpc>
                        <a:spcBef>
                          <a:spcPts val="15"/>
                        </a:spcBef>
                      </a:pPr>
                      <a:endParaRPr sz="1650">
                        <a:latin typeface="Times New Roman"/>
                        <a:cs typeface="Times New Roman"/>
                      </a:endParaRPr>
                    </a:p>
                    <a:p>
                      <a:pPr marR="21590" algn="ctr">
                        <a:lnSpc>
                          <a:spcPct val="100000"/>
                        </a:lnSpc>
                      </a:pPr>
                      <a:r>
                        <a:rPr sz="1400" spc="-15">
                          <a:solidFill>
                            <a:srgbClr val="FFFFFF"/>
                          </a:solidFill>
                          <a:latin typeface="宋体"/>
                          <a:cs typeface="宋体"/>
                        </a:rPr>
                        <a:t>其它现象</a:t>
                      </a:r>
                      <a:endParaRPr sz="1400">
                        <a:latin typeface="宋体"/>
                        <a:cs typeface="宋体"/>
                      </a:endParaRPr>
                    </a:p>
                  </a:txBody>
                  <a:tcPr marL="0" marR="0" marT="0" marB="0">
                    <a:lnL w="12700">
                      <a:solidFill>
                        <a:srgbClr val="FFFFFF"/>
                      </a:solidFill>
                      <a:prstDash val="solid"/>
                    </a:lnL>
                    <a:lnR w="12700">
                      <a:solidFill>
                        <a:srgbClr val="FFFFFF"/>
                      </a:solidFill>
                      <a:prstDash val="solid"/>
                    </a:lnR>
                    <a:lnB w="12700">
                      <a:solidFill>
                        <a:srgbClr val="FFFFFF"/>
                      </a:solidFill>
                      <a:prstDash val="solid"/>
                    </a:lnB>
                  </a:tcPr>
                </a:tc>
                <a:tc gridSpan="2">
                  <a:txBody>
                    <a:bodyPr vert="horz" wrap="square"/>
                    <a:lstStyle/>
                    <a:p>
                      <a:pPr marL="393700">
                        <a:lnSpc>
                          <a:spcPct val="100000"/>
                        </a:lnSpc>
                        <a:spcBef>
                          <a:spcPts val="1000"/>
                        </a:spcBef>
                      </a:pPr>
                      <a:r>
                        <a:rPr sz="1400" spc="-10">
                          <a:solidFill>
                            <a:srgbClr val="FFFFFF"/>
                          </a:solidFill>
                          <a:latin typeface="宋体"/>
                          <a:cs typeface="宋体"/>
                        </a:rPr>
                        <a:t>考物理指标</a:t>
                      </a:r>
                      <a:endParaRPr sz="1400">
                        <a:latin typeface="宋体"/>
                        <a:cs typeface="宋体"/>
                      </a:endParaRPr>
                    </a:p>
                  </a:txBody>
                  <a:tcPr marL="0" marR="0" marT="127000" marB="0">
                    <a:lnL w="12700">
                      <a:solidFill>
                        <a:srgbClr val="FFFFFF"/>
                      </a:solidFill>
                      <a:prstDash val="solid"/>
                    </a:lnL>
                    <a:lnR w="28575">
                      <a:solidFill>
                        <a:srgbClr val="FFFFFF"/>
                      </a:solidFill>
                      <a:prstDash val="solid"/>
                    </a:lnR>
                    <a:lnB w="12700">
                      <a:solidFill>
                        <a:srgbClr val="FFFFFF"/>
                      </a:solidFill>
                      <a:prstDash val="solid"/>
                    </a:lnB>
                  </a:tcPr>
                </a:tc>
                <a:tc hMerge="1">
                  <a:txBody>
                    <a:bodyPr vert="horz" wrap="square"/>
                    <a:lstStyle/>
                    <a:p/>
                  </a:txBody>
                  <a:tcPr marL="0" marR="0" marT="0" marB="0"/>
                </a:tc>
              </a:tr>
              <a:tr h="640080">
                <a:tc vMerge="1">
                  <a:txBody>
                    <a:bodyPr vert="horz" wrap="square"/>
                    <a:lstStyle/>
                    <a:p/>
                  </a:txBody>
                  <a:tcPr marL="0" marR="0" marT="0" marB="0"/>
                </a:tc>
                <a:tc vMerge="1">
                  <a:txBody>
                    <a:bodyPr vert="horz" wrap="square"/>
                    <a:lstStyle/>
                    <a:p/>
                  </a:txBody>
                  <a:tcPr marL="0" marR="0" marT="34925" marB="0">
                    <a:lnR w="12700">
                      <a:solidFill>
                        <a:srgbClr val="FFFFFF"/>
                      </a:solidFill>
                      <a:prstDash val="solid"/>
                    </a:lnR>
                    <a:lnB w="12700">
                      <a:solidFill>
                        <a:srgbClr val="FFFFFF"/>
                      </a:solidFill>
                      <a:prstDash val="solid"/>
                    </a:lnB>
                  </a:tcPr>
                </a:tc>
                <a:tc vMerge="1">
                  <a:txBody>
                    <a:bodyPr vert="horz" wrap="square"/>
                    <a:lstStyle/>
                    <a:p/>
                  </a:txBody>
                  <a:tcPr marL="0" marR="0" marT="0" marB="0">
                    <a:lnL w="12700">
                      <a:solidFill>
                        <a:srgbClr val="FFFFFF"/>
                      </a:solidFill>
                      <a:prstDash val="solid"/>
                    </a:lnL>
                    <a:lnR w="12700">
                      <a:solidFill>
                        <a:srgbClr val="FFFFFF"/>
                      </a:solidFill>
                      <a:prstDash val="solid"/>
                    </a:lnR>
                    <a:lnB w="12700">
                      <a:solidFill>
                        <a:srgbClr val="FFFFFF"/>
                      </a:solidFill>
                      <a:prstDash val="solid"/>
                    </a:lnB>
                  </a:tcPr>
                </a:tc>
                <a:tc>
                  <a:txBody>
                    <a:bodyPr vert="horz" wrap="square"/>
                    <a:lstStyle/>
                    <a:p>
                      <a:pPr marL="401320" marR="304800" indent="-88900">
                        <a:lnSpc>
                          <a:spcPct val="120000"/>
                        </a:lnSpc>
                        <a:spcBef>
                          <a:spcPts val="325"/>
                        </a:spcBef>
                      </a:pPr>
                      <a:r>
                        <a:rPr sz="1400" spc="-10">
                          <a:solidFill>
                            <a:srgbClr val="FFFFFF"/>
                          </a:solidFill>
                          <a:latin typeface="宋体"/>
                          <a:cs typeface="宋体"/>
                        </a:rPr>
                        <a:t>大多数房屋</a:t>
                      </a:r>
                      <a:r>
                        <a:rPr sz="1400" spc="-15">
                          <a:solidFill>
                            <a:srgbClr val="FFFFFF"/>
                          </a:solidFill>
                          <a:latin typeface="宋体"/>
                          <a:cs typeface="宋体"/>
                        </a:rPr>
                        <a:t>震害程度</a:t>
                      </a:r>
                      <a:endParaRPr sz="1400">
                        <a:latin typeface="宋体"/>
                        <a:cs typeface="宋体"/>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marL="121920" marR="114300">
                        <a:lnSpc>
                          <a:spcPct val="140000"/>
                        </a:lnSpc>
                        <a:spcBef>
                          <a:spcPts val="260"/>
                        </a:spcBef>
                      </a:pPr>
                      <a:r>
                        <a:rPr sz="1200" spc="-20">
                          <a:solidFill>
                            <a:srgbClr val="FFFFFF"/>
                          </a:solidFill>
                          <a:latin typeface="宋体"/>
                          <a:cs typeface="宋体"/>
                        </a:rPr>
                        <a:t>平均震害指数</a:t>
                      </a:r>
                      <a:endParaRPr sz="1200">
                        <a:latin typeface="宋体"/>
                        <a:cs typeface="宋体"/>
                      </a:endParaRPr>
                    </a:p>
                  </a:txBody>
                  <a:tcPr marL="0" marR="0" marT="3302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vMerge="1">
                  <a:txBody>
                    <a:bodyPr vert="horz" wrap="square"/>
                    <a:lstStyle/>
                    <a:p/>
                  </a:txBody>
                  <a:tcPr marL="0" marR="0" marT="0" marB="0">
                    <a:lnL w="12700">
                      <a:solidFill>
                        <a:srgbClr val="FFFFFF"/>
                      </a:solidFill>
                      <a:prstDash val="solid"/>
                    </a:lnL>
                    <a:lnR w="12700">
                      <a:solidFill>
                        <a:srgbClr val="FFFFFF"/>
                      </a:solidFill>
                      <a:prstDash val="solid"/>
                    </a:lnR>
                    <a:lnB w="12700">
                      <a:solidFill>
                        <a:srgbClr val="FFFFFF"/>
                      </a:solidFill>
                      <a:prstDash val="solid"/>
                    </a:lnB>
                  </a:tcPr>
                </a:tc>
                <a:tc>
                  <a:txBody>
                    <a:bodyPr vert="horz" wrap="square"/>
                    <a:lstStyle/>
                    <a:p>
                      <a:pPr marL="92710">
                        <a:lnSpc>
                          <a:spcPct val="100000"/>
                        </a:lnSpc>
                        <a:spcBef>
                          <a:spcPts val="315"/>
                        </a:spcBef>
                      </a:pPr>
                      <a:r>
                        <a:rPr sz="1200">
                          <a:solidFill>
                            <a:srgbClr val="FFFFFF"/>
                          </a:solidFill>
                          <a:latin typeface="宋体"/>
                          <a:cs typeface="宋体"/>
                        </a:rPr>
                        <a:t>加速度</a:t>
                      </a:r>
                      <a:r>
                        <a:rPr sz="1200" spc="-25">
                          <a:solidFill>
                            <a:srgbClr val="FFFFFF"/>
                          </a:solidFill>
                          <a:latin typeface="Times New Roman"/>
                          <a:cs typeface="Times New Roman"/>
                        </a:rPr>
                        <a:t>/</a:t>
                      </a:r>
                      <a:r>
                        <a:rPr sz="1200" spc="-25">
                          <a:solidFill>
                            <a:srgbClr val="FFFFFF"/>
                          </a:solidFill>
                          <a:latin typeface="宋体"/>
                          <a:cs typeface="宋体"/>
                        </a:rPr>
                        <a:t>（</a:t>
                      </a:r>
                      <a:endParaRPr sz="1200">
                        <a:latin typeface="宋体"/>
                        <a:cs typeface="宋体"/>
                      </a:endParaRPr>
                    </a:p>
                    <a:p>
                      <a:pPr marL="135255">
                        <a:lnSpc>
                          <a:spcPct val="100000"/>
                        </a:lnSpc>
                      </a:pPr>
                      <a:r>
                        <a:rPr sz="1200" spc="-10">
                          <a:solidFill>
                            <a:srgbClr val="FFFFFF"/>
                          </a:solidFill>
                          <a:latin typeface="Times New Roman"/>
                          <a:cs typeface="Times New Roman"/>
                        </a:rPr>
                        <a:t>CM/S</a:t>
                      </a:r>
                      <a:r>
                        <a:rPr sz="1200" spc="-15" baseline="24305">
                          <a:solidFill>
                            <a:srgbClr val="FFFFFF"/>
                          </a:solidFill>
                          <a:latin typeface="Times New Roman"/>
                          <a:cs typeface="Times New Roman"/>
                        </a:rPr>
                        <a:t>2</a:t>
                      </a:r>
                      <a:r>
                        <a:rPr sz="1200" spc="-10">
                          <a:solidFill>
                            <a:srgbClr val="FFFFFF"/>
                          </a:solidFill>
                          <a:latin typeface="宋体"/>
                          <a:cs typeface="宋体"/>
                        </a:rPr>
                        <a:t>）</a:t>
                      </a:r>
                      <a:endParaRPr sz="1200">
                        <a:latin typeface="宋体"/>
                        <a:cs typeface="宋体"/>
                      </a:endParaRPr>
                    </a:p>
                    <a:p>
                      <a:pPr marL="38100">
                        <a:lnSpc>
                          <a:spcPct val="100000"/>
                        </a:lnSpc>
                        <a:spcBef>
                          <a:spcPts val="80"/>
                        </a:spcBef>
                      </a:pPr>
                      <a:r>
                        <a:rPr sz="1200">
                          <a:solidFill>
                            <a:srgbClr val="FFFFFF"/>
                          </a:solidFill>
                          <a:latin typeface="宋体"/>
                          <a:cs typeface="宋体"/>
                        </a:rPr>
                        <a:t>（水平向</a:t>
                      </a:r>
                      <a:r>
                        <a:rPr sz="1200" spc="-50">
                          <a:solidFill>
                            <a:srgbClr val="FFFFFF"/>
                          </a:solidFill>
                          <a:latin typeface="宋体"/>
                          <a:cs typeface="宋体"/>
                        </a:rPr>
                        <a:t>）</a:t>
                      </a:r>
                      <a:endParaRPr sz="1200">
                        <a:latin typeface="宋体"/>
                        <a:cs typeface="宋体"/>
                      </a:endParaRPr>
                    </a:p>
                  </a:txBody>
                  <a:tcPr marL="0" marR="0" marT="400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gn="ctr">
                        <a:lnSpc>
                          <a:spcPct val="100000"/>
                        </a:lnSpc>
                        <a:spcBef>
                          <a:spcPts val="315"/>
                        </a:spcBef>
                      </a:pPr>
                      <a:r>
                        <a:rPr sz="1200">
                          <a:solidFill>
                            <a:srgbClr val="FFFFFF"/>
                          </a:solidFill>
                          <a:latin typeface="宋体"/>
                          <a:cs typeface="宋体"/>
                        </a:rPr>
                        <a:t>速度</a:t>
                      </a:r>
                      <a:r>
                        <a:rPr sz="1200" spc="-25">
                          <a:solidFill>
                            <a:srgbClr val="FFFFFF"/>
                          </a:solidFill>
                          <a:latin typeface="Times New Roman"/>
                          <a:cs typeface="Times New Roman"/>
                        </a:rPr>
                        <a:t>/</a:t>
                      </a:r>
                      <a:r>
                        <a:rPr sz="1200" spc="-25">
                          <a:solidFill>
                            <a:srgbClr val="FFFFFF"/>
                          </a:solidFill>
                          <a:latin typeface="宋体"/>
                          <a:cs typeface="宋体"/>
                        </a:rPr>
                        <a:t>（</a:t>
                      </a:r>
                      <a:endParaRPr sz="1200">
                        <a:latin typeface="宋体"/>
                        <a:cs typeface="宋体"/>
                      </a:endParaRPr>
                    </a:p>
                    <a:p>
                      <a:pPr algn="ctr">
                        <a:lnSpc>
                          <a:spcPct val="100000"/>
                        </a:lnSpc>
                      </a:pPr>
                      <a:r>
                        <a:rPr sz="1200" spc="-10">
                          <a:solidFill>
                            <a:srgbClr val="FFFFFF"/>
                          </a:solidFill>
                          <a:latin typeface="Times New Roman"/>
                          <a:cs typeface="Times New Roman"/>
                        </a:rPr>
                        <a:t>CM/S</a:t>
                      </a:r>
                      <a:r>
                        <a:rPr sz="1200" spc="-15" baseline="24305">
                          <a:solidFill>
                            <a:srgbClr val="FFFFFF"/>
                          </a:solidFill>
                          <a:latin typeface="Times New Roman"/>
                          <a:cs typeface="Times New Roman"/>
                        </a:rPr>
                        <a:t>2</a:t>
                      </a:r>
                      <a:r>
                        <a:rPr sz="1200" spc="-10">
                          <a:solidFill>
                            <a:srgbClr val="FFFFFF"/>
                          </a:solidFill>
                          <a:latin typeface="宋体"/>
                          <a:cs typeface="宋体"/>
                        </a:rPr>
                        <a:t>）</a:t>
                      </a:r>
                      <a:endParaRPr sz="1200">
                        <a:latin typeface="宋体"/>
                        <a:cs typeface="宋体"/>
                      </a:endParaRPr>
                    </a:p>
                    <a:p>
                      <a:pPr algn="ctr">
                        <a:lnSpc>
                          <a:spcPct val="100000"/>
                        </a:lnSpc>
                        <a:spcBef>
                          <a:spcPts val="80"/>
                        </a:spcBef>
                      </a:pPr>
                      <a:r>
                        <a:rPr sz="1200">
                          <a:solidFill>
                            <a:srgbClr val="FFFFFF"/>
                          </a:solidFill>
                          <a:latin typeface="宋体"/>
                          <a:cs typeface="宋体"/>
                        </a:rPr>
                        <a:t>（水平向</a:t>
                      </a:r>
                      <a:r>
                        <a:rPr sz="1200" spc="-50">
                          <a:solidFill>
                            <a:srgbClr val="FFFFFF"/>
                          </a:solidFill>
                          <a:latin typeface="宋体"/>
                          <a:cs typeface="宋体"/>
                        </a:rPr>
                        <a:t>）</a:t>
                      </a:r>
                      <a:endParaRPr sz="1200">
                        <a:latin typeface="宋体"/>
                        <a:cs typeface="宋体"/>
                      </a:endParaRPr>
                    </a:p>
                  </a:txBody>
                  <a:tcPr marL="0" marR="0" marT="40005" marB="0">
                    <a:lnL w="12700">
                      <a:solidFill>
                        <a:srgbClr val="FFFFFF"/>
                      </a:solidFill>
                      <a:prstDash val="solid"/>
                    </a:lnL>
                    <a:lnR w="28575">
                      <a:solidFill>
                        <a:srgbClr val="FFFFFF"/>
                      </a:solidFill>
                      <a:prstDash val="solid"/>
                    </a:lnR>
                    <a:lnT w="12700">
                      <a:solidFill>
                        <a:srgbClr val="FFFFFF"/>
                      </a:solidFill>
                      <a:prstDash val="solid"/>
                    </a:lnT>
                    <a:lnB w="12700">
                      <a:solidFill>
                        <a:srgbClr val="FFFFFF"/>
                      </a:solidFill>
                      <a:prstDash val="solid"/>
                    </a:lnB>
                  </a:tcPr>
                </a:tc>
              </a:tr>
              <a:tr h="277495">
                <a:tc vMerge="1">
                  <a:txBody>
                    <a:bodyPr vert="horz" wrap="square"/>
                    <a:lstStyle/>
                    <a:p/>
                  </a:txBody>
                  <a:tcPr marL="0" marR="0" marT="0" marB="0"/>
                </a:tc>
                <a:tc>
                  <a:txBody>
                    <a:bodyPr vert="horz" wrap="square"/>
                    <a:lstStyle/>
                    <a:p>
                      <a:pPr marR="6350" algn="ctr">
                        <a:lnSpc>
                          <a:spcPct val="100000"/>
                        </a:lnSpc>
                        <a:spcBef>
                          <a:spcPts val="315"/>
                        </a:spcBef>
                      </a:pPr>
                      <a:r>
                        <a:rPr sz="1200">
                          <a:solidFill>
                            <a:srgbClr val="FFFFFF"/>
                          </a:solidFill>
                          <a:latin typeface="Times New Roman"/>
                          <a:cs typeface="Times New Roman"/>
                        </a:rPr>
                        <a:t>I</a:t>
                      </a:r>
                      <a:endParaRPr sz="1200">
                        <a:latin typeface="Times New Roman"/>
                        <a:cs typeface="Times New Roman"/>
                      </a:endParaRPr>
                    </a:p>
                  </a:txBody>
                  <a:tcPr marL="0" marR="0" marT="40005" marB="0">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gn="ctr">
                        <a:lnSpc>
                          <a:spcPct val="100000"/>
                        </a:lnSpc>
                        <a:spcBef>
                          <a:spcPts val="409"/>
                        </a:spcBef>
                      </a:pPr>
                      <a:r>
                        <a:rPr sz="1200" spc="-25">
                          <a:solidFill>
                            <a:srgbClr val="FFFFFF"/>
                          </a:solidFill>
                          <a:latin typeface="宋体"/>
                          <a:cs typeface="宋体"/>
                        </a:rPr>
                        <a:t>无感</a:t>
                      </a:r>
                      <a:endParaRPr sz="1200">
                        <a:latin typeface="宋体"/>
                        <a:cs typeface="宋体"/>
                      </a:endParaRPr>
                    </a:p>
                  </a:txBody>
                  <a:tcPr marL="0" marR="0" marT="5206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marR="21590">
                        <a:lnSpc>
                          <a:spcPct val="100000"/>
                        </a:lnSpc>
                      </a:pPr>
                      <a:endParaRPr sz="11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28575">
                      <a:solidFill>
                        <a:srgbClr val="FFFFFF"/>
                      </a:solidFill>
                      <a:prstDash val="solid"/>
                    </a:lnR>
                    <a:lnT w="12700">
                      <a:solidFill>
                        <a:srgbClr val="FFFFFF"/>
                      </a:solidFill>
                      <a:prstDash val="solid"/>
                    </a:lnT>
                    <a:lnB w="12700">
                      <a:solidFill>
                        <a:srgbClr val="FFFFFF"/>
                      </a:solidFill>
                      <a:prstDash val="solid"/>
                    </a:lnB>
                  </a:tcPr>
                </a:tc>
              </a:tr>
              <a:tr h="304165">
                <a:tc vMerge="1">
                  <a:txBody>
                    <a:bodyPr vert="horz" wrap="square"/>
                    <a:lstStyle/>
                    <a:p/>
                  </a:txBody>
                  <a:tcPr marL="0" marR="0" marT="0" marB="0"/>
                </a:tc>
                <a:tc>
                  <a:txBody>
                    <a:bodyPr vert="horz" wrap="square"/>
                    <a:lstStyle/>
                    <a:p>
                      <a:pPr marR="6350" algn="ctr">
                        <a:lnSpc>
                          <a:spcPct val="100000"/>
                        </a:lnSpc>
                        <a:spcBef>
                          <a:spcPts val="315"/>
                        </a:spcBef>
                      </a:pPr>
                      <a:r>
                        <a:rPr sz="1200" spc="-25">
                          <a:solidFill>
                            <a:srgbClr val="FFFFFF"/>
                          </a:solidFill>
                          <a:latin typeface="Times New Roman"/>
                          <a:cs typeface="Times New Roman"/>
                        </a:rPr>
                        <a:t>II</a:t>
                      </a:r>
                      <a:endParaRPr sz="1200">
                        <a:latin typeface="Times New Roman"/>
                        <a:cs typeface="Times New Roman"/>
                      </a:endParaRPr>
                    </a:p>
                  </a:txBody>
                  <a:tcPr marL="0" marR="0" marT="40005" marB="0">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marL="91440">
                        <a:lnSpc>
                          <a:spcPct val="100000"/>
                        </a:lnSpc>
                        <a:spcBef>
                          <a:spcPts val="515"/>
                        </a:spcBef>
                      </a:pPr>
                      <a:r>
                        <a:rPr sz="1200" spc="-5">
                          <a:solidFill>
                            <a:srgbClr val="FFFFFF"/>
                          </a:solidFill>
                          <a:latin typeface="宋体"/>
                          <a:cs typeface="宋体"/>
                        </a:rPr>
                        <a:t>室内个别静止中的人感觉</a:t>
                      </a:r>
                      <a:endParaRPr sz="1200">
                        <a:latin typeface="宋体"/>
                        <a:cs typeface="宋体"/>
                      </a:endParaRPr>
                    </a:p>
                  </a:txBody>
                  <a:tcPr marL="0" marR="0" marT="654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marR="21590">
                        <a:lnSpc>
                          <a:spcPct val="100000"/>
                        </a:lnSpc>
                      </a:pPr>
                      <a:endParaRPr sz="11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28575">
                      <a:solidFill>
                        <a:srgbClr val="FFFFFF"/>
                      </a:solidFill>
                      <a:prstDash val="solid"/>
                    </a:lnR>
                    <a:lnT w="12700">
                      <a:solidFill>
                        <a:srgbClr val="FFFFFF"/>
                      </a:solidFill>
                      <a:prstDash val="solid"/>
                    </a:lnT>
                    <a:lnB w="12700">
                      <a:solidFill>
                        <a:srgbClr val="FFFFFF"/>
                      </a:solidFill>
                      <a:prstDash val="solid"/>
                    </a:lnB>
                  </a:tcPr>
                </a:tc>
              </a:tr>
              <a:tr h="304800">
                <a:tc vMerge="1">
                  <a:txBody>
                    <a:bodyPr vert="horz" wrap="square"/>
                    <a:lstStyle/>
                    <a:p/>
                  </a:txBody>
                  <a:tcPr marL="0" marR="0" marT="0" marB="0"/>
                </a:tc>
                <a:tc>
                  <a:txBody>
                    <a:bodyPr vert="horz" wrap="square"/>
                    <a:lstStyle/>
                    <a:p>
                      <a:pPr marR="6350" algn="ctr">
                        <a:lnSpc>
                          <a:spcPct val="100000"/>
                        </a:lnSpc>
                        <a:spcBef>
                          <a:spcPts val="315"/>
                        </a:spcBef>
                      </a:pPr>
                      <a:r>
                        <a:rPr sz="1200" spc="-25">
                          <a:solidFill>
                            <a:srgbClr val="FFFFFF"/>
                          </a:solidFill>
                          <a:latin typeface="Times New Roman"/>
                          <a:cs typeface="Times New Roman"/>
                        </a:rPr>
                        <a:t>III</a:t>
                      </a:r>
                      <a:endParaRPr sz="1200">
                        <a:latin typeface="Times New Roman"/>
                        <a:cs typeface="Times New Roman"/>
                      </a:endParaRPr>
                    </a:p>
                  </a:txBody>
                  <a:tcPr marL="0" marR="0" marT="40005" marB="0">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marL="91440">
                        <a:lnSpc>
                          <a:spcPct val="100000"/>
                        </a:lnSpc>
                        <a:spcBef>
                          <a:spcPts val="480"/>
                        </a:spcBef>
                      </a:pPr>
                      <a:r>
                        <a:rPr sz="1200" spc="-5">
                          <a:solidFill>
                            <a:srgbClr val="FFFFFF"/>
                          </a:solidFill>
                          <a:latin typeface="宋体"/>
                          <a:cs typeface="宋体"/>
                        </a:rPr>
                        <a:t>室内少数静止中的人感觉</a:t>
                      </a:r>
                      <a:endParaRPr sz="1200">
                        <a:latin typeface="宋体"/>
                        <a:cs typeface="宋体"/>
                      </a:endParaRPr>
                    </a:p>
                  </a:txBody>
                  <a:tcPr marL="0" marR="0" marT="6096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marL="167005">
                        <a:lnSpc>
                          <a:spcPct val="100000"/>
                        </a:lnSpc>
                        <a:spcBef>
                          <a:spcPts val="285"/>
                        </a:spcBef>
                      </a:pPr>
                      <a:r>
                        <a:rPr sz="1200" spc="-10">
                          <a:solidFill>
                            <a:srgbClr val="FFFFFF"/>
                          </a:solidFill>
                          <a:latin typeface="宋体"/>
                          <a:cs typeface="宋体"/>
                        </a:rPr>
                        <a:t>门、窗轻微作</a:t>
                      </a:r>
                      <a:endParaRPr sz="1200">
                        <a:latin typeface="宋体"/>
                        <a:cs typeface="宋体"/>
                      </a:endParaRPr>
                    </a:p>
                  </a:txBody>
                  <a:tcPr marL="0" marR="0" marT="3619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marL="91440" marR="21590">
                        <a:lnSpc>
                          <a:spcPct val="100000"/>
                        </a:lnSpc>
                        <a:spcBef>
                          <a:spcPts val="480"/>
                        </a:spcBef>
                      </a:pPr>
                      <a:r>
                        <a:rPr sz="1200" spc="-10">
                          <a:solidFill>
                            <a:srgbClr val="FFFFFF"/>
                          </a:solidFill>
                          <a:latin typeface="宋体"/>
                          <a:cs typeface="宋体"/>
                        </a:rPr>
                        <a:t>悬挂物微动</a:t>
                      </a:r>
                      <a:endParaRPr sz="1200">
                        <a:latin typeface="宋体"/>
                        <a:cs typeface="宋体"/>
                      </a:endParaRPr>
                    </a:p>
                  </a:txBody>
                  <a:tcPr marL="0" marR="0" marT="6096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28575">
                      <a:solidFill>
                        <a:srgbClr val="FFFFFF"/>
                      </a:solidFill>
                      <a:prstDash val="solid"/>
                    </a:lnR>
                    <a:lnT w="12700">
                      <a:solidFill>
                        <a:srgbClr val="FFFFFF"/>
                      </a:solidFill>
                      <a:prstDash val="solid"/>
                    </a:lnT>
                    <a:lnB w="12700">
                      <a:solidFill>
                        <a:srgbClr val="FFFFFF"/>
                      </a:solidFill>
                      <a:prstDash val="solid"/>
                    </a:lnB>
                  </a:tcPr>
                </a:tc>
              </a:tr>
              <a:tr h="360680">
                <a:tc vMerge="1">
                  <a:txBody>
                    <a:bodyPr vert="horz" wrap="square"/>
                    <a:lstStyle/>
                    <a:p/>
                  </a:txBody>
                  <a:tcPr marL="0" marR="0" marT="0" marB="0"/>
                </a:tc>
                <a:tc>
                  <a:txBody>
                    <a:bodyPr vert="horz" wrap="square"/>
                    <a:lstStyle/>
                    <a:p>
                      <a:pPr marR="5715" algn="ctr">
                        <a:lnSpc>
                          <a:spcPct val="100000"/>
                        </a:lnSpc>
                        <a:spcBef>
                          <a:spcPts val="315"/>
                        </a:spcBef>
                      </a:pPr>
                      <a:r>
                        <a:rPr sz="1200" spc="-25">
                          <a:solidFill>
                            <a:srgbClr val="FFFFFF"/>
                          </a:solidFill>
                          <a:latin typeface="Times New Roman"/>
                          <a:cs typeface="Times New Roman"/>
                        </a:rPr>
                        <a:t>IV</a:t>
                      </a:r>
                      <a:endParaRPr sz="1200">
                        <a:latin typeface="Times New Roman"/>
                        <a:cs typeface="Times New Roman"/>
                      </a:endParaRPr>
                    </a:p>
                  </a:txBody>
                  <a:tcPr marL="0" marR="0" marT="40005" marB="0">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marL="91440" marR="190500">
                        <a:lnSpc>
                          <a:spcPts val="1150"/>
                        </a:lnSpc>
                        <a:spcBef>
                          <a:spcPts val="440"/>
                        </a:spcBef>
                      </a:pPr>
                      <a:r>
                        <a:rPr sz="1200" spc="-5">
                          <a:solidFill>
                            <a:srgbClr val="FFFFFF"/>
                          </a:solidFill>
                          <a:latin typeface="宋体"/>
                          <a:cs typeface="宋体"/>
                        </a:rPr>
                        <a:t>室内多数人感觉，少数人</a:t>
                      </a:r>
                      <a:r>
                        <a:rPr sz="1200" spc="-15">
                          <a:solidFill>
                            <a:srgbClr val="FFFFFF"/>
                          </a:solidFill>
                          <a:latin typeface="宋体"/>
                          <a:cs typeface="宋体"/>
                        </a:rPr>
                        <a:t>梦中惊醒</a:t>
                      </a:r>
                      <a:endParaRPr sz="1200">
                        <a:latin typeface="宋体"/>
                        <a:cs typeface="宋体"/>
                      </a:endParaRPr>
                    </a:p>
                  </a:txBody>
                  <a:tcPr marL="0" marR="0" marT="558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marL="154305">
                        <a:lnSpc>
                          <a:spcPct val="100000"/>
                        </a:lnSpc>
                        <a:spcBef>
                          <a:spcPts val="390"/>
                        </a:spcBef>
                      </a:pPr>
                      <a:r>
                        <a:rPr sz="1000" spc="-15">
                          <a:solidFill>
                            <a:srgbClr val="FFFFFF"/>
                          </a:solidFill>
                          <a:latin typeface="宋体"/>
                          <a:cs typeface="宋体"/>
                        </a:rPr>
                        <a:t>门窗作响</a:t>
                      </a:r>
                      <a:endParaRPr sz="1000">
                        <a:latin typeface="宋体"/>
                        <a:cs typeface="宋体"/>
                      </a:endParaRPr>
                    </a:p>
                  </a:txBody>
                  <a:tcPr marL="0" marR="0" marT="4953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marL="91440" marR="21590">
                        <a:lnSpc>
                          <a:spcPct val="100000"/>
                        </a:lnSpc>
                        <a:spcBef>
                          <a:spcPts val="830"/>
                        </a:spcBef>
                      </a:pPr>
                      <a:r>
                        <a:rPr sz="1200" spc="-5">
                          <a:solidFill>
                            <a:srgbClr val="FFFFFF"/>
                          </a:solidFill>
                          <a:latin typeface="宋体"/>
                          <a:cs typeface="宋体"/>
                        </a:rPr>
                        <a:t>悬挂物明显摆动，器皿作响</a:t>
                      </a:r>
                      <a:endParaRPr sz="1200">
                        <a:latin typeface="宋体"/>
                        <a:cs typeface="宋体"/>
                      </a:endParaRPr>
                    </a:p>
                  </a:txBody>
                  <a:tcPr marL="0" marR="0" marT="1054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28575">
                      <a:solidFill>
                        <a:srgbClr val="FFFFFF"/>
                      </a:solidFill>
                      <a:prstDash val="solid"/>
                    </a:lnR>
                    <a:lnT w="12700">
                      <a:solidFill>
                        <a:srgbClr val="FFFFFF"/>
                      </a:solidFill>
                      <a:prstDash val="solid"/>
                    </a:lnT>
                    <a:lnB w="12700">
                      <a:solidFill>
                        <a:srgbClr val="FFFFFF"/>
                      </a:solidFill>
                      <a:prstDash val="solid"/>
                    </a:lnB>
                  </a:tcPr>
                </a:tc>
              </a:tr>
              <a:tr h="571500">
                <a:tc rowSpan="8">
                  <a:txBody>
                    <a:bodyPr vert="horz" wrap="square"/>
                    <a:lstStyle/>
                    <a:p>
                      <a:pPr>
                        <a:lnSpc>
                          <a:spcPct val="100000"/>
                        </a:lnSpc>
                      </a:pPr>
                      <a:endParaRPr sz="1100">
                        <a:latin typeface="Times New Roman"/>
                        <a:cs typeface="Times New Roman"/>
                      </a:endParaRPr>
                    </a:p>
                  </a:txBody>
                  <a:tcPr marL="0" marR="0" marT="0" marB="0">
                    <a:solidFill>
                      <a:srgbClr val="003399"/>
                    </a:solidFill>
                  </a:tcPr>
                </a:tc>
                <a:tc>
                  <a:txBody>
                    <a:bodyPr vert="horz" wrap="square"/>
                    <a:lstStyle/>
                    <a:p>
                      <a:pPr marR="5715" algn="ctr">
                        <a:lnSpc>
                          <a:spcPct val="100000"/>
                        </a:lnSpc>
                        <a:spcBef>
                          <a:spcPts val="500"/>
                        </a:spcBef>
                      </a:pPr>
                      <a:r>
                        <a:rPr sz="1200">
                          <a:solidFill>
                            <a:srgbClr val="FFFFFF"/>
                          </a:solidFill>
                          <a:latin typeface="Times New Roman"/>
                          <a:cs typeface="Times New Roman"/>
                        </a:rPr>
                        <a:t>V</a:t>
                      </a:r>
                      <a:endParaRPr sz="1200">
                        <a:latin typeface="Times New Roman"/>
                        <a:cs typeface="Times New Roman"/>
                      </a:endParaRPr>
                    </a:p>
                  </a:txBody>
                  <a:tcPr marL="0" marR="0" marT="63500" marB="0">
                    <a:lnR w="12700">
                      <a:solidFill>
                        <a:srgbClr val="FFFFFF"/>
                      </a:solidFill>
                      <a:prstDash val="solid"/>
                    </a:lnR>
                    <a:lnT w="12700">
                      <a:solidFill>
                        <a:srgbClr val="FFFFFF"/>
                      </a:solidFill>
                      <a:prstDash val="solid"/>
                    </a:lnT>
                    <a:lnB w="12700">
                      <a:solidFill>
                        <a:srgbClr val="FFFFFF"/>
                      </a:solidFill>
                      <a:prstDash val="solid"/>
                    </a:lnB>
                    <a:solidFill>
                      <a:srgbClr val="003399"/>
                    </a:solidFill>
                  </a:tcPr>
                </a:tc>
                <a:tc>
                  <a:txBody>
                    <a:bodyPr vert="horz" wrap="square"/>
                    <a:lstStyle/>
                    <a:p>
                      <a:pPr marL="91440" marR="190500">
                        <a:lnSpc>
                          <a:spcPct val="100000"/>
                        </a:lnSpc>
                        <a:spcBef>
                          <a:spcPts val="940"/>
                        </a:spcBef>
                      </a:pPr>
                      <a:r>
                        <a:rPr sz="1200" spc="-5">
                          <a:solidFill>
                            <a:srgbClr val="FFFFFF"/>
                          </a:solidFill>
                          <a:latin typeface="宋体"/>
                          <a:cs typeface="宋体"/>
                        </a:rPr>
                        <a:t>室内普遍感觉，室外多数人感觉，多数人梦中惊醒</a:t>
                      </a:r>
                      <a:endParaRPr sz="1200">
                        <a:latin typeface="宋体"/>
                        <a:cs typeface="宋体"/>
                      </a:endParaRPr>
                    </a:p>
                  </a:txBody>
                  <a:tcPr marL="0" marR="0" marT="1193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003399"/>
                    </a:solidFill>
                  </a:tcPr>
                </a:tc>
                <a:tc>
                  <a:txBody>
                    <a:bodyPr vert="horz" wrap="square"/>
                    <a:lstStyle/>
                    <a:p>
                      <a:pPr marL="90805" marR="146050">
                        <a:lnSpc>
                          <a:spcPct val="100000"/>
                        </a:lnSpc>
                        <a:spcBef>
                          <a:spcPts val="570"/>
                        </a:spcBef>
                      </a:pPr>
                      <a:r>
                        <a:rPr sz="1000" spc="-10">
                          <a:solidFill>
                            <a:srgbClr val="FFFFFF"/>
                          </a:solidFill>
                          <a:latin typeface="宋体"/>
                          <a:cs typeface="宋体"/>
                        </a:rPr>
                        <a:t>门窗、屋顶、屋架颤</a:t>
                      </a:r>
                      <a:r>
                        <a:rPr sz="1000" spc="-50">
                          <a:solidFill>
                            <a:srgbClr val="FFFFFF"/>
                          </a:solidFill>
                          <a:latin typeface="宋体"/>
                          <a:cs typeface="宋体"/>
                        </a:rPr>
                        <a:t> </a:t>
                      </a:r>
                      <a:r>
                        <a:rPr sz="1000" spc="-5">
                          <a:solidFill>
                            <a:srgbClr val="FFFFFF"/>
                          </a:solidFill>
                          <a:latin typeface="宋体"/>
                          <a:cs typeface="宋体"/>
                        </a:rPr>
                        <a:t>动作响，灰土掉落，抹</a:t>
                      </a:r>
                      <a:r>
                        <a:rPr sz="1000" spc="-10">
                          <a:solidFill>
                            <a:srgbClr val="FFFFFF"/>
                          </a:solidFill>
                          <a:latin typeface="宋体"/>
                          <a:cs typeface="宋体"/>
                        </a:rPr>
                        <a:t>灰出现微细裂缝</a:t>
                      </a:r>
                      <a:endParaRPr sz="1000">
                        <a:latin typeface="宋体"/>
                        <a:cs typeface="宋体"/>
                      </a:endParaRPr>
                    </a:p>
                  </a:txBody>
                  <a:tcPr marL="0" marR="0" marT="7239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003399"/>
                    </a:solidFill>
                  </a:tcPr>
                </a:tc>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003399"/>
                    </a:solidFill>
                  </a:tcPr>
                </a:tc>
                <a:tc>
                  <a:txBody>
                    <a:bodyPr vert="horz" wrap="square"/>
                    <a:lstStyle/>
                    <a:p>
                      <a:pPr marL="91440" marR="21590">
                        <a:lnSpc>
                          <a:spcPct val="100000"/>
                        </a:lnSpc>
                        <a:spcBef>
                          <a:spcPts val="1010"/>
                        </a:spcBef>
                      </a:pPr>
                      <a:r>
                        <a:rPr sz="1200" spc="-10">
                          <a:solidFill>
                            <a:srgbClr val="FFFFFF"/>
                          </a:solidFill>
                          <a:latin typeface="宋体"/>
                          <a:cs typeface="宋体"/>
                        </a:rPr>
                        <a:t>不稳定器翻倒</a:t>
                      </a:r>
                      <a:endParaRPr sz="1200">
                        <a:latin typeface="宋体"/>
                        <a:cs typeface="宋体"/>
                      </a:endParaRPr>
                    </a:p>
                  </a:txBody>
                  <a:tcPr marL="0" marR="0" marT="1282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gn="ctr">
                        <a:lnSpc>
                          <a:spcPct val="100000"/>
                        </a:lnSpc>
                        <a:spcBef>
                          <a:spcPts val="490"/>
                        </a:spcBef>
                      </a:pPr>
                      <a:r>
                        <a:rPr sz="1400" spc="-25">
                          <a:solidFill>
                            <a:srgbClr val="FFFFFF"/>
                          </a:solidFill>
                          <a:latin typeface="Times New Roman"/>
                          <a:cs typeface="Times New Roman"/>
                        </a:rPr>
                        <a:t>31</a:t>
                      </a:r>
                      <a:endParaRPr sz="1400">
                        <a:latin typeface="Times New Roman"/>
                        <a:cs typeface="Times New Roman"/>
                      </a:endParaRPr>
                    </a:p>
                    <a:p>
                      <a:pPr algn="ctr">
                        <a:lnSpc>
                          <a:spcPct val="100000"/>
                        </a:lnSpc>
                        <a:spcBef>
                          <a:spcPts val="15"/>
                        </a:spcBef>
                      </a:pPr>
                      <a:r>
                        <a:rPr sz="1000" spc="-10">
                          <a:solidFill>
                            <a:srgbClr val="FFFFFF"/>
                          </a:solidFill>
                          <a:latin typeface="宋体"/>
                          <a:cs typeface="宋体"/>
                        </a:rPr>
                        <a:t>（</a:t>
                      </a:r>
                      <a:r>
                        <a:rPr sz="1000" spc="-10">
                          <a:solidFill>
                            <a:srgbClr val="FFFFFF"/>
                          </a:solidFill>
                          <a:latin typeface="Times New Roman"/>
                          <a:cs typeface="Times New Roman"/>
                        </a:rPr>
                        <a:t>22~44</a:t>
                      </a:r>
                      <a:r>
                        <a:rPr sz="1000" spc="-10">
                          <a:solidFill>
                            <a:srgbClr val="FFFFFF"/>
                          </a:solidFill>
                          <a:latin typeface="宋体"/>
                          <a:cs typeface="宋体"/>
                        </a:rPr>
                        <a:t>）</a:t>
                      </a:r>
                      <a:endParaRPr sz="1000">
                        <a:latin typeface="宋体"/>
                        <a:cs typeface="宋体"/>
                      </a:endParaRPr>
                    </a:p>
                  </a:txBody>
                  <a:tcPr marL="0" marR="0" marT="6223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gn="ctr">
                        <a:lnSpc>
                          <a:spcPct val="100000"/>
                        </a:lnSpc>
                        <a:spcBef>
                          <a:spcPts val="484"/>
                        </a:spcBef>
                      </a:pPr>
                      <a:r>
                        <a:rPr sz="1600">
                          <a:solidFill>
                            <a:srgbClr val="FFFFFF"/>
                          </a:solidFill>
                          <a:latin typeface="Times New Roman"/>
                          <a:cs typeface="Times New Roman"/>
                        </a:rPr>
                        <a:t>3</a:t>
                      </a:r>
                      <a:endParaRPr sz="1600">
                        <a:latin typeface="Times New Roman"/>
                        <a:cs typeface="Times New Roman"/>
                      </a:endParaRPr>
                    </a:p>
                    <a:p>
                      <a:pPr algn="ctr">
                        <a:lnSpc>
                          <a:spcPct val="100000"/>
                        </a:lnSpc>
                        <a:spcBef>
                          <a:spcPts val="20"/>
                        </a:spcBef>
                      </a:pPr>
                      <a:r>
                        <a:rPr sz="1000" spc="-10">
                          <a:solidFill>
                            <a:srgbClr val="FFFFFF"/>
                          </a:solidFill>
                          <a:latin typeface="宋体"/>
                          <a:cs typeface="宋体"/>
                        </a:rPr>
                        <a:t>（</a:t>
                      </a:r>
                      <a:r>
                        <a:rPr sz="1000" spc="-10">
                          <a:solidFill>
                            <a:srgbClr val="FFFFFF"/>
                          </a:solidFill>
                          <a:latin typeface="Times New Roman"/>
                          <a:cs typeface="Times New Roman"/>
                        </a:rPr>
                        <a:t>2~4</a:t>
                      </a:r>
                      <a:r>
                        <a:rPr sz="1000" spc="-10">
                          <a:solidFill>
                            <a:srgbClr val="FFFFFF"/>
                          </a:solidFill>
                          <a:latin typeface="宋体"/>
                          <a:cs typeface="宋体"/>
                        </a:rPr>
                        <a:t>）</a:t>
                      </a:r>
                      <a:endParaRPr sz="1000">
                        <a:latin typeface="宋体"/>
                        <a:cs typeface="宋体"/>
                      </a:endParaRPr>
                    </a:p>
                  </a:txBody>
                  <a:tcPr marL="0" marR="0" marT="61594" marB="0">
                    <a:lnL w="12700">
                      <a:solidFill>
                        <a:srgbClr val="FFFFFF"/>
                      </a:solidFill>
                      <a:prstDash val="solid"/>
                    </a:lnL>
                    <a:lnR w="28575">
                      <a:solidFill>
                        <a:srgbClr val="FFFFFF"/>
                      </a:solidFill>
                      <a:prstDash val="solid"/>
                    </a:lnR>
                    <a:lnT w="12700">
                      <a:solidFill>
                        <a:srgbClr val="FFFFFF"/>
                      </a:solidFill>
                      <a:prstDash val="solid"/>
                    </a:lnT>
                    <a:lnB w="12700">
                      <a:solidFill>
                        <a:srgbClr val="FFFFFF"/>
                      </a:solidFill>
                      <a:prstDash val="solid"/>
                    </a:lnB>
                    <a:solidFill>
                      <a:srgbClr val="003399"/>
                    </a:solidFill>
                  </a:tcPr>
                </a:tc>
              </a:tr>
              <a:tr h="639445">
                <a:tc vMerge="1">
                  <a:txBody>
                    <a:bodyPr vert="horz" wrap="square"/>
                    <a:lstStyle/>
                    <a:p/>
                  </a:txBody>
                  <a:tcPr marL="0" marR="0" marT="0" marB="0">
                    <a:solidFill>
                      <a:srgbClr val="003399"/>
                    </a:solidFill>
                  </a:tcPr>
                </a:tc>
                <a:tc>
                  <a:txBody>
                    <a:bodyPr vert="horz" wrap="square"/>
                    <a:lstStyle/>
                    <a:p>
                      <a:pPr marR="5715" algn="ctr">
                        <a:lnSpc>
                          <a:spcPct val="100000"/>
                        </a:lnSpc>
                        <a:spcBef>
                          <a:spcPts val="315"/>
                        </a:spcBef>
                      </a:pPr>
                      <a:r>
                        <a:rPr sz="1200" spc="-25">
                          <a:solidFill>
                            <a:srgbClr val="FFFFFF"/>
                          </a:solidFill>
                          <a:latin typeface="Times New Roman"/>
                          <a:cs typeface="Times New Roman"/>
                        </a:rPr>
                        <a:t>VI</a:t>
                      </a:r>
                      <a:endParaRPr sz="1200">
                        <a:latin typeface="Times New Roman"/>
                        <a:cs typeface="Times New Roman"/>
                      </a:endParaRPr>
                    </a:p>
                  </a:txBody>
                  <a:tcPr marL="0" marR="0" marT="40005" marB="0">
                    <a:lnR w="12700">
                      <a:solidFill>
                        <a:srgbClr val="FFFFFF"/>
                      </a:solidFill>
                      <a:prstDash val="solid"/>
                    </a:lnR>
                    <a:lnT w="12700">
                      <a:solidFill>
                        <a:srgbClr val="FFFFFF"/>
                      </a:solidFill>
                      <a:prstDash val="solid"/>
                    </a:lnT>
                    <a:lnB w="12700">
                      <a:solidFill>
                        <a:srgbClr val="FFFFFF"/>
                      </a:solidFill>
                      <a:prstDash val="solid"/>
                    </a:lnB>
                    <a:solidFill>
                      <a:srgbClr val="003399"/>
                    </a:solidFill>
                  </a:tcPr>
                </a:tc>
                <a:tc>
                  <a:txBody>
                    <a:bodyPr vert="horz" wrap="square"/>
                    <a:lstStyle/>
                    <a:p>
                      <a:pPr>
                        <a:lnSpc>
                          <a:spcPct val="100000"/>
                        </a:lnSpc>
                        <a:spcBef>
                          <a:spcPts val="55"/>
                        </a:spcBef>
                      </a:pPr>
                      <a:endParaRPr sz="1550">
                        <a:latin typeface="Times New Roman"/>
                        <a:cs typeface="Times New Roman"/>
                      </a:endParaRPr>
                    </a:p>
                    <a:p>
                      <a:pPr marL="91440">
                        <a:lnSpc>
                          <a:spcPct val="100000"/>
                        </a:lnSpc>
                      </a:pPr>
                      <a:r>
                        <a:rPr sz="1200" spc="-10">
                          <a:solidFill>
                            <a:srgbClr val="FFFFFF"/>
                          </a:solidFill>
                          <a:latin typeface="宋体"/>
                          <a:cs typeface="宋体"/>
                        </a:rPr>
                        <a:t>惊慌失措，仓惶逃出</a:t>
                      </a:r>
                      <a:endParaRPr sz="1200">
                        <a:latin typeface="宋体"/>
                        <a:cs typeface="宋体"/>
                      </a:endParaRPr>
                    </a:p>
                  </a:txBody>
                  <a:tcPr marL="0" marR="0" marT="69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003399"/>
                    </a:solidFill>
                  </a:tcPr>
                </a:tc>
                <a:tc>
                  <a:txBody>
                    <a:bodyPr vert="horz" wrap="square"/>
                    <a:lstStyle/>
                    <a:p>
                      <a:pPr marL="90805" marR="196850" algn="just">
                        <a:lnSpc>
                          <a:spcPct val="102699"/>
                        </a:lnSpc>
                        <a:spcBef>
                          <a:spcPts val="280"/>
                        </a:spcBef>
                      </a:pPr>
                      <a:r>
                        <a:rPr sz="1200">
                          <a:solidFill>
                            <a:srgbClr val="FFFFFF"/>
                          </a:solidFill>
                          <a:latin typeface="宋体"/>
                          <a:cs typeface="宋体"/>
                        </a:rPr>
                        <a:t>损坏</a:t>
                      </a:r>
                      <a:r>
                        <a:rPr sz="1200">
                          <a:solidFill>
                            <a:srgbClr val="FFFFFF"/>
                          </a:solidFill>
                          <a:latin typeface="Times New Roman"/>
                          <a:cs typeface="Times New Roman"/>
                        </a:rPr>
                        <a:t>——</a:t>
                      </a:r>
                      <a:r>
                        <a:rPr sz="1200" spc="-15">
                          <a:solidFill>
                            <a:srgbClr val="FFFFFF"/>
                          </a:solidFill>
                          <a:latin typeface="宋体"/>
                          <a:cs typeface="宋体"/>
                        </a:rPr>
                        <a:t>个别砖瓦</a:t>
                      </a:r>
                      <a:r>
                        <a:rPr sz="1200" spc="-10">
                          <a:solidFill>
                            <a:srgbClr val="FFFFFF"/>
                          </a:solidFill>
                          <a:latin typeface="宋体"/>
                          <a:cs typeface="宋体"/>
                        </a:rPr>
                        <a:t>掉落、墙体微细裂</a:t>
                      </a:r>
                      <a:r>
                        <a:rPr sz="1200" spc="-50">
                          <a:solidFill>
                            <a:srgbClr val="FFFFFF"/>
                          </a:solidFill>
                          <a:latin typeface="宋体"/>
                          <a:cs typeface="宋体"/>
                        </a:rPr>
                        <a:t>缝</a:t>
                      </a:r>
                      <a:endParaRPr sz="1200">
                        <a:latin typeface="宋体"/>
                        <a:cs typeface="宋体"/>
                      </a:endParaRPr>
                    </a:p>
                  </a:txBody>
                  <a:tcPr marL="0" marR="0" marT="3556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003399"/>
                    </a:solidFill>
                  </a:tcPr>
                </a:tc>
                <a:tc>
                  <a:txBody>
                    <a:bodyPr vert="horz" wrap="square"/>
                    <a:lstStyle/>
                    <a:p>
                      <a:pPr marL="91440">
                        <a:lnSpc>
                          <a:spcPct val="100000"/>
                        </a:lnSpc>
                        <a:spcBef>
                          <a:spcPts val="325"/>
                        </a:spcBef>
                      </a:pPr>
                      <a:r>
                        <a:rPr sz="1000" spc="-10">
                          <a:solidFill>
                            <a:srgbClr val="FFFFFF"/>
                          </a:solidFill>
                          <a:latin typeface="Times New Roman"/>
                          <a:cs typeface="Times New Roman"/>
                        </a:rPr>
                        <a:t>0~0.10</a:t>
                      </a:r>
                      <a:endParaRPr sz="1000">
                        <a:latin typeface="Times New Roman"/>
                        <a:cs typeface="Times New Roman"/>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003399"/>
                    </a:solidFill>
                  </a:tcPr>
                </a:tc>
                <a:tc>
                  <a:txBody>
                    <a:bodyPr vert="horz" wrap="square"/>
                    <a:lstStyle/>
                    <a:p>
                      <a:pPr marL="91440" marR="151765" algn="just">
                        <a:lnSpc>
                          <a:spcPct val="100000"/>
                        </a:lnSpc>
                        <a:spcBef>
                          <a:spcPts val="395"/>
                        </a:spcBef>
                      </a:pPr>
                      <a:r>
                        <a:rPr sz="1200" spc="-5">
                          <a:solidFill>
                            <a:srgbClr val="FFFFFF"/>
                          </a:solidFill>
                          <a:latin typeface="宋体"/>
                          <a:cs typeface="宋体"/>
                        </a:rPr>
                        <a:t>河岸和松软土上出现裂缝，饱和砂层出现喷砂冒水，地面上有的砖烟囱轻</a:t>
                      </a:r>
                      <a:r>
                        <a:rPr sz="1200" spc="-10">
                          <a:solidFill>
                            <a:srgbClr val="FFFFFF"/>
                          </a:solidFill>
                          <a:latin typeface="宋体"/>
                          <a:cs typeface="宋体"/>
                        </a:rPr>
                        <a:t>度裂缝、掉头</a:t>
                      </a:r>
                      <a:endParaRPr sz="1200">
                        <a:latin typeface="宋体"/>
                        <a:cs typeface="宋体"/>
                      </a:endParaRPr>
                    </a:p>
                  </a:txBody>
                  <a:tcPr marL="0" marR="0" marT="5016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gn="ctr">
                        <a:lnSpc>
                          <a:spcPct val="100000"/>
                        </a:lnSpc>
                        <a:spcBef>
                          <a:spcPts val="310"/>
                        </a:spcBef>
                      </a:pPr>
                      <a:r>
                        <a:rPr sz="1400" spc="-25">
                          <a:solidFill>
                            <a:srgbClr val="FFFFFF"/>
                          </a:solidFill>
                          <a:latin typeface="Times New Roman"/>
                          <a:cs typeface="Times New Roman"/>
                        </a:rPr>
                        <a:t>63</a:t>
                      </a:r>
                      <a:endParaRPr sz="1400">
                        <a:latin typeface="Times New Roman"/>
                        <a:cs typeface="Times New Roman"/>
                      </a:endParaRPr>
                    </a:p>
                    <a:p>
                      <a:pPr algn="ctr">
                        <a:lnSpc>
                          <a:spcPct val="100000"/>
                        </a:lnSpc>
                        <a:spcBef>
                          <a:spcPts val="15"/>
                        </a:spcBef>
                      </a:pPr>
                      <a:r>
                        <a:rPr sz="1000" spc="-10">
                          <a:solidFill>
                            <a:srgbClr val="FFFFFF"/>
                          </a:solidFill>
                          <a:latin typeface="宋体"/>
                          <a:cs typeface="宋体"/>
                        </a:rPr>
                        <a:t>（</a:t>
                      </a:r>
                      <a:r>
                        <a:rPr sz="1000" spc="-10">
                          <a:solidFill>
                            <a:srgbClr val="FFFFFF"/>
                          </a:solidFill>
                          <a:latin typeface="Times New Roman"/>
                          <a:cs typeface="Times New Roman"/>
                        </a:rPr>
                        <a:t>45~89</a:t>
                      </a:r>
                      <a:r>
                        <a:rPr sz="1000" spc="-10">
                          <a:solidFill>
                            <a:srgbClr val="FFFFFF"/>
                          </a:solidFill>
                          <a:latin typeface="宋体"/>
                          <a:cs typeface="宋体"/>
                        </a:rPr>
                        <a:t>）</a:t>
                      </a:r>
                      <a:endParaRPr sz="1000">
                        <a:latin typeface="宋体"/>
                        <a:cs typeface="宋体"/>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gn="ctr">
                        <a:lnSpc>
                          <a:spcPct val="100000"/>
                        </a:lnSpc>
                        <a:spcBef>
                          <a:spcPts val="305"/>
                        </a:spcBef>
                      </a:pPr>
                      <a:r>
                        <a:rPr sz="1600">
                          <a:solidFill>
                            <a:srgbClr val="FFFFFF"/>
                          </a:solidFill>
                          <a:latin typeface="Times New Roman"/>
                          <a:cs typeface="Times New Roman"/>
                        </a:rPr>
                        <a:t>6</a:t>
                      </a:r>
                      <a:endParaRPr sz="1600">
                        <a:latin typeface="Times New Roman"/>
                        <a:cs typeface="Times New Roman"/>
                      </a:endParaRPr>
                    </a:p>
                    <a:p>
                      <a:pPr algn="ctr">
                        <a:lnSpc>
                          <a:spcPct val="100000"/>
                        </a:lnSpc>
                        <a:spcBef>
                          <a:spcPts val="20"/>
                        </a:spcBef>
                      </a:pPr>
                      <a:r>
                        <a:rPr sz="1000" spc="-10">
                          <a:solidFill>
                            <a:srgbClr val="FFFFFF"/>
                          </a:solidFill>
                          <a:latin typeface="宋体"/>
                          <a:cs typeface="宋体"/>
                        </a:rPr>
                        <a:t>（</a:t>
                      </a:r>
                      <a:r>
                        <a:rPr sz="1000" spc="-10">
                          <a:solidFill>
                            <a:srgbClr val="FFFFFF"/>
                          </a:solidFill>
                          <a:latin typeface="Times New Roman"/>
                          <a:cs typeface="Times New Roman"/>
                        </a:rPr>
                        <a:t>5~9</a:t>
                      </a:r>
                      <a:r>
                        <a:rPr sz="1000" spc="-10">
                          <a:solidFill>
                            <a:srgbClr val="FFFFFF"/>
                          </a:solidFill>
                          <a:latin typeface="宋体"/>
                          <a:cs typeface="宋体"/>
                        </a:rPr>
                        <a:t>）</a:t>
                      </a:r>
                      <a:endParaRPr sz="1000">
                        <a:latin typeface="宋体"/>
                        <a:cs typeface="宋体"/>
                      </a:endParaRPr>
                    </a:p>
                  </a:txBody>
                  <a:tcPr marL="0" marR="0" marT="38735" marB="0">
                    <a:lnL w="12700">
                      <a:solidFill>
                        <a:srgbClr val="FFFFFF"/>
                      </a:solidFill>
                      <a:prstDash val="solid"/>
                    </a:lnL>
                    <a:lnR w="28575">
                      <a:solidFill>
                        <a:srgbClr val="FFFFFF"/>
                      </a:solidFill>
                      <a:prstDash val="solid"/>
                    </a:lnR>
                    <a:lnT w="12700">
                      <a:solidFill>
                        <a:srgbClr val="FFFFFF"/>
                      </a:solidFill>
                      <a:prstDash val="solid"/>
                    </a:lnT>
                    <a:lnB w="12700">
                      <a:solidFill>
                        <a:srgbClr val="FFFFFF"/>
                      </a:solidFill>
                      <a:prstDash val="solid"/>
                    </a:lnB>
                  </a:tcPr>
                </a:tc>
              </a:tr>
              <a:tr h="493395">
                <a:tc vMerge="1">
                  <a:txBody>
                    <a:bodyPr vert="horz" wrap="square"/>
                    <a:lstStyle/>
                    <a:p/>
                  </a:txBody>
                  <a:tcPr marL="0" marR="0" marT="0" marB="0">
                    <a:solidFill>
                      <a:srgbClr val="003399"/>
                    </a:solidFill>
                  </a:tcPr>
                </a:tc>
                <a:tc>
                  <a:txBody>
                    <a:bodyPr vert="horz" wrap="square"/>
                    <a:lstStyle/>
                    <a:p>
                      <a:pPr marR="5715" algn="ctr">
                        <a:lnSpc>
                          <a:spcPct val="100000"/>
                        </a:lnSpc>
                        <a:spcBef>
                          <a:spcPts val="315"/>
                        </a:spcBef>
                      </a:pPr>
                      <a:r>
                        <a:rPr sz="1200" spc="-25">
                          <a:solidFill>
                            <a:srgbClr val="FFFFFF"/>
                          </a:solidFill>
                          <a:latin typeface="Times New Roman"/>
                          <a:cs typeface="Times New Roman"/>
                        </a:rPr>
                        <a:t>VII</a:t>
                      </a:r>
                      <a:endParaRPr sz="1200">
                        <a:latin typeface="Times New Roman"/>
                        <a:cs typeface="Times New Roman"/>
                      </a:endParaRPr>
                    </a:p>
                  </a:txBody>
                  <a:tcPr marL="0" marR="0" marT="40005" marB="0">
                    <a:lnR w="12700">
                      <a:solidFill>
                        <a:srgbClr val="FFFFFF"/>
                      </a:solidFill>
                      <a:prstDash val="solid"/>
                    </a:lnR>
                    <a:lnT w="12700">
                      <a:solidFill>
                        <a:srgbClr val="FFFFFF"/>
                      </a:solidFill>
                      <a:prstDash val="solid"/>
                    </a:lnT>
                    <a:lnB w="12700">
                      <a:solidFill>
                        <a:srgbClr val="FFFFFF"/>
                      </a:solidFill>
                      <a:prstDash val="solid"/>
                    </a:lnB>
                    <a:solidFill>
                      <a:srgbClr val="003399"/>
                    </a:solidFill>
                  </a:tcPr>
                </a:tc>
                <a:tc>
                  <a:txBody>
                    <a:bodyPr vert="horz" wrap="square"/>
                    <a:lstStyle/>
                    <a:p>
                      <a:pPr marL="91440">
                        <a:lnSpc>
                          <a:spcPct val="100000"/>
                        </a:lnSpc>
                        <a:spcBef>
                          <a:spcPts val="395"/>
                        </a:spcBef>
                      </a:pPr>
                      <a:r>
                        <a:rPr sz="1200" spc="-10">
                          <a:solidFill>
                            <a:srgbClr val="FFFFFF"/>
                          </a:solidFill>
                          <a:latin typeface="宋体"/>
                          <a:cs typeface="宋体"/>
                        </a:rPr>
                        <a:t>大数多人仓惶逃出</a:t>
                      </a:r>
                      <a:endParaRPr sz="1200">
                        <a:latin typeface="宋体"/>
                        <a:cs typeface="宋体"/>
                      </a:endParaRPr>
                    </a:p>
                  </a:txBody>
                  <a:tcPr marL="0" marR="0" marT="5016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003399"/>
                    </a:solidFill>
                  </a:tcPr>
                </a:tc>
                <a:tc>
                  <a:txBody>
                    <a:bodyPr vert="horz" wrap="square"/>
                    <a:lstStyle/>
                    <a:p>
                      <a:pPr marL="90805" marR="18415">
                        <a:lnSpc>
                          <a:spcPct val="105500"/>
                        </a:lnSpc>
                        <a:spcBef>
                          <a:spcPts val="259"/>
                        </a:spcBef>
                      </a:pPr>
                      <a:r>
                        <a:rPr sz="1000">
                          <a:solidFill>
                            <a:srgbClr val="FFFFFF"/>
                          </a:solidFill>
                          <a:latin typeface="宋体"/>
                          <a:cs typeface="宋体"/>
                        </a:rPr>
                        <a:t>轻度破坏</a:t>
                      </a:r>
                      <a:r>
                        <a:rPr sz="1000">
                          <a:solidFill>
                            <a:srgbClr val="FFFFFF"/>
                          </a:solidFill>
                          <a:latin typeface="Times New Roman"/>
                          <a:cs typeface="Times New Roman"/>
                        </a:rPr>
                        <a:t>——</a:t>
                      </a:r>
                      <a:r>
                        <a:rPr sz="1000" spc="-10">
                          <a:solidFill>
                            <a:srgbClr val="FFFFFF"/>
                          </a:solidFill>
                          <a:latin typeface="宋体"/>
                          <a:cs typeface="宋体"/>
                        </a:rPr>
                        <a:t>局部破坏、开裂，但不防碍使用</a:t>
                      </a:r>
                      <a:endParaRPr sz="1000">
                        <a:latin typeface="宋体"/>
                        <a:cs typeface="宋体"/>
                      </a:endParaRPr>
                    </a:p>
                  </a:txBody>
                  <a:tcPr marL="0" marR="0" marT="3301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marL="91440">
                        <a:lnSpc>
                          <a:spcPct val="100000"/>
                        </a:lnSpc>
                        <a:spcBef>
                          <a:spcPts val="325"/>
                        </a:spcBef>
                      </a:pPr>
                      <a:r>
                        <a:rPr sz="1000" spc="-10">
                          <a:solidFill>
                            <a:srgbClr val="FFFFFF"/>
                          </a:solidFill>
                          <a:latin typeface="Times New Roman"/>
                          <a:cs typeface="Times New Roman"/>
                        </a:rPr>
                        <a:t>0.11~0.30</a:t>
                      </a:r>
                      <a:endParaRPr sz="1000">
                        <a:latin typeface="Times New Roman"/>
                        <a:cs typeface="Times New Roman"/>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marL="91440" marR="151765">
                        <a:lnSpc>
                          <a:spcPct val="100000"/>
                        </a:lnSpc>
                        <a:spcBef>
                          <a:spcPts val="540"/>
                        </a:spcBef>
                      </a:pPr>
                      <a:r>
                        <a:rPr sz="1200" spc="-5">
                          <a:solidFill>
                            <a:srgbClr val="FFFFFF"/>
                          </a:solidFill>
                          <a:latin typeface="宋体"/>
                          <a:cs typeface="宋体"/>
                        </a:rPr>
                        <a:t>饱和砂层常见喷砂冒水，松软土上地裂缝较多，大多数砖烟囱中等破坏</a:t>
                      </a:r>
                      <a:endParaRPr sz="1200">
                        <a:latin typeface="宋体"/>
                        <a:cs typeface="宋体"/>
                      </a:endParaRPr>
                    </a:p>
                  </a:txBody>
                  <a:tcPr marL="0" marR="0" marT="685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gn="ctr">
                        <a:lnSpc>
                          <a:spcPct val="100000"/>
                        </a:lnSpc>
                        <a:spcBef>
                          <a:spcPts val="310"/>
                        </a:spcBef>
                      </a:pPr>
                      <a:r>
                        <a:rPr sz="1400" spc="-25">
                          <a:solidFill>
                            <a:srgbClr val="FFFFFF"/>
                          </a:solidFill>
                          <a:latin typeface="Times New Roman"/>
                          <a:cs typeface="Times New Roman"/>
                        </a:rPr>
                        <a:t>125</a:t>
                      </a:r>
                      <a:endParaRPr sz="1400">
                        <a:latin typeface="Times New Roman"/>
                        <a:cs typeface="Times New Roman"/>
                      </a:endParaRPr>
                    </a:p>
                    <a:p>
                      <a:pPr algn="ctr">
                        <a:lnSpc>
                          <a:spcPct val="100000"/>
                        </a:lnSpc>
                        <a:spcBef>
                          <a:spcPts val="15"/>
                        </a:spcBef>
                      </a:pPr>
                      <a:r>
                        <a:rPr sz="1000" spc="-10">
                          <a:solidFill>
                            <a:srgbClr val="FFFFFF"/>
                          </a:solidFill>
                          <a:latin typeface="Times New Roman"/>
                          <a:cs typeface="Times New Roman"/>
                        </a:rPr>
                        <a:t>(90~177)</a:t>
                      </a:r>
                      <a:endParaRPr sz="1000">
                        <a:latin typeface="Times New Roman"/>
                        <a:cs typeface="Times New Roman"/>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gn="ctr">
                        <a:lnSpc>
                          <a:spcPct val="100000"/>
                        </a:lnSpc>
                        <a:spcBef>
                          <a:spcPts val="305"/>
                        </a:spcBef>
                      </a:pPr>
                      <a:r>
                        <a:rPr sz="1600" spc="-25">
                          <a:solidFill>
                            <a:srgbClr val="FFFFFF"/>
                          </a:solidFill>
                          <a:latin typeface="Times New Roman"/>
                          <a:cs typeface="Times New Roman"/>
                        </a:rPr>
                        <a:t>13</a:t>
                      </a:r>
                      <a:endParaRPr sz="1600">
                        <a:latin typeface="Times New Roman"/>
                        <a:cs typeface="Times New Roman"/>
                      </a:endParaRPr>
                    </a:p>
                    <a:p>
                      <a:pPr algn="ctr">
                        <a:lnSpc>
                          <a:spcPct val="100000"/>
                        </a:lnSpc>
                        <a:spcBef>
                          <a:spcPts val="20"/>
                        </a:spcBef>
                      </a:pPr>
                      <a:r>
                        <a:rPr sz="1000" spc="-10">
                          <a:solidFill>
                            <a:srgbClr val="FFFFFF"/>
                          </a:solidFill>
                          <a:latin typeface="Times New Roman"/>
                          <a:cs typeface="Times New Roman"/>
                        </a:rPr>
                        <a:t>(10~18)</a:t>
                      </a:r>
                      <a:endParaRPr sz="1000">
                        <a:latin typeface="Times New Roman"/>
                        <a:cs typeface="Times New Roman"/>
                      </a:endParaRPr>
                    </a:p>
                  </a:txBody>
                  <a:tcPr marL="0" marR="0" marT="38735" marB="0">
                    <a:lnL w="12700">
                      <a:solidFill>
                        <a:srgbClr val="FFFFFF"/>
                      </a:solidFill>
                      <a:prstDash val="solid"/>
                    </a:lnL>
                    <a:lnR w="28575">
                      <a:solidFill>
                        <a:srgbClr val="FFFFFF"/>
                      </a:solidFill>
                      <a:prstDash val="solid"/>
                    </a:lnR>
                    <a:lnT w="12700">
                      <a:solidFill>
                        <a:srgbClr val="FFFFFF"/>
                      </a:solidFill>
                      <a:prstDash val="solid"/>
                    </a:lnT>
                    <a:lnB w="12700">
                      <a:solidFill>
                        <a:srgbClr val="FFFFFF"/>
                      </a:solidFill>
                      <a:prstDash val="solid"/>
                    </a:lnB>
                  </a:tcPr>
                </a:tc>
              </a:tr>
              <a:tr h="487680">
                <a:tc vMerge="1">
                  <a:txBody>
                    <a:bodyPr vert="horz" wrap="square"/>
                    <a:lstStyle/>
                    <a:p/>
                  </a:txBody>
                  <a:tcPr marL="0" marR="0" marT="0" marB="0">
                    <a:solidFill>
                      <a:srgbClr val="003399"/>
                    </a:solidFill>
                  </a:tcPr>
                </a:tc>
                <a:tc>
                  <a:txBody>
                    <a:bodyPr vert="horz" wrap="square"/>
                    <a:lstStyle/>
                    <a:p>
                      <a:pPr marR="6350" algn="ctr">
                        <a:lnSpc>
                          <a:spcPct val="100000"/>
                        </a:lnSpc>
                        <a:spcBef>
                          <a:spcPts val="315"/>
                        </a:spcBef>
                      </a:pPr>
                      <a:r>
                        <a:rPr sz="1200" spc="-20">
                          <a:solidFill>
                            <a:srgbClr val="FFFFFF"/>
                          </a:solidFill>
                          <a:latin typeface="Times New Roman"/>
                          <a:cs typeface="Times New Roman"/>
                        </a:rPr>
                        <a:t>VIII</a:t>
                      </a:r>
                      <a:endParaRPr sz="1200">
                        <a:latin typeface="Times New Roman"/>
                        <a:cs typeface="Times New Roman"/>
                      </a:endParaRPr>
                    </a:p>
                  </a:txBody>
                  <a:tcPr marL="0" marR="0" marT="40005" marB="0">
                    <a:lnR w="12700">
                      <a:solidFill>
                        <a:srgbClr val="FFFFFF"/>
                      </a:solidFill>
                      <a:prstDash val="solid"/>
                    </a:lnR>
                    <a:lnT w="12700">
                      <a:solidFill>
                        <a:srgbClr val="FFFFFF"/>
                      </a:solidFill>
                      <a:prstDash val="solid"/>
                    </a:lnT>
                    <a:lnB w="12700">
                      <a:solidFill>
                        <a:srgbClr val="FFFFFF"/>
                      </a:solidFill>
                      <a:prstDash val="solid"/>
                    </a:lnB>
                    <a:solidFill>
                      <a:srgbClr val="003399"/>
                    </a:solidFill>
                  </a:tcPr>
                </a:tc>
                <a:tc>
                  <a:txBody>
                    <a:bodyPr vert="horz" wrap="square"/>
                    <a:lstStyle/>
                    <a:p>
                      <a:pPr>
                        <a:lnSpc>
                          <a:spcPct val="100000"/>
                        </a:lnSpc>
                        <a:spcBef>
                          <a:spcPts val="30"/>
                        </a:spcBef>
                      </a:pPr>
                      <a:endParaRPr sz="1050">
                        <a:latin typeface="Times New Roman"/>
                        <a:cs typeface="Times New Roman"/>
                      </a:endParaRPr>
                    </a:p>
                    <a:p>
                      <a:pPr marL="91440">
                        <a:lnSpc>
                          <a:spcPct val="100000"/>
                        </a:lnSpc>
                      </a:pPr>
                      <a:r>
                        <a:rPr sz="1200" spc="-10">
                          <a:solidFill>
                            <a:srgbClr val="FFFFFF"/>
                          </a:solidFill>
                          <a:latin typeface="宋体"/>
                          <a:cs typeface="宋体"/>
                        </a:rPr>
                        <a:t>摇晃颠簸，行走困难</a:t>
                      </a:r>
                      <a:endParaRPr sz="1200">
                        <a:latin typeface="宋体"/>
                        <a:cs typeface="宋体"/>
                      </a:endParaRPr>
                    </a:p>
                  </a:txBody>
                  <a:tcPr marL="0" marR="0" marT="38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003399"/>
                    </a:solidFill>
                  </a:tcPr>
                </a:tc>
                <a:tc>
                  <a:txBody>
                    <a:bodyPr vert="horz" wrap="square"/>
                    <a:lstStyle/>
                    <a:p>
                      <a:pPr marL="90805" marR="196215">
                        <a:lnSpc>
                          <a:spcPct val="105500"/>
                        </a:lnSpc>
                        <a:spcBef>
                          <a:spcPts val="240"/>
                        </a:spcBef>
                      </a:pPr>
                      <a:r>
                        <a:rPr sz="1200">
                          <a:solidFill>
                            <a:srgbClr val="FFFFFF"/>
                          </a:solidFill>
                          <a:latin typeface="宋体"/>
                          <a:cs typeface="宋体"/>
                        </a:rPr>
                        <a:t>中等破坏</a:t>
                      </a:r>
                      <a:r>
                        <a:rPr sz="1200">
                          <a:solidFill>
                            <a:srgbClr val="FFFFFF"/>
                          </a:solidFill>
                          <a:latin typeface="Times New Roman"/>
                          <a:cs typeface="Times New Roman"/>
                        </a:rPr>
                        <a:t>——</a:t>
                      </a:r>
                      <a:r>
                        <a:rPr sz="1200" spc="-25">
                          <a:solidFill>
                            <a:srgbClr val="FFFFFF"/>
                          </a:solidFill>
                          <a:latin typeface="宋体"/>
                          <a:cs typeface="宋体"/>
                        </a:rPr>
                        <a:t>结构</a:t>
                      </a:r>
                      <a:r>
                        <a:rPr sz="1200" spc="-10">
                          <a:solidFill>
                            <a:srgbClr val="FFFFFF"/>
                          </a:solidFill>
                          <a:latin typeface="宋体"/>
                          <a:cs typeface="宋体"/>
                        </a:rPr>
                        <a:t>受损，需要修理</a:t>
                      </a:r>
                      <a:endParaRPr sz="1200">
                        <a:latin typeface="宋体"/>
                        <a:cs typeface="宋体"/>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marL="91440">
                        <a:lnSpc>
                          <a:spcPct val="100000"/>
                        </a:lnSpc>
                        <a:spcBef>
                          <a:spcPts val="325"/>
                        </a:spcBef>
                      </a:pPr>
                      <a:r>
                        <a:rPr sz="1000" spc="-10">
                          <a:solidFill>
                            <a:srgbClr val="FFFFFF"/>
                          </a:solidFill>
                          <a:latin typeface="Times New Roman"/>
                          <a:cs typeface="Times New Roman"/>
                        </a:rPr>
                        <a:t>0.31~0.50</a:t>
                      </a:r>
                      <a:endParaRPr sz="1000">
                        <a:latin typeface="Times New Roman"/>
                        <a:cs typeface="Times New Roman"/>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marL="91440" marR="151765">
                        <a:lnSpc>
                          <a:spcPct val="100000"/>
                        </a:lnSpc>
                        <a:spcBef>
                          <a:spcPts val="515"/>
                        </a:spcBef>
                      </a:pPr>
                      <a:r>
                        <a:rPr sz="1200" spc="-5">
                          <a:solidFill>
                            <a:srgbClr val="FFFFFF"/>
                          </a:solidFill>
                          <a:latin typeface="宋体"/>
                          <a:cs typeface="宋体"/>
                        </a:rPr>
                        <a:t>干硬土上变有裂缝，大多数砖囱严重</a:t>
                      </a:r>
                      <a:r>
                        <a:rPr sz="1200" spc="-25">
                          <a:solidFill>
                            <a:srgbClr val="FFFFFF"/>
                          </a:solidFill>
                          <a:latin typeface="宋体"/>
                          <a:cs typeface="宋体"/>
                        </a:rPr>
                        <a:t>破坏</a:t>
                      </a:r>
                      <a:endParaRPr sz="1200">
                        <a:latin typeface="宋体"/>
                        <a:cs typeface="宋体"/>
                      </a:endParaRPr>
                    </a:p>
                  </a:txBody>
                  <a:tcPr marL="0" marR="0" marT="654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gn="ctr">
                        <a:lnSpc>
                          <a:spcPct val="100000"/>
                        </a:lnSpc>
                        <a:spcBef>
                          <a:spcPts val="310"/>
                        </a:spcBef>
                      </a:pPr>
                      <a:r>
                        <a:rPr sz="1400" spc="-25">
                          <a:solidFill>
                            <a:srgbClr val="FFFFFF"/>
                          </a:solidFill>
                          <a:latin typeface="Times New Roman"/>
                          <a:cs typeface="Times New Roman"/>
                        </a:rPr>
                        <a:t>250</a:t>
                      </a:r>
                      <a:endParaRPr sz="1400">
                        <a:latin typeface="Times New Roman"/>
                        <a:cs typeface="Times New Roman"/>
                      </a:endParaRPr>
                    </a:p>
                    <a:p>
                      <a:pPr algn="ctr">
                        <a:lnSpc>
                          <a:spcPct val="100000"/>
                        </a:lnSpc>
                        <a:spcBef>
                          <a:spcPts val="15"/>
                        </a:spcBef>
                      </a:pPr>
                      <a:r>
                        <a:rPr sz="1000" spc="-10">
                          <a:solidFill>
                            <a:srgbClr val="FFFFFF"/>
                          </a:solidFill>
                          <a:latin typeface="Times New Roman"/>
                          <a:cs typeface="Times New Roman"/>
                        </a:rPr>
                        <a:t>(178~353)</a:t>
                      </a:r>
                      <a:endParaRPr sz="1000">
                        <a:latin typeface="Times New Roman"/>
                        <a:cs typeface="Times New Roman"/>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gn="ctr">
                        <a:lnSpc>
                          <a:spcPct val="100000"/>
                        </a:lnSpc>
                        <a:spcBef>
                          <a:spcPts val="305"/>
                        </a:spcBef>
                      </a:pPr>
                      <a:r>
                        <a:rPr sz="1600" spc="-25">
                          <a:solidFill>
                            <a:srgbClr val="FFFFFF"/>
                          </a:solidFill>
                          <a:latin typeface="Times New Roman"/>
                          <a:cs typeface="Times New Roman"/>
                        </a:rPr>
                        <a:t>25</a:t>
                      </a:r>
                      <a:endParaRPr sz="1600">
                        <a:latin typeface="Times New Roman"/>
                        <a:cs typeface="Times New Roman"/>
                      </a:endParaRPr>
                    </a:p>
                    <a:p>
                      <a:pPr algn="ctr">
                        <a:lnSpc>
                          <a:spcPct val="100000"/>
                        </a:lnSpc>
                        <a:spcBef>
                          <a:spcPts val="20"/>
                        </a:spcBef>
                      </a:pPr>
                      <a:r>
                        <a:rPr sz="1000" spc="-10">
                          <a:solidFill>
                            <a:srgbClr val="FFFFFF"/>
                          </a:solidFill>
                          <a:latin typeface="Times New Roman"/>
                          <a:cs typeface="Times New Roman"/>
                        </a:rPr>
                        <a:t>(19~35)</a:t>
                      </a:r>
                      <a:endParaRPr sz="1000">
                        <a:latin typeface="Times New Roman"/>
                        <a:cs typeface="Times New Roman"/>
                      </a:endParaRPr>
                    </a:p>
                  </a:txBody>
                  <a:tcPr marL="0" marR="0" marT="38735" marB="0">
                    <a:lnL w="12700">
                      <a:solidFill>
                        <a:srgbClr val="FFFFFF"/>
                      </a:solidFill>
                      <a:prstDash val="solid"/>
                    </a:lnL>
                    <a:lnR w="28575">
                      <a:solidFill>
                        <a:srgbClr val="FFFFFF"/>
                      </a:solidFill>
                      <a:prstDash val="solid"/>
                    </a:lnR>
                    <a:lnT w="12700">
                      <a:solidFill>
                        <a:srgbClr val="FFFFFF"/>
                      </a:solidFill>
                      <a:prstDash val="solid"/>
                    </a:lnT>
                    <a:lnB w="12700">
                      <a:solidFill>
                        <a:srgbClr val="FFFFFF"/>
                      </a:solidFill>
                      <a:prstDash val="solid"/>
                    </a:lnB>
                  </a:tcPr>
                </a:tc>
              </a:tr>
              <a:tr h="487045">
                <a:tc vMerge="1">
                  <a:txBody>
                    <a:bodyPr vert="horz" wrap="square"/>
                    <a:lstStyle/>
                    <a:p/>
                  </a:txBody>
                  <a:tcPr marL="0" marR="0" marT="0" marB="0">
                    <a:solidFill>
                      <a:srgbClr val="003399"/>
                    </a:solidFill>
                  </a:tcPr>
                </a:tc>
                <a:tc>
                  <a:txBody>
                    <a:bodyPr vert="horz" wrap="square"/>
                    <a:lstStyle/>
                    <a:p>
                      <a:pPr marR="5715" algn="ctr">
                        <a:lnSpc>
                          <a:spcPct val="100000"/>
                        </a:lnSpc>
                        <a:spcBef>
                          <a:spcPts val="315"/>
                        </a:spcBef>
                      </a:pPr>
                      <a:r>
                        <a:rPr sz="1200" spc="-25">
                          <a:solidFill>
                            <a:srgbClr val="FFFFFF"/>
                          </a:solidFill>
                          <a:latin typeface="Times New Roman"/>
                          <a:cs typeface="Times New Roman"/>
                        </a:rPr>
                        <a:t>IX</a:t>
                      </a:r>
                      <a:endParaRPr sz="1200">
                        <a:latin typeface="Times New Roman"/>
                        <a:cs typeface="Times New Roman"/>
                      </a:endParaRPr>
                    </a:p>
                  </a:txBody>
                  <a:tcPr marL="0" marR="0" marT="40005" marB="0">
                    <a:lnR w="12700">
                      <a:solidFill>
                        <a:srgbClr val="FFFFFF"/>
                      </a:solidFill>
                      <a:prstDash val="solid"/>
                    </a:lnR>
                    <a:lnT w="12700">
                      <a:solidFill>
                        <a:srgbClr val="FFFFFF"/>
                      </a:solidFill>
                      <a:prstDash val="solid"/>
                    </a:lnT>
                    <a:lnB w="12700">
                      <a:solidFill>
                        <a:srgbClr val="FFFFFF"/>
                      </a:solidFill>
                      <a:prstDash val="solid"/>
                    </a:lnB>
                    <a:solidFill>
                      <a:srgbClr val="003399"/>
                    </a:solidFill>
                  </a:tcPr>
                </a:tc>
                <a:tc>
                  <a:txBody>
                    <a:bodyPr vert="horz" wrap="square"/>
                    <a:lstStyle/>
                    <a:p>
                      <a:pPr marL="91440" marR="190500">
                        <a:lnSpc>
                          <a:spcPct val="100000"/>
                        </a:lnSpc>
                        <a:spcBef>
                          <a:spcPts val="515"/>
                        </a:spcBef>
                      </a:pPr>
                      <a:r>
                        <a:rPr sz="1200" spc="-5">
                          <a:solidFill>
                            <a:srgbClr val="FFFFFF"/>
                          </a:solidFill>
                          <a:latin typeface="宋体"/>
                          <a:cs typeface="宋体"/>
                        </a:rPr>
                        <a:t>坐立不稳，行动的人可能</a:t>
                      </a:r>
                      <a:r>
                        <a:rPr sz="1200" spc="-25">
                          <a:solidFill>
                            <a:srgbClr val="FFFFFF"/>
                          </a:solidFill>
                          <a:latin typeface="宋体"/>
                          <a:cs typeface="宋体"/>
                        </a:rPr>
                        <a:t>摔跤</a:t>
                      </a:r>
                      <a:endParaRPr sz="1200">
                        <a:latin typeface="宋体"/>
                        <a:cs typeface="宋体"/>
                      </a:endParaRPr>
                    </a:p>
                  </a:txBody>
                  <a:tcPr marL="0" marR="0" marT="654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003399"/>
                    </a:solidFill>
                  </a:tcPr>
                </a:tc>
                <a:tc>
                  <a:txBody>
                    <a:bodyPr vert="horz" wrap="square"/>
                    <a:lstStyle/>
                    <a:p>
                      <a:pPr marL="90805" marR="18415">
                        <a:lnSpc>
                          <a:spcPct val="105500"/>
                        </a:lnSpc>
                        <a:spcBef>
                          <a:spcPts val="259"/>
                        </a:spcBef>
                      </a:pPr>
                      <a:r>
                        <a:rPr sz="1000">
                          <a:solidFill>
                            <a:srgbClr val="FFFFFF"/>
                          </a:solidFill>
                          <a:latin typeface="宋体"/>
                          <a:cs typeface="宋体"/>
                        </a:rPr>
                        <a:t>严重破坏</a:t>
                      </a:r>
                      <a:r>
                        <a:rPr sz="1000">
                          <a:solidFill>
                            <a:srgbClr val="FFFFFF"/>
                          </a:solidFill>
                          <a:latin typeface="Times New Roman"/>
                          <a:cs typeface="Times New Roman"/>
                        </a:rPr>
                        <a:t>——</a:t>
                      </a:r>
                      <a:r>
                        <a:rPr sz="1000" spc="-10">
                          <a:solidFill>
                            <a:srgbClr val="FFFFFF"/>
                          </a:solidFill>
                          <a:latin typeface="宋体"/>
                          <a:cs typeface="宋体"/>
                        </a:rPr>
                        <a:t>墙体龟裂，局部倒塌，修复困难</a:t>
                      </a:r>
                      <a:endParaRPr sz="1000">
                        <a:latin typeface="宋体"/>
                        <a:cs typeface="宋体"/>
                      </a:endParaRPr>
                    </a:p>
                  </a:txBody>
                  <a:tcPr marL="0" marR="0" marT="3301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marL="91440">
                        <a:lnSpc>
                          <a:spcPct val="100000"/>
                        </a:lnSpc>
                        <a:spcBef>
                          <a:spcPts val="325"/>
                        </a:spcBef>
                      </a:pPr>
                      <a:r>
                        <a:rPr sz="1000" spc="-10">
                          <a:solidFill>
                            <a:srgbClr val="FFFFFF"/>
                          </a:solidFill>
                          <a:latin typeface="Times New Roman"/>
                          <a:cs typeface="Times New Roman"/>
                        </a:rPr>
                        <a:t>0.51~0.70</a:t>
                      </a:r>
                      <a:endParaRPr sz="1000">
                        <a:latin typeface="Times New Roman"/>
                        <a:cs typeface="Times New Roman"/>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marL="91440">
                        <a:lnSpc>
                          <a:spcPct val="100000"/>
                        </a:lnSpc>
                        <a:spcBef>
                          <a:spcPts val="515"/>
                        </a:spcBef>
                      </a:pPr>
                      <a:r>
                        <a:rPr sz="1200" spc="-5">
                          <a:solidFill>
                            <a:srgbClr val="FFFFFF"/>
                          </a:solidFill>
                          <a:latin typeface="宋体"/>
                          <a:cs typeface="宋体"/>
                        </a:rPr>
                        <a:t>地方出现裂缝、基岩上可能出现裂缝、滑坡、坍方常见，砖烟囱出现倒塌</a:t>
                      </a:r>
                      <a:endParaRPr sz="1200">
                        <a:latin typeface="宋体"/>
                        <a:cs typeface="宋体"/>
                      </a:endParaRPr>
                    </a:p>
                  </a:txBody>
                  <a:tcPr marL="0" marR="0" marT="654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gn="ctr">
                        <a:lnSpc>
                          <a:spcPct val="100000"/>
                        </a:lnSpc>
                        <a:spcBef>
                          <a:spcPts val="310"/>
                        </a:spcBef>
                      </a:pPr>
                      <a:r>
                        <a:rPr sz="1400" spc="-25">
                          <a:solidFill>
                            <a:srgbClr val="FFFFFF"/>
                          </a:solidFill>
                          <a:latin typeface="Times New Roman"/>
                          <a:cs typeface="Times New Roman"/>
                        </a:rPr>
                        <a:t>500</a:t>
                      </a:r>
                      <a:endParaRPr sz="1400">
                        <a:latin typeface="Times New Roman"/>
                        <a:cs typeface="Times New Roman"/>
                      </a:endParaRPr>
                    </a:p>
                    <a:p>
                      <a:pPr algn="ctr">
                        <a:lnSpc>
                          <a:spcPct val="100000"/>
                        </a:lnSpc>
                        <a:spcBef>
                          <a:spcPts val="15"/>
                        </a:spcBef>
                      </a:pPr>
                      <a:r>
                        <a:rPr sz="1000" spc="-10">
                          <a:solidFill>
                            <a:srgbClr val="FFFFFF"/>
                          </a:solidFill>
                          <a:latin typeface="Times New Roman"/>
                          <a:cs typeface="Times New Roman"/>
                        </a:rPr>
                        <a:t>(354~707)</a:t>
                      </a:r>
                      <a:endParaRPr sz="1000">
                        <a:latin typeface="Times New Roman"/>
                        <a:cs typeface="Times New Roman"/>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gn="ctr">
                        <a:lnSpc>
                          <a:spcPct val="100000"/>
                        </a:lnSpc>
                        <a:spcBef>
                          <a:spcPts val="305"/>
                        </a:spcBef>
                      </a:pPr>
                      <a:r>
                        <a:rPr sz="1600" spc="-25">
                          <a:solidFill>
                            <a:srgbClr val="FFFFFF"/>
                          </a:solidFill>
                          <a:latin typeface="Times New Roman"/>
                          <a:cs typeface="Times New Roman"/>
                        </a:rPr>
                        <a:t>25</a:t>
                      </a:r>
                      <a:endParaRPr sz="1600">
                        <a:latin typeface="Times New Roman"/>
                        <a:cs typeface="Times New Roman"/>
                      </a:endParaRPr>
                    </a:p>
                    <a:p>
                      <a:pPr algn="ctr">
                        <a:lnSpc>
                          <a:spcPct val="100000"/>
                        </a:lnSpc>
                        <a:spcBef>
                          <a:spcPts val="20"/>
                        </a:spcBef>
                      </a:pPr>
                      <a:r>
                        <a:rPr sz="1000" spc="-10">
                          <a:solidFill>
                            <a:srgbClr val="FFFFFF"/>
                          </a:solidFill>
                          <a:latin typeface="Times New Roman"/>
                          <a:cs typeface="Times New Roman"/>
                        </a:rPr>
                        <a:t>(19~35)</a:t>
                      </a:r>
                      <a:endParaRPr sz="1000">
                        <a:latin typeface="Times New Roman"/>
                        <a:cs typeface="Times New Roman"/>
                      </a:endParaRPr>
                    </a:p>
                  </a:txBody>
                  <a:tcPr marL="0" marR="0" marT="38735" marB="0">
                    <a:lnL w="12700">
                      <a:solidFill>
                        <a:srgbClr val="FFFFFF"/>
                      </a:solidFill>
                      <a:prstDash val="solid"/>
                    </a:lnL>
                    <a:lnR w="28575">
                      <a:solidFill>
                        <a:srgbClr val="FFFFFF"/>
                      </a:solidFill>
                      <a:prstDash val="solid"/>
                    </a:lnR>
                    <a:lnT w="12700">
                      <a:solidFill>
                        <a:srgbClr val="FFFFFF"/>
                      </a:solidFill>
                      <a:prstDash val="solid"/>
                    </a:lnT>
                    <a:lnB w="12700">
                      <a:solidFill>
                        <a:srgbClr val="FFFFFF"/>
                      </a:solidFill>
                      <a:prstDash val="solid"/>
                    </a:lnB>
                  </a:tcPr>
                </a:tc>
              </a:tr>
              <a:tr h="487045">
                <a:tc vMerge="1">
                  <a:txBody>
                    <a:bodyPr vert="horz" wrap="square"/>
                    <a:lstStyle/>
                    <a:p/>
                  </a:txBody>
                  <a:tcPr marL="0" marR="0" marT="0" marB="0">
                    <a:solidFill>
                      <a:srgbClr val="003399"/>
                    </a:solidFill>
                  </a:tcPr>
                </a:tc>
                <a:tc>
                  <a:txBody>
                    <a:bodyPr vert="horz" wrap="square"/>
                    <a:lstStyle/>
                    <a:p>
                      <a:pPr marR="5715" algn="ctr">
                        <a:lnSpc>
                          <a:spcPct val="100000"/>
                        </a:lnSpc>
                        <a:spcBef>
                          <a:spcPts val="315"/>
                        </a:spcBef>
                      </a:pPr>
                      <a:r>
                        <a:rPr sz="1200">
                          <a:solidFill>
                            <a:srgbClr val="FFFFFF"/>
                          </a:solidFill>
                          <a:latin typeface="Times New Roman"/>
                          <a:cs typeface="Times New Roman"/>
                        </a:rPr>
                        <a:t>X</a:t>
                      </a:r>
                      <a:endParaRPr sz="1200">
                        <a:latin typeface="Times New Roman"/>
                        <a:cs typeface="Times New Roman"/>
                      </a:endParaRPr>
                    </a:p>
                  </a:txBody>
                  <a:tcPr marL="0" marR="0" marT="40005" marB="0">
                    <a:lnR w="12700">
                      <a:solidFill>
                        <a:srgbClr val="FFFFFF"/>
                      </a:solidFill>
                      <a:prstDash val="solid"/>
                    </a:lnR>
                    <a:lnT w="12700">
                      <a:solidFill>
                        <a:srgbClr val="FFFFFF"/>
                      </a:solidFill>
                      <a:prstDash val="solid"/>
                    </a:lnT>
                    <a:lnB w="12700">
                      <a:solidFill>
                        <a:srgbClr val="FFFFFF"/>
                      </a:solidFill>
                      <a:prstDash val="solid"/>
                    </a:lnB>
                    <a:solidFill>
                      <a:srgbClr val="003399"/>
                    </a:solidFill>
                  </a:tcPr>
                </a:tc>
                <a:tc>
                  <a:txBody>
                    <a:bodyPr vert="horz" wrap="square"/>
                    <a:lstStyle/>
                    <a:p>
                      <a:pPr marL="91440" marR="88900">
                        <a:lnSpc>
                          <a:spcPct val="100000"/>
                        </a:lnSpc>
                        <a:spcBef>
                          <a:spcPts val="750"/>
                        </a:spcBef>
                      </a:pPr>
                      <a:r>
                        <a:rPr sz="1000" spc="-5">
                          <a:solidFill>
                            <a:srgbClr val="FFFFFF"/>
                          </a:solidFill>
                          <a:latin typeface="宋体"/>
                          <a:cs typeface="宋体"/>
                        </a:rPr>
                        <a:t>骑自行车的人会摔倒，处不稳状态的人会摔出几尺远，有抛起感</a:t>
                      </a:r>
                      <a:endParaRPr sz="1000">
                        <a:latin typeface="宋体"/>
                        <a:cs typeface="宋体"/>
                      </a:endParaRPr>
                    </a:p>
                  </a:txBody>
                  <a:tcPr marL="0" marR="0" marT="9525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003399"/>
                    </a:solidFill>
                  </a:tcPr>
                </a:tc>
                <a:tc>
                  <a:txBody>
                    <a:bodyPr vert="horz" wrap="square"/>
                    <a:lstStyle/>
                    <a:p>
                      <a:pPr marL="90805" marR="43815">
                        <a:lnSpc>
                          <a:spcPct val="105500"/>
                        </a:lnSpc>
                        <a:spcBef>
                          <a:spcPts val="240"/>
                        </a:spcBef>
                      </a:pPr>
                      <a:r>
                        <a:rPr sz="1200">
                          <a:solidFill>
                            <a:srgbClr val="FFFFFF"/>
                          </a:solidFill>
                          <a:latin typeface="宋体"/>
                          <a:cs typeface="宋体"/>
                        </a:rPr>
                        <a:t>倒塌</a:t>
                      </a:r>
                      <a:r>
                        <a:rPr sz="1200">
                          <a:solidFill>
                            <a:srgbClr val="FFFFFF"/>
                          </a:solidFill>
                          <a:latin typeface="Times New Roman"/>
                          <a:cs typeface="Times New Roman"/>
                        </a:rPr>
                        <a:t>——</a:t>
                      </a:r>
                      <a:r>
                        <a:rPr sz="1200" spc="-10">
                          <a:solidFill>
                            <a:srgbClr val="FFFFFF"/>
                          </a:solidFill>
                          <a:latin typeface="宋体"/>
                          <a:cs typeface="宋体"/>
                        </a:rPr>
                        <a:t>大部倒塌，</a:t>
                      </a:r>
                      <a:r>
                        <a:rPr sz="1200" spc="-15">
                          <a:solidFill>
                            <a:srgbClr val="FFFFFF"/>
                          </a:solidFill>
                          <a:latin typeface="宋体"/>
                          <a:cs typeface="宋体"/>
                        </a:rPr>
                        <a:t>不堪修复</a:t>
                      </a:r>
                      <a:endParaRPr sz="1200">
                        <a:latin typeface="宋体"/>
                        <a:cs typeface="宋体"/>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marL="91440">
                        <a:lnSpc>
                          <a:spcPct val="100000"/>
                        </a:lnSpc>
                        <a:spcBef>
                          <a:spcPts val="325"/>
                        </a:spcBef>
                      </a:pPr>
                      <a:r>
                        <a:rPr sz="1000" spc="-10">
                          <a:solidFill>
                            <a:srgbClr val="FFFFFF"/>
                          </a:solidFill>
                          <a:latin typeface="Times New Roman"/>
                          <a:cs typeface="Times New Roman"/>
                        </a:rPr>
                        <a:t>0.71~0.90</a:t>
                      </a:r>
                      <a:endParaRPr sz="1000">
                        <a:latin typeface="Times New Roman"/>
                        <a:cs typeface="Times New Roman"/>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marL="91440" marR="151765">
                        <a:lnSpc>
                          <a:spcPct val="100000"/>
                        </a:lnSpc>
                        <a:spcBef>
                          <a:spcPts val="515"/>
                        </a:spcBef>
                      </a:pPr>
                      <a:r>
                        <a:rPr sz="1200" spc="-5">
                          <a:solidFill>
                            <a:srgbClr val="FFFFFF"/>
                          </a:solidFill>
                          <a:latin typeface="宋体"/>
                          <a:cs typeface="宋体"/>
                        </a:rPr>
                        <a:t>山崩和地震断裂出现，基岩上的拱桥破坏，大多数烟囱从根部破坏</a:t>
                      </a:r>
                      <a:endParaRPr sz="1200">
                        <a:latin typeface="宋体"/>
                        <a:cs typeface="宋体"/>
                      </a:endParaRPr>
                    </a:p>
                  </a:txBody>
                  <a:tcPr marL="0" marR="0" marT="654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gn="ctr">
                        <a:lnSpc>
                          <a:spcPct val="100000"/>
                        </a:lnSpc>
                        <a:spcBef>
                          <a:spcPts val="310"/>
                        </a:spcBef>
                      </a:pPr>
                      <a:r>
                        <a:rPr sz="1400" spc="-20">
                          <a:solidFill>
                            <a:srgbClr val="FFFFFF"/>
                          </a:solidFill>
                          <a:latin typeface="Times New Roman"/>
                          <a:cs typeface="Times New Roman"/>
                        </a:rPr>
                        <a:t>1000</a:t>
                      </a:r>
                      <a:endParaRPr sz="1400">
                        <a:latin typeface="Times New Roman"/>
                        <a:cs typeface="Times New Roman"/>
                      </a:endParaRPr>
                    </a:p>
                    <a:p>
                      <a:pPr algn="ctr">
                        <a:lnSpc>
                          <a:spcPct val="100000"/>
                        </a:lnSpc>
                        <a:spcBef>
                          <a:spcPts val="15"/>
                        </a:spcBef>
                      </a:pPr>
                      <a:r>
                        <a:rPr sz="1000" spc="-10">
                          <a:solidFill>
                            <a:srgbClr val="FFFFFF"/>
                          </a:solidFill>
                          <a:latin typeface="Times New Roman"/>
                          <a:cs typeface="Times New Roman"/>
                        </a:rPr>
                        <a:t>(708~1414)</a:t>
                      </a:r>
                      <a:endParaRPr sz="1000">
                        <a:latin typeface="Times New Roman"/>
                        <a:cs typeface="Times New Roman"/>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gn="ctr">
                        <a:lnSpc>
                          <a:spcPct val="100000"/>
                        </a:lnSpc>
                        <a:spcBef>
                          <a:spcPts val="305"/>
                        </a:spcBef>
                      </a:pPr>
                      <a:r>
                        <a:rPr sz="1600" spc="-25">
                          <a:solidFill>
                            <a:srgbClr val="FFFFFF"/>
                          </a:solidFill>
                          <a:latin typeface="Times New Roman"/>
                          <a:cs typeface="Times New Roman"/>
                        </a:rPr>
                        <a:t>100</a:t>
                      </a:r>
                      <a:endParaRPr sz="1600">
                        <a:latin typeface="Times New Roman"/>
                        <a:cs typeface="Times New Roman"/>
                      </a:endParaRPr>
                    </a:p>
                    <a:p>
                      <a:pPr algn="ctr">
                        <a:lnSpc>
                          <a:spcPct val="100000"/>
                        </a:lnSpc>
                        <a:spcBef>
                          <a:spcPts val="20"/>
                        </a:spcBef>
                      </a:pPr>
                      <a:r>
                        <a:rPr sz="1000" spc="-10">
                          <a:solidFill>
                            <a:srgbClr val="FFFFFF"/>
                          </a:solidFill>
                          <a:latin typeface="Times New Roman"/>
                          <a:cs typeface="Times New Roman"/>
                        </a:rPr>
                        <a:t>(72~141)</a:t>
                      </a:r>
                      <a:endParaRPr sz="1000">
                        <a:latin typeface="Times New Roman"/>
                        <a:cs typeface="Times New Roman"/>
                      </a:endParaRPr>
                    </a:p>
                  </a:txBody>
                  <a:tcPr marL="0" marR="0" marT="38735" marB="0">
                    <a:lnL w="12700">
                      <a:solidFill>
                        <a:srgbClr val="FFFFFF"/>
                      </a:solidFill>
                      <a:prstDash val="solid"/>
                    </a:lnL>
                    <a:lnR w="28575">
                      <a:solidFill>
                        <a:srgbClr val="FFFFFF"/>
                      </a:solidFill>
                      <a:prstDash val="solid"/>
                    </a:lnR>
                    <a:lnT w="12700">
                      <a:solidFill>
                        <a:srgbClr val="FFFFFF"/>
                      </a:solidFill>
                      <a:prstDash val="solid"/>
                    </a:lnT>
                    <a:lnB w="12700">
                      <a:solidFill>
                        <a:srgbClr val="FFFFFF"/>
                      </a:solidFill>
                      <a:prstDash val="solid"/>
                    </a:lnB>
                  </a:tcPr>
                </a:tc>
              </a:tr>
              <a:tr h="457200">
                <a:tc vMerge="1">
                  <a:txBody>
                    <a:bodyPr vert="horz" wrap="square"/>
                    <a:lstStyle/>
                    <a:p/>
                  </a:txBody>
                  <a:tcPr marL="0" marR="0" marT="0" marB="0">
                    <a:solidFill>
                      <a:srgbClr val="003399"/>
                    </a:solidFill>
                  </a:tcPr>
                </a:tc>
                <a:tc>
                  <a:txBody>
                    <a:bodyPr vert="horz" wrap="square"/>
                    <a:lstStyle/>
                    <a:p>
                      <a:pPr marR="5715" algn="ctr">
                        <a:lnSpc>
                          <a:spcPct val="100000"/>
                        </a:lnSpc>
                        <a:spcBef>
                          <a:spcPts val="315"/>
                        </a:spcBef>
                      </a:pPr>
                      <a:r>
                        <a:rPr sz="1200" spc="-25">
                          <a:solidFill>
                            <a:srgbClr val="FFFFFF"/>
                          </a:solidFill>
                          <a:latin typeface="Times New Roman"/>
                          <a:cs typeface="Times New Roman"/>
                        </a:rPr>
                        <a:t>XI</a:t>
                      </a:r>
                      <a:endParaRPr sz="1200">
                        <a:latin typeface="Times New Roman"/>
                        <a:cs typeface="Times New Roman"/>
                      </a:endParaRPr>
                    </a:p>
                  </a:txBody>
                  <a:tcPr marL="0" marR="0" marT="40005" marB="0">
                    <a:lnR w="12700">
                      <a:solidFill>
                        <a:srgbClr val="FFFFFF"/>
                      </a:solidFill>
                      <a:prstDash val="solid"/>
                    </a:lnR>
                    <a:lnT w="12700">
                      <a:solidFill>
                        <a:srgbClr val="FFFFFF"/>
                      </a:solidFill>
                      <a:prstDash val="solid"/>
                    </a:lnT>
                    <a:lnB w="12700">
                      <a:solidFill>
                        <a:srgbClr val="FFFFFF"/>
                      </a:solidFill>
                      <a:prstDash val="solid"/>
                    </a:lnB>
                    <a:solidFill>
                      <a:srgbClr val="003399"/>
                    </a:solidFill>
                  </a:tcPr>
                </a:tc>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003399"/>
                    </a:solidFill>
                  </a:tcPr>
                </a:tc>
                <a:tc>
                  <a:txBody>
                    <a:bodyPr vert="horz" wrap="square"/>
                    <a:lstStyle/>
                    <a:p>
                      <a:pPr marL="90805">
                        <a:lnSpc>
                          <a:spcPct val="100000"/>
                        </a:lnSpc>
                        <a:spcBef>
                          <a:spcPts val="395"/>
                        </a:spcBef>
                      </a:pPr>
                      <a:r>
                        <a:rPr sz="1200" spc="-25">
                          <a:solidFill>
                            <a:srgbClr val="FFFFFF"/>
                          </a:solidFill>
                          <a:latin typeface="宋体"/>
                          <a:cs typeface="宋体"/>
                        </a:rPr>
                        <a:t>毁灭</a:t>
                      </a:r>
                      <a:endParaRPr sz="1200">
                        <a:latin typeface="宋体"/>
                        <a:cs typeface="宋体"/>
                      </a:endParaRPr>
                    </a:p>
                  </a:txBody>
                  <a:tcPr marL="0" marR="0" marT="5016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marL="91440">
                        <a:lnSpc>
                          <a:spcPct val="100000"/>
                        </a:lnSpc>
                        <a:spcBef>
                          <a:spcPts val="325"/>
                        </a:spcBef>
                      </a:pPr>
                      <a:r>
                        <a:rPr sz="1000" spc="-10">
                          <a:solidFill>
                            <a:srgbClr val="FFFFFF"/>
                          </a:solidFill>
                          <a:latin typeface="Times New Roman"/>
                          <a:cs typeface="Times New Roman"/>
                        </a:rPr>
                        <a:t>0.91~1.00</a:t>
                      </a:r>
                      <a:endParaRPr sz="1000">
                        <a:latin typeface="Times New Roman"/>
                        <a:cs typeface="Times New Roman"/>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marL="91440" marR="151765">
                        <a:lnSpc>
                          <a:spcPct val="100000"/>
                        </a:lnSpc>
                        <a:spcBef>
                          <a:spcPts val="395"/>
                        </a:spcBef>
                      </a:pPr>
                      <a:r>
                        <a:rPr sz="1200" spc="-5">
                          <a:solidFill>
                            <a:srgbClr val="FFFFFF"/>
                          </a:solidFill>
                          <a:latin typeface="宋体"/>
                          <a:cs typeface="宋体"/>
                        </a:rPr>
                        <a:t>地震断裂延续很长，山崩常见，基岩</a:t>
                      </a:r>
                      <a:r>
                        <a:rPr sz="1200" spc="-15">
                          <a:solidFill>
                            <a:srgbClr val="FFFFFF"/>
                          </a:solidFill>
                          <a:latin typeface="宋体"/>
                          <a:cs typeface="宋体"/>
                        </a:rPr>
                        <a:t>上的拱桥</a:t>
                      </a:r>
                      <a:endParaRPr sz="1200">
                        <a:latin typeface="宋体"/>
                        <a:cs typeface="宋体"/>
                      </a:endParaRPr>
                    </a:p>
                  </a:txBody>
                  <a:tcPr marL="0" marR="0" marT="5016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tcPr>
                </a:tc>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28575">
                      <a:solidFill>
                        <a:srgbClr val="FFFFFF"/>
                      </a:solidFill>
                      <a:prstDash val="solid"/>
                    </a:lnR>
                    <a:lnT w="12700">
                      <a:solidFill>
                        <a:srgbClr val="FFFFFF"/>
                      </a:solidFill>
                      <a:prstDash val="solid"/>
                    </a:lnT>
                    <a:lnB w="12700">
                      <a:solidFill>
                        <a:srgbClr val="FFFFFF"/>
                      </a:solidFill>
                      <a:prstDash val="solid"/>
                    </a:lnB>
                  </a:tcPr>
                </a:tc>
              </a:tr>
              <a:tr h="274320">
                <a:tc vMerge="1">
                  <a:txBody>
                    <a:bodyPr vert="horz" wrap="square"/>
                    <a:lstStyle/>
                    <a:p/>
                  </a:txBody>
                  <a:tcPr marL="0" marR="0" marT="0" marB="0">
                    <a:solidFill>
                      <a:srgbClr val="003399"/>
                    </a:solidFill>
                  </a:tcPr>
                </a:tc>
                <a:tc>
                  <a:txBody>
                    <a:bodyPr vert="horz" wrap="square"/>
                    <a:lstStyle/>
                    <a:p>
                      <a:pPr marR="5715" algn="ctr">
                        <a:lnSpc>
                          <a:spcPct val="100000"/>
                        </a:lnSpc>
                        <a:spcBef>
                          <a:spcPts val="315"/>
                        </a:spcBef>
                      </a:pPr>
                      <a:r>
                        <a:rPr sz="1200" spc="-25">
                          <a:solidFill>
                            <a:srgbClr val="FFFFFF"/>
                          </a:solidFill>
                          <a:latin typeface="Times New Roman"/>
                          <a:cs typeface="Times New Roman"/>
                        </a:rPr>
                        <a:t>XII</a:t>
                      </a:r>
                      <a:endParaRPr sz="1200">
                        <a:latin typeface="Times New Roman"/>
                        <a:cs typeface="Times New Roman"/>
                      </a:endParaRPr>
                    </a:p>
                  </a:txBody>
                  <a:tcPr marL="0" marR="0" marT="40005" marB="0">
                    <a:lnR w="12700">
                      <a:solidFill>
                        <a:srgbClr val="FFFFFF"/>
                      </a:solidFill>
                      <a:prstDash val="solid"/>
                    </a:lnR>
                    <a:lnT w="12700">
                      <a:solidFill>
                        <a:srgbClr val="FFFFFF"/>
                      </a:solidFill>
                      <a:prstDash val="solid"/>
                    </a:lnT>
                    <a:solidFill>
                      <a:srgbClr val="003399"/>
                    </a:solidFill>
                  </a:tcPr>
                </a:tc>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solidFill>
                      <a:srgbClr val="003399"/>
                    </a:solidFill>
                  </a:tcPr>
                </a:tc>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tcPr>
                </a:tc>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tcPr>
                </a:tc>
                <a:tc>
                  <a:txBody>
                    <a:bodyPr vert="horz" wrap="square"/>
                    <a:lstStyle/>
                    <a:p>
                      <a:pPr marL="91440" marR="21590">
                        <a:lnSpc>
                          <a:spcPct val="100000"/>
                        </a:lnSpc>
                        <a:spcBef>
                          <a:spcPts val="395"/>
                        </a:spcBef>
                      </a:pPr>
                      <a:r>
                        <a:rPr sz="1200" spc="-5">
                          <a:solidFill>
                            <a:srgbClr val="FFFFFF"/>
                          </a:solidFill>
                          <a:latin typeface="宋体"/>
                          <a:cs typeface="宋体"/>
                        </a:rPr>
                        <a:t>地面剧烈变化，山河改观</a:t>
                      </a:r>
                      <a:endParaRPr sz="1200">
                        <a:latin typeface="宋体"/>
                        <a:cs typeface="宋体"/>
                      </a:endParaRPr>
                    </a:p>
                  </a:txBody>
                  <a:tcPr marL="0" marR="0" marT="50165" marB="0">
                    <a:lnL w="12700">
                      <a:solidFill>
                        <a:srgbClr val="FFFFFF"/>
                      </a:solidFill>
                      <a:prstDash val="solid"/>
                    </a:lnL>
                    <a:lnR w="12700">
                      <a:solidFill>
                        <a:srgbClr val="FFFFFF"/>
                      </a:solidFill>
                      <a:prstDash val="solid"/>
                    </a:lnR>
                    <a:lnT w="12700">
                      <a:solidFill>
                        <a:srgbClr val="FFFFFF"/>
                      </a:solidFill>
                      <a:prstDash val="solid"/>
                    </a:lnT>
                  </a:tcPr>
                </a:tc>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tcPr>
                </a:tc>
                <a:tc>
                  <a:txBody>
                    <a:bodyPr vert="horz" wrap="square"/>
                    <a:lstStyle/>
                    <a:p>
                      <a:pPr>
                        <a:lnSpc>
                          <a:spcPct val="100000"/>
                        </a:lnSpc>
                      </a:pPr>
                      <a:endParaRPr sz="1100">
                        <a:latin typeface="Times New Roman"/>
                        <a:cs typeface="Times New Roman"/>
                      </a:endParaRPr>
                    </a:p>
                  </a:txBody>
                  <a:tcPr marL="0" marR="0" marT="0" marB="0">
                    <a:lnL w="12700">
                      <a:solidFill>
                        <a:srgbClr val="FFFFFF"/>
                      </a:solidFill>
                      <a:prstDash val="solid"/>
                    </a:lnL>
                    <a:lnR w="28575">
                      <a:solidFill>
                        <a:srgbClr val="FFFFFF"/>
                      </a:solidFill>
                      <a:prstDash val="solid"/>
                    </a:lnR>
                    <a:lnT w="12700">
                      <a:solidFill>
                        <a:srgbClr val="FFFFFF"/>
                      </a:solidFill>
                      <a:prstDash val="solid"/>
                    </a:lnT>
                  </a:tcPr>
                </a:tc>
              </a:tr>
            </a:tbl>
          </a:graphicData>
        </a:graphic>
      </p:graphicFrame>
      <p:sp>
        <p:nvSpPr>
          <p:cNvPr id="4" name="object 4"/>
          <p:cNvSpPr/>
          <p:nvPr/>
        </p:nvSpPr>
        <p:spPr>
          <a:xfrm>
            <a:off x="152400" y="6742684"/>
            <a:ext cx="2438400" cy="0"/>
          </a:xfrm>
          <a:custGeom>
            <a:rect l="l" t="t" r="r" b="b"/>
            <a:pathLst>
              <a:path w="2438400">
                <a:moveTo>
                  <a:pt x="0" y="0"/>
                </a:moveTo>
                <a:lnTo>
                  <a:pt x="473075" y="0"/>
                </a:lnTo>
              </a:path>
              <a:path w="2438400">
                <a:moveTo>
                  <a:pt x="473075" y="0"/>
                </a:moveTo>
                <a:lnTo>
                  <a:pt x="2438400" y="0"/>
                </a:lnTo>
              </a:path>
            </a:pathLst>
          </a:custGeom>
          <a:ln w="28575">
            <a:solidFill>
              <a:srgbClr val="FFFFFF"/>
            </a:solidFill>
          </a:ln>
        </p:spPr>
        <p:txBody>
          <a:bodyPr wrap="square" lIns="0" tIns="0" rIns="0" bIns="0" rtlCol="0"/>
          <a:lstStyle/>
          <a:p/>
        </p:txBody>
      </p:sp>
      <p:sp>
        <p:nvSpPr>
          <p:cNvPr id="5" name="object 5"/>
          <p:cNvSpPr/>
          <p:nvPr/>
        </p:nvSpPr>
        <p:spPr>
          <a:xfrm>
            <a:off x="2590800" y="6742684"/>
            <a:ext cx="6553200" cy="0"/>
          </a:xfrm>
          <a:custGeom>
            <a:rect l="l" t="t" r="r" b="b"/>
            <a:pathLst>
              <a:path w="6553200">
                <a:moveTo>
                  <a:pt x="0" y="0"/>
                </a:moveTo>
                <a:lnTo>
                  <a:pt x="1514475" y="0"/>
                </a:lnTo>
              </a:path>
              <a:path w="6553200">
                <a:moveTo>
                  <a:pt x="1514475" y="0"/>
                </a:moveTo>
                <a:lnTo>
                  <a:pt x="2216150" y="0"/>
                </a:lnTo>
              </a:path>
              <a:path w="6553200">
                <a:moveTo>
                  <a:pt x="2216150" y="0"/>
                </a:moveTo>
                <a:lnTo>
                  <a:pt x="4876800" y="0"/>
                </a:lnTo>
              </a:path>
              <a:path w="6553200">
                <a:moveTo>
                  <a:pt x="4876800" y="0"/>
                </a:moveTo>
                <a:lnTo>
                  <a:pt x="5715000" y="0"/>
                </a:lnTo>
              </a:path>
              <a:path w="6553200">
                <a:moveTo>
                  <a:pt x="5715000" y="0"/>
                </a:moveTo>
                <a:lnTo>
                  <a:pt x="6553200" y="0"/>
                </a:lnTo>
              </a:path>
            </a:pathLst>
          </a:custGeom>
          <a:ln w="28575">
            <a:solidFill>
              <a:srgbClr val="FFFFFF"/>
            </a:solidFill>
          </a:ln>
        </p:spPr>
        <p:txBody>
          <a:bodyPr wrap="square" lIns="0" tIns="0" rIns="0" bIns="0" rtlCol="0"/>
          <a:lstStyle/>
          <a:p/>
        </p:txBody>
      </p:sp>
      <p:sp>
        <p:nvSpPr>
          <p:cNvPr id="6" name="object 6"/>
          <p:cNvSpPr txBox="1"/>
          <p:nvPr/>
        </p:nvSpPr>
        <p:spPr>
          <a:xfrm>
            <a:off x="2866389" y="178431"/>
            <a:ext cx="2752090" cy="269240"/>
          </a:xfrm>
          <a:prstGeom prst="rect">
            <a:avLst/>
          </a:prstGeom>
        </p:spPr>
        <p:txBody>
          <a:bodyPr vert="horz" wrap="square" lIns="0" tIns="12700" rIns="0" bIns="0" rtlCol="0">
            <a:spAutoFit/>
          </a:bodyPr>
          <a:lstStyle/>
          <a:p>
            <a:pPr marL="12700">
              <a:lnSpc>
                <a:spcPct val="100000"/>
              </a:lnSpc>
              <a:spcBef>
                <a:spcPts val="100"/>
              </a:spcBef>
              <a:tabLst>
                <a:tab pos="774065"/>
              </a:tabLst>
            </a:pPr>
            <a:r>
              <a:rPr sz="1600">
                <a:solidFill>
                  <a:srgbClr val="FFFFFF"/>
                </a:solidFill>
                <a:latin typeface="宋体"/>
                <a:cs typeface="宋体"/>
              </a:rPr>
              <a:t>表</a:t>
            </a:r>
            <a:r>
              <a:rPr sz="1600">
                <a:solidFill>
                  <a:srgbClr val="FFFFFF"/>
                </a:solidFill>
                <a:latin typeface="Times New Roman"/>
                <a:cs typeface="Times New Roman"/>
              </a:rPr>
              <a:t>5</a:t>
            </a:r>
            <a:r>
              <a:rPr sz="1600">
                <a:solidFill>
                  <a:srgbClr val="FFFFFF"/>
                </a:solidFill>
                <a:latin typeface="Arial"/>
                <a:cs typeface="Arial"/>
              </a:rPr>
              <a:t>—</a:t>
            </a:r>
            <a:r>
              <a:rPr sz="1600" spc="-50">
                <a:solidFill>
                  <a:srgbClr val="FFFFFF"/>
                </a:solidFill>
                <a:latin typeface="Times New Roman"/>
                <a:cs typeface="Times New Roman"/>
              </a:rPr>
              <a:t>2</a:t>
            </a:r>
            <a:r>
              <a:rPr sz="1600">
                <a:solidFill>
                  <a:srgbClr val="FFFFFF"/>
                </a:solidFill>
                <a:latin typeface="Times New Roman"/>
                <a:cs typeface="Times New Roman"/>
              </a:rPr>
              <a:t>	</a:t>
            </a:r>
            <a:r>
              <a:rPr sz="1600">
                <a:solidFill>
                  <a:srgbClr val="FFFFFF"/>
                </a:solidFill>
                <a:latin typeface="宋体"/>
                <a:cs typeface="宋体"/>
              </a:rPr>
              <a:t>中国地震烈度表</a:t>
            </a:r>
            <a:r>
              <a:rPr sz="1600" spc="-10">
                <a:solidFill>
                  <a:srgbClr val="FFFFFF"/>
                </a:solidFill>
                <a:latin typeface="Times New Roman"/>
                <a:cs typeface="Times New Roman"/>
              </a:rPr>
              <a:t>(1980)</a:t>
            </a:r>
            <a:endParaRPr sz="1600">
              <a:latin typeface="Times New Roman"/>
              <a:cs typeface="Times New Roman"/>
            </a:endParaRP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840740" y="848991"/>
            <a:ext cx="7747000" cy="4671695"/>
          </a:xfrm>
          <a:prstGeom prst="rect">
            <a:avLst/>
          </a:prstGeom>
        </p:spPr>
        <p:txBody>
          <a:bodyPr vert="horz" wrap="square" lIns="0" tIns="12700" rIns="0" bIns="0" rtlCol="0">
            <a:spAutoFit/>
          </a:bodyPr>
          <a:lstStyle/>
          <a:p>
            <a:pPr marL="374650">
              <a:lnSpc>
                <a:spcPct val="100000"/>
              </a:lnSpc>
              <a:spcBef>
                <a:spcPts val="100"/>
              </a:spcBef>
            </a:pPr>
            <a:r>
              <a:rPr sz="1600">
                <a:solidFill>
                  <a:srgbClr val="FFFFFF"/>
                </a:solidFill>
                <a:latin typeface="宋体"/>
                <a:cs typeface="宋体"/>
              </a:rPr>
              <a:t>《中国地震烈度表（</a:t>
            </a:r>
            <a:r>
              <a:rPr sz="1600">
                <a:solidFill>
                  <a:srgbClr val="FFFFFF"/>
                </a:solidFill>
                <a:latin typeface="Times New Roman"/>
                <a:cs typeface="Times New Roman"/>
              </a:rPr>
              <a:t>1980</a:t>
            </a:r>
            <a:r>
              <a:rPr sz="1600">
                <a:solidFill>
                  <a:srgbClr val="FFFFFF"/>
                </a:solidFill>
                <a:latin typeface="宋体"/>
                <a:cs typeface="宋体"/>
              </a:rPr>
              <a:t>）</a:t>
            </a:r>
            <a:r>
              <a:rPr sz="1600" spc="-10">
                <a:solidFill>
                  <a:srgbClr val="FFFFFF"/>
                </a:solidFill>
                <a:latin typeface="宋体"/>
                <a:cs typeface="宋体"/>
              </a:rPr>
              <a:t>》使用说用</a:t>
            </a:r>
            <a:endParaRPr sz="1600">
              <a:latin typeface="宋体"/>
              <a:cs typeface="宋体"/>
            </a:endParaRPr>
          </a:p>
          <a:p>
            <a:pPr marL="12700" marR="68580" indent="768350">
              <a:lnSpc>
                <a:spcPct val="100000"/>
              </a:lnSpc>
            </a:pPr>
            <a:r>
              <a:rPr sz="1600">
                <a:solidFill>
                  <a:srgbClr val="FFFFFF"/>
                </a:solidFill>
                <a:latin typeface="宋体"/>
                <a:cs typeface="宋体"/>
              </a:rPr>
              <a:t>（１）烈度</a:t>
            </a:r>
            <a:r>
              <a:rPr sz="1600" spc="-10">
                <a:solidFill>
                  <a:srgbClr val="FFFFFF"/>
                </a:solidFill>
                <a:latin typeface="Times New Roman"/>
                <a:cs typeface="Times New Roman"/>
              </a:rPr>
              <a:t>&gt;VI</a:t>
            </a:r>
            <a:r>
              <a:rPr sz="1600" spc="-5">
                <a:solidFill>
                  <a:srgbClr val="FFFFFF"/>
                </a:solidFill>
                <a:latin typeface="宋体"/>
                <a:cs typeface="宋体"/>
              </a:rPr>
              <a:t>度，判定地震烈度以房屋震害为主，人的感觉仅供参考；</a:t>
            </a:r>
            <a:r>
              <a:rPr sz="1600" spc="-10">
                <a:solidFill>
                  <a:srgbClr val="FFFFFF"/>
                </a:solidFill>
                <a:latin typeface="Times New Roman"/>
                <a:cs typeface="Times New Roman"/>
              </a:rPr>
              <a:t>&gt;X</a:t>
            </a:r>
            <a:r>
              <a:rPr sz="1600" spc="-50">
                <a:solidFill>
                  <a:srgbClr val="FFFFFF"/>
                </a:solidFill>
                <a:latin typeface="宋体"/>
                <a:cs typeface="宋体"/>
              </a:rPr>
              <a:t>度</a:t>
            </a:r>
            <a:r>
              <a:rPr sz="1600" spc="-5">
                <a:solidFill>
                  <a:srgbClr val="FFFFFF"/>
                </a:solidFill>
                <a:latin typeface="宋体"/>
                <a:cs typeface="宋体"/>
              </a:rPr>
              <a:t>应结合建筑物或构筑物的破坏程度，并根据地表现象来确定；</a:t>
            </a:r>
            <a:r>
              <a:rPr sz="1600" spc="-10">
                <a:solidFill>
                  <a:srgbClr val="FFFFFF"/>
                </a:solidFill>
                <a:latin typeface="Times New Roman"/>
                <a:cs typeface="Times New Roman"/>
              </a:rPr>
              <a:t>XI</a:t>
            </a:r>
            <a:r>
              <a:rPr sz="1600">
                <a:solidFill>
                  <a:srgbClr val="FFFFFF"/>
                </a:solidFill>
                <a:latin typeface="宋体"/>
                <a:cs typeface="宋体"/>
              </a:rPr>
              <a:t>、</a:t>
            </a:r>
            <a:r>
              <a:rPr sz="1600" spc="-10">
                <a:solidFill>
                  <a:srgbClr val="FFFFFF"/>
                </a:solidFill>
                <a:latin typeface="Times New Roman"/>
                <a:cs typeface="Times New Roman"/>
              </a:rPr>
              <a:t>XII</a:t>
            </a:r>
            <a:r>
              <a:rPr sz="1600" spc="-10">
                <a:solidFill>
                  <a:srgbClr val="FFFFFF"/>
                </a:solidFill>
                <a:latin typeface="宋体"/>
                <a:cs typeface="宋体"/>
              </a:rPr>
              <a:t>度的评定，需要</a:t>
            </a:r>
            <a:endParaRPr sz="1600">
              <a:latin typeface="宋体"/>
              <a:cs typeface="宋体"/>
            </a:endParaRPr>
          </a:p>
          <a:p>
            <a:pPr marL="12700">
              <a:lnSpc>
                <a:spcPts val="1864"/>
              </a:lnSpc>
              <a:spcBef>
                <a:spcPts val="105"/>
              </a:spcBef>
            </a:pPr>
            <a:r>
              <a:rPr sz="1600" spc="-10">
                <a:solidFill>
                  <a:srgbClr val="FFFFFF"/>
                </a:solidFill>
                <a:latin typeface="宋体"/>
                <a:cs typeface="宋体"/>
              </a:rPr>
              <a:t>专门研究。</a:t>
            </a:r>
            <a:endParaRPr sz="1600">
              <a:latin typeface="宋体"/>
              <a:cs typeface="宋体"/>
            </a:endParaRPr>
          </a:p>
          <a:p>
            <a:pPr marL="425450">
              <a:lnSpc>
                <a:spcPts val="1864"/>
              </a:lnSpc>
            </a:pPr>
            <a:r>
              <a:rPr sz="1600">
                <a:solidFill>
                  <a:srgbClr val="FFFFFF"/>
                </a:solidFill>
                <a:latin typeface="宋体"/>
                <a:cs typeface="宋体"/>
              </a:rPr>
              <a:t>（２）</a:t>
            </a:r>
            <a:r>
              <a:rPr sz="1600">
                <a:solidFill>
                  <a:srgbClr val="FFFFFF"/>
                </a:solidFill>
                <a:latin typeface="Times New Roman"/>
                <a:cs typeface="Times New Roman"/>
              </a:rPr>
              <a:t>“</a:t>
            </a:r>
            <a:r>
              <a:rPr sz="1600">
                <a:solidFill>
                  <a:srgbClr val="FFFFFF"/>
                </a:solidFill>
                <a:latin typeface="宋体"/>
                <a:cs typeface="宋体"/>
              </a:rPr>
              <a:t>一般房屋</a:t>
            </a:r>
            <a:r>
              <a:rPr sz="1600">
                <a:solidFill>
                  <a:srgbClr val="FFFFFF"/>
                </a:solidFill>
                <a:latin typeface="Times New Roman"/>
                <a:cs typeface="Times New Roman"/>
              </a:rPr>
              <a:t>”</a:t>
            </a:r>
            <a:r>
              <a:rPr sz="1600">
                <a:solidFill>
                  <a:srgbClr val="FFFFFF"/>
                </a:solidFill>
                <a:latin typeface="宋体"/>
                <a:cs typeface="宋体"/>
              </a:rPr>
              <a:t>在《中国地震烈度表（</a:t>
            </a:r>
            <a:r>
              <a:rPr sz="1600">
                <a:solidFill>
                  <a:srgbClr val="FFFFFF"/>
                </a:solidFill>
                <a:latin typeface="Times New Roman"/>
                <a:cs typeface="Times New Roman"/>
              </a:rPr>
              <a:t>1980</a:t>
            </a:r>
            <a:r>
              <a:rPr sz="1600">
                <a:solidFill>
                  <a:srgbClr val="FFFFFF"/>
                </a:solidFill>
                <a:latin typeface="宋体"/>
                <a:cs typeface="宋体"/>
              </a:rPr>
              <a:t>）</a:t>
            </a:r>
            <a:r>
              <a:rPr sz="1600" spc="-5">
                <a:solidFill>
                  <a:srgbClr val="FFFFFF"/>
                </a:solidFill>
                <a:latin typeface="宋体"/>
                <a:cs typeface="宋体"/>
              </a:rPr>
              <a:t>》中指土构架和土、石砖墙构造的</a:t>
            </a:r>
            <a:endParaRPr sz="1600">
              <a:latin typeface="宋体"/>
              <a:cs typeface="宋体"/>
            </a:endParaRPr>
          </a:p>
          <a:p>
            <a:pPr marL="12700" marR="5080" algn="just">
              <a:lnSpc>
                <a:spcPct val="100000"/>
              </a:lnSpc>
              <a:spcBef>
                <a:spcPts val="105"/>
              </a:spcBef>
            </a:pPr>
            <a:r>
              <a:rPr sz="1600" spc="-5">
                <a:solidFill>
                  <a:srgbClr val="FFFFFF"/>
                </a:solidFill>
                <a:latin typeface="宋体"/>
                <a:cs typeface="宋体"/>
              </a:rPr>
              <a:t>旧式房屋和单层或多层未经抗震设计的新式砖房。由于我国城市目前一般都已设防，有</a:t>
            </a:r>
            <a:r>
              <a:rPr sz="1600">
                <a:solidFill>
                  <a:srgbClr val="FFFFFF"/>
                </a:solidFill>
                <a:latin typeface="宋体"/>
                <a:cs typeface="宋体"/>
              </a:rPr>
              <a:t>的乡村也开始设防，烈度表中的</a:t>
            </a:r>
            <a:r>
              <a:rPr sz="1600">
                <a:solidFill>
                  <a:srgbClr val="FFFFFF"/>
                </a:solidFill>
                <a:latin typeface="Times New Roman"/>
                <a:cs typeface="Times New Roman"/>
              </a:rPr>
              <a:t>“</a:t>
            </a:r>
            <a:r>
              <a:rPr sz="1600">
                <a:solidFill>
                  <a:srgbClr val="FFFFFF"/>
                </a:solidFill>
                <a:latin typeface="宋体"/>
                <a:cs typeface="宋体"/>
              </a:rPr>
              <a:t>一般房屋</a:t>
            </a:r>
            <a:r>
              <a:rPr sz="1600">
                <a:solidFill>
                  <a:srgbClr val="FFFFFF"/>
                </a:solidFill>
                <a:latin typeface="Times New Roman"/>
                <a:cs typeface="Times New Roman"/>
              </a:rPr>
              <a:t>”</a:t>
            </a:r>
            <a:r>
              <a:rPr sz="1600" spc="-5">
                <a:solidFill>
                  <a:srgbClr val="FFFFFF"/>
                </a:solidFill>
                <a:latin typeface="宋体"/>
                <a:cs typeface="宋体"/>
              </a:rPr>
              <a:t>一般已不普遍，调查中应区别设防与不设防的房屋破坏程度对烈度的反映，给出合理的烈度值。对于质量特别差或特别好的房屋，可根据具体情况，对表列各烈度的震害程度和震害指数予以提高或降低。</a:t>
            </a:r>
            <a:endParaRPr sz="1600">
              <a:latin typeface="宋体"/>
              <a:cs typeface="宋体"/>
            </a:endParaRPr>
          </a:p>
          <a:p>
            <a:pPr marL="374650">
              <a:lnSpc>
                <a:spcPts val="1814"/>
              </a:lnSpc>
            </a:pPr>
            <a:r>
              <a:rPr sz="1600">
                <a:solidFill>
                  <a:srgbClr val="FFFFFF"/>
                </a:solidFill>
                <a:latin typeface="宋体"/>
                <a:cs typeface="宋体"/>
              </a:rPr>
              <a:t>（３）</a:t>
            </a:r>
            <a:r>
              <a:rPr sz="1600">
                <a:solidFill>
                  <a:srgbClr val="FFFFFF"/>
                </a:solidFill>
                <a:latin typeface="Times New Roman"/>
                <a:cs typeface="Times New Roman"/>
              </a:rPr>
              <a:t>“</a:t>
            </a:r>
            <a:r>
              <a:rPr sz="1600">
                <a:solidFill>
                  <a:srgbClr val="FFFFFF"/>
                </a:solidFill>
                <a:latin typeface="宋体"/>
                <a:cs typeface="宋体"/>
              </a:rPr>
              <a:t>人的感觉</a:t>
            </a:r>
            <a:r>
              <a:rPr sz="1600">
                <a:solidFill>
                  <a:srgbClr val="FFFFFF"/>
                </a:solidFill>
                <a:latin typeface="Times New Roman"/>
                <a:cs typeface="Times New Roman"/>
              </a:rPr>
              <a:t>”</a:t>
            </a:r>
            <a:r>
              <a:rPr sz="1600" spc="-5">
                <a:solidFill>
                  <a:srgbClr val="FFFFFF"/>
                </a:solidFill>
                <a:latin typeface="宋体"/>
                <a:cs typeface="宋体"/>
              </a:rPr>
              <a:t>指平房内或楼房低层内人的感觉。</a:t>
            </a:r>
            <a:endParaRPr sz="1600">
              <a:latin typeface="宋体"/>
              <a:cs typeface="宋体"/>
            </a:endParaRPr>
          </a:p>
          <a:p>
            <a:pPr marL="374650">
              <a:lnSpc>
                <a:spcPct val="100000"/>
              </a:lnSpc>
            </a:pPr>
            <a:r>
              <a:rPr sz="1600">
                <a:solidFill>
                  <a:srgbClr val="FFFFFF"/>
                </a:solidFill>
                <a:latin typeface="宋体"/>
                <a:cs typeface="宋体"/>
              </a:rPr>
              <a:t>（４）表中震害指数是对上述</a:t>
            </a:r>
            <a:r>
              <a:rPr sz="1600">
                <a:solidFill>
                  <a:srgbClr val="FFFFFF"/>
                </a:solidFill>
                <a:latin typeface="Times New Roman"/>
                <a:cs typeface="Times New Roman"/>
              </a:rPr>
              <a:t>“</a:t>
            </a:r>
            <a:r>
              <a:rPr sz="1600">
                <a:solidFill>
                  <a:srgbClr val="FFFFFF"/>
                </a:solidFill>
                <a:latin typeface="宋体"/>
                <a:cs typeface="宋体"/>
              </a:rPr>
              <a:t>一般房屋</a:t>
            </a:r>
            <a:r>
              <a:rPr sz="1600">
                <a:solidFill>
                  <a:srgbClr val="FFFFFF"/>
                </a:solidFill>
                <a:latin typeface="Times New Roman"/>
                <a:cs typeface="Times New Roman"/>
              </a:rPr>
              <a:t>”</a:t>
            </a:r>
            <a:r>
              <a:rPr sz="1600">
                <a:solidFill>
                  <a:srgbClr val="FFFFFF"/>
                </a:solidFill>
                <a:latin typeface="宋体"/>
                <a:cs typeface="宋体"/>
              </a:rPr>
              <a:t>而言。</a:t>
            </a:r>
            <a:r>
              <a:rPr sz="1600">
                <a:solidFill>
                  <a:srgbClr val="FFFFFF"/>
                </a:solidFill>
                <a:latin typeface="Times New Roman"/>
                <a:cs typeface="Times New Roman"/>
              </a:rPr>
              <a:t>“</a:t>
            </a:r>
            <a:r>
              <a:rPr sz="1600">
                <a:solidFill>
                  <a:srgbClr val="FFFFFF"/>
                </a:solidFill>
                <a:latin typeface="宋体"/>
                <a:cs typeface="宋体"/>
              </a:rPr>
              <a:t>完好</a:t>
            </a:r>
            <a:r>
              <a:rPr sz="1600">
                <a:solidFill>
                  <a:srgbClr val="FFFFFF"/>
                </a:solidFill>
                <a:latin typeface="Times New Roman"/>
                <a:cs typeface="Times New Roman"/>
              </a:rPr>
              <a:t>”</a:t>
            </a:r>
            <a:r>
              <a:rPr sz="1600">
                <a:solidFill>
                  <a:srgbClr val="FFFFFF"/>
                </a:solidFill>
                <a:latin typeface="宋体"/>
                <a:cs typeface="宋体"/>
              </a:rPr>
              <a:t>为０，</a:t>
            </a:r>
            <a:r>
              <a:rPr sz="1600">
                <a:solidFill>
                  <a:srgbClr val="FFFFFF"/>
                </a:solidFill>
                <a:latin typeface="Times New Roman"/>
                <a:cs typeface="Times New Roman"/>
              </a:rPr>
              <a:t>“</a:t>
            </a:r>
            <a:r>
              <a:rPr sz="1600">
                <a:solidFill>
                  <a:srgbClr val="FFFFFF"/>
                </a:solidFill>
                <a:latin typeface="宋体"/>
                <a:cs typeface="宋体"/>
              </a:rPr>
              <a:t>毁灭</a:t>
            </a:r>
            <a:r>
              <a:rPr sz="1600">
                <a:solidFill>
                  <a:srgbClr val="FFFFFF"/>
                </a:solidFill>
                <a:latin typeface="Times New Roman"/>
                <a:cs typeface="Times New Roman"/>
              </a:rPr>
              <a:t>”</a:t>
            </a:r>
            <a:r>
              <a:rPr sz="1600" spc="-10">
                <a:solidFill>
                  <a:srgbClr val="FFFFFF"/>
                </a:solidFill>
                <a:latin typeface="宋体"/>
                <a:cs typeface="宋体"/>
              </a:rPr>
              <a:t>为１，中间按</a:t>
            </a:r>
            <a:endParaRPr sz="1600">
              <a:latin typeface="宋体"/>
              <a:cs typeface="宋体"/>
            </a:endParaRPr>
          </a:p>
          <a:p>
            <a:pPr marL="12700" marR="5080">
              <a:lnSpc>
                <a:spcPct val="100000"/>
              </a:lnSpc>
              <a:spcBef>
                <a:spcPts val="105"/>
              </a:spcBef>
            </a:pPr>
            <a:r>
              <a:rPr sz="1600" spc="-5">
                <a:solidFill>
                  <a:srgbClr val="FFFFFF"/>
                </a:solidFill>
                <a:latin typeface="宋体"/>
                <a:cs typeface="宋体"/>
              </a:rPr>
              <a:t>表列震害程度分级。平均震害指数是对所有房屋的震害指数的总平均值而言，可以用普查或抽查的方法确定之。</a:t>
            </a:r>
            <a:endParaRPr sz="1600">
              <a:latin typeface="宋体"/>
              <a:cs typeface="宋体"/>
            </a:endParaRPr>
          </a:p>
          <a:p>
            <a:pPr marL="374650">
              <a:lnSpc>
                <a:spcPct val="100000"/>
              </a:lnSpc>
            </a:pPr>
            <a:r>
              <a:rPr sz="1600">
                <a:solidFill>
                  <a:srgbClr val="FFFFFF"/>
                </a:solidFill>
                <a:latin typeface="宋体"/>
                <a:cs typeface="宋体"/>
              </a:rPr>
              <a:t>（５）</a:t>
            </a:r>
            <a:r>
              <a:rPr sz="1600" spc="-5">
                <a:solidFill>
                  <a:srgbClr val="FFFFFF"/>
                </a:solidFill>
                <a:latin typeface="宋体"/>
                <a:cs typeface="宋体"/>
              </a:rPr>
              <a:t>使用本表时可根据地区具体情况，作出临时的补充规定。</a:t>
            </a:r>
            <a:endParaRPr sz="1600">
              <a:latin typeface="宋体"/>
              <a:cs typeface="宋体"/>
            </a:endParaRPr>
          </a:p>
          <a:p>
            <a:pPr marL="374650">
              <a:lnSpc>
                <a:spcPct val="100000"/>
              </a:lnSpc>
            </a:pPr>
            <a:r>
              <a:rPr sz="1600">
                <a:solidFill>
                  <a:srgbClr val="FFFFFF"/>
                </a:solidFill>
                <a:latin typeface="宋体"/>
                <a:cs typeface="宋体"/>
              </a:rPr>
              <a:t>（６）</a:t>
            </a:r>
            <a:r>
              <a:rPr sz="1600" spc="-5">
                <a:solidFill>
                  <a:srgbClr val="FFFFFF"/>
                </a:solidFill>
                <a:latin typeface="宋体"/>
                <a:cs typeface="宋体"/>
              </a:rPr>
              <a:t>烟囱指工业或取暖用的锅炉房烟囱。</a:t>
            </a:r>
            <a:endParaRPr sz="1600">
              <a:latin typeface="宋体"/>
              <a:cs typeface="宋体"/>
            </a:endParaRPr>
          </a:p>
          <a:p>
            <a:pPr marL="12700" marR="49530" indent="361950">
              <a:lnSpc>
                <a:spcPct val="100000"/>
              </a:lnSpc>
            </a:pPr>
            <a:r>
              <a:rPr sz="1600">
                <a:solidFill>
                  <a:srgbClr val="FFFFFF"/>
                </a:solidFill>
                <a:latin typeface="宋体"/>
                <a:cs typeface="宋体"/>
              </a:rPr>
              <a:t>（７）表中数量词的说明：个别：１０％以下；少数：１０％～５０％；</a:t>
            </a:r>
            <a:r>
              <a:rPr sz="1600" spc="-15">
                <a:solidFill>
                  <a:srgbClr val="FFFFFF"/>
                </a:solidFill>
                <a:latin typeface="宋体"/>
                <a:cs typeface="宋体"/>
              </a:rPr>
              <a:t>多数：５</a:t>
            </a:r>
            <a:r>
              <a:rPr sz="1600" spc="-25">
                <a:solidFill>
                  <a:srgbClr val="FFFFFF"/>
                </a:solidFill>
                <a:latin typeface="宋体"/>
                <a:cs typeface="宋体"/>
              </a:rPr>
              <a:t> </a:t>
            </a:r>
            <a:r>
              <a:rPr sz="1600">
                <a:solidFill>
                  <a:srgbClr val="FFFFFF"/>
                </a:solidFill>
                <a:latin typeface="宋体"/>
                <a:cs typeface="宋体"/>
              </a:rPr>
              <a:t>０％～７０％；大多数：７０％～９０％；</a:t>
            </a:r>
            <a:r>
              <a:rPr sz="1600" spc="-10">
                <a:solidFill>
                  <a:srgbClr val="FFFFFF"/>
                </a:solidFill>
                <a:latin typeface="宋体"/>
                <a:cs typeface="宋体"/>
              </a:rPr>
              <a:t>普遍：９０％以上。</a:t>
            </a:r>
            <a:endParaRPr sz="1600">
              <a:latin typeface="宋体"/>
              <a:cs typeface="宋体"/>
            </a:endParaRPr>
          </a:p>
          <a:p>
            <a:pPr marL="12700" marR="49530" indent="361950">
              <a:lnSpc>
                <a:spcPct val="100000"/>
              </a:lnSpc>
            </a:pPr>
            <a:r>
              <a:rPr sz="1600">
                <a:solidFill>
                  <a:srgbClr val="FFFFFF"/>
                </a:solidFill>
                <a:latin typeface="宋体"/>
                <a:cs typeface="宋体"/>
              </a:rPr>
              <a:t>（８）</a:t>
            </a:r>
            <a:r>
              <a:rPr sz="1600" spc="-5">
                <a:solidFill>
                  <a:srgbClr val="FFFFFF"/>
                </a:solidFill>
                <a:latin typeface="宋体"/>
                <a:cs typeface="宋体"/>
              </a:rPr>
              <a:t>对重要的工业设施，如桥梁、重要车间、高层建筑、巷道等，要进行专门的调查，在调查中应结合设防情况进行评估。</a:t>
            </a:r>
            <a:endParaRPr sz="1600">
              <a:latin typeface="宋体"/>
              <a:cs typeface="宋体"/>
            </a:endParaRP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48640" y="320358"/>
            <a:ext cx="952500" cy="513080"/>
          </a:xfrm>
          <a:prstGeom prst="rect">
            <a:avLst/>
          </a:prstGeom>
        </p:spPr>
        <p:txBody>
          <a:bodyPr vert="horz" wrap="square" lIns="0" tIns="12700" rIns="0" bIns="0" rtlCol="0">
            <a:spAutoFit/>
          </a:bodyPr>
          <a:lstStyle/>
          <a:p>
            <a:pPr marL="342900" indent="-342900">
              <a:lnSpc>
                <a:spcPct val="100000"/>
              </a:lnSpc>
              <a:spcBef>
                <a:spcPts val="100"/>
              </a:spcBef>
              <a:buSzPct val="70312"/>
              <a:buFont typeface="Wingdings"/>
              <a:buChar char=""/>
              <a:tabLst>
                <a:tab pos="342900"/>
              </a:tabLst>
            </a:pPr>
            <a:r>
              <a:rPr sz="3200" spc="-25">
                <a:solidFill>
                  <a:srgbClr val="FFCC00"/>
                </a:solidFill>
              </a:rPr>
              <a:t>5.3</a:t>
            </a:r>
            <a:endParaRPr sz="3200"/>
          </a:p>
        </p:txBody>
      </p:sp>
      <p:sp>
        <p:nvSpPr>
          <p:cNvPr id="3" name="object 3"/>
          <p:cNvSpPr txBox="1"/>
          <p:nvPr/>
        </p:nvSpPr>
        <p:spPr>
          <a:xfrm>
            <a:off x="1590040" y="246523"/>
            <a:ext cx="6781800" cy="1078865"/>
          </a:xfrm>
          <a:prstGeom prst="rect">
            <a:avLst/>
          </a:prstGeom>
        </p:spPr>
        <p:txBody>
          <a:bodyPr vert="horz" wrap="square" lIns="0" tIns="86360" rIns="0" bIns="0" rtlCol="0">
            <a:spAutoFit/>
          </a:bodyPr>
          <a:lstStyle/>
          <a:p>
            <a:pPr marL="316865">
              <a:lnSpc>
                <a:spcPct val="100000"/>
              </a:lnSpc>
              <a:spcBef>
                <a:spcPts val="680"/>
              </a:spcBef>
            </a:pPr>
            <a:r>
              <a:rPr sz="3200" spc="-5">
                <a:solidFill>
                  <a:srgbClr val="FFCC00"/>
                </a:solidFill>
                <a:latin typeface="宋体"/>
                <a:cs typeface="宋体"/>
              </a:rPr>
              <a:t>我国地震地质的基本特征</a:t>
            </a:r>
            <a:endParaRPr sz="3200">
              <a:latin typeface="宋体"/>
              <a:cs typeface="宋体"/>
            </a:endParaRPr>
          </a:p>
          <a:p>
            <a:pPr marL="12700">
              <a:lnSpc>
                <a:spcPct val="100000"/>
              </a:lnSpc>
              <a:spcBef>
                <a:spcPts val="509"/>
              </a:spcBef>
            </a:pPr>
            <a:r>
              <a:rPr sz="2800" spc="-5">
                <a:solidFill>
                  <a:srgbClr val="FFFFFF"/>
                </a:solidFill>
                <a:latin typeface="宋体"/>
                <a:cs typeface="宋体"/>
              </a:rPr>
              <a:t>从震源机制的讨论中已知，地震特别是浅源</a:t>
            </a:r>
            <a:endParaRPr sz="2800">
              <a:latin typeface="宋体"/>
              <a:cs typeface="宋体"/>
            </a:endParaRPr>
          </a:p>
        </p:txBody>
      </p:sp>
      <p:sp>
        <p:nvSpPr>
          <p:cNvPr id="4" name="object 4"/>
          <p:cNvSpPr txBox="1"/>
          <p:nvPr/>
        </p:nvSpPr>
        <p:spPr>
          <a:xfrm>
            <a:off x="548640" y="944821"/>
            <a:ext cx="8178800" cy="4666615"/>
          </a:xfrm>
          <a:prstGeom prst="rect">
            <a:avLst/>
          </a:prstGeom>
        </p:spPr>
        <p:txBody>
          <a:bodyPr vert="horz" wrap="square" lIns="0" tIns="41910" rIns="0" bIns="0" rtlCol="0">
            <a:spAutoFit/>
          </a:bodyPr>
          <a:lstStyle/>
          <a:p>
            <a:pPr>
              <a:lnSpc>
                <a:spcPct val="100000"/>
              </a:lnSpc>
              <a:spcBef>
                <a:spcPts val="330"/>
              </a:spcBef>
            </a:pPr>
            <a:r>
              <a:rPr sz="2000" spc="5">
                <a:solidFill>
                  <a:srgbClr val="FFCC00"/>
                </a:solidFill>
                <a:latin typeface="Wingdings"/>
                <a:cs typeface="Wingdings"/>
              </a:rPr>
              <a:t></a:t>
            </a:r>
            <a:endParaRPr sz="2000">
              <a:latin typeface="Wingdings"/>
              <a:cs typeface="Wingdings"/>
            </a:endParaRPr>
          </a:p>
          <a:p>
            <a:pPr marL="342900" marR="5080">
              <a:lnSpc>
                <a:spcPct val="100000"/>
              </a:lnSpc>
              <a:spcBef>
                <a:spcPts val="310"/>
              </a:spcBef>
            </a:pPr>
            <a:r>
              <a:rPr sz="2800" spc="-5">
                <a:solidFill>
                  <a:srgbClr val="FFFFFF"/>
                </a:solidFill>
                <a:latin typeface="宋体"/>
                <a:cs typeface="宋体"/>
              </a:rPr>
              <a:t>地震，其产生多与断层错动有关；从大区域震源</a:t>
            </a:r>
            <a:r>
              <a:rPr sz="2800" spc="-50">
                <a:solidFill>
                  <a:srgbClr val="FFFFFF"/>
                </a:solidFill>
                <a:latin typeface="宋体"/>
                <a:cs typeface="宋体"/>
              </a:rPr>
              <a:t> </a:t>
            </a:r>
            <a:r>
              <a:rPr sz="2800" spc="-5">
                <a:solidFill>
                  <a:srgbClr val="FFFFFF"/>
                </a:solidFill>
                <a:latin typeface="宋体"/>
                <a:cs typeface="宋体"/>
              </a:rPr>
              <a:t>机制的研究可以确定区域构造应力场的情况这一</a:t>
            </a:r>
            <a:r>
              <a:rPr sz="2800" spc="700">
                <a:solidFill>
                  <a:srgbClr val="FFFFFF"/>
                </a:solidFill>
                <a:latin typeface="宋体"/>
                <a:cs typeface="宋体"/>
              </a:rPr>
              <a:t>                    </a:t>
            </a:r>
            <a:r>
              <a:rPr sz="2800" spc="-5">
                <a:solidFill>
                  <a:srgbClr val="FFFFFF"/>
                </a:solidFill>
                <a:latin typeface="宋体"/>
                <a:cs typeface="宋体"/>
              </a:rPr>
              <a:t>点也可得出，地震的分布和发生与大地构造密切相关。所以，用地质学的方法探索可能发生破坏性地震的危险构造或活动断层，配合震源机制的研究判定区域构造应力场和发震断层的错动机制，研究地层中存在的古地震现象，配合历史地震的研究判定古地震活动周期和震级，为地震中长期预报和地震区划提供基础地质资料，就是地震地质工作的基本</a:t>
            </a:r>
            <a:r>
              <a:rPr sz="2800" spc="-20">
                <a:solidFill>
                  <a:srgbClr val="FFFFFF"/>
                </a:solidFill>
                <a:latin typeface="宋体"/>
                <a:cs typeface="宋体"/>
              </a:rPr>
              <a:t>任务。</a:t>
            </a:r>
            <a:endParaRPr sz="2800">
              <a:latin typeface="宋体"/>
              <a:cs typeface="宋体"/>
            </a:endParaRPr>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349271"/>
            <a:ext cx="7771130" cy="452120"/>
          </a:xfrm>
          <a:prstGeom prst="rect">
            <a:avLst/>
          </a:prstGeom>
        </p:spPr>
        <p:txBody>
          <a:bodyPr vert="horz" wrap="square" lIns="0" tIns="12700" rIns="0" bIns="0" rtlCol="0">
            <a:spAutoFit/>
          </a:bodyPr>
          <a:lstStyle/>
          <a:p>
            <a:pPr marL="467995" indent="-455930">
              <a:lnSpc>
                <a:spcPct val="100000"/>
              </a:lnSpc>
              <a:spcBef>
                <a:spcPts val="100"/>
              </a:spcBef>
              <a:buSzPct val="80357"/>
              <a:buFont typeface="Wingdings"/>
              <a:buChar char=""/>
              <a:tabLst>
                <a:tab pos="467995"/>
                <a:tab pos="468630"/>
                <a:tab pos="1712595"/>
              </a:tabLst>
            </a:pPr>
            <a:r>
              <a:rPr sz="2800" b="1" spc="90">
                <a:solidFill>
                  <a:srgbClr val="FFCC00"/>
                </a:solidFill>
                <a:latin typeface="Microsoft JhengHei"/>
                <a:cs typeface="Microsoft JhengHei"/>
              </a:rPr>
              <a:t>5.3.1</a:t>
            </a:r>
            <a:r>
              <a:rPr sz="2800" b="1">
                <a:solidFill>
                  <a:srgbClr val="FFCC00"/>
                </a:solidFill>
                <a:latin typeface="Microsoft JhengHei"/>
                <a:cs typeface="Microsoft JhengHei"/>
              </a:rPr>
              <a:t>	</a:t>
            </a:r>
            <a:r>
              <a:rPr sz="2800" b="1" spc="-5">
                <a:solidFill>
                  <a:srgbClr val="FFCC00"/>
                </a:solidFill>
                <a:latin typeface="Microsoft JhengHei"/>
                <a:cs typeface="Microsoft JhengHei"/>
              </a:rPr>
              <a:t>世界范围内的主要地履带及其形成的大</a:t>
            </a:r>
            <a:endParaRPr sz="2800">
              <a:latin typeface="Microsoft JhengHei"/>
              <a:cs typeface="Microsoft JhengHei"/>
            </a:endParaRPr>
          </a:p>
        </p:txBody>
      </p:sp>
      <p:sp>
        <p:nvSpPr>
          <p:cNvPr id="3" name="object 3"/>
          <p:cNvSpPr txBox="1"/>
          <p:nvPr/>
        </p:nvSpPr>
        <p:spPr>
          <a:xfrm>
            <a:off x="535940" y="1399693"/>
            <a:ext cx="216535" cy="843915"/>
          </a:xfrm>
          <a:prstGeom prst="rect">
            <a:avLst/>
          </a:prstGeom>
        </p:spPr>
        <p:txBody>
          <a:bodyPr vert="horz" wrap="square" lIns="0" tIns="13970" rIns="0" bIns="0" rtlCol="0">
            <a:spAutoFit/>
          </a:bodyPr>
          <a:lstStyle/>
          <a:p>
            <a:pPr marL="12700">
              <a:lnSpc>
                <a:spcPct val="100000"/>
              </a:lnSpc>
              <a:spcBef>
                <a:spcPts val="110"/>
              </a:spcBef>
            </a:pPr>
            <a:r>
              <a:rPr sz="2000" spc="5">
                <a:solidFill>
                  <a:srgbClr val="FFCC00"/>
                </a:solidFill>
                <a:latin typeface="Wingdings"/>
                <a:cs typeface="Wingdings"/>
              </a:rPr>
              <a:t></a:t>
            </a:r>
            <a:endParaRPr sz="2000">
              <a:latin typeface="Wingdings"/>
              <a:cs typeface="Wingdings"/>
            </a:endParaRPr>
          </a:p>
          <a:p>
            <a:pPr marL="12700">
              <a:lnSpc>
                <a:spcPct val="100000"/>
              </a:lnSpc>
              <a:spcBef>
                <a:spcPts val="1630"/>
              </a:spcBef>
            </a:pPr>
            <a:r>
              <a:rPr sz="2000" spc="5">
                <a:solidFill>
                  <a:srgbClr val="FFCC00"/>
                </a:solidFill>
                <a:latin typeface="Wingdings"/>
                <a:cs typeface="Wingdings"/>
              </a:rPr>
              <a:t></a:t>
            </a:r>
            <a:endParaRPr sz="2000">
              <a:latin typeface="Wingdings"/>
              <a:cs typeface="Wingdings"/>
            </a:endParaRPr>
          </a:p>
        </p:txBody>
      </p:sp>
      <p:sp>
        <p:nvSpPr>
          <p:cNvPr id="4" name="object 4"/>
          <p:cNvSpPr txBox="1"/>
          <p:nvPr/>
        </p:nvSpPr>
        <p:spPr>
          <a:xfrm>
            <a:off x="878840" y="740257"/>
            <a:ext cx="7493000" cy="2396490"/>
          </a:xfrm>
          <a:prstGeom prst="rect">
            <a:avLst/>
          </a:prstGeom>
        </p:spPr>
        <p:txBody>
          <a:bodyPr vert="horz" wrap="square" lIns="0" tIns="78740" rIns="0" bIns="0" rtlCol="0">
            <a:spAutoFit/>
          </a:bodyPr>
          <a:lstStyle/>
          <a:p>
            <a:pPr marL="12700">
              <a:lnSpc>
                <a:spcPct val="100000"/>
              </a:lnSpc>
              <a:spcBef>
                <a:spcPts val="620"/>
              </a:spcBef>
            </a:pPr>
            <a:r>
              <a:rPr sz="2800" b="1" spc="-10">
                <a:solidFill>
                  <a:srgbClr val="FFCC00"/>
                </a:solidFill>
                <a:latin typeface="Microsoft JhengHei"/>
                <a:cs typeface="Microsoft JhengHei"/>
              </a:rPr>
              <a:t>地构造环境</a:t>
            </a:r>
            <a:endParaRPr sz="2800">
              <a:latin typeface="Microsoft JhengHei"/>
              <a:cs typeface="Microsoft JhengHei"/>
            </a:endParaRPr>
          </a:p>
          <a:p>
            <a:pPr marL="723900">
              <a:lnSpc>
                <a:spcPct val="100000"/>
              </a:lnSpc>
              <a:spcBef>
                <a:spcPts val="520"/>
              </a:spcBef>
            </a:pPr>
            <a:r>
              <a:rPr sz="2800">
                <a:solidFill>
                  <a:srgbClr val="FFFFFF"/>
                </a:solidFill>
                <a:latin typeface="宋体"/>
                <a:cs typeface="宋体"/>
              </a:rPr>
              <a:t>(1)</a:t>
            </a:r>
            <a:r>
              <a:rPr sz="2800" spc="-10">
                <a:solidFill>
                  <a:srgbClr val="FFFFFF"/>
                </a:solidFill>
                <a:latin typeface="宋体"/>
                <a:cs typeface="宋体"/>
              </a:rPr>
              <a:t>环太平洋地震带</a:t>
            </a:r>
            <a:endParaRPr sz="2800">
              <a:latin typeface="宋体"/>
              <a:cs typeface="宋体"/>
            </a:endParaRPr>
          </a:p>
          <a:p>
            <a:pPr marL="12700" marR="5080" indent="711200" algn="just">
              <a:lnSpc>
                <a:spcPct val="102200"/>
              </a:lnSpc>
              <a:spcBef>
                <a:spcPts val="600"/>
              </a:spcBef>
            </a:pPr>
            <a:r>
              <a:rPr sz="2800" spc="-5">
                <a:solidFill>
                  <a:srgbClr val="FFFFFF"/>
                </a:solidFill>
                <a:latin typeface="宋体"/>
                <a:cs typeface="宋体"/>
              </a:rPr>
              <a:t>这是世界上最大的地震带，在挟窄条带内震</a:t>
            </a:r>
            <a:r>
              <a:rPr sz="2800" spc="-50">
                <a:solidFill>
                  <a:srgbClr val="FFFFFF"/>
                </a:solidFill>
                <a:latin typeface="宋体"/>
                <a:cs typeface="宋体"/>
              </a:rPr>
              <a:t> </a:t>
            </a:r>
            <a:r>
              <a:rPr sz="2800">
                <a:solidFill>
                  <a:srgbClr val="FFFFFF"/>
                </a:solidFill>
                <a:latin typeface="宋体"/>
                <a:cs typeface="宋体"/>
              </a:rPr>
              <a:t>中密度也最大，全世界约80％的浅源地震、</a:t>
            </a:r>
            <a:r>
              <a:rPr sz="2800" spc="-25">
                <a:solidFill>
                  <a:srgbClr val="FFFFFF"/>
                </a:solidFill>
                <a:latin typeface="宋体"/>
                <a:cs typeface="宋体"/>
              </a:rPr>
              <a:t>90％</a:t>
            </a:r>
            <a:r>
              <a:rPr sz="2800" spc="-5">
                <a:solidFill>
                  <a:srgbClr val="FFFFFF"/>
                </a:solidFill>
                <a:latin typeface="宋体"/>
                <a:cs typeface="宋体"/>
              </a:rPr>
              <a:t>的中源地震和几乎全部滦源地震集中于此带，译</a:t>
            </a:r>
            <a:endParaRPr sz="2800">
              <a:latin typeface="宋体"/>
              <a:cs typeface="宋体"/>
            </a:endParaRPr>
          </a:p>
        </p:txBody>
      </p:sp>
      <p:sp>
        <p:nvSpPr>
          <p:cNvPr id="5" name="object 5"/>
          <p:cNvSpPr txBox="1"/>
          <p:nvPr/>
        </p:nvSpPr>
        <p:spPr>
          <a:xfrm>
            <a:off x="878840" y="3110738"/>
            <a:ext cx="7493000" cy="2138680"/>
          </a:xfrm>
          <a:prstGeom prst="rect">
            <a:avLst/>
          </a:prstGeom>
        </p:spPr>
        <p:txBody>
          <a:bodyPr vert="horz" wrap="square" lIns="0" tIns="12700" rIns="0" bIns="0" rtlCol="0">
            <a:spAutoFit/>
          </a:bodyPr>
          <a:lstStyle/>
          <a:p>
            <a:pPr marL="12700" marR="5080" algn="just">
              <a:lnSpc>
                <a:spcPct val="100000"/>
              </a:lnSpc>
              <a:spcBef>
                <a:spcPts val="100"/>
              </a:spcBef>
            </a:pPr>
            <a:r>
              <a:rPr sz="2800">
                <a:solidFill>
                  <a:srgbClr val="FFFFFF"/>
                </a:solidFill>
                <a:latin typeface="宋体"/>
                <a:cs typeface="宋体"/>
              </a:rPr>
              <a:t>放的能量约为全世界地震释放能量的80％</a:t>
            </a:r>
            <a:r>
              <a:rPr sz="2800" spc="-20">
                <a:solidFill>
                  <a:srgbClr val="FFFFFF"/>
                </a:solidFill>
                <a:latin typeface="宋体"/>
                <a:cs typeface="宋体"/>
              </a:rPr>
              <a:t>。很早</a:t>
            </a:r>
            <a:r>
              <a:rPr sz="2800" spc="-5">
                <a:solidFill>
                  <a:srgbClr val="FFFFFF"/>
                </a:solidFill>
                <a:latin typeface="宋体"/>
                <a:cs typeface="宋体"/>
              </a:rPr>
              <a:t>以前就已经知道，此带的震源深度有自岛孤外线的深海沟向大陆内部逐步加深的规律，并解释为</a:t>
            </a:r>
            <a:r>
              <a:rPr sz="2800">
                <a:solidFill>
                  <a:srgbClr val="FFFFFF"/>
                </a:solidFill>
                <a:latin typeface="宋体"/>
                <a:cs typeface="宋体"/>
              </a:rPr>
              <a:t>大陆与大洋之间的一条倾向大陆的大断裂面(因</a:t>
            </a:r>
            <a:r>
              <a:rPr sz="2800" spc="-50">
                <a:solidFill>
                  <a:srgbClr val="FFFFFF"/>
                </a:solidFill>
                <a:latin typeface="宋体"/>
                <a:cs typeface="宋体"/>
              </a:rPr>
              <a:t>5</a:t>
            </a:r>
            <a:endParaRPr sz="2800">
              <a:latin typeface="宋体"/>
              <a:cs typeface="宋体"/>
            </a:endParaRPr>
          </a:p>
          <a:p>
            <a:pPr marL="12700">
              <a:lnSpc>
                <a:spcPts val="3195"/>
              </a:lnSpc>
            </a:pPr>
            <a:r>
              <a:rPr sz="2800">
                <a:solidFill>
                  <a:srgbClr val="FFFFFF"/>
                </a:solidFill>
                <a:latin typeface="Arial"/>
                <a:cs typeface="Arial"/>
              </a:rPr>
              <a:t>—</a:t>
            </a:r>
            <a:r>
              <a:rPr sz="2800">
                <a:solidFill>
                  <a:srgbClr val="FFFFFF"/>
                </a:solidFill>
                <a:latin typeface="宋体"/>
                <a:cs typeface="宋体"/>
              </a:rPr>
              <a:t>14)</a:t>
            </a:r>
            <a:r>
              <a:rPr sz="2800" spc="-50">
                <a:solidFill>
                  <a:srgbClr val="FFFFFF"/>
                </a:solidFill>
                <a:latin typeface="宋体"/>
                <a:cs typeface="宋体"/>
              </a:rPr>
              <a:t>。</a:t>
            </a:r>
            <a:endParaRPr sz="2800">
              <a:latin typeface="宋体"/>
              <a:cs typeface="宋体"/>
            </a:endParaRPr>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214275"/>
            <a:ext cx="8547100" cy="4653280"/>
          </a:xfrm>
          <a:prstGeom prst="rect">
            <a:avLst/>
          </a:prstGeom>
        </p:spPr>
        <p:txBody>
          <a:bodyPr vert="horz" wrap="square" lIns="0" tIns="97790" rIns="0" bIns="0" rtlCol="0">
            <a:spAutoFit/>
          </a:bodyPr>
          <a:lstStyle/>
          <a:p>
            <a:pPr marL="888365" indent="-875665">
              <a:lnSpc>
                <a:spcPct val="100000"/>
              </a:lnSpc>
              <a:spcBef>
                <a:spcPts val="770"/>
              </a:spcBef>
              <a:buClr>
                <a:srgbClr val="FFCC00"/>
              </a:buClr>
              <a:buSzPct val="71428"/>
              <a:buFont typeface="Wingdings"/>
              <a:buChar char=""/>
              <a:tabLst>
                <a:tab pos="888365"/>
                <a:tab pos="889000"/>
              </a:tabLst>
            </a:pPr>
            <a:r>
              <a:rPr sz="2800">
                <a:solidFill>
                  <a:srgbClr val="FFFFFF"/>
                </a:solidFill>
                <a:latin typeface="宋体"/>
                <a:cs typeface="宋体"/>
              </a:rPr>
              <a:t>（2)</a:t>
            </a:r>
            <a:r>
              <a:rPr sz="2800" spc="-5">
                <a:solidFill>
                  <a:srgbClr val="FFFFFF"/>
                </a:solidFill>
                <a:latin typeface="宋体"/>
                <a:cs typeface="宋体"/>
              </a:rPr>
              <a:t>地中海喜马拉雅地震带或欧亚地震带</a:t>
            </a:r>
            <a:endParaRPr sz="2800">
              <a:latin typeface="宋体"/>
              <a:cs typeface="宋体"/>
            </a:endParaRPr>
          </a:p>
          <a:p>
            <a:pPr marL="355600" marR="361315" indent="-342900">
              <a:lnSpc>
                <a:spcPct val="101099"/>
              </a:lnSpc>
              <a:spcBef>
                <a:spcPts val="635"/>
              </a:spcBef>
              <a:buClr>
                <a:srgbClr val="FFCC00"/>
              </a:buClr>
              <a:buSzPct val="71428"/>
              <a:buFont typeface="Wingdings"/>
              <a:buChar char=""/>
              <a:tabLst>
                <a:tab pos="1066165"/>
                <a:tab pos="1066800"/>
              </a:tabLst>
            </a:pPr>
            <a:r>
              <a:rPr/>
              <a:t>	</a:t>
            </a:r>
            <a:r>
              <a:rPr sz="2800" spc="-5">
                <a:solidFill>
                  <a:srgbClr val="FFFFFF"/>
                </a:solidFill>
                <a:latin typeface="宋体"/>
                <a:cs typeface="宋体"/>
              </a:rPr>
              <a:t>仅次于环太平洋地震带的第二大地震带，震</a:t>
            </a:r>
            <a:r>
              <a:rPr sz="2800" spc="-50">
                <a:solidFill>
                  <a:srgbClr val="FFFFFF"/>
                </a:solidFill>
                <a:latin typeface="宋体"/>
                <a:cs typeface="宋体"/>
              </a:rPr>
              <a:t> </a:t>
            </a:r>
            <a:r>
              <a:rPr sz="2800" spc="-5">
                <a:solidFill>
                  <a:srgbClr val="FFFFFF"/>
                </a:solidFill>
                <a:latin typeface="宋体"/>
                <a:cs typeface="宋体"/>
              </a:rPr>
              <a:t>中分布较前者为分散，所以带的宽度大且有分支。以浅源震为主，中源震在帕米尔、喜马达雅有所</a:t>
            </a:r>
            <a:r>
              <a:rPr sz="2800" spc="-50">
                <a:solidFill>
                  <a:srgbClr val="FFFFFF"/>
                </a:solidFill>
                <a:latin typeface="宋体"/>
                <a:cs typeface="宋体"/>
              </a:rPr>
              <a:t> </a:t>
            </a:r>
            <a:r>
              <a:rPr sz="2800" spc="-5">
                <a:solidFill>
                  <a:srgbClr val="FFFFFF"/>
                </a:solidFill>
                <a:latin typeface="宋体"/>
                <a:cs typeface="宋体"/>
              </a:rPr>
              <a:t>分布，深源震主要分布于印尼岛弧。环太平洋地震借以外的几乎所有汉源、中源和大的浅源地震</a:t>
            </a:r>
            <a:endParaRPr sz="2800">
              <a:latin typeface="宋体"/>
              <a:cs typeface="宋体"/>
            </a:endParaRPr>
          </a:p>
          <a:p>
            <a:pPr marL="355600">
              <a:lnSpc>
                <a:spcPct val="100000"/>
              </a:lnSpc>
            </a:pPr>
            <a:r>
              <a:rPr sz="2800">
                <a:solidFill>
                  <a:srgbClr val="FFFFFF"/>
                </a:solidFill>
                <a:latin typeface="宋体"/>
                <a:cs typeface="宋体"/>
              </a:rPr>
              <a:t>均发生于此带，释放能量约占全球地震能量的15％</a:t>
            </a:r>
            <a:r>
              <a:rPr sz="2800" spc="-50">
                <a:solidFill>
                  <a:srgbClr val="FFFFFF"/>
                </a:solidFill>
                <a:latin typeface="宋体"/>
                <a:cs typeface="宋体"/>
              </a:rPr>
              <a:t>。</a:t>
            </a:r>
            <a:endParaRPr sz="2800">
              <a:latin typeface="宋体"/>
              <a:cs typeface="宋体"/>
            </a:endParaRPr>
          </a:p>
          <a:p>
            <a:pPr marL="1066165" indent="-1053465">
              <a:lnSpc>
                <a:spcPct val="100000"/>
              </a:lnSpc>
              <a:spcBef>
                <a:spcPts val="520"/>
              </a:spcBef>
              <a:buClr>
                <a:srgbClr val="FFCC00"/>
              </a:buClr>
              <a:buSzPct val="71428"/>
              <a:buFont typeface="Wingdings"/>
              <a:buChar char=""/>
              <a:tabLst>
                <a:tab pos="1066165"/>
                <a:tab pos="1066800"/>
              </a:tabLst>
            </a:pPr>
            <a:r>
              <a:rPr sz="2800">
                <a:solidFill>
                  <a:srgbClr val="FFFFFF"/>
                </a:solidFill>
                <a:latin typeface="宋体"/>
                <a:cs typeface="宋体"/>
              </a:rPr>
              <a:t>(3)</a:t>
            </a:r>
            <a:r>
              <a:rPr sz="2800" spc="-10">
                <a:solidFill>
                  <a:srgbClr val="FFFFFF"/>
                </a:solidFill>
                <a:latin typeface="宋体"/>
                <a:cs typeface="宋体"/>
              </a:rPr>
              <a:t>大洋海岭地震带</a:t>
            </a:r>
            <a:endParaRPr sz="2800">
              <a:latin typeface="宋体"/>
              <a:cs typeface="宋体"/>
            </a:endParaRPr>
          </a:p>
          <a:p>
            <a:pPr marL="355600" marR="716915" indent="-342900">
              <a:lnSpc>
                <a:spcPct val="104900"/>
              </a:lnSpc>
              <a:spcBef>
                <a:spcPts val="495"/>
              </a:spcBef>
              <a:buClr>
                <a:srgbClr val="FFCC00"/>
              </a:buClr>
              <a:buSzPct val="71428"/>
              <a:buFont typeface="Wingdings"/>
              <a:buChar char=""/>
              <a:tabLst>
                <a:tab pos="1066165"/>
                <a:tab pos="1066800"/>
              </a:tabLst>
            </a:pPr>
            <a:r>
              <a:rPr/>
              <a:t>	</a:t>
            </a:r>
            <a:r>
              <a:rPr sz="2800">
                <a:solidFill>
                  <a:srgbClr val="FFFFFF"/>
                </a:solidFill>
                <a:latin typeface="宋体"/>
                <a:cs typeface="宋体"/>
              </a:rPr>
              <a:t>主要呈线状分布于各大洋的接近中部(图</a:t>
            </a:r>
            <a:r>
              <a:rPr sz="2800" spc="-25">
                <a:solidFill>
                  <a:srgbClr val="FFFFFF"/>
                </a:solidFill>
                <a:latin typeface="宋体"/>
                <a:cs typeface="宋体"/>
              </a:rPr>
              <a:t>5</a:t>
            </a:r>
            <a:r>
              <a:rPr sz="2800" spc="-25">
                <a:solidFill>
                  <a:srgbClr val="FFFFFF"/>
                </a:solidFill>
                <a:latin typeface="Arial"/>
                <a:cs typeface="Arial"/>
              </a:rPr>
              <a:t>— </a:t>
            </a:r>
            <a:r>
              <a:rPr sz="2800">
                <a:solidFill>
                  <a:srgbClr val="FFFFFF"/>
                </a:solidFill>
                <a:latin typeface="宋体"/>
                <a:cs typeface="宋体"/>
              </a:rPr>
              <a:t>13)</a:t>
            </a:r>
            <a:r>
              <a:rPr sz="2800" spc="-50">
                <a:solidFill>
                  <a:srgbClr val="FFFFFF"/>
                </a:solidFill>
                <a:latin typeface="宋体"/>
                <a:cs typeface="宋体"/>
              </a:rPr>
              <a:t>。</a:t>
            </a:r>
            <a:endParaRPr sz="2800">
              <a:latin typeface="宋体"/>
              <a:cs typeface="宋体"/>
            </a:endParaRPr>
          </a:p>
        </p:txBody>
      </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318770"/>
            <a:ext cx="8191500" cy="2159000"/>
          </a:xfrm>
          <a:prstGeom prst="rect">
            <a:avLst/>
          </a:prstGeom>
        </p:spPr>
        <p:txBody>
          <a:bodyPr vert="horz" wrap="square" lIns="0" tIns="12700" rIns="0" bIns="0" rtlCol="0">
            <a:spAutoFit/>
          </a:bodyPr>
          <a:lstStyle/>
          <a:p>
            <a:pPr marL="354965" marR="5080" indent="-342265">
              <a:lnSpc>
                <a:spcPct val="100000"/>
              </a:lnSpc>
              <a:spcBef>
                <a:spcPts val="100"/>
              </a:spcBef>
              <a:buClr>
                <a:srgbClr val="FFCC00"/>
              </a:buClr>
              <a:buSzPct val="71428"/>
              <a:buFont typeface="Wingdings"/>
              <a:buChar char=""/>
              <a:tabLst>
                <a:tab pos="354965"/>
                <a:tab pos="355600"/>
                <a:tab pos="2666365"/>
              </a:tabLst>
            </a:pPr>
            <a:r>
              <a:rPr sz="2800">
                <a:solidFill>
                  <a:srgbClr val="FFFFFF"/>
                </a:solidFill>
                <a:latin typeface="宋体"/>
                <a:cs typeface="宋体"/>
              </a:rPr>
              <a:t>这一地震带远离大陆是多为强震，所以以前未</a:t>
            </a:r>
            <a:r>
              <a:rPr sz="2800" spc="-50">
                <a:solidFill>
                  <a:srgbClr val="FFFFFF"/>
                </a:solidFill>
                <a:latin typeface="宋体"/>
                <a:cs typeface="宋体"/>
              </a:rPr>
              <a:t>被 </a:t>
            </a:r>
            <a:r>
              <a:rPr sz="2800">
                <a:solidFill>
                  <a:srgbClr val="FFFFFF"/>
                </a:solidFill>
                <a:latin typeface="宋体"/>
                <a:cs typeface="宋体"/>
              </a:rPr>
              <a:t>人注意，60年代以前不把它作为一个地震带，</a:t>
            </a:r>
            <a:r>
              <a:rPr sz="2800" spc="-50">
                <a:solidFill>
                  <a:srgbClr val="FFFFFF"/>
                </a:solidFill>
                <a:latin typeface="宋体"/>
                <a:cs typeface="宋体"/>
              </a:rPr>
              <a:t>海 </a:t>
            </a:r>
            <a:r>
              <a:rPr sz="2800">
                <a:solidFill>
                  <a:srgbClr val="FFFFFF"/>
                </a:solidFill>
                <a:latin typeface="宋体"/>
                <a:cs typeface="宋体"/>
              </a:rPr>
              <a:t>底扩张和板块构造的发展才使人们注意到这一</a:t>
            </a:r>
            <a:r>
              <a:rPr sz="2800" spc="-50">
                <a:solidFill>
                  <a:srgbClr val="FFFFFF"/>
                </a:solidFill>
                <a:latin typeface="宋体"/>
                <a:cs typeface="宋体"/>
              </a:rPr>
              <a:t>地 </a:t>
            </a:r>
            <a:r>
              <a:rPr sz="2800">
                <a:solidFill>
                  <a:srgbClr val="FFFFFF"/>
                </a:solidFill>
                <a:latin typeface="宋体"/>
                <a:cs typeface="宋体"/>
              </a:rPr>
              <a:t>震带。这一带的所有地震均产生于岩石圈内，</a:t>
            </a:r>
            <a:r>
              <a:rPr sz="2800" spc="-50">
                <a:solidFill>
                  <a:srgbClr val="FFFFFF"/>
                </a:solidFill>
                <a:latin typeface="宋体"/>
                <a:cs typeface="宋体"/>
              </a:rPr>
              <a:t>震 </a:t>
            </a:r>
            <a:r>
              <a:rPr sz="2800">
                <a:solidFill>
                  <a:srgbClr val="FFFFFF"/>
                </a:solidFill>
                <a:latin typeface="宋体"/>
                <a:cs typeface="宋体"/>
              </a:rPr>
              <a:t>源深度小</a:t>
            </a:r>
            <a:r>
              <a:rPr sz="2800" spc="-50">
                <a:solidFill>
                  <a:srgbClr val="FFFFFF"/>
                </a:solidFill>
                <a:latin typeface="宋体"/>
                <a:cs typeface="宋体"/>
              </a:rPr>
              <a:t>于</a:t>
            </a:r>
            <a:r>
              <a:rPr sz="2800" spc="700">
                <a:solidFill>
                  <a:srgbClr val="FFFFFF"/>
                </a:solidFill>
                <a:latin typeface="宋体"/>
                <a:cs typeface="宋体"/>
              </a:rPr>
              <a:t>                      </a:t>
            </a:r>
            <a:r>
              <a:rPr sz="2800" spc="-25">
                <a:solidFill>
                  <a:srgbClr val="FFFFFF"/>
                </a:solidFill>
                <a:latin typeface="宋体"/>
                <a:cs typeface="宋体"/>
              </a:rPr>
              <a:t>30</a:t>
            </a:r>
            <a:r>
              <a:rPr sz="2800">
                <a:solidFill>
                  <a:srgbClr val="FFFFFF"/>
                </a:solidFill>
                <a:latin typeface="宋体"/>
                <a:cs typeface="宋体"/>
              </a:rPr>
              <a:t>	km，震级除少数例外均不超过5级</a:t>
            </a:r>
            <a:r>
              <a:rPr sz="2800" spc="-50">
                <a:solidFill>
                  <a:srgbClr val="FFFFFF"/>
                </a:solidFill>
                <a:latin typeface="宋体"/>
                <a:cs typeface="宋体"/>
              </a:rPr>
              <a:t>。</a:t>
            </a:r>
            <a:endParaRPr sz="2800">
              <a:latin typeface="宋体"/>
              <a:cs typeface="宋体"/>
            </a:endParaRPr>
          </a:p>
        </p:txBody>
      </p:sp>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224636"/>
            <a:ext cx="8013700" cy="3765550"/>
          </a:xfrm>
          <a:prstGeom prst="rect">
            <a:avLst/>
          </a:prstGeom>
        </p:spPr>
        <p:txBody>
          <a:bodyPr vert="horz" wrap="square" lIns="0" tIns="107950" rIns="0" bIns="0" rtlCol="0">
            <a:spAutoFit/>
          </a:bodyPr>
          <a:lstStyle/>
          <a:p>
            <a:pPr marL="355600" indent="-342900">
              <a:lnSpc>
                <a:spcPct val="100000"/>
              </a:lnSpc>
              <a:spcBef>
                <a:spcPts val="850"/>
              </a:spcBef>
              <a:buSzPct val="70312"/>
              <a:buFont typeface="Wingdings"/>
              <a:buChar char=""/>
              <a:tabLst>
                <a:tab pos="355600"/>
                <a:tab pos="1777364"/>
              </a:tabLst>
            </a:pPr>
            <a:r>
              <a:rPr sz="3200" b="1" spc="105">
                <a:solidFill>
                  <a:srgbClr val="FFCC00"/>
                </a:solidFill>
                <a:latin typeface="Microsoft JhengHei"/>
                <a:cs typeface="Microsoft JhengHei"/>
              </a:rPr>
              <a:t>5.3.2</a:t>
            </a:r>
            <a:r>
              <a:rPr sz="3200" b="1">
                <a:solidFill>
                  <a:srgbClr val="FFCC00"/>
                </a:solidFill>
                <a:latin typeface="Microsoft JhengHei"/>
                <a:cs typeface="Microsoft JhengHei"/>
              </a:rPr>
              <a:t>	</a:t>
            </a:r>
            <a:r>
              <a:rPr sz="3200" b="1" spc="-5">
                <a:solidFill>
                  <a:srgbClr val="FFCC00"/>
                </a:solidFill>
                <a:latin typeface="Microsoft JhengHei"/>
                <a:cs typeface="Microsoft JhengHei"/>
              </a:rPr>
              <a:t>我国地震地质的基本特征</a:t>
            </a:r>
            <a:endParaRPr sz="3200">
              <a:latin typeface="Microsoft JhengHei"/>
              <a:cs typeface="Microsoft JhengHei"/>
            </a:endParaRPr>
          </a:p>
          <a:p>
            <a:pPr marL="354965" indent="-342265">
              <a:lnSpc>
                <a:spcPct val="100000"/>
              </a:lnSpc>
              <a:spcBef>
                <a:spcPts val="660"/>
              </a:spcBef>
              <a:buSzPct val="71428"/>
              <a:buFont typeface="Wingdings"/>
              <a:buChar char=""/>
              <a:tabLst>
                <a:tab pos="354965"/>
                <a:tab pos="355600"/>
                <a:tab pos="1777364"/>
              </a:tabLst>
            </a:pPr>
            <a:r>
              <a:rPr sz="2800" b="1" spc="125">
                <a:solidFill>
                  <a:srgbClr val="FFCC00"/>
                </a:solidFill>
                <a:latin typeface="Microsoft JhengHei"/>
                <a:cs typeface="Microsoft JhengHei"/>
              </a:rPr>
              <a:t>5.3.2.1</a:t>
            </a:r>
            <a:r>
              <a:rPr sz="2800" b="1">
                <a:solidFill>
                  <a:srgbClr val="FFCC00"/>
                </a:solidFill>
                <a:latin typeface="Microsoft JhengHei"/>
                <a:cs typeface="Microsoft JhengHei"/>
              </a:rPr>
              <a:t>	</a:t>
            </a:r>
            <a:r>
              <a:rPr sz="2800" b="1" spc="-5">
                <a:solidFill>
                  <a:srgbClr val="FFCC00"/>
                </a:solidFill>
                <a:latin typeface="Microsoft JhengHei"/>
                <a:cs typeface="Microsoft JhengHei"/>
              </a:rPr>
              <a:t>我国强震空间分布及地震区带划分</a:t>
            </a:r>
            <a:endParaRPr sz="2800">
              <a:latin typeface="Microsoft JhengHei"/>
              <a:cs typeface="Microsoft JhengHei"/>
            </a:endParaRPr>
          </a:p>
          <a:p>
            <a:pPr marL="355600" marR="5080" indent="-342900">
              <a:lnSpc>
                <a:spcPct val="100899"/>
              </a:lnSpc>
              <a:spcBef>
                <a:spcPts val="495"/>
              </a:spcBef>
              <a:buClr>
                <a:srgbClr val="FFCC00"/>
              </a:buClr>
              <a:buSzPct val="71428"/>
              <a:buFont typeface="Wingdings"/>
              <a:buChar char=""/>
              <a:tabLst>
                <a:tab pos="1066165"/>
                <a:tab pos="1066800"/>
              </a:tabLst>
            </a:pPr>
            <a:r>
              <a:rPr/>
              <a:t>	</a:t>
            </a:r>
            <a:r>
              <a:rPr sz="2800">
                <a:solidFill>
                  <a:srgbClr val="FFFFFF"/>
                </a:solidFill>
                <a:latin typeface="宋体"/>
                <a:cs typeface="宋体"/>
              </a:rPr>
              <a:t>我国大于6</a:t>
            </a:r>
            <a:r>
              <a:rPr sz="2800" spc="-5">
                <a:solidFill>
                  <a:srgbClr val="FFFFFF"/>
                </a:solidFill>
                <a:latin typeface="宋体"/>
                <a:cs typeface="宋体"/>
              </a:rPr>
              <a:t>级的强震的空间分布极不均匀，大</a:t>
            </a:r>
            <a:r>
              <a:rPr sz="2800">
                <a:solidFill>
                  <a:srgbClr val="FFFFFF"/>
                </a:solidFill>
                <a:latin typeface="宋体"/>
                <a:cs typeface="宋体"/>
              </a:rPr>
              <a:t>致以105</a:t>
            </a:r>
            <a:r>
              <a:rPr sz="2800" spc="-5">
                <a:solidFill>
                  <a:srgbClr val="FFFFFF"/>
                </a:solidFill>
                <a:latin typeface="宋体"/>
                <a:cs typeface="宋体"/>
              </a:rPr>
              <a:t>度为界。西部地震广泛分布，东部地震相</a:t>
            </a:r>
            <a:r>
              <a:rPr sz="2800">
                <a:solidFill>
                  <a:srgbClr val="FFFFFF"/>
                </a:solidFill>
                <a:latin typeface="宋体"/>
                <a:cs typeface="宋体"/>
              </a:rPr>
              <a:t>对稀少，震级均未达到8</a:t>
            </a:r>
            <a:r>
              <a:rPr sz="2800" spc="-5">
                <a:solidFill>
                  <a:srgbClr val="FFFFFF"/>
                </a:solidFill>
                <a:latin typeface="宋体"/>
                <a:cs typeface="宋体"/>
              </a:rPr>
              <a:t>级。在上述两地震区域内强震分布也是极不均匀的，东部域分布于华北及东南沿海一带，而西部分布面积大，但塔里木、</a:t>
            </a:r>
            <a:r>
              <a:rPr sz="2800" spc="700">
                <a:solidFill>
                  <a:srgbClr val="FFFFFF"/>
                </a:solidFill>
                <a:latin typeface="宋体"/>
                <a:cs typeface="宋体"/>
              </a:rPr>
              <a:t>                   </a:t>
            </a:r>
            <a:r>
              <a:rPr sz="2800" spc="-5">
                <a:solidFill>
                  <a:srgbClr val="FFFFFF"/>
                </a:solidFill>
                <a:latin typeface="宋体"/>
                <a:cs typeface="宋体"/>
              </a:rPr>
              <a:t>准噶尔和鄂尔多斯盆地等则地震分布较为零星。</a:t>
            </a:r>
            <a:endParaRPr sz="2800">
              <a:latin typeface="宋体"/>
              <a:cs typeface="宋体"/>
            </a:endParaRPr>
          </a:p>
        </p:txBody>
      </p:sp>
    </p:spTree>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297835"/>
            <a:ext cx="5466715" cy="452120"/>
          </a:xfrm>
          <a:prstGeom prst="rect">
            <a:avLst/>
          </a:prstGeom>
        </p:spPr>
        <p:txBody>
          <a:bodyPr vert="horz" wrap="square" lIns="0" tIns="12700" rIns="0" bIns="0" rtlCol="0">
            <a:spAutoFit/>
          </a:bodyPr>
          <a:lstStyle/>
          <a:p>
            <a:pPr marL="354965" indent="-342265">
              <a:lnSpc>
                <a:spcPct val="100000"/>
              </a:lnSpc>
              <a:spcBef>
                <a:spcPts val="100"/>
              </a:spcBef>
              <a:buSzPct val="71428"/>
              <a:buFont typeface="Wingdings"/>
              <a:buChar char=""/>
              <a:tabLst>
                <a:tab pos="354965"/>
                <a:tab pos="355600"/>
              </a:tabLst>
            </a:pPr>
            <a:r>
              <a:rPr sz="2800" b="1">
                <a:solidFill>
                  <a:srgbClr val="FFCC00"/>
                </a:solidFill>
                <a:latin typeface="Arial"/>
                <a:cs typeface="Arial"/>
              </a:rPr>
              <a:t>5.3.2.2</a:t>
            </a:r>
            <a:r>
              <a:rPr sz="2800" b="1" spc="-25">
                <a:solidFill>
                  <a:srgbClr val="FFCC00"/>
                </a:solidFill>
                <a:latin typeface="Arial"/>
                <a:cs typeface="Arial"/>
              </a:rPr>
              <a:t> </a:t>
            </a:r>
            <a:r>
              <a:rPr sz="2800" b="1" spc="-5">
                <a:solidFill>
                  <a:srgbClr val="FFCC00"/>
                </a:solidFill>
                <a:latin typeface="Microsoft JhengHei"/>
                <a:cs typeface="Microsoft JhengHei"/>
              </a:rPr>
              <a:t>我国强震发生的地质条件</a:t>
            </a:r>
            <a:endParaRPr sz="2800">
              <a:latin typeface="Microsoft JhengHei"/>
              <a:cs typeface="Microsoft JhengHei"/>
            </a:endParaRPr>
          </a:p>
        </p:txBody>
      </p:sp>
      <p:sp>
        <p:nvSpPr>
          <p:cNvPr id="3" name="object 3"/>
          <p:cNvSpPr txBox="1"/>
          <p:nvPr/>
        </p:nvSpPr>
        <p:spPr>
          <a:xfrm>
            <a:off x="535940" y="1424077"/>
            <a:ext cx="216535" cy="1356360"/>
          </a:xfrm>
          <a:prstGeom prst="rect">
            <a:avLst/>
          </a:prstGeom>
        </p:spPr>
        <p:txBody>
          <a:bodyPr vert="horz" wrap="square" lIns="0" tIns="13970" rIns="0" bIns="0" rtlCol="0">
            <a:spAutoFit/>
          </a:bodyPr>
          <a:lstStyle/>
          <a:p>
            <a:pPr marL="12700">
              <a:lnSpc>
                <a:spcPct val="100000"/>
              </a:lnSpc>
              <a:spcBef>
                <a:spcPts val="110"/>
              </a:spcBef>
            </a:pPr>
            <a:r>
              <a:rPr sz="2000" spc="5">
                <a:solidFill>
                  <a:srgbClr val="FFCC00"/>
                </a:solidFill>
                <a:latin typeface="Wingdings"/>
                <a:cs typeface="Wingdings"/>
              </a:rPr>
              <a:t></a:t>
            </a:r>
            <a:endParaRPr sz="2000">
              <a:latin typeface="Wingdings"/>
              <a:cs typeface="Wingdings"/>
            </a:endParaRPr>
          </a:p>
          <a:p>
            <a:pPr marL="12700">
              <a:lnSpc>
                <a:spcPct val="100000"/>
              </a:lnSpc>
              <a:spcBef>
                <a:spcPts val="1630"/>
              </a:spcBef>
            </a:pPr>
            <a:r>
              <a:rPr sz="2000" spc="5">
                <a:solidFill>
                  <a:srgbClr val="FFCC00"/>
                </a:solidFill>
                <a:latin typeface="Wingdings"/>
                <a:cs typeface="Wingdings"/>
              </a:rPr>
              <a:t></a:t>
            </a:r>
            <a:endParaRPr sz="2000">
              <a:latin typeface="Wingdings"/>
              <a:cs typeface="Wingdings"/>
            </a:endParaRPr>
          </a:p>
          <a:p>
            <a:pPr marL="12700">
              <a:lnSpc>
                <a:spcPct val="100000"/>
              </a:lnSpc>
              <a:spcBef>
                <a:spcPts val="1635"/>
              </a:spcBef>
            </a:pPr>
            <a:r>
              <a:rPr sz="2000" spc="5">
                <a:solidFill>
                  <a:srgbClr val="FFCC00"/>
                </a:solidFill>
                <a:latin typeface="Wingdings"/>
                <a:cs typeface="Wingdings"/>
              </a:rPr>
              <a:t></a:t>
            </a:r>
            <a:endParaRPr sz="2000">
              <a:latin typeface="Wingdings"/>
              <a:cs typeface="Wingdings"/>
            </a:endParaRPr>
          </a:p>
        </p:txBody>
      </p:sp>
      <p:sp>
        <p:nvSpPr>
          <p:cNvPr id="4" name="object 4"/>
          <p:cNvSpPr txBox="1"/>
          <p:nvPr/>
        </p:nvSpPr>
        <p:spPr>
          <a:xfrm>
            <a:off x="535940" y="748956"/>
            <a:ext cx="7480300" cy="2051050"/>
          </a:xfrm>
          <a:prstGeom prst="rect">
            <a:avLst/>
          </a:prstGeom>
        </p:spPr>
        <p:txBody>
          <a:bodyPr vert="horz" wrap="square" lIns="0" tIns="86360" rIns="0" bIns="0" rtlCol="0">
            <a:spAutoFit/>
          </a:bodyPr>
          <a:lstStyle/>
          <a:p>
            <a:pPr marL="964565" indent="-951865">
              <a:lnSpc>
                <a:spcPct val="100000"/>
              </a:lnSpc>
              <a:spcBef>
                <a:spcPts val="680"/>
              </a:spcBef>
              <a:buClr>
                <a:srgbClr val="FFCC00"/>
              </a:buClr>
              <a:buSzPct val="60714"/>
              <a:buFont typeface="Wingdings"/>
              <a:buChar char=""/>
              <a:tabLst>
                <a:tab pos="964565"/>
                <a:tab pos="965200"/>
                <a:tab pos="1497965"/>
              </a:tabLst>
            </a:pPr>
            <a:r>
              <a:rPr sz="2800" spc="-25">
                <a:solidFill>
                  <a:srgbClr val="FFFFFF"/>
                </a:solidFill>
                <a:latin typeface="宋体"/>
                <a:cs typeface="宋体"/>
              </a:rPr>
              <a:t>1.</a:t>
            </a:r>
            <a:r>
              <a:rPr sz="2800">
                <a:solidFill>
                  <a:srgbClr val="FFFFFF"/>
                </a:solidFill>
                <a:latin typeface="宋体"/>
                <a:cs typeface="宋体"/>
              </a:rPr>
              <a:t>	</a:t>
            </a:r>
            <a:r>
              <a:rPr sz="2800" spc="-5">
                <a:solidFill>
                  <a:srgbClr val="FFFFFF"/>
                </a:solidFill>
                <a:latin typeface="宋体"/>
                <a:cs typeface="宋体"/>
              </a:rPr>
              <a:t>强震与活动断裂带的关系</a:t>
            </a:r>
            <a:endParaRPr sz="2800">
              <a:latin typeface="宋体"/>
              <a:cs typeface="宋体"/>
            </a:endParaRPr>
          </a:p>
          <a:p>
            <a:pPr marL="1778635" lvl="1" indent="-889635">
              <a:lnSpc>
                <a:spcPct val="100000"/>
              </a:lnSpc>
              <a:spcBef>
                <a:spcPts val="585"/>
              </a:spcBef>
              <a:buSzPct val="96428"/>
              <a:buAutoNum type="arabicPlain"/>
              <a:tabLst>
                <a:tab pos="1778635"/>
              </a:tabLst>
            </a:pPr>
            <a:r>
              <a:rPr sz="2800" spc="-5">
                <a:solidFill>
                  <a:srgbClr val="FFFFFF"/>
                </a:solidFill>
                <a:latin typeface="宋体"/>
                <a:cs typeface="宋体"/>
              </a:rPr>
              <a:t>不同方向的断裂的交汇部位</a:t>
            </a:r>
            <a:endParaRPr sz="2800">
              <a:latin typeface="宋体"/>
              <a:cs typeface="宋体"/>
            </a:endParaRPr>
          </a:p>
          <a:p>
            <a:pPr marL="1778635" lvl="1" indent="-889635">
              <a:lnSpc>
                <a:spcPct val="100000"/>
              </a:lnSpc>
              <a:spcBef>
                <a:spcPts val="670"/>
              </a:spcBef>
              <a:buSzPct val="96428"/>
              <a:buAutoNum type="arabicPlain"/>
              <a:tabLst>
                <a:tab pos="1778635"/>
              </a:tabLst>
            </a:pPr>
            <a:r>
              <a:rPr sz="2800" spc="-5">
                <a:solidFill>
                  <a:srgbClr val="FFFFFF"/>
                </a:solidFill>
                <a:latin typeface="宋体"/>
                <a:cs typeface="宋体"/>
              </a:rPr>
              <a:t>活动性深大断裂的转折部位</a:t>
            </a:r>
            <a:endParaRPr sz="2800">
              <a:latin typeface="宋体"/>
              <a:cs typeface="宋体"/>
            </a:endParaRPr>
          </a:p>
          <a:p>
            <a:pPr marL="1778635" lvl="1" indent="-889635">
              <a:lnSpc>
                <a:spcPct val="100000"/>
              </a:lnSpc>
              <a:spcBef>
                <a:spcPts val="675"/>
              </a:spcBef>
              <a:buSzPct val="96428"/>
              <a:buAutoNum type="arabicPlain"/>
              <a:tabLst>
                <a:tab pos="1778635"/>
              </a:tabLst>
            </a:pPr>
            <a:r>
              <a:rPr sz="2800" spc="-5">
                <a:solidFill>
                  <a:srgbClr val="FFFFFF"/>
                </a:solidFill>
                <a:latin typeface="宋体"/>
                <a:cs typeface="宋体"/>
              </a:rPr>
              <a:t>活动性深大断裂的端部或其它锁闭段</a:t>
            </a:r>
            <a:endParaRPr sz="2800">
              <a:latin typeface="宋体"/>
              <a:cs typeface="宋体"/>
            </a:endParaRPr>
          </a:p>
        </p:txBody>
      </p:sp>
      <p:sp>
        <p:nvSpPr>
          <p:cNvPr id="5" name="object 5"/>
          <p:cNvSpPr txBox="1"/>
          <p:nvPr/>
        </p:nvSpPr>
        <p:spPr>
          <a:xfrm>
            <a:off x="535940" y="4411118"/>
            <a:ext cx="216535" cy="332105"/>
          </a:xfrm>
          <a:prstGeom prst="rect">
            <a:avLst/>
          </a:prstGeom>
        </p:spPr>
        <p:txBody>
          <a:bodyPr vert="horz" wrap="square" lIns="0" tIns="13970" rIns="0" bIns="0" rtlCol="0">
            <a:spAutoFit/>
          </a:bodyPr>
          <a:lstStyle/>
          <a:p>
            <a:pPr marL="12700">
              <a:lnSpc>
                <a:spcPct val="100000"/>
              </a:lnSpc>
              <a:spcBef>
                <a:spcPts val="110"/>
              </a:spcBef>
            </a:pPr>
            <a:r>
              <a:rPr sz="2000" spc="5">
                <a:solidFill>
                  <a:srgbClr val="FFCC00"/>
                </a:solidFill>
                <a:latin typeface="Wingdings"/>
                <a:cs typeface="Wingdings"/>
              </a:rPr>
              <a:t></a:t>
            </a:r>
            <a:endParaRPr sz="2000">
              <a:latin typeface="Wingdings"/>
              <a:cs typeface="Wingdings"/>
            </a:endParaRPr>
          </a:p>
        </p:txBody>
      </p:sp>
      <p:sp>
        <p:nvSpPr>
          <p:cNvPr id="6" name="object 6"/>
          <p:cNvSpPr txBox="1"/>
          <p:nvPr/>
        </p:nvSpPr>
        <p:spPr>
          <a:xfrm>
            <a:off x="535940" y="5349902"/>
            <a:ext cx="216535" cy="332105"/>
          </a:xfrm>
          <a:prstGeom prst="rect">
            <a:avLst/>
          </a:prstGeom>
        </p:spPr>
        <p:txBody>
          <a:bodyPr vert="horz" wrap="square" lIns="0" tIns="13970" rIns="0" bIns="0" rtlCol="0">
            <a:spAutoFit/>
          </a:bodyPr>
          <a:lstStyle/>
          <a:p>
            <a:pPr marL="12700">
              <a:lnSpc>
                <a:spcPct val="100000"/>
              </a:lnSpc>
              <a:spcBef>
                <a:spcPts val="110"/>
              </a:spcBef>
            </a:pPr>
            <a:r>
              <a:rPr sz="2000" spc="5">
                <a:solidFill>
                  <a:srgbClr val="FFCC00"/>
                </a:solidFill>
                <a:latin typeface="Wingdings"/>
                <a:cs typeface="Wingdings"/>
              </a:rPr>
              <a:t></a:t>
            </a:r>
            <a:endParaRPr sz="2000">
              <a:latin typeface="Wingdings"/>
              <a:cs typeface="Wingdings"/>
            </a:endParaRPr>
          </a:p>
        </p:txBody>
      </p:sp>
      <p:sp>
        <p:nvSpPr>
          <p:cNvPr id="7" name="object 7"/>
          <p:cNvSpPr txBox="1"/>
          <p:nvPr/>
        </p:nvSpPr>
        <p:spPr>
          <a:xfrm>
            <a:off x="535940" y="2774595"/>
            <a:ext cx="7835900" cy="3373120"/>
          </a:xfrm>
          <a:prstGeom prst="rect">
            <a:avLst/>
          </a:prstGeom>
        </p:spPr>
        <p:txBody>
          <a:bodyPr vert="horz" wrap="square" lIns="0" tIns="97790" rIns="0" bIns="0" rtlCol="0">
            <a:spAutoFit/>
          </a:bodyPr>
          <a:lstStyle/>
          <a:p>
            <a:pPr marL="1066165" indent="-1053465">
              <a:lnSpc>
                <a:spcPct val="100000"/>
              </a:lnSpc>
              <a:spcBef>
                <a:spcPts val="770"/>
              </a:spcBef>
              <a:buClr>
                <a:srgbClr val="FFCC00"/>
              </a:buClr>
              <a:buSzPct val="71428"/>
              <a:buFont typeface="Wingdings"/>
              <a:buChar char=""/>
              <a:tabLst>
                <a:tab pos="1066165"/>
                <a:tab pos="1066800"/>
              </a:tabLst>
            </a:pPr>
            <a:r>
              <a:rPr sz="2800">
                <a:solidFill>
                  <a:srgbClr val="FFFFFF"/>
                </a:solidFill>
                <a:latin typeface="宋体"/>
                <a:cs typeface="宋体"/>
              </a:rPr>
              <a:t>2.</a:t>
            </a:r>
            <a:r>
              <a:rPr sz="2800" spc="-5">
                <a:solidFill>
                  <a:srgbClr val="FFFFFF"/>
                </a:solidFill>
                <a:latin typeface="宋体"/>
                <a:cs typeface="宋体"/>
              </a:rPr>
              <a:t>强震与断陷盆地的关系</a:t>
            </a:r>
            <a:endParaRPr sz="2800">
              <a:latin typeface="宋体"/>
              <a:cs typeface="宋体"/>
            </a:endParaRPr>
          </a:p>
          <a:p>
            <a:pPr marL="355600" marR="5080" indent="-342900">
              <a:lnSpc>
                <a:spcPct val="104500"/>
              </a:lnSpc>
              <a:spcBef>
                <a:spcPts val="520"/>
              </a:spcBef>
              <a:buClr>
                <a:srgbClr val="FFCC00"/>
              </a:buClr>
              <a:buSzPct val="71428"/>
              <a:buFont typeface="Wingdings"/>
              <a:buChar char=""/>
              <a:tabLst>
                <a:tab pos="888365"/>
                <a:tab pos="889000"/>
              </a:tabLst>
            </a:pPr>
            <a:r>
              <a:rPr/>
              <a:t>	</a:t>
            </a:r>
            <a:r>
              <a:rPr sz="2800">
                <a:solidFill>
                  <a:srgbClr val="FFFFFF"/>
                </a:solidFill>
                <a:latin typeface="宋体"/>
                <a:cs typeface="宋体"/>
              </a:rPr>
              <a:t>（1）</a:t>
            </a:r>
            <a:r>
              <a:rPr sz="2800" spc="-5">
                <a:solidFill>
                  <a:srgbClr val="FFFFFF"/>
                </a:solidFill>
                <a:latin typeface="宋体"/>
                <a:cs typeface="宋体"/>
              </a:rPr>
              <a:t>倾斜断陷盆地的较深、较陡一侧活动断</a:t>
            </a:r>
            <a:r>
              <a:rPr sz="2800" spc="-10">
                <a:solidFill>
                  <a:srgbClr val="FFFFFF"/>
                </a:solidFill>
                <a:latin typeface="宋体"/>
                <a:cs typeface="宋体"/>
              </a:rPr>
              <a:t>裂的最大断距段上；</a:t>
            </a:r>
            <a:endParaRPr sz="2800">
              <a:latin typeface="宋体"/>
              <a:cs typeface="宋体"/>
            </a:endParaRPr>
          </a:p>
          <a:p>
            <a:pPr marL="355600" marR="5080" lvl="1" indent="1423035">
              <a:lnSpc>
                <a:spcPct val="104500"/>
              </a:lnSpc>
              <a:spcBef>
                <a:spcPts val="370"/>
              </a:spcBef>
              <a:buSzPct val="96428"/>
              <a:buAutoNum type="arabicPlain" startAt="2"/>
              <a:tabLst>
                <a:tab pos="1778635"/>
              </a:tabLst>
            </a:pPr>
            <a:r>
              <a:rPr sz="2800" spc="-5">
                <a:solidFill>
                  <a:srgbClr val="FFFFFF"/>
                </a:solidFill>
                <a:latin typeface="宋体"/>
                <a:cs typeface="宋体"/>
              </a:rPr>
              <a:t>两盆地间或盆地内部由横向断裂控制的</a:t>
            </a:r>
            <a:r>
              <a:rPr sz="2800" spc="-10">
                <a:solidFill>
                  <a:srgbClr val="FFFFFF"/>
                </a:solidFill>
                <a:latin typeface="宋体"/>
                <a:cs typeface="宋体"/>
              </a:rPr>
              <a:t>横向隆起带两侧；</a:t>
            </a:r>
            <a:endParaRPr sz="2800">
              <a:latin typeface="宋体"/>
              <a:cs typeface="宋体"/>
            </a:endParaRPr>
          </a:p>
          <a:p>
            <a:pPr marL="355600" marR="5080" lvl="1" indent="1423035">
              <a:lnSpc>
                <a:spcPct val="104500"/>
              </a:lnSpc>
              <a:spcBef>
                <a:spcPts val="370"/>
              </a:spcBef>
              <a:buSzPct val="96428"/>
              <a:buAutoNum type="arabicPlain" startAt="2"/>
              <a:tabLst>
                <a:tab pos="1778635"/>
              </a:tabLst>
            </a:pPr>
            <a:r>
              <a:rPr sz="2800" spc="-5">
                <a:solidFill>
                  <a:srgbClr val="FFFFFF"/>
                </a:solidFill>
                <a:latin typeface="宋体"/>
                <a:cs typeface="宋体"/>
              </a:rPr>
              <a:t>断陷盆地的锐角尖端，或断陷盆地带内</a:t>
            </a:r>
            <a:r>
              <a:rPr sz="2800" spc="-10">
                <a:solidFill>
                  <a:srgbClr val="FFFFFF"/>
                </a:solidFill>
                <a:latin typeface="宋体"/>
                <a:cs typeface="宋体"/>
              </a:rPr>
              <a:t>多组断裂交汇部位；</a:t>
            </a:r>
            <a:endParaRPr sz="2800">
              <a:latin typeface="宋体"/>
              <a:cs typeface="宋体"/>
            </a:endParaRPr>
          </a:p>
        </p:txBody>
      </p:sp>
    </p:spTree>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https://d.book118.com/468011000024006025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42</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42</vt:i4>
      </vt:variant>
    </vt:vector>
  </HeadingPairs>
  <TitlesOfParts>
    <vt:vector baseType="lpstr" size="49">
      <vt:lpstr>Arial</vt:lpstr>
      <vt:lpstr>Calibri</vt:lpstr>
      <vt:lpstr>宋体</vt:lpstr>
      <vt:lpstr>Wingdings</vt:lpstr>
      <vt:lpstr>Microsoft JhengHei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地震引起大坝破坏(台中石岗)</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地震震级是表示地震本身大小的尺度，是由地震所释放出来的能量大小所决定的。释放出的能量愈大则震级念大，因为一次地震释放的能量
是固定的，所以无论在任何地方测定只有一个震级。</vt:lpstr>
      <vt:lpstr>PowerPoint Presentation</vt:lpstr>
      <vt:lpstr>PowerPoint Presentation</vt:lpstr>
      <vt:lpstr>5.3</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2024-09-01T16:15:43.537</cp:lastPrinted>
  <dcterms:created xsi:type="dcterms:W3CDTF">2024-09-01T08:15:43Z</dcterms:created>
  <dcterms:modified xsi:type="dcterms:W3CDTF">2024-09-01T08:15:45Z</dcterms:modified>
</cp:coreProperties>
</file>