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AFCF09-99C4-4165-96CF-5D04C7F4B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CB65B3-C7A0-4EB6-B5E0-C3BC2DFB19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9766FE-ADE2-459E-9F61-249537FB2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20F76B-82E8-4D7C-9B76-AA7B230A31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4A3808-1828-4AAE-93F0-44514B06DD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CAD024-5976-4E3C-B68A-6FCB0D66C4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EB80BC-CEC2-4759-BE03-A9AED9F9B1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535D53-39AE-4F3E-BBC6-54977B690F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0330EF-F820-411D-8B4E-DBA885400A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9A8A36-B08C-4F01-9B12-7D8228502A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D74883-4BE3-4DCD-A7C6-89B24E24E3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1206201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英语教育基础知识培训课件</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Overview of English Education</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Basic English knowledge</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English teaching methods and techniques</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English teaching resources and tools</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Evaluation and Reflection on English Teaching</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Professional competence and development of English teachers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Overview of English Education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Improving students' English proficiency…</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Promoting comprehensive development of students</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purpose and significance of English education</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 English education is not only about imparting language knowledge, but also involves multiple fields such as culture, history, and society. Through English education, students can broaden their horizons, enhance their comprehensive qualities, and promote their comprehensive development.</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 As a globally recognized language, English plays an important role in international trade, cultural exchange, and other fields. Through English education, students can improve their English proficiency, cultivate cross-cultural communication skills, and better adapt to the needs of future social development.</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Early English education</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Early English education was mainly concentrated in European countries, with grammar translation as the main teaching method. With the colonial expansion of European countries, English education gradually spread to various parts of the world.</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The development of contemporary English education</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With the acceleration of globalization, English education is gradually becoming more popular and popularized. At the same time, English teaching methods are constantly innovating, such as communicative teaching method, task-based teaching method, etc.</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History and Development of English Education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096000" y="895840"/>
            <a:ext cx="5476240" cy="5476240"/>
          </a:xfrm>
          <a:prstGeom prst="rect">
            <a:avLst/>
          </a:prstGeom>
        </p:spPr>
      </p:pic>
      <p:sp>
        <p:nvSpPr>
          <p:cNvPr id="3" name="TextBox 3"/>
          <p:cNvSpPr txBox="1"/>
          <p:nvPr/>
        </p:nvSpPr>
        <p:spPr>
          <a:xfrm>
            <a:off x="948881" y="1501120"/>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020000">
                    <a:alpha val="100000"/>
                  </a:srgbClr>
                </a:solidFill>
                <a:latin typeface="Microsoft Yahei"/>
                <a:ea typeface="Microsoft Yahei"/>
                <a:cs typeface="Microsoft Yahei"/>
              </a:rPr>
              <a:t>The popularization of English education: With the deepening development of globalization, English has become the international lingua franca. More and more countries are teaching English as a second or foreign language, and the popularization of English education is constantly improving.</a:t>
            </a:r>
          </a:p>
          <a:p>
            <a:pPr marL="203200" lvl="0" indent="-203200">
              <a:lnSpc>
                <a:spcPct val="77000"/>
              </a:lnSpc>
              <a:buFont typeface="Arial"/>
              <a:buChar char="•"/>
            </a:pPr>
            <a:r>
              <a:rPr lang="en-US" sz="1350">
                <a:solidFill>
                  <a:srgbClr val="020000">
                    <a:alpha val="100000"/>
                  </a:srgbClr>
                </a:solidFill>
                <a:latin typeface="Microsoft Yahei"/>
                <a:ea typeface="Microsoft Yahei"/>
                <a:cs typeface="Microsoft Yahei"/>
              </a:rPr>
              <a:t>The diversification of English education: English education is gradually showing a trend of diversification in response to the needs and backgrounds of different students. For example, the content and form of English education vary for different age groups and occupational backgrounds.</a:t>
            </a:r>
          </a:p>
          <a:p>
            <a:pPr marL="203200" lvl="0" indent="-203200">
              <a:lnSpc>
                <a:spcPct val="77000"/>
              </a:lnSpc>
              <a:buFont typeface="Arial"/>
              <a:buChar char="•"/>
            </a:pPr>
            <a:r>
              <a:rPr lang="en-US" sz="1350">
                <a:solidFill>
                  <a:srgbClr val="020000">
                    <a:alpha val="100000"/>
                  </a:srgbClr>
                </a:solidFill>
                <a:latin typeface="Microsoft Yahei"/>
                <a:ea typeface="Microsoft Yahei"/>
                <a:cs typeface="Microsoft Yahei"/>
              </a:rPr>
              <a:t>The Technologization of English Education: With the development of technology, English education is gradually integrating with technology. For example, utilizing technologies such as artificial intelligence and big data can provide students with a more personalized and efficient learning experience. Meanwhile, online English education has gradually become a new trend, providing students with more flexible learning methods.</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Current Situation and Trends of English Education</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Basic English knowledge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Phonetic Alphabet and Pronunciation Rules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Master the International Phonetic Alphabet, understand the pronunciation rules and differences of vowels and consonants.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Word stress and intonation</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Learn the position and variation patterns of word stress, and master the intonation patterns of English sentences.</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Phonetic imitation and practice</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By imitating and practicing, improve the accuracy and fluency of English pronunciation.</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Phonetics and Pronunciation</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Words and Phrases </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Learn methods of semantic analysis, expand vocabulary, and improve the accuracy of vocabulary application.</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Semantic analysis and vocabulary expansion</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Learn and accumulate common vocabulary for daily life, study, work, and other scenarios.</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Common vocabulary accumulation</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 Master the meanings and usage of commonly used phrases and idioms, and improve the authenticity of language expression.</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Phrases and idioms</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Basic grammar knowledge</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Master the basic grammar knowledge of English tense, voice, tone, non finite verbs, etc.</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Sentence Structure and Transformation</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Learn sentence structures such as simple sentences, compound sentences, and compound sentences, and master the methods of sentence structure transformation.</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Language expression and writing</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Use learned grammar and sentence structure knowledge to train oral and written expression.</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Grammar and Sentence Patterns</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Listening skills and strategies</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Learn listening skills such as prediction, inference, and recording to improve listening comprehension ability.</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Oral expression and communication</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Improve oral expression and communication skills through imitation, role-playing, discussion, and other methods.</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Pronunciation and fluency</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Practice pronunciation and intonation to improve the fluency and naturalness of English speaking.</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Listening and Speaking</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English teaching methods and techniques</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Grammar translation method</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Through translation and explanation of grammar rules, help students understand the structure and expression of English sentences.</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Direct method</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Through visual teaching methods such as physical objects and pictures, guide students to directly perceive and understand English.</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Listening</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Emphasize oral and listening training, and improve students' English listening and speaking abilities through imitation and practice.</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Traditional teaching methods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Situational teaching method</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Create real or simulated English communication situations, allowing students to learn and apply English in the context.</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Role playing method</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allowing students to engage in English conversations by playing different roles, improving their communication and oral expression abilities.</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Group discussion method</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Organize students to have group discussions, engage in communication around specific topics, and cultivate cooperative learning and communication skills.</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communicative approach</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Task design principles: Tasks should have authenticity, significance, operability, and evaluability.</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Task implementation steps: clarify task objectives, provide necessary inputs, students execute tasks, display task results, and evaluate task completion.</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Examples of task types include information gap tasks, problem-solving tasks, creative tasks, etc.</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722" r="5722"/>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Task based teaching method</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Blended learning method</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 Utilizing online educational resources and technological means, combined with traditional classroom teaching, to achieve complementary advantages.</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Flipped classroom mode</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 Students learn independently through online resources before class, and classroom time is used for discussion, Q&amp;A, and practical activities.</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Personalized learning support</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 Provide personalized learning resources and tutoring based on the learning needs and level differences of students.</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Combining online and offline</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English teaching resources and tools</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Textbook</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Workbook</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Teaching materials</a:t>
            </a:r>
          </a:p>
        </p:txBody>
      </p:sp>
      <p:pic>
        <p:nvPicPr>
          <p:cNvPr id="5" name="Picture 5"/>
          <p:cNvPicPr>
            <a:picLocks noChangeAspect="1"/>
          </p:cNvPicPr>
          <p:nvPr/>
        </p:nvPicPr>
        <p:blipFill>
          <a:blip r:embed="rId2"/>
          <a:srcRect l="5833" r="5833"/>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944" r="594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Textbooks and teaching aids</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 Systematically introduce English language knowledge, including phonetics, grammar, vocabulary, listening, speaking, reading, writing, and other aspects.</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 Used in conjunction with textbooks, providing a large number of exercise questions to help students consolidate their knowledge.</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 including teacher's books, teaching posters, word cards, etc., to assist teachers in teaching.</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Courseware</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Presented in formats such as PPT and PDF, including multimedia elements such as images, audio, and video, to make the teaching content more vivid and interesting.</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Teaching video</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A teaching video designed for key and difficult knowledge points to help students better understand the learning content.</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Listening recordings</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Provide standard English pronunciation and listening materials to help students improve their listening skills.</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Multimedia teaching resources</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8112224" y="2039620"/>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AutoShape 3"/>
          <p:cNvSpPr/>
          <p:nvPr/>
        </p:nvSpPr>
        <p:spPr>
          <a:xfrm>
            <a:off x="613445" y="204343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4" name="AutoShape 4"/>
          <p:cNvSpPr/>
          <p:nvPr/>
        </p:nvSpPr>
        <p:spPr>
          <a:xfrm>
            <a:off x="4419299" y="204343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5" name="AutoShape 5"/>
          <p:cNvSpPr/>
          <p:nvPr/>
        </p:nvSpPr>
        <p:spPr>
          <a:xfrm>
            <a:off x="8225155" y="204343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cxnSp>
        <p:nvCxnSpPr>
          <p:cNvPr id="6" name="Connector 6"/>
          <p:cNvCxnSpPr/>
          <p:nvPr/>
        </p:nvCxnSpPr>
        <p:spPr>
          <a:xfrm flipH="1">
            <a:off x="4295800" y="2039620"/>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nvGrpSpPr>
          <p:cNvPr id="7" name="Group 7"/>
          <p:cNvGrpSpPr/>
          <p:nvPr/>
        </p:nvGrpSpPr>
        <p:grpSpPr>
          <a:xfrm>
            <a:off x="355440" y="118708"/>
            <a:ext cx="8413466" cy="619125"/>
            <a:chOff x="355440" y="118708"/>
            <a:chExt cx="8413466" cy="619125"/>
          </a:xfrm>
        </p:grpSpPr>
        <p:sp>
          <p:nvSpPr>
            <p:cNvPr id="8" name="TextBox 8"/>
            <p:cNvSpPr txBox="1"/>
            <p:nvPr/>
          </p:nvSpPr>
          <p:spPr>
            <a:xfrm>
              <a:off x="948881" y="118708"/>
              <a:ext cx="7820025"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400" b="1">
                  <a:solidFill>
                    <a:schemeClr val="accent1">
                      <a:alpha val="100000"/>
                    </a:schemeClr>
                  </a:solidFill>
                  <a:latin typeface="Microsoft Yahei"/>
                  <a:ea typeface="Microsoft Yahei"/>
                  <a:cs typeface="Microsoft Yahei"/>
                </a:rPr>
                <a:t>Online teaching resources</a:t>
              </a:r>
            </a:p>
          </p:txBody>
        </p:sp>
        <p:sp>
          <p:nvSpPr>
            <p:cNvPr id="9" name="AutoShape 9"/>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TextBox 29"/>
          <p:cNvSpPr txBox="1"/>
          <p:nvPr/>
        </p:nvSpPr>
        <p:spPr>
          <a:xfrm>
            <a:off x="888893"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Online courses: Provide a comprehensive English course system, where students can study according to their own needs and schedule.</a:t>
            </a:r>
          </a:p>
        </p:txBody>
      </p:sp>
      <p:sp>
        <p:nvSpPr>
          <p:cNvPr id="30" name="TextBox 30"/>
          <p:cNvSpPr txBox="1"/>
          <p:nvPr/>
        </p:nvSpPr>
        <p:spPr>
          <a:xfrm>
            <a:off x="4674769"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Learning websites such as Duolingo, BBC Learning English, etc. provide rich English learning resources and interactive exercises.</a:t>
            </a:r>
          </a:p>
        </p:txBody>
      </p:sp>
      <p:sp>
        <p:nvSpPr>
          <p:cNvPr id="31" name="TextBox 31"/>
          <p:cNvSpPr txBox="1"/>
          <p:nvPr/>
        </p:nvSpPr>
        <p:spPr>
          <a:xfrm>
            <a:off x="8486513"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Language exchange platforms such as Tandem, HelloTalk, etc. allow students to exchange language with native English speakers on the platform, improving their oral proficiency.</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https://d.book118.com/468012062017006037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21</vt:i4>
      </vt:variant>
    </vt:vector>
  </HeadingPairs>
  <TitlesOfParts>
    <vt:vector baseType="lpstr" size="2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2024-09-16T19:28:15.095</cp:lastPrinted>
  <dcterms:created xsi:type="dcterms:W3CDTF">2024-09-16T11:28:15Z</dcterms:created>
  <dcterms:modified xsi:type="dcterms:W3CDTF">2024-09-16T11:28:17Z</dcterms:modified>
</cp:coreProperties>
</file>