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36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0A414-B482-448F-8753-F8B20F37E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A81AD-ACDA-45F7-8D2C-052126238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6AB48-E146-4C0A-89A5-1876C715B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815EC-8D6E-47A0-B251-74984A1F4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E25860-AD91-49F8-B11E-71405070C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B8300C-F936-4B48-AC4B-D4BC56F25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6269D8-0CDE-4AD4-9DAF-3F41CAB29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9FAC3-DDDB-440A-8BDC-9746A7D19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5A6BC-E396-4C51-9945-5E51E9222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AA147-80C5-4AFF-BC87-4B5EA4B15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49835-0375-4609-9FA3-B8E08C1CE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tags" Target="../tags/tag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tags" Target="../tags/tag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tags" Target="../tags/tag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.xml" /><Relationship Id="rId11" Type="http://schemas.openxmlformats.org/officeDocument/2006/relationships/tags" Target="../tags/tag14.xml" /><Relationship Id="rId12" Type="http://schemas.openxmlformats.org/officeDocument/2006/relationships/tags" Target="../tags/tag15.xml" /><Relationship Id="rId13" Type="http://schemas.openxmlformats.org/officeDocument/2006/relationships/tags" Target="../tags/tag16.xml" /><Relationship Id="rId14" Type="http://schemas.openxmlformats.org/officeDocument/2006/relationships/tags" Target="../tags/tag17.xml" /><Relationship Id="rId15" Type="http://schemas.openxmlformats.org/officeDocument/2006/relationships/tags" Target="../tags/tag18.xml" /><Relationship Id="rId16" Type="http://schemas.openxmlformats.org/officeDocument/2006/relationships/tags" Target="../tags/tag19.xml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tags" Target="../tags/tag7.xml" /><Relationship Id="rId5" Type="http://schemas.openxmlformats.org/officeDocument/2006/relationships/tags" Target="../tags/tag8.xml" /><Relationship Id="rId6" Type="http://schemas.openxmlformats.org/officeDocument/2006/relationships/tags" Target="../tags/tag9.xml" /><Relationship Id="rId7" Type="http://schemas.openxmlformats.org/officeDocument/2006/relationships/tags" Target="../tags/tag10.xml" /><Relationship Id="rId8" Type="http://schemas.openxmlformats.org/officeDocument/2006/relationships/tags" Target="../tags/tag11.xml" /><Relationship Id="rId9" Type="http://schemas.openxmlformats.org/officeDocument/2006/relationships/tags" Target="../tags/tag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tags" Target="../tags/tag33.xml" /><Relationship Id="rId16" Type="http://schemas.openxmlformats.org/officeDocument/2006/relationships/tags" Target="../tags/tag34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1207211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/>
        </p:nvSpPr>
        <p:spPr>
          <a:xfrm>
            <a:off x="0" y="2435225"/>
            <a:ext cx="12192000" cy="1797050"/>
          </a:xfrm>
          <a:prstGeom prst="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副标题 2" title=""/>
          <p:cNvSpPr>
            <a:spLocks noGrp="1"/>
          </p:cNvSpPr>
          <p:nvPr>
            <p:ph type="subTitle" idx="1"/>
          </p:nvPr>
        </p:nvSpPr>
        <p:spPr>
          <a:xfrm>
            <a:off x="-19685" y="2562225"/>
            <a:ext cx="12192000" cy="866775"/>
          </a:xfrm>
        </p:spPr>
        <p:txBody>
          <a:bodyPr>
            <a:noAutofit/>
          </a:bodyPr>
          <a:lstStyle/>
          <a:p>
            <a:r>
              <a:rPr lang="zh-CN" altLang="zh-CN" sz="4000">
                <a:solidFill>
                  <a:schemeClr val="bg1"/>
                </a:solidFill>
              </a:rPr>
              <a:t>九上</a:t>
            </a:r>
            <a:r>
              <a:rPr lang="en-US" altLang="zh-CN" sz="4000">
                <a:solidFill>
                  <a:schemeClr val="bg1"/>
                </a:solidFill>
              </a:rPr>
              <a:t>Unit 8  Detective stories</a:t>
            </a:r>
            <a:endParaRPr lang="en-US" altLang="zh-CN" sz="4000">
              <a:solidFill>
                <a:schemeClr val="bg1"/>
              </a:solidFill>
            </a:endParaRPr>
          </a:p>
          <a:p>
            <a:r>
              <a:rPr lang="en-US" altLang="zh-CN" sz="4000">
                <a:solidFill>
                  <a:schemeClr val="bg1"/>
                </a:solidFill>
              </a:rPr>
              <a:t>Revision</a:t>
            </a:r>
            <a:endParaRPr lang="en-US" altLang="zh-CN" sz="4000">
              <a:solidFill>
                <a:schemeClr val="bg1"/>
              </a:solidFill>
            </a:endParaRPr>
          </a:p>
          <a:p>
            <a:endParaRPr lang="en-US" altLang="zh-CN" sz="4000">
              <a:solidFill>
                <a:schemeClr val="bg1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372110" y="0"/>
            <a:ext cx="592645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/>
              <a:t>译林版牛津初中英语九年级上册</a:t>
            </a:r>
            <a:endParaRPr lang="zh-CN" altLang="en-US" sz="2000"/>
          </a:p>
        </p:txBody>
      </p:sp>
      <p:sp>
        <p:nvSpPr>
          <p:cNvPr id="6" name="文本框 5" title=""/>
          <p:cNvSpPr txBox="1"/>
          <p:nvPr/>
        </p:nvSpPr>
        <p:spPr>
          <a:xfrm>
            <a:off x="8041005" y="5064125"/>
            <a:ext cx="41509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/>
              <a:t> </a:t>
            </a:r>
            <a:endParaRPr lang="en-US" altLang="zh-CN" sz="2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Picture 9" title="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741988" y="1643062"/>
            <a:ext cx="6450012" cy="52149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" name="矩形 3" title=""/>
          <p:cNvSpPr/>
          <p:nvPr/>
        </p:nvSpPr>
        <p:spPr>
          <a:xfrm>
            <a:off x="-10160" y="0"/>
            <a:ext cx="12202160" cy="8724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sym typeface="+mn-ea"/>
              </a:rPr>
              <a:t>Welcome to the Detective Club</a:t>
            </a:r>
            <a:endParaRPr lang="en-US" altLang="zh-CN" sz="4000">
              <a:sym typeface="+mn-ea"/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1953895" y="1936750"/>
            <a:ext cx="7043420" cy="2070100"/>
          </a:xfrm>
        </p:spPr>
        <p:txBody>
          <a:bodyPr/>
          <a:lstStyle/>
          <a:p>
            <a:pPr fontAlgn="auto">
              <a:spcBef>
                <a:spcPts val="1600"/>
              </a:spcBef>
              <a:buFont typeface="Wingdings" panose="05000000000000000000" charset="0"/>
              <a:buChar char="u"/>
            </a:pPr>
            <a:r>
              <a:rPr lang="en-US" altLang="zh-CN">
                <a:solidFill>
                  <a:schemeClr val="tx1"/>
                </a:solidFill>
              </a:rPr>
              <a:t> Know about detectives</a:t>
            </a:r>
            <a:endParaRPr lang="en-US" altLang="zh-CN">
              <a:solidFill>
                <a:schemeClr val="tx1"/>
              </a:solidFill>
            </a:endParaRPr>
          </a:p>
          <a:p>
            <a:pPr fontAlgn="auto">
              <a:spcBef>
                <a:spcPts val="1600"/>
              </a:spcBef>
              <a:buFont typeface="Wingdings" panose="05000000000000000000" charset="0"/>
              <a:buChar char="u"/>
            </a:pPr>
            <a:r>
              <a:rPr lang="en-US" altLang="zh-CN">
                <a:solidFill>
                  <a:schemeClr val="tx1"/>
                </a:solidFill>
              </a:rPr>
              <a:t>Try to be a detective</a:t>
            </a:r>
            <a:endParaRPr lang="en-US" altLang="zh-CN">
              <a:solidFill>
                <a:schemeClr val="tx1"/>
              </a:solidFill>
            </a:endParaRPr>
          </a:p>
          <a:p>
            <a:pPr algn="l" fontAlgn="auto">
              <a:spcBef>
                <a:spcPts val="1600"/>
              </a:spcBef>
              <a:buClrTx/>
              <a:buSzTx/>
              <a:buFont typeface="Wingdings" panose="05000000000000000000" charset="0"/>
              <a:buChar char="u"/>
            </a:pPr>
            <a:r>
              <a:rPr lang="en-US" altLang="zh-CN">
                <a:solidFill>
                  <a:schemeClr val="tx1"/>
                </a:solidFill>
              </a:rPr>
              <a:t>Understand the value of detective stories</a:t>
            </a:r>
            <a:endParaRPr lang="en-US" altLang="zh-CN">
              <a:solidFill>
                <a:schemeClr val="tx1"/>
              </a:solidFill>
            </a:endParaRPr>
          </a:p>
          <a:p>
            <a:pPr>
              <a:buFont typeface="Wingdings" panose="05000000000000000000" charset="0"/>
              <a:buChar char="u"/>
            </a:pPr>
            <a:endParaRPr lang="en-US" altLang="zh-CN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5" name="Picture 8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9893472" y="833120"/>
            <a:ext cx="2298692" cy="198538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146" name="Text Box 14" title=""/>
          <p:cNvSpPr/>
          <p:nvPr/>
        </p:nvSpPr>
        <p:spPr>
          <a:xfrm>
            <a:off x="1640041" y="3376782"/>
            <a:ext cx="1843957" cy="70104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108" tIns="45053" rIns="90108" bIns="45053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3975" b="1">
                <a:solidFill>
                  <a:schemeClr val="accent3"/>
                </a:solidFill>
                <a:latin typeface="Calibri"/>
              </a:rPr>
              <a:t>careful</a:t>
            </a:r>
            <a:endParaRPr lang="en-US" altLang="zh-CN" sz="3975" b="1">
              <a:solidFill>
                <a:schemeClr val="accent3"/>
              </a:solidFill>
              <a:latin typeface="Calibri"/>
            </a:endParaRPr>
          </a:p>
        </p:txBody>
      </p:sp>
      <p:sp>
        <p:nvSpPr>
          <p:cNvPr id="6147" name="Text Box 16" title=""/>
          <p:cNvSpPr/>
          <p:nvPr/>
        </p:nvSpPr>
        <p:spPr>
          <a:xfrm>
            <a:off x="7767955" y="3324860"/>
            <a:ext cx="3770630" cy="70104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0108" tIns="45053" rIns="90108" bIns="45053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3975" b="1">
                <a:solidFill>
                  <a:schemeClr val="accent3"/>
                </a:solidFill>
                <a:latin typeface="Calibri"/>
              </a:rPr>
              <a:t>express yourself</a:t>
            </a:r>
            <a:endParaRPr lang="en-US" altLang="zh-CN" sz="3975" b="1">
              <a:solidFill>
                <a:schemeClr val="accent3"/>
              </a:solidFill>
              <a:latin typeface="Calibri"/>
            </a:endParaRPr>
          </a:p>
        </p:txBody>
      </p:sp>
      <p:sp>
        <p:nvSpPr>
          <p:cNvPr id="6148" name="Text Box 17" title=""/>
          <p:cNvSpPr/>
          <p:nvPr/>
        </p:nvSpPr>
        <p:spPr>
          <a:xfrm>
            <a:off x="2126323" y="5362164"/>
            <a:ext cx="2010404" cy="131318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108" tIns="45053" rIns="90108" bIns="45053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3975" b="1">
                <a:solidFill>
                  <a:schemeClr val="bg1"/>
                </a:solidFill>
                <a:latin typeface="Calibri"/>
              </a:rPr>
              <a:t> </a:t>
            </a:r>
            <a:r>
              <a:rPr lang="en-US" altLang="zh-CN" sz="3975" b="1">
                <a:solidFill>
                  <a:srgbClr val="FFFF00"/>
                </a:solidFill>
                <a:latin typeface="Calibri"/>
              </a:rPr>
              <a:t>  </a:t>
            </a:r>
            <a:r>
              <a:rPr lang="en-US" altLang="zh-CN" sz="3975" b="1">
                <a:solidFill>
                  <a:schemeClr val="accent3"/>
                </a:solidFill>
                <a:latin typeface="Calibri"/>
              </a:rPr>
              <a:t>good memory</a:t>
            </a:r>
            <a:endParaRPr lang="en-US" altLang="zh-CN" sz="3975" b="1">
              <a:solidFill>
                <a:schemeClr val="accent3"/>
              </a:solidFill>
              <a:latin typeface="Calibri"/>
            </a:endParaRPr>
          </a:p>
        </p:txBody>
      </p:sp>
      <p:sp>
        <p:nvSpPr>
          <p:cNvPr id="6149" name="Text Box 15" title=""/>
          <p:cNvSpPr/>
          <p:nvPr/>
        </p:nvSpPr>
        <p:spPr>
          <a:xfrm>
            <a:off x="5772899" y="5427437"/>
            <a:ext cx="4779060" cy="70104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108" tIns="45053" rIns="90108" bIns="45053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3975" b="1">
                <a:solidFill>
                  <a:schemeClr val="accent3"/>
                </a:solidFill>
                <a:latin typeface="Calibri"/>
              </a:rPr>
              <a:t>quick-thinking</a:t>
            </a:r>
            <a:endParaRPr lang="en-US" altLang="zh-CN" sz="3975" b="1">
              <a:solidFill>
                <a:schemeClr val="accent3"/>
              </a:solidFill>
              <a:latin typeface="Calibri"/>
            </a:endParaRPr>
          </a:p>
        </p:txBody>
      </p:sp>
      <p:sp>
        <p:nvSpPr>
          <p:cNvPr id="6150" name="Text Box 14" title=""/>
          <p:cNvSpPr/>
          <p:nvPr/>
        </p:nvSpPr>
        <p:spPr>
          <a:xfrm>
            <a:off x="3692871" y="1339181"/>
            <a:ext cx="3564985" cy="70104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0108" tIns="45053" rIns="90108" bIns="45053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3975" b="1">
                <a:solidFill>
                  <a:schemeClr val="accent3"/>
                </a:solidFill>
                <a:latin typeface="Calibri"/>
              </a:rPr>
              <a:t>know it well</a:t>
            </a:r>
            <a:endParaRPr lang="en-US" altLang="zh-CN" sz="3975" b="1">
              <a:solidFill>
                <a:schemeClr val="accent3"/>
              </a:solidFill>
              <a:latin typeface="Calibri"/>
            </a:endParaRPr>
          </a:p>
        </p:txBody>
      </p:sp>
      <p:sp>
        <p:nvSpPr>
          <p:cNvPr id="6151" name="TextBox 12" title=""/>
          <p:cNvSpPr/>
          <p:nvPr/>
        </p:nvSpPr>
        <p:spPr>
          <a:xfrm>
            <a:off x="1125691" y="242597"/>
            <a:ext cx="9784399" cy="7232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4110">
                <a:solidFill>
                  <a:schemeClr val="accent1">
                    <a:lumMod val="50000"/>
                  </a:schemeClr>
                </a:solidFill>
              </a:rPr>
              <a:t>Standards of being a perfect detective</a:t>
            </a:r>
            <a:endParaRPr lang="en-US" altLang="zh-CN" sz="411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152" name="五角星 15" title=""/>
          <p:cNvSpPr/>
          <p:nvPr/>
        </p:nvSpPr>
        <p:spPr bwMode="auto">
          <a:xfrm>
            <a:off x="3222907" y="2697944"/>
            <a:ext cx="4545166" cy="2612002"/>
          </a:xfrm>
          <a:prstGeom prst="star5">
            <a:avLst>
              <a:gd name="adj" fmla="val 25681"/>
              <a:gd name="hf" fmla="val 105146"/>
              <a:gd name="vf" fmla="val 110557"/>
            </a:avLst>
          </a:prstGeom>
          <a:gradFill>
            <a:gsLst>
              <a:gs pos="50000">
                <a:schemeClr val="accent3"/>
              </a:gs>
              <a:gs pos="0">
                <a:schemeClr val="accent3">
                  <a:lumMod val="25000"/>
                  <a:lumOff val="75000"/>
                </a:schemeClr>
              </a:gs>
              <a:gs pos="100000">
                <a:schemeClr val="accent3">
                  <a:lumMod val="8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/>
            <a:endParaRPr lang="zh-CN" altLang="en-US" sz="3290"/>
          </a:p>
        </p:txBody>
      </p:sp>
      <p:sp>
        <p:nvSpPr>
          <p:cNvPr id="6153" name="TextBox 8" title=""/>
          <p:cNvSpPr/>
          <p:nvPr/>
        </p:nvSpPr>
        <p:spPr>
          <a:xfrm>
            <a:off x="4582795" y="3855720"/>
            <a:ext cx="1922145" cy="5969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4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3290">
                <a:solidFill>
                  <a:schemeClr val="accent1">
                    <a:lumMod val="50000"/>
                  </a:schemeClr>
                </a:solidFill>
                <a:sym typeface="+mn-ea"/>
              </a:rPr>
              <a:t>detective</a:t>
            </a:r>
            <a:endParaRPr lang="zh-CN" altLang="en-US" sz="329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30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dur="300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5" presetID="5" presetClass="entr" presetSubtype="10" dur="3000" fill="hold" grpId="2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7" dur="3000" fill="hold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19" presetID="2" presetClass="entr" presetSubtype="2" dur="3000" fill="hold" grpId="3" nodeType="after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 additive="base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30000"/>
                            </p:stCondLst>
                            <p:childTnLst>
                              <p:par>
                                <p:cTn id="24" presetID="49" presetClass="entr" presetSubtype="0" dur="3000" decel="100000" fill="hold" grpId="1" nodeType="after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 additive="base"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29" dur="3000" fill="hold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1"/>
      <p:bldP spid="6148" grpId="2"/>
      <p:bldP spid="6149" grpId="3"/>
      <p:bldP spid="6150" grpId="4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/>
        </p:nvSpPr>
        <p:spPr>
          <a:xfrm>
            <a:off x="-10160" y="0"/>
            <a:ext cx="12202160" cy="8724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sym typeface="+mn-ea"/>
              </a:rPr>
              <a:t>Test 1. words</a:t>
            </a:r>
            <a:endParaRPr lang="en-US" altLang="zh-CN" sz="4000">
              <a:sym typeface="+mn-ea"/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233045" y="871855"/>
            <a:ext cx="2199005" cy="5986145"/>
          </a:xfrm>
        </p:spPr>
        <p:txBody>
          <a:bodyPr>
            <a:noAutofit/>
          </a:bodyPr>
          <a:lstStyle/>
          <a:p>
            <a:pPr marL="0" lvl="0" indent="0" fontAlgn="auto">
              <a:lnSpc>
                <a:spcPct val="120000"/>
              </a:lnSpc>
              <a:buNone/>
            </a:pPr>
            <a:r>
              <a:rPr lang="en-US" altLang="zh-CN" b="1">
                <a:sym typeface="+mn-ea"/>
              </a:rPr>
              <a:t>detective</a:t>
            </a:r>
            <a:endParaRPr lang="en-US" altLang="zh-CN" b="1">
              <a:solidFill>
                <a:schemeClr val="tx1"/>
              </a:solidFill>
            </a:endParaRPr>
          </a:p>
          <a:p>
            <a:pPr marL="0" lvl="0" indent="0" fontAlgn="auto">
              <a:lnSpc>
                <a:spcPct val="120000"/>
              </a:lnSpc>
              <a:buNone/>
            </a:pPr>
            <a:r>
              <a:rPr lang="en-US" altLang="zh-CN" b="1">
                <a:solidFill>
                  <a:schemeClr val="tx1"/>
                </a:solidFill>
              </a:rPr>
              <a:t>missing</a:t>
            </a:r>
            <a:endParaRPr lang="en-US" altLang="zh-CN" b="1">
              <a:solidFill>
                <a:schemeClr val="tx1"/>
              </a:solidFill>
            </a:endParaRPr>
          </a:p>
          <a:p>
            <a:pPr marL="0" lvl="0" indent="0" fontAlgn="auto">
              <a:lnSpc>
                <a:spcPct val="120000"/>
              </a:lnSpc>
              <a:buNone/>
            </a:pPr>
            <a:r>
              <a:rPr lang="en-US" altLang="zh-CN" b="1">
                <a:solidFill>
                  <a:schemeClr val="tx1"/>
                </a:solidFill>
              </a:rPr>
              <a:t>medium</a:t>
            </a:r>
            <a:endParaRPr lang="en-US" altLang="zh-CN" b="1">
              <a:solidFill>
                <a:schemeClr val="tx1"/>
              </a:solidFill>
            </a:endParaRPr>
          </a:p>
          <a:p>
            <a:pPr marL="0" lvl="0" indent="0" fontAlgn="auto">
              <a:lnSpc>
                <a:spcPct val="120000"/>
              </a:lnSpc>
              <a:buNone/>
            </a:pPr>
            <a:r>
              <a:rPr lang="en-US" altLang="zh-CN" b="1">
                <a:solidFill>
                  <a:schemeClr val="tx1"/>
                </a:solidFill>
              </a:rPr>
              <a:t>untidy</a:t>
            </a:r>
            <a:endParaRPr lang="en-US" altLang="zh-CN" b="1">
              <a:solidFill>
                <a:schemeClr val="tx1"/>
              </a:solidFill>
            </a:endParaRPr>
          </a:p>
          <a:p>
            <a:pPr marL="0" lvl="0" indent="0" fontAlgn="auto">
              <a:lnSpc>
                <a:spcPct val="120000"/>
              </a:lnSpc>
              <a:buNone/>
            </a:pPr>
            <a:r>
              <a:rPr lang="en-US" altLang="zh-CN" b="1">
                <a:solidFill>
                  <a:schemeClr val="tx1"/>
                </a:solidFill>
              </a:rPr>
              <a:t>guilty</a:t>
            </a:r>
            <a:endParaRPr lang="en-US" altLang="zh-CN" b="1">
              <a:solidFill>
                <a:schemeClr val="tx1"/>
              </a:solidFill>
            </a:endParaRPr>
          </a:p>
          <a:p>
            <a:pPr marL="0" lvl="0" indent="0" fontAlgn="auto">
              <a:lnSpc>
                <a:spcPct val="120000"/>
              </a:lnSpc>
              <a:buNone/>
            </a:pPr>
            <a:r>
              <a:rPr lang="en-US" altLang="zh-CN" b="1">
                <a:solidFill>
                  <a:schemeClr val="tx1"/>
                </a:solidFill>
              </a:rPr>
              <a:t>single</a:t>
            </a:r>
            <a:endParaRPr lang="en-US" altLang="zh-CN" b="1">
              <a:solidFill>
                <a:schemeClr val="tx1"/>
              </a:solidFill>
            </a:endParaRPr>
          </a:p>
          <a:p>
            <a:pPr marL="0" lvl="0" indent="0" fontAlgn="auto">
              <a:lnSpc>
                <a:spcPct val="120000"/>
              </a:lnSpc>
              <a:buNone/>
            </a:pPr>
            <a:r>
              <a:rPr lang="en-US" altLang="zh-CN" b="1">
                <a:solidFill>
                  <a:schemeClr val="tx1"/>
                </a:solidFill>
              </a:rPr>
              <a:t>well-paid</a:t>
            </a:r>
            <a:endParaRPr lang="en-US" altLang="zh-CN" b="1">
              <a:solidFill>
                <a:schemeClr val="tx1"/>
              </a:solidFill>
            </a:endParaRPr>
          </a:p>
          <a:p>
            <a:pPr marL="0" lvl="0" indent="0" fontAlgn="auto">
              <a:lnSpc>
                <a:spcPct val="120000"/>
              </a:lnSpc>
              <a:buNone/>
            </a:pPr>
            <a:r>
              <a:rPr lang="en-US" altLang="zh-CN" b="1">
                <a:solidFill>
                  <a:schemeClr val="tx1"/>
                </a:solidFill>
              </a:rPr>
              <a:t>only</a:t>
            </a:r>
            <a:endParaRPr lang="en-US" altLang="zh-CN" b="1">
              <a:solidFill>
                <a:schemeClr val="tx1"/>
              </a:solidFill>
            </a:endParaRPr>
          </a:p>
          <a:p>
            <a:pPr marL="0" lvl="0" indent="0" fontAlgn="auto">
              <a:lnSpc>
                <a:spcPct val="120000"/>
              </a:lnSpc>
              <a:buNone/>
            </a:pPr>
            <a:r>
              <a:rPr lang="en-US" altLang="zh-CN" b="1">
                <a:solidFill>
                  <a:schemeClr val="tx1"/>
                </a:solidFill>
              </a:rPr>
              <a:t>somewhere</a:t>
            </a:r>
            <a:endParaRPr lang="en-US" altLang="zh-CN" b="1">
              <a:solidFill>
                <a:schemeClr val="tx1"/>
              </a:solidFill>
            </a:endParaRPr>
          </a:p>
          <a:p>
            <a:pPr marL="0" lvl="0" indent="0">
              <a:buNone/>
            </a:pPr>
            <a:endParaRPr lang="en-US" altLang="zh-CN" b="1">
              <a:solidFill>
                <a:schemeClr val="tx1"/>
              </a:solidFill>
            </a:endParaRPr>
          </a:p>
          <a:p>
            <a:pPr marL="0" lvl="0" indent="0">
              <a:buNone/>
            </a:pPr>
            <a:endParaRPr lang="en-US" altLang="zh-CN" b="1">
              <a:solidFill>
                <a:schemeClr val="tx1"/>
              </a:solidFill>
            </a:endParaRPr>
          </a:p>
        </p:txBody>
      </p:sp>
      <p:pic>
        <p:nvPicPr>
          <p:cNvPr id="11268" name="Picture 3" title=""/>
          <p:cNvPicPr/>
          <p:nvPr>
            <p:custDataLst>
              <p:tags r:id="rId3"/>
            </p:custDataLst>
          </p:nvPr>
        </p:nvPicPr>
        <p:blipFill>
          <a:blip r:embed="rId2"/>
          <a:srcRect l="16571" r="19944"/>
          <a:stretch>
            <a:fillRect/>
          </a:stretch>
        </p:blipFill>
        <p:spPr>
          <a:xfrm>
            <a:off x="10330180" y="61595"/>
            <a:ext cx="1584325" cy="175958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" name="文本框 9" title=""/>
          <p:cNvSpPr txBox="1"/>
          <p:nvPr/>
        </p:nvSpPr>
        <p:spPr>
          <a:xfrm>
            <a:off x="5652135" y="1000760"/>
            <a:ext cx="2243455" cy="567182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1000"/>
              </a:spcBef>
              <a:buClrTx/>
              <a:buSzTx/>
              <a:buNone/>
            </a:pPr>
            <a:r>
              <a:rPr lang="en-US" altLang="zh-CN" sz="2800" b="1"/>
              <a:t>clue</a:t>
            </a:r>
            <a:endParaRPr lang="en-US" altLang="zh-CN" sz="2800" b="1"/>
          </a:p>
          <a:p>
            <a:pPr algn="l">
              <a:lnSpc>
                <a:spcPct val="120000"/>
              </a:lnSpc>
              <a:spcBef>
                <a:spcPts val="1000"/>
              </a:spcBef>
              <a:buClrTx/>
              <a:buSzTx/>
              <a:buNone/>
            </a:pPr>
            <a:r>
              <a:rPr lang="en-US" altLang="zh-CN" sz="2800" b="1"/>
              <a:t>suspect</a:t>
            </a:r>
            <a:endParaRPr lang="en-US" altLang="zh-CN" sz="2800" b="1"/>
          </a:p>
          <a:p>
            <a:pPr algn="l">
              <a:lnSpc>
                <a:spcPct val="120000"/>
              </a:lnSpc>
              <a:spcBef>
                <a:spcPts val="1000"/>
              </a:spcBef>
              <a:buClrTx/>
              <a:buSzTx/>
              <a:buNone/>
            </a:pPr>
            <a:r>
              <a:rPr lang="en-US" altLang="zh-CN" sz="2800" b="1"/>
              <a:t>truth</a:t>
            </a:r>
            <a:endParaRPr lang="en-US" altLang="zh-CN" sz="2800" b="1"/>
          </a:p>
          <a:p>
            <a:pPr algn="l">
              <a:lnSpc>
                <a:spcPct val="120000"/>
              </a:lnSpc>
              <a:spcBef>
                <a:spcPts val="1000"/>
              </a:spcBef>
              <a:buClrTx/>
              <a:buSzTx/>
              <a:buNone/>
            </a:pPr>
            <a:r>
              <a:rPr lang="en-US" altLang="zh-CN" sz="2800" b="1"/>
              <a:t>victim</a:t>
            </a:r>
            <a:endParaRPr lang="en-US" altLang="zh-CN" sz="2800" b="1"/>
          </a:p>
          <a:p>
            <a:pPr algn="l">
              <a:lnSpc>
                <a:spcPct val="120000"/>
              </a:lnSpc>
              <a:spcBef>
                <a:spcPts val="1000"/>
              </a:spcBef>
              <a:buClrTx/>
              <a:buSzTx/>
              <a:buNone/>
            </a:pPr>
            <a:r>
              <a:rPr lang="en-US" altLang="zh-CN" sz="2800" b="1"/>
              <a:t>crime</a:t>
            </a:r>
            <a:endParaRPr lang="en-US" altLang="zh-CN" sz="2800" b="1"/>
          </a:p>
          <a:p>
            <a:pPr algn="l">
              <a:lnSpc>
                <a:spcPct val="120000"/>
              </a:lnSpc>
              <a:spcBef>
                <a:spcPts val="1000"/>
              </a:spcBef>
              <a:buClrTx/>
              <a:buSzTx/>
              <a:buNone/>
            </a:pPr>
            <a:r>
              <a:rPr lang="en-US" altLang="zh-CN" sz="2800" b="1"/>
              <a:t>enemy</a:t>
            </a:r>
            <a:endParaRPr lang="en-US" altLang="zh-CN" sz="2800" b="1"/>
          </a:p>
          <a:p>
            <a:pPr algn="l">
              <a:lnSpc>
                <a:spcPct val="120000"/>
              </a:lnSpc>
              <a:spcBef>
                <a:spcPts val="1000"/>
              </a:spcBef>
              <a:buClrTx/>
              <a:buSzTx/>
              <a:buNone/>
            </a:pPr>
            <a:r>
              <a:rPr lang="en-US" altLang="zh-CN" sz="2800" b="1"/>
              <a:t>system</a:t>
            </a:r>
            <a:endParaRPr lang="en-US" altLang="zh-CN" sz="2800" b="1"/>
          </a:p>
          <a:p>
            <a:pPr algn="l">
              <a:lnSpc>
                <a:spcPct val="120000"/>
              </a:lnSpc>
              <a:spcBef>
                <a:spcPts val="1000"/>
              </a:spcBef>
              <a:buClrTx/>
              <a:buSzTx/>
              <a:buNone/>
            </a:pPr>
            <a:r>
              <a:rPr lang="en-US" altLang="zh-CN" sz="2800" b="1"/>
              <a:t>witness</a:t>
            </a:r>
            <a:endParaRPr lang="en-US" altLang="zh-CN" sz="2800" b="1"/>
          </a:p>
          <a:p>
            <a:pPr algn="l">
              <a:lnSpc>
                <a:spcPct val="120000"/>
              </a:lnSpc>
              <a:spcBef>
                <a:spcPts val="1000"/>
              </a:spcBef>
              <a:buClrTx/>
              <a:buSzTx/>
              <a:buNone/>
            </a:pPr>
            <a:r>
              <a:rPr lang="en-US" altLang="zh-CN" sz="2800" b="1"/>
              <a:t>reward</a:t>
            </a:r>
            <a:endParaRPr lang="en-US" altLang="zh-CN" sz="2800" b="1"/>
          </a:p>
        </p:txBody>
      </p:sp>
      <p:sp>
        <p:nvSpPr>
          <p:cNvPr id="11" name="文本框 10" title=""/>
          <p:cNvSpPr txBox="1"/>
          <p:nvPr/>
        </p:nvSpPr>
        <p:spPr>
          <a:xfrm>
            <a:off x="2442210" y="1000760"/>
            <a:ext cx="2469515" cy="58572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10000"/>
              </a:lnSpc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侦探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缺少的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中等的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不整洁的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有罪的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单身的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收入高的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唯一的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indent="0" fontAlgn="auto">
              <a:lnSpc>
                <a:spcPct val="110000"/>
              </a:lnSpc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在某处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endParaRPr lang="zh-CN" altLang="zh-CN"/>
          </a:p>
          <a:p>
            <a:endParaRPr lang="zh-CN" altLang="zh-CN"/>
          </a:p>
        </p:txBody>
      </p:sp>
      <p:sp>
        <p:nvSpPr>
          <p:cNvPr id="12" name="文本框 11" title=""/>
          <p:cNvSpPr txBox="1"/>
          <p:nvPr/>
        </p:nvSpPr>
        <p:spPr>
          <a:xfrm>
            <a:off x="8183245" y="1000760"/>
            <a:ext cx="2798445" cy="6400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10000"/>
              </a:lnSpc>
              <a:buClrTx/>
              <a:buSzTx/>
              <a:buNone/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线索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犯罪嫌疑人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真相，事实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受害者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犯罪活动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敌人，仇人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系统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目击者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pPr algn="l">
              <a:lnSpc>
                <a:spcPct val="110000"/>
              </a:lnSpc>
              <a:buClrTx/>
              <a:buSzTx/>
              <a:buNone/>
            </a:pPr>
            <a:r>
              <a:rPr lang="zh-CN" altLang="zh-CN" sz="2000" b="1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rPr>
              <a:t>奖励</a:t>
            </a:r>
            <a:endParaRPr lang="zh-CN" altLang="zh-CN" sz="2000" b="1">
              <a:solidFill>
                <a:schemeClr val="accent1">
                  <a:lumMod val="50000"/>
                </a:schemeClr>
              </a:solidFill>
              <a:latin typeface="+mj-ea"/>
              <a:ea typeface="+mj-ea"/>
            </a:endParaRPr>
          </a:p>
          <a:p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2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2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4" dur="2000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2000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2000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3" dur="2000"/>
                                        <p:tgtEl>
                                          <p:spTgt spid="1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4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6" dur="2000"/>
                                        <p:tgtEl>
                                          <p:spTgt spid="1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7" name="Text Box 3" title=""/>
          <p:cNvSpPr txBox="1"/>
          <p:nvPr/>
        </p:nvSpPr>
        <p:spPr>
          <a:xfrm>
            <a:off x="1322705" y="367665"/>
            <a:ext cx="9410065" cy="64903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30000"/>
              </a:lnSpc>
              <a:buClrTx/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1. 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miss--  __________ (</a:t>
            </a:r>
            <a:r>
              <a:rPr lang="en-US" altLang="zh-CN" sz="3200" b="1" i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adj.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)</a:t>
            </a:r>
            <a:endParaRPr lang="en-US" altLang="zh-CN" sz="3200" b="1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lvl="0">
              <a:lnSpc>
                <a:spcPct val="130000"/>
              </a:lnSpc>
              <a:buClrTx/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2. 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murder-- __________ (</a:t>
            </a:r>
            <a:r>
              <a:rPr lang="en-US" altLang="zh-CN" sz="3200" b="1" i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n.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)</a:t>
            </a:r>
            <a:endParaRPr lang="en-US" altLang="zh-CN" sz="3200" b="1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lvl="0">
              <a:lnSpc>
                <a:spcPct val="130000"/>
              </a:lnSpc>
              <a:buClrTx/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3. 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tidy-- _________ (</a:t>
            </a:r>
            <a:r>
              <a:rPr lang="en-US" altLang="zh-CN" sz="3200" b="1" i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opposite word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)</a:t>
            </a:r>
            <a:endParaRPr lang="en-US" altLang="zh-CN" sz="3200" b="1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lvl="0">
              <a:lnSpc>
                <a:spcPct val="130000"/>
              </a:lnSpc>
              <a:buClrTx/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4. 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true-- __________ (</a:t>
            </a:r>
            <a:r>
              <a:rPr lang="en-US" altLang="zh-CN" sz="3200" b="1" i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n.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)</a:t>
            </a:r>
            <a:endParaRPr lang="en-US" altLang="zh-CN" sz="3200" b="1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lvl="0">
              <a:lnSpc>
                <a:spcPct val="130000"/>
              </a:lnSpc>
              <a:buClrTx/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5. 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lie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撒谎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-- _______(</a:t>
            </a:r>
            <a:r>
              <a:rPr lang="en-US" altLang="zh-CN" sz="3200" b="1" i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-ing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)______(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一般过去时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)</a:t>
            </a:r>
            <a:endParaRPr lang="en-US" altLang="zh-CN" sz="3200" b="1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lvl="0">
              <a:lnSpc>
                <a:spcPct val="130000"/>
              </a:lnSpc>
              <a:buClrTx/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6. 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bleed-- ______ (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一般过去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)--________( n.)</a:t>
            </a:r>
            <a:endParaRPr lang="en-US" altLang="zh-CN" sz="3200" b="1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lvl="0">
              <a:lnSpc>
                <a:spcPct val="130000"/>
              </a:lnSpc>
              <a:buClrTx/>
            </a:pP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7. 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breathe-- _________(n.) __________ (</a:t>
            </a:r>
            <a:r>
              <a:rPr lang="en-US" altLang="zh-CN" sz="3200" b="1" i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-ing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)</a:t>
            </a:r>
            <a:endParaRPr lang="en-US" altLang="zh-CN" sz="3200" b="1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lvl="0">
              <a:lnSpc>
                <a:spcPct val="130000"/>
              </a:lnSpc>
              <a:buClrTx/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8. steal--_______(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一般过去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)______(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过去分词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)</a:t>
            </a:r>
            <a:endParaRPr lang="en-US" altLang="zh-CN" sz="3200" b="1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lvl="0">
              <a:lnSpc>
                <a:spcPct val="130000"/>
              </a:lnSpc>
              <a:buClrTx/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9.break _______(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过去式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) _______(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过去分词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)</a:t>
            </a:r>
            <a:endParaRPr lang="en-US" altLang="zh-CN" sz="3200" b="1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</a:endParaRPr>
          </a:p>
          <a:p>
            <a:pPr lvl="0">
              <a:lnSpc>
                <a:spcPct val="130000"/>
              </a:lnSpc>
              <a:buClrTx/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pitchFamily="18" charset="0"/>
                <a:ea typeface="微软雅黑" panose="020b0503020204020204" charset="-122"/>
              </a:rPr>
              <a:t>10.heavy adv ________    </a:t>
            </a:r>
            <a:endParaRPr lang="zh-CN" altLang="zh-CN" sz="3200" b="1">
              <a:solidFill>
                <a:schemeClr val="tx1"/>
              </a:solidFill>
              <a:latin typeface="Times New Roman" panose="02020603050405020304" pitchFamily="18" charset="0"/>
              <a:ea typeface="微软雅黑" panose="020b0503020204020204" charset="-122"/>
            </a:endParaRPr>
          </a:p>
        </p:txBody>
      </p:sp>
      <p:sp>
        <p:nvSpPr>
          <p:cNvPr id="6150" name="Text Box 6" title=""/>
          <p:cNvSpPr txBox="1"/>
          <p:nvPr/>
        </p:nvSpPr>
        <p:spPr>
          <a:xfrm>
            <a:off x="3596005" y="1088708"/>
            <a:ext cx="1867535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Tx/>
            </a:pPr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murderer</a:t>
            </a:r>
            <a:endParaRPr lang="en-US" altLang="zh-CN" sz="3200" b="1"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151" name="Text Box 7" title=""/>
          <p:cNvSpPr txBox="1"/>
          <p:nvPr/>
        </p:nvSpPr>
        <p:spPr>
          <a:xfrm>
            <a:off x="3333115" y="376238"/>
            <a:ext cx="1492885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Tx/>
            </a:pPr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missing</a:t>
            </a:r>
            <a:endParaRPr lang="en-US" altLang="zh-CN" sz="3200" b="1">
              <a:solidFill>
                <a:schemeClr val="accent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152" name="Text Box 8" title=""/>
          <p:cNvSpPr txBox="1"/>
          <p:nvPr/>
        </p:nvSpPr>
        <p:spPr>
          <a:xfrm>
            <a:off x="3193098" y="2329498"/>
            <a:ext cx="1085850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Tx/>
            </a:pPr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truth</a:t>
            </a:r>
            <a:endParaRPr lang="en-US" altLang="zh-CN" sz="3200" b="1">
              <a:solidFill>
                <a:schemeClr val="accent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153" name="Text Box 9" title=""/>
          <p:cNvSpPr txBox="1"/>
          <p:nvPr/>
        </p:nvSpPr>
        <p:spPr>
          <a:xfrm>
            <a:off x="3531235" y="2919730"/>
            <a:ext cx="1041400" cy="58356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Tx/>
            </a:pPr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lying</a:t>
            </a:r>
            <a:endParaRPr lang="en-US" altLang="zh-CN" sz="3200" b="1">
              <a:solidFill>
                <a:schemeClr val="accent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154" name="Text Box 10" title=""/>
          <p:cNvSpPr txBox="1"/>
          <p:nvPr/>
        </p:nvSpPr>
        <p:spPr>
          <a:xfrm>
            <a:off x="5810885" y="2919413"/>
            <a:ext cx="12954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Tx/>
            </a:pPr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lied</a:t>
            </a:r>
            <a:endParaRPr lang="en-US" altLang="zh-CN" sz="3200" b="1">
              <a:solidFill>
                <a:schemeClr val="accent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155" name="Text Box 11" title=""/>
          <p:cNvSpPr txBox="1"/>
          <p:nvPr/>
        </p:nvSpPr>
        <p:spPr>
          <a:xfrm>
            <a:off x="3025775" y="1677988"/>
            <a:ext cx="1800225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50000"/>
              </a:spcBef>
              <a:buClrTx/>
              <a:buSzTx/>
              <a:buFontTx/>
            </a:pPr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untidy</a:t>
            </a:r>
            <a:endParaRPr lang="en-US" altLang="zh-CN" sz="3200" b="1">
              <a:solidFill>
                <a:schemeClr val="accent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156" name="Text Box 12" title=""/>
          <p:cNvSpPr txBox="1"/>
          <p:nvPr/>
        </p:nvSpPr>
        <p:spPr>
          <a:xfrm>
            <a:off x="3170555" y="3570605"/>
            <a:ext cx="15113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  <a:buClrTx/>
            </a:pPr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bled</a:t>
            </a:r>
            <a:endParaRPr lang="en-US" altLang="zh-CN" sz="3200" b="1">
              <a:solidFill>
                <a:schemeClr val="accent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157" name="Text Box 13" title=""/>
          <p:cNvSpPr txBox="1"/>
          <p:nvPr/>
        </p:nvSpPr>
        <p:spPr>
          <a:xfrm>
            <a:off x="3595688" y="4221163"/>
            <a:ext cx="1439862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  <a:buClrTx/>
            </a:pPr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breath</a:t>
            </a:r>
            <a:endParaRPr lang="en-US" altLang="zh-CN" sz="3200" b="1">
              <a:solidFill>
                <a:schemeClr val="accent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158" name="Text Box 14" title=""/>
          <p:cNvSpPr txBox="1"/>
          <p:nvPr/>
        </p:nvSpPr>
        <p:spPr>
          <a:xfrm>
            <a:off x="6239193" y="4221163"/>
            <a:ext cx="2376487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  <a:buClrTx/>
            </a:pPr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breathing</a:t>
            </a:r>
            <a:endParaRPr lang="en-US" altLang="zh-CN" sz="3200" b="1">
              <a:solidFill>
                <a:schemeClr val="accent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159" name="Text Box 15" title=""/>
          <p:cNvSpPr txBox="1"/>
          <p:nvPr/>
        </p:nvSpPr>
        <p:spPr>
          <a:xfrm>
            <a:off x="2921318" y="4872038"/>
            <a:ext cx="1439862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  <a:buClrTx/>
            </a:pPr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stole</a:t>
            </a:r>
            <a:endParaRPr lang="en-US" altLang="zh-CN" sz="3200" b="1">
              <a:solidFill>
                <a:schemeClr val="accent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160" name="Text Box 16" title=""/>
          <p:cNvSpPr txBox="1"/>
          <p:nvPr/>
        </p:nvSpPr>
        <p:spPr>
          <a:xfrm>
            <a:off x="6239510" y="4872355"/>
            <a:ext cx="1296988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  <a:buClrTx/>
            </a:pPr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stolen</a:t>
            </a:r>
            <a:endParaRPr lang="en-US" altLang="zh-CN" sz="3200" b="1">
              <a:solidFill>
                <a:schemeClr val="accent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7" name="Text Box 15" title=""/>
          <p:cNvSpPr txBox="1"/>
          <p:nvPr/>
        </p:nvSpPr>
        <p:spPr>
          <a:xfrm>
            <a:off x="2839403" y="5462905"/>
            <a:ext cx="1439862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  <a:buClrTx/>
            </a:pPr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broke</a:t>
            </a:r>
            <a:endParaRPr lang="en-US" altLang="zh-CN" sz="3200" b="1">
              <a:solidFill>
                <a:schemeClr val="accent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8" name="Text Box 15" title=""/>
          <p:cNvSpPr txBox="1"/>
          <p:nvPr/>
        </p:nvSpPr>
        <p:spPr>
          <a:xfrm>
            <a:off x="5810568" y="5462588"/>
            <a:ext cx="1439862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  <a:buClrTx/>
            </a:pPr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broken</a:t>
            </a:r>
            <a:endParaRPr lang="en-US" altLang="zh-CN" sz="3200" b="1">
              <a:solidFill>
                <a:schemeClr val="accent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19" name="Text Box 15" title=""/>
          <p:cNvSpPr txBox="1"/>
          <p:nvPr/>
        </p:nvSpPr>
        <p:spPr>
          <a:xfrm>
            <a:off x="3891280" y="6113145"/>
            <a:ext cx="1439863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  <a:buClrTx/>
            </a:pPr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heavily</a:t>
            </a:r>
            <a:endParaRPr lang="en-US" altLang="zh-CN" sz="3200" b="1">
              <a:solidFill>
                <a:schemeClr val="accent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6713220" y="3570605"/>
            <a:ext cx="122872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accent6"/>
                </a:solidFill>
                <a:latin typeface="Times New Roman" panose="02020603050405020304" pitchFamily="18" charset="0"/>
                <a:ea typeface="宋体" panose="02010600030101010101" pitchFamily="2" charset="-122"/>
              </a:rPr>
              <a:t>blood</a:t>
            </a:r>
            <a:endParaRPr lang="en-US" altLang="zh-CN" sz="3200" b="1">
              <a:solidFill>
                <a:schemeClr val="accent6"/>
              </a:solidFill>
              <a:latin typeface="Times New Roman" panose="02020603050405020304" pitchFamily="18" charset="0"/>
              <a:ea typeface="宋体" panose="02010600030101010101" pitchFamily="2" charset="-122"/>
            </a:endParaRPr>
          </a:p>
        </p:txBody>
      </p:sp>
      <p:sp>
        <p:nvSpPr>
          <p:cNvPr id="6" name="矩形 5" title=""/>
          <p:cNvSpPr/>
          <p:nvPr>
            <p:custDataLst>
              <p:tags r:id="rId2"/>
            </p:custDataLst>
          </p:nvPr>
        </p:nvSpPr>
        <p:spPr>
          <a:xfrm>
            <a:off x="-10160" y="0"/>
            <a:ext cx="12202160" cy="30924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en-US" altLang="zh-CN" sz="4000"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0" grpId="0"/>
      <p:bldP spid="6151" grpId="0"/>
      <p:bldP spid="6152" grpId="0"/>
      <p:bldP spid="6153" grpId="0"/>
      <p:bldP spid="6154" grpId="0"/>
      <p:bldP spid="6155" grpId="0"/>
      <p:bldP spid="6156" grpId="0"/>
      <p:bldP spid="6157" grpId="0"/>
      <p:bldP spid="6158" grpId="0"/>
      <p:bldP spid="6159" grpId="0"/>
      <p:bldP spid="6160" grpId="0"/>
      <p:bldP spid="17" grpId="0"/>
      <p:bldP spid="18" grpId="0"/>
      <p:bldP spid="19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Picture 9" title="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741988" y="1643062"/>
            <a:ext cx="6450012" cy="52149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" name="矩形 3" title=""/>
          <p:cNvSpPr/>
          <p:nvPr/>
        </p:nvSpPr>
        <p:spPr>
          <a:xfrm>
            <a:off x="-10160" y="0"/>
            <a:ext cx="12202160" cy="8724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0" algn="ctr">
              <a:buFont typeface="Wingdings" panose="05000000000000000000" charset="0"/>
              <a:buNone/>
            </a:pPr>
            <a:r>
              <a:rPr lang="en-US" altLang="zh-CN" sz="4000">
                <a:sym typeface="+mn-ea"/>
              </a:rPr>
              <a:t>Test 2.  What is a detective?</a:t>
            </a:r>
            <a:endParaRPr lang="en-US" altLang="zh-CN" sz="4000">
              <a:sym typeface="+mn-ea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627380" y="1819910"/>
            <a:ext cx="7644130" cy="107632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tx1"/>
                </a:solidFill>
              </a:rPr>
              <a:t>A detective is someone who looks for clues to something important.</a:t>
            </a:r>
            <a:endParaRPr lang="en-US" altLang="zh-CN" sz="32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/>
        </p:nvSpPr>
        <p:spPr>
          <a:xfrm>
            <a:off x="-10160" y="0"/>
            <a:ext cx="12202160" cy="8724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sym typeface="+mn-ea"/>
              </a:rPr>
              <a:t>Test 3. Are you careful?</a:t>
            </a:r>
            <a:endParaRPr lang="en-US" altLang="zh-CN" sz="4000">
              <a:sym typeface="+mn-ea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1638935" y="1005840"/>
            <a:ext cx="8652510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/>
              <a:t>Make up a dialogue</a:t>
            </a:r>
            <a:endParaRPr lang="en-US" altLang="zh-CN" sz="2800"/>
          </a:p>
          <a:p>
            <a:endParaRPr lang="en-US" altLang="zh-CN" sz="2800"/>
          </a:p>
          <a:p>
            <a:r>
              <a:rPr lang="en-US" altLang="zh-CN" sz="2800"/>
              <a:t>    A: Who do you think is not telling the truth?</a:t>
            </a:r>
            <a:endParaRPr lang="en-US" altLang="zh-CN" sz="2800"/>
          </a:p>
          <a:p>
            <a:r>
              <a:rPr lang="en-US" altLang="zh-CN" sz="2800"/>
              <a:t>    B: I guess ...is lying.</a:t>
            </a:r>
            <a:endParaRPr lang="en-US" altLang="zh-CN" sz="2800"/>
          </a:p>
          <a:p>
            <a:r>
              <a:rPr lang="en-US" altLang="zh-CN" sz="2800"/>
              <a:t>    A: Why do you think so?</a:t>
            </a:r>
            <a:endParaRPr lang="en-US" altLang="zh-CN" sz="2800"/>
          </a:p>
          <a:p>
            <a:r>
              <a:rPr lang="en-US" altLang="zh-CN" sz="2800"/>
              <a:t>    B: Because...</a:t>
            </a:r>
            <a:endParaRPr lang="en-US" altLang="zh-CN" sz="2800"/>
          </a:p>
        </p:txBody>
      </p:sp>
      <p:sp>
        <p:nvSpPr>
          <p:cNvPr id="8" name="圆角矩形 7" title=""/>
          <p:cNvSpPr/>
          <p:nvPr/>
        </p:nvSpPr>
        <p:spPr>
          <a:xfrm>
            <a:off x="2313305" y="4182745"/>
            <a:ext cx="2099945" cy="534670"/>
          </a:xfrm>
          <a:prstGeom prst="roundRect">
            <a:avLst/>
          </a:prstGeom>
          <a:solidFill>
            <a:schemeClr val="accent1"/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useful expressions</a:t>
            </a:r>
            <a:endParaRPr lang="en-US" altLang="zh-CN"/>
          </a:p>
        </p:txBody>
      </p:sp>
      <p:sp>
        <p:nvSpPr>
          <p:cNvPr id="9" name="双大括号 8" title=""/>
          <p:cNvSpPr/>
          <p:nvPr/>
        </p:nvSpPr>
        <p:spPr>
          <a:xfrm>
            <a:off x="4515485" y="3313430"/>
            <a:ext cx="6248400" cy="2726055"/>
          </a:xfrm>
          <a:prstGeom prst="bracePair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圆角矩形 10" title=""/>
          <p:cNvSpPr/>
          <p:nvPr/>
        </p:nvSpPr>
        <p:spPr>
          <a:xfrm>
            <a:off x="5039995" y="3198495"/>
            <a:ext cx="967105" cy="483870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job</a:t>
            </a:r>
            <a:endParaRPr lang="en-US" altLang="zh-CN"/>
          </a:p>
        </p:txBody>
      </p:sp>
      <p:sp>
        <p:nvSpPr>
          <p:cNvPr id="13" name="圆角矩形 12" title=""/>
          <p:cNvSpPr/>
          <p:nvPr/>
        </p:nvSpPr>
        <p:spPr>
          <a:xfrm>
            <a:off x="5029835" y="3815715"/>
            <a:ext cx="977265" cy="52514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living</a:t>
            </a:r>
            <a:endParaRPr lang="en-US" altLang="zh-CN"/>
          </a:p>
        </p:txBody>
      </p:sp>
      <p:sp>
        <p:nvSpPr>
          <p:cNvPr id="14" name="圆角矩形 13" title=""/>
          <p:cNvSpPr/>
          <p:nvPr/>
        </p:nvSpPr>
        <p:spPr>
          <a:xfrm>
            <a:off x="5029835" y="4537710"/>
            <a:ext cx="1614805" cy="488950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at the time of the crime</a:t>
            </a:r>
            <a:endParaRPr lang="en-US" altLang="zh-CN"/>
          </a:p>
        </p:txBody>
      </p:sp>
      <p:sp>
        <p:nvSpPr>
          <p:cNvPr id="15" name="圆角矩形 14" title=""/>
          <p:cNvSpPr/>
          <p:nvPr/>
        </p:nvSpPr>
        <p:spPr>
          <a:xfrm>
            <a:off x="5029835" y="5223510"/>
            <a:ext cx="1614170" cy="49339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appearances</a:t>
            </a:r>
            <a:endParaRPr lang="en-US" altLang="zh-CN"/>
          </a:p>
        </p:txBody>
      </p:sp>
      <p:sp>
        <p:nvSpPr>
          <p:cNvPr id="16" name="圆角矩形 15" title=""/>
          <p:cNvSpPr/>
          <p:nvPr/>
        </p:nvSpPr>
        <p:spPr>
          <a:xfrm>
            <a:off x="5029835" y="5882005"/>
            <a:ext cx="1614170" cy="482600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personality</a:t>
            </a:r>
            <a:endParaRPr lang="en-US" altLang="zh-CN"/>
          </a:p>
        </p:txBody>
      </p:sp>
      <p:sp>
        <p:nvSpPr>
          <p:cNvPr id="17" name="文本框 16" title=""/>
          <p:cNvSpPr txBox="1"/>
          <p:nvPr/>
        </p:nvSpPr>
        <p:spPr>
          <a:xfrm>
            <a:off x="6285230" y="3220720"/>
            <a:ext cx="37655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He/She is a ... and he/she can get...</a:t>
            </a:r>
            <a:endParaRPr lang="en-US" altLang="zh-CN"/>
          </a:p>
        </p:txBody>
      </p:sp>
      <p:sp>
        <p:nvSpPr>
          <p:cNvPr id="18" name="文本框 17" title=""/>
          <p:cNvSpPr txBox="1"/>
          <p:nvPr/>
        </p:nvSpPr>
        <p:spPr>
          <a:xfrm>
            <a:off x="6418580" y="3858260"/>
            <a:ext cx="326136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He/She lives near ...</a:t>
            </a:r>
            <a:endParaRPr lang="en-US" altLang="zh-CN"/>
          </a:p>
        </p:txBody>
      </p:sp>
      <p:sp>
        <p:nvSpPr>
          <p:cNvPr id="19" name="文本框 18" title=""/>
          <p:cNvSpPr txBox="1"/>
          <p:nvPr/>
        </p:nvSpPr>
        <p:spPr>
          <a:xfrm>
            <a:off x="6922770" y="4609465"/>
            <a:ext cx="33686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Last Saturday, he/she was at....</a:t>
            </a:r>
            <a:endParaRPr lang="en-US" altLang="zh-CN"/>
          </a:p>
        </p:txBody>
      </p:sp>
      <p:sp>
        <p:nvSpPr>
          <p:cNvPr id="20" name="文本框 19" title=""/>
          <p:cNvSpPr txBox="1"/>
          <p:nvPr/>
        </p:nvSpPr>
        <p:spPr>
          <a:xfrm>
            <a:off x="7025640" y="5236845"/>
            <a:ext cx="261366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He/She is ...enough to ...</a:t>
            </a:r>
            <a:endParaRPr lang="en-US" altLang="zh-CN"/>
          </a:p>
        </p:txBody>
      </p:sp>
      <p:sp>
        <p:nvSpPr>
          <p:cNvPr id="21" name="文本框 20" title=""/>
          <p:cNvSpPr txBox="1"/>
          <p:nvPr/>
        </p:nvSpPr>
        <p:spPr>
          <a:xfrm>
            <a:off x="7005320" y="5956935"/>
            <a:ext cx="234569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He/She looks ...</a:t>
            </a:r>
            <a:endParaRPr lang="en-US" altLang="zh-CN"/>
          </a:p>
        </p:txBody>
      </p:sp>
      <p:pic>
        <p:nvPicPr>
          <p:cNvPr id="5" name="图片 4" title=""/>
          <p:cNvPicPr>
            <a:picLocks noChangeAspect="1"/>
          </p:cNvPicPr>
          <p:nvPr/>
        </p:nvPicPr>
        <p:blipFill>
          <a:blip r:embed="rId2"/>
          <a:srcRect l="16173" r="5271" b="476"/>
          <a:stretch>
            <a:fillRect/>
          </a:stretch>
        </p:blipFill>
        <p:spPr>
          <a:xfrm>
            <a:off x="1408430" y="872490"/>
            <a:ext cx="6433820" cy="602932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32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/>
        </p:nvSpPr>
        <p:spPr>
          <a:xfrm>
            <a:off x="-10160" y="0"/>
            <a:ext cx="12202160" cy="8724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sym typeface="+mn-ea"/>
              </a:rPr>
              <a:t>Test 4. Do you have a good memory?</a:t>
            </a:r>
            <a:endParaRPr lang="en-US" altLang="zh-CN" sz="4000">
              <a:sym typeface="+mn-ea"/>
            </a:endParaRPr>
          </a:p>
        </p:txBody>
      </p:sp>
      <p:sp>
        <p:nvSpPr>
          <p:cNvPr id="13" name="圆角矩形 12" title=""/>
          <p:cNvSpPr/>
          <p:nvPr/>
        </p:nvSpPr>
        <p:spPr>
          <a:xfrm>
            <a:off x="2385060" y="1584325"/>
            <a:ext cx="2570480" cy="62039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/>
              <a:t>brief introduction</a:t>
            </a:r>
            <a:endParaRPr lang="en-US" altLang="zh-CN" sz="2400" b="1"/>
          </a:p>
        </p:txBody>
      </p:sp>
      <p:sp>
        <p:nvSpPr>
          <p:cNvPr id="14" name="圆角矩形 13" title=""/>
          <p:cNvSpPr/>
          <p:nvPr/>
        </p:nvSpPr>
        <p:spPr>
          <a:xfrm>
            <a:off x="2351405" y="3224530"/>
            <a:ext cx="2570480" cy="59880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/>
              <a:t>about the murder</a:t>
            </a:r>
            <a:endParaRPr lang="en-US" altLang="zh-CN" sz="2400" b="1"/>
          </a:p>
        </p:txBody>
      </p:sp>
      <p:sp>
        <p:nvSpPr>
          <p:cNvPr id="2" name="圆角矩形 1" title=""/>
          <p:cNvSpPr/>
          <p:nvPr>
            <p:custDataLst>
              <p:tags r:id="rId2"/>
            </p:custDataLst>
          </p:nvPr>
        </p:nvSpPr>
        <p:spPr>
          <a:xfrm>
            <a:off x="2351405" y="4710430"/>
            <a:ext cx="2603500" cy="58737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/>
              <a:t>about the suspect</a:t>
            </a:r>
            <a:endParaRPr lang="en-US" altLang="zh-CN" sz="2400" b="1"/>
          </a:p>
        </p:txBody>
      </p:sp>
      <p:sp>
        <p:nvSpPr>
          <p:cNvPr id="3" name="圆角矩形 2" title=""/>
          <p:cNvSpPr/>
          <p:nvPr>
            <p:custDataLst>
              <p:tags r:id="rId3"/>
            </p:custDataLst>
          </p:nvPr>
        </p:nvSpPr>
        <p:spPr>
          <a:xfrm>
            <a:off x="2536825" y="6176010"/>
            <a:ext cx="2537460" cy="58737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/>
              <a:t>about the reward</a:t>
            </a:r>
            <a:endParaRPr lang="en-US" altLang="zh-CN" sz="2400" b="1"/>
          </a:p>
        </p:txBody>
      </p:sp>
      <p:sp>
        <p:nvSpPr>
          <p:cNvPr id="11" name="圆角矩形 10" title=""/>
          <p:cNvSpPr/>
          <p:nvPr/>
        </p:nvSpPr>
        <p:spPr>
          <a:xfrm>
            <a:off x="-10160" y="2193925"/>
            <a:ext cx="1635760" cy="31927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tx1"/>
                </a:solidFill>
              </a:rPr>
              <a:t>25-year-old Computer Engineer Murdered</a:t>
            </a:r>
            <a:endParaRPr lang="en-US" altLang="zh-CN" sz="2400">
              <a:solidFill>
                <a:schemeClr val="tx1"/>
              </a:solidFill>
            </a:endParaRPr>
          </a:p>
        </p:txBody>
      </p:sp>
      <p:sp>
        <p:nvSpPr>
          <p:cNvPr id="12" name="左大括号 11" title=""/>
          <p:cNvSpPr/>
          <p:nvPr/>
        </p:nvSpPr>
        <p:spPr>
          <a:xfrm>
            <a:off x="2188210" y="1752600"/>
            <a:ext cx="348615" cy="4848860"/>
          </a:xfrm>
          <a:prstGeom prst="leftBrac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左中括号 14" title=""/>
          <p:cNvSpPr/>
          <p:nvPr/>
        </p:nvSpPr>
        <p:spPr>
          <a:xfrm>
            <a:off x="5229225" y="1300480"/>
            <a:ext cx="163195" cy="1056640"/>
          </a:xfrm>
          <a:prstGeom prst="leftBracke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5" title=""/>
          <p:cNvSpPr txBox="1"/>
          <p:nvPr/>
        </p:nvSpPr>
        <p:spPr>
          <a:xfrm>
            <a:off x="5392420" y="973455"/>
            <a:ext cx="59156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Crime:</a:t>
            </a:r>
            <a:r>
              <a:rPr lang="en-US" altLang="zh-CN" sz="2000" b="1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  </a:t>
            </a:r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A  </a:t>
            </a:r>
            <a:r>
              <a:rPr lang="en-US" altLang="zh-CN" sz="2000" u="sng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                  </a:t>
            </a:r>
            <a:r>
              <a:rPr lang="en-US" altLang="zh-CN" sz="2000"/>
              <a:t>   </a:t>
            </a:r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happened  </a:t>
            </a:r>
            <a:r>
              <a:rPr lang="en-US" altLang="zh-CN" sz="2800"/>
              <a:t> </a:t>
            </a:r>
            <a:r>
              <a:rPr lang="en-US" altLang="zh-CN" sz="2800" b="1" u="sng"/>
              <a:t>          </a:t>
            </a:r>
            <a:endParaRPr lang="en-US" altLang="zh-CN" sz="2800" b="1" u="sng"/>
          </a:p>
        </p:txBody>
      </p:sp>
      <p:sp>
        <p:nvSpPr>
          <p:cNvPr id="17" name="文本框 16" title=""/>
          <p:cNvSpPr txBox="1"/>
          <p:nvPr/>
        </p:nvSpPr>
        <p:spPr>
          <a:xfrm>
            <a:off x="5316220" y="2047240"/>
            <a:ext cx="164528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Victim: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</p:txBody>
      </p:sp>
      <p:sp>
        <p:nvSpPr>
          <p:cNvPr id="18" name="左中括号 17" title=""/>
          <p:cNvSpPr/>
          <p:nvPr/>
        </p:nvSpPr>
        <p:spPr>
          <a:xfrm>
            <a:off x="6351270" y="1596390"/>
            <a:ext cx="76835" cy="936625"/>
          </a:xfrm>
          <a:prstGeom prst="leftBracke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文本框 20" title=""/>
          <p:cNvSpPr txBox="1"/>
          <p:nvPr/>
        </p:nvSpPr>
        <p:spPr>
          <a:xfrm>
            <a:off x="6493510" y="1407160"/>
            <a:ext cx="449961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Age: </a:t>
            </a:r>
            <a:r>
              <a:rPr lang="en-US" altLang="zh-CN" u="sng"/>
              <a:t>             </a:t>
            </a:r>
            <a:endParaRPr lang="en-US" altLang="zh-CN" u="sng"/>
          </a:p>
        </p:txBody>
      </p:sp>
      <p:sp>
        <p:nvSpPr>
          <p:cNvPr id="23" name="文本框 22" title=""/>
          <p:cNvSpPr txBox="1"/>
          <p:nvPr/>
        </p:nvSpPr>
        <p:spPr>
          <a:xfrm>
            <a:off x="6493510" y="1805940"/>
            <a:ext cx="35306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Job: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</p:txBody>
      </p:sp>
      <p:sp>
        <p:nvSpPr>
          <p:cNvPr id="24" name="文本框 23" title=""/>
          <p:cNvSpPr txBox="1"/>
          <p:nvPr/>
        </p:nvSpPr>
        <p:spPr>
          <a:xfrm>
            <a:off x="6428105" y="2204720"/>
            <a:ext cx="286512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Last apperance: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</p:txBody>
      </p:sp>
      <p:sp>
        <p:nvSpPr>
          <p:cNvPr id="25" name="左中括号 24" title=""/>
          <p:cNvSpPr/>
          <p:nvPr>
            <p:custDataLst>
              <p:tags r:id="rId4"/>
            </p:custDataLst>
          </p:nvPr>
        </p:nvSpPr>
        <p:spPr>
          <a:xfrm>
            <a:off x="5229225" y="2997835"/>
            <a:ext cx="163195" cy="1056640"/>
          </a:xfrm>
          <a:prstGeom prst="leftBracke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文本框 25" title=""/>
          <p:cNvSpPr txBox="1"/>
          <p:nvPr/>
        </p:nvSpPr>
        <p:spPr>
          <a:xfrm>
            <a:off x="5534660" y="2862580"/>
            <a:ext cx="2277110" cy="1630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Time: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Place: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Ways: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Reason: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  <a:p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</p:txBody>
      </p:sp>
      <p:sp>
        <p:nvSpPr>
          <p:cNvPr id="27" name="左中括号 26" title=""/>
          <p:cNvSpPr/>
          <p:nvPr>
            <p:custDataLst>
              <p:tags r:id="rId5"/>
            </p:custDataLst>
          </p:nvPr>
        </p:nvSpPr>
        <p:spPr>
          <a:xfrm>
            <a:off x="5193030" y="4492625"/>
            <a:ext cx="163195" cy="1056640"/>
          </a:xfrm>
          <a:prstGeom prst="leftBracke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 title=""/>
          <p:cNvSpPr txBox="1"/>
          <p:nvPr/>
        </p:nvSpPr>
        <p:spPr>
          <a:xfrm>
            <a:off x="5594350" y="4342130"/>
            <a:ext cx="2277110" cy="1291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Looks:</a:t>
            </a:r>
            <a:endParaRPr lang="en-US" altLang="zh-CN"/>
          </a:p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Activities: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  <a:p>
            <a:r>
              <a:rPr lang="en-US" altLang="zh-CN"/>
              <a:t> </a:t>
            </a:r>
            <a:endParaRPr lang="en-US" altLang="zh-CN"/>
          </a:p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The suspect</a:t>
            </a:r>
            <a:r>
              <a:rPr lang="en-US" altLang="zh-CN" u="sng"/>
              <a:t>                </a:t>
            </a:r>
            <a:endParaRPr lang="en-US" altLang="zh-CN" u="sng"/>
          </a:p>
        </p:txBody>
      </p:sp>
      <p:sp>
        <p:nvSpPr>
          <p:cNvPr id="29" name="文本框 28" title=""/>
          <p:cNvSpPr txBox="1"/>
          <p:nvPr/>
        </p:nvSpPr>
        <p:spPr>
          <a:xfrm>
            <a:off x="5534660" y="5956300"/>
            <a:ext cx="2920365" cy="1291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A reward of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  <a:p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Please contact the police</a:t>
            </a:r>
            <a:r>
              <a:rPr lang="en-US" altLang="zh-CN" u="sng"/>
              <a:t> </a:t>
            </a:r>
            <a:endParaRPr lang="en-US" altLang="zh-CN" u="sng"/>
          </a:p>
          <a:p>
            <a:r>
              <a:rPr lang="en-US" altLang="zh-CN" u="sng"/>
              <a:t> </a:t>
            </a:r>
            <a:endParaRPr lang="en-US" altLang="zh-CN" u="sng"/>
          </a:p>
        </p:txBody>
      </p:sp>
      <p:sp>
        <p:nvSpPr>
          <p:cNvPr id="30" name="左中括号 29" title=""/>
          <p:cNvSpPr/>
          <p:nvPr>
            <p:custDataLst>
              <p:tags r:id="rId6"/>
            </p:custDataLst>
          </p:nvPr>
        </p:nvSpPr>
        <p:spPr>
          <a:xfrm>
            <a:off x="5229225" y="6101715"/>
            <a:ext cx="240030" cy="583565"/>
          </a:xfrm>
          <a:prstGeom prst="leftBracke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" name="直接连接符 30" title=""/>
          <p:cNvCxnSpPr/>
          <p:nvPr/>
        </p:nvCxnSpPr>
        <p:spPr>
          <a:xfrm flipV="1">
            <a:off x="7212330" y="171386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2" name="直接连接符 31" title=""/>
          <p:cNvCxnSpPr/>
          <p:nvPr>
            <p:custDataLst>
              <p:tags r:id="rId7"/>
            </p:custDataLst>
          </p:nvPr>
        </p:nvCxnSpPr>
        <p:spPr>
          <a:xfrm flipV="1">
            <a:off x="7212330" y="2134870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3" name="直接连接符 32" title=""/>
          <p:cNvCxnSpPr/>
          <p:nvPr>
            <p:custDataLst>
              <p:tags r:id="rId8"/>
            </p:custDataLst>
          </p:nvPr>
        </p:nvCxnSpPr>
        <p:spPr>
          <a:xfrm flipV="1">
            <a:off x="6569075" y="4099560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4" name="直接连接符 33" title=""/>
          <p:cNvCxnSpPr/>
          <p:nvPr>
            <p:custDataLst>
              <p:tags r:id="rId9"/>
            </p:custDataLst>
          </p:nvPr>
        </p:nvCxnSpPr>
        <p:spPr>
          <a:xfrm flipV="1">
            <a:off x="6417310" y="376364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5" name="直接连接符 34" title=""/>
          <p:cNvCxnSpPr/>
          <p:nvPr>
            <p:custDataLst>
              <p:tags r:id="rId10"/>
            </p:custDataLst>
          </p:nvPr>
        </p:nvCxnSpPr>
        <p:spPr>
          <a:xfrm flipV="1">
            <a:off x="6417310" y="3427730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6" name="直接连接符 35" title=""/>
          <p:cNvCxnSpPr/>
          <p:nvPr>
            <p:custDataLst>
              <p:tags r:id="rId11"/>
            </p:custDataLst>
          </p:nvPr>
        </p:nvCxnSpPr>
        <p:spPr>
          <a:xfrm flipV="1">
            <a:off x="6428105" y="309181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7" name="直接连接符 36" title=""/>
          <p:cNvCxnSpPr/>
          <p:nvPr>
            <p:custDataLst>
              <p:tags r:id="rId12"/>
            </p:custDataLst>
          </p:nvPr>
        </p:nvCxnSpPr>
        <p:spPr>
          <a:xfrm flipV="1">
            <a:off x="8145780" y="256603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9" name="直接连接符 38" title=""/>
          <p:cNvCxnSpPr/>
          <p:nvPr>
            <p:custDataLst>
              <p:tags r:id="rId13"/>
            </p:custDataLst>
          </p:nvPr>
        </p:nvCxnSpPr>
        <p:spPr>
          <a:xfrm flipV="1">
            <a:off x="6896735" y="635698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40" name="直接连接符 39" title=""/>
          <p:cNvCxnSpPr/>
          <p:nvPr>
            <p:custDataLst>
              <p:tags r:id="rId14"/>
            </p:custDataLst>
          </p:nvPr>
        </p:nvCxnSpPr>
        <p:spPr>
          <a:xfrm flipV="1">
            <a:off x="6797675" y="555942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41" name="直接连接符 40" title=""/>
          <p:cNvCxnSpPr/>
          <p:nvPr>
            <p:custDataLst>
              <p:tags r:id="rId15"/>
            </p:custDataLst>
          </p:nvPr>
        </p:nvCxnSpPr>
        <p:spPr>
          <a:xfrm flipV="1">
            <a:off x="6729095" y="506031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42" name="直接连接符 41" title=""/>
          <p:cNvCxnSpPr/>
          <p:nvPr>
            <p:custDataLst>
              <p:tags r:id="rId16"/>
            </p:custDataLst>
          </p:nvPr>
        </p:nvCxnSpPr>
        <p:spPr>
          <a:xfrm flipV="1">
            <a:off x="6569075" y="463359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/>
        </p:nvSpPr>
        <p:spPr>
          <a:xfrm>
            <a:off x="-10160" y="0"/>
            <a:ext cx="12202160" cy="8724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sym typeface="+mn-ea"/>
              </a:rPr>
              <a:t>Test 4. Do you have a good memory?</a:t>
            </a:r>
            <a:endParaRPr lang="en-US" altLang="zh-CN" sz="4000">
              <a:sym typeface="+mn-ea"/>
            </a:endParaRPr>
          </a:p>
        </p:txBody>
      </p:sp>
      <p:sp>
        <p:nvSpPr>
          <p:cNvPr id="13" name="圆角矩形 12" title=""/>
          <p:cNvSpPr/>
          <p:nvPr/>
        </p:nvSpPr>
        <p:spPr>
          <a:xfrm>
            <a:off x="2385060" y="1584325"/>
            <a:ext cx="2570480" cy="62039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/>
              <a:t>brief introduction</a:t>
            </a:r>
            <a:endParaRPr lang="en-US" altLang="zh-CN" sz="2400" b="1"/>
          </a:p>
        </p:txBody>
      </p:sp>
      <p:sp>
        <p:nvSpPr>
          <p:cNvPr id="14" name="圆角矩形 13" title=""/>
          <p:cNvSpPr/>
          <p:nvPr/>
        </p:nvSpPr>
        <p:spPr>
          <a:xfrm>
            <a:off x="2351405" y="3224530"/>
            <a:ext cx="2570480" cy="59880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/>
              <a:t>about the murder</a:t>
            </a:r>
            <a:endParaRPr lang="en-US" altLang="zh-CN" sz="2400" b="1"/>
          </a:p>
        </p:txBody>
      </p:sp>
      <p:sp>
        <p:nvSpPr>
          <p:cNvPr id="2" name="圆角矩形 1" title=""/>
          <p:cNvSpPr/>
          <p:nvPr>
            <p:custDataLst>
              <p:tags r:id="rId2"/>
            </p:custDataLst>
          </p:nvPr>
        </p:nvSpPr>
        <p:spPr>
          <a:xfrm>
            <a:off x="2351405" y="4710430"/>
            <a:ext cx="2603500" cy="58737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/>
              <a:t>about the suspect</a:t>
            </a:r>
            <a:endParaRPr lang="en-US" altLang="zh-CN" sz="2400" b="1"/>
          </a:p>
        </p:txBody>
      </p:sp>
      <p:sp>
        <p:nvSpPr>
          <p:cNvPr id="3" name="圆角矩形 2" title=""/>
          <p:cNvSpPr/>
          <p:nvPr>
            <p:custDataLst>
              <p:tags r:id="rId3"/>
            </p:custDataLst>
          </p:nvPr>
        </p:nvSpPr>
        <p:spPr>
          <a:xfrm>
            <a:off x="2536825" y="6176010"/>
            <a:ext cx="2537460" cy="587375"/>
          </a:xfrm>
          <a:prstGeom prst="roundRect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/>
              <a:t>about the reward</a:t>
            </a:r>
            <a:endParaRPr lang="en-US" altLang="zh-CN" sz="2400" b="1"/>
          </a:p>
        </p:txBody>
      </p:sp>
      <p:sp>
        <p:nvSpPr>
          <p:cNvPr id="11" name="圆角矩形 10" title=""/>
          <p:cNvSpPr/>
          <p:nvPr/>
        </p:nvSpPr>
        <p:spPr>
          <a:xfrm>
            <a:off x="-10160" y="2193925"/>
            <a:ext cx="1635760" cy="319278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>
                <a:solidFill>
                  <a:schemeClr val="tx1"/>
                </a:solidFill>
              </a:rPr>
              <a:t>25-year-old Computer Engineer Murdered</a:t>
            </a:r>
            <a:endParaRPr lang="en-US" altLang="zh-CN" sz="2400">
              <a:solidFill>
                <a:schemeClr val="tx1"/>
              </a:solidFill>
            </a:endParaRPr>
          </a:p>
        </p:txBody>
      </p:sp>
      <p:sp>
        <p:nvSpPr>
          <p:cNvPr id="12" name="左大括号 11" title=""/>
          <p:cNvSpPr/>
          <p:nvPr/>
        </p:nvSpPr>
        <p:spPr>
          <a:xfrm>
            <a:off x="2188210" y="1752600"/>
            <a:ext cx="348615" cy="4848860"/>
          </a:xfrm>
          <a:prstGeom prst="leftBrace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左中括号 14" title=""/>
          <p:cNvSpPr/>
          <p:nvPr/>
        </p:nvSpPr>
        <p:spPr>
          <a:xfrm>
            <a:off x="5229225" y="1300480"/>
            <a:ext cx="163195" cy="1056640"/>
          </a:xfrm>
          <a:prstGeom prst="leftBracke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文本框 15" title=""/>
          <p:cNvSpPr txBox="1"/>
          <p:nvPr/>
        </p:nvSpPr>
        <p:spPr>
          <a:xfrm>
            <a:off x="5392420" y="973455"/>
            <a:ext cx="59156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Crime:</a:t>
            </a:r>
            <a:r>
              <a:rPr lang="en-US" altLang="zh-CN" sz="2000" b="1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  </a:t>
            </a:r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A  </a:t>
            </a:r>
            <a:r>
              <a:rPr lang="en-US" altLang="zh-CN" sz="2000" u="sng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       </a:t>
            </a:r>
            <a:r>
              <a:rPr lang="en-US" altLang="zh-CN" sz="1800" u="sng"/>
              <a:t>murder</a:t>
            </a:r>
            <a:r>
              <a:rPr lang="en-US" altLang="zh-CN" sz="2000" u="sng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           </a:t>
            </a:r>
            <a:r>
              <a:rPr lang="en-US" altLang="zh-CN" sz="2000"/>
              <a:t>   </a:t>
            </a:r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happened  </a:t>
            </a:r>
            <a:r>
              <a:rPr lang="en-US" altLang="zh-CN" sz="2800"/>
              <a:t> </a:t>
            </a:r>
            <a:r>
              <a:rPr lang="en-US" altLang="zh-CN" sz="2800" b="1" u="sng"/>
              <a:t>          </a:t>
            </a:r>
            <a:endParaRPr lang="en-US" altLang="zh-CN" sz="2800" b="1" u="sng"/>
          </a:p>
        </p:txBody>
      </p:sp>
      <p:sp>
        <p:nvSpPr>
          <p:cNvPr id="17" name="文本框 16" title=""/>
          <p:cNvSpPr txBox="1"/>
          <p:nvPr/>
        </p:nvSpPr>
        <p:spPr>
          <a:xfrm>
            <a:off x="5316220" y="2047240"/>
            <a:ext cx="164528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Victim: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</p:txBody>
      </p:sp>
      <p:sp>
        <p:nvSpPr>
          <p:cNvPr id="18" name="左中括号 17" title=""/>
          <p:cNvSpPr/>
          <p:nvPr/>
        </p:nvSpPr>
        <p:spPr>
          <a:xfrm>
            <a:off x="6351270" y="1596390"/>
            <a:ext cx="76835" cy="936625"/>
          </a:xfrm>
          <a:prstGeom prst="leftBracke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文本框 20" title=""/>
          <p:cNvSpPr txBox="1"/>
          <p:nvPr/>
        </p:nvSpPr>
        <p:spPr>
          <a:xfrm>
            <a:off x="6493510" y="1407160"/>
            <a:ext cx="449961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Age: </a:t>
            </a:r>
            <a:r>
              <a:rPr lang="en-US" altLang="zh-CN" u="sng"/>
              <a:t>       25-year-old      </a:t>
            </a:r>
            <a:endParaRPr lang="en-US" altLang="zh-CN" u="sng"/>
          </a:p>
        </p:txBody>
      </p:sp>
      <p:sp>
        <p:nvSpPr>
          <p:cNvPr id="23" name="文本框 22" title=""/>
          <p:cNvSpPr txBox="1"/>
          <p:nvPr/>
        </p:nvSpPr>
        <p:spPr>
          <a:xfrm>
            <a:off x="6493510" y="1805940"/>
            <a:ext cx="66040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Job: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</p:txBody>
      </p:sp>
      <p:sp>
        <p:nvSpPr>
          <p:cNvPr id="24" name="文本框 23" title=""/>
          <p:cNvSpPr txBox="1"/>
          <p:nvPr/>
        </p:nvSpPr>
        <p:spPr>
          <a:xfrm>
            <a:off x="6428105" y="2204720"/>
            <a:ext cx="179832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Last apperance: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</p:txBody>
      </p:sp>
      <p:sp>
        <p:nvSpPr>
          <p:cNvPr id="25" name="左中括号 24" title=""/>
          <p:cNvSpPr/>
          <p:nvPr>
            <p:custDataLst>
              <p:tags r:id="rId4"/>
            </p:custDataLst>
          </p:nvPr>
        </p:nvSpPr>
        <p:spPr>
          <a:xfrm>
            <a:off x="5229225" y="2997835"/>
            <a:ext cx="163195" cy="1056640"/>
          </a:xfrm>
          <a:prstGeom prst="leftBracke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文本框 25" title=""/>
          <p:cNvSpPr txBox="1"/>
          <p:nvPr/>
        </p:nvSpPr>
        <p:spPr>
          <a:xfrm>
            <a:off x="5534660" y="2862580"/>
            <a:ext cx="1100455" cy="16300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Time: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Place: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Ways: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Reason: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  <a:p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</p:txBody>
      </p:sp>
      <p:sp>
        <p:nvSpPr>
          <p:cNvPr id="27" name="左中括号 26" title=""/>
          <p:cNvSpPr/>
          <p:nvPr>
            <p:custDataLst>
              <p:tags r:id="rId5"/>
            </p:custDataLst>
          </p:nvPr>
        </p:nvSpPr>
        <p:spPr>
          <a:xfrm>
            <a:off x="5193030" y="4492625"/>
            <a:ext cx="163195" cy="1056640"/>
          </a:xfrm>
          <a:prstGeom prst="leftBracke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 title=""/>
          <p:cNvSpPr txBox="1"/>
          <p:nvPr/>
        </p:nvSpPr>
        <p:spPr>
          <a:xfrm>
            <a:off x="5594350" y="4342130"/>
            <a:ext cx="2277110" cy="1291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Looks:</a:t>
            </a:r>
            <a:endParaRPr lang="en-US" altLang="zh-CN"/>
          </a:p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Activities: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  <a:p>
            <a:r>
              <a:rPr lang="en-US" altLang="zh-CN"/>
              <a:t> </a:t>
            </a:r>
            <a:endParaRPr lang="en-US" altLang="zh-CN"/>
          </a:p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The suspect</a:t>
            </a:r>
            <a:r>
              <a:rPr lang="en-US" altLang="zh-CN" u="sng"/>
              <a:t>                </a:t>
            </a:r>
            <a:endParaRPr lang="en-US" altLang="zh-CN" u="sng"/>
          </a:p>
        </p:txBody>
      </p:sp>
      <p:sp>
        <p:nvSpPr>
          <p:cNvPr id="29" name="文本框 28" title=""/>
          <p:cNvSpPr txBox="1"/>
          <p:nvPr/>
        </p:nvSpPr>
        <p:spPr>
          <a:xfrm>
            <a:off x="5534660" y="5956300"/>
            <a:ext cx="2920365" cy="1291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A reward of</a:t>
            </a:r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  <a:p>
            <a:endParaRPr lang="en-US" altLang="zh-CN" sz="2000">
              <a:gradFill>
                <a:gsLst>
                  <a:gs pos="50000">
                    <a:schemeClr val="accent1"/>
                  </a:gs>
                  <a:gs pos="0">
                    <a:schemeClr val="accent1">
                      <a:lumMod val="25000"/>
                      <a:lumOff val="75000"/>
                    </a:schemeClr>
                  </a:gs>
                  <a:gs pos="100000">
                    <a:schemeClr val="accent1">
                      <a:lumMod val="85000"/>
                    </a:schemeClr>
                  </a:gs>
                </a:gsLst>
                <a:lin ang="5400000" scaled="1"/>
              </a:gradFill>
            </a:endParaRPr>
          </a:p>
          <a:p>
            <a:r>
              <a:rPr lang="en-US" altLang="zh-CN" sz="2000">
                <a:gradFill>
                  <a:gsLst>
                    <a:gs pos="50000">
                      <a:schemeClr val="accent1"/>
                    </a:gs>
                    <a:gs pos="0">
                      <a:schemeClr val="accent1">
                        <a:lumMod val="25000"/>
                        <a:lumOff val="75000"/>
                      </a:schemeClr>
                    </a:gs>
                    <a:gs pos="100000">
                      <a:schemeClr val="accent1">
                        <a:lumMod val="85000"/>
                      </a:schemeClr>
                    </a:gs>
                  </a:gsLst>
                  <a:lin ang="5400000" scaled="1"/>
                </a:gradFill>
              </a:rPr>
              <a:t>Please contact the police</a:t>
            </a:r>
            <a:r>
              <a:rPr lang="en-US" altLang="zh-CN" u="sng"/>
              <a:t> </a:t>
            </a:r>
            <a:endParaRPr lang="en-US" altLang="zh-CN" u="sng"/>
          </a:p>
          <a:p>
            <a:r>
              <a:rPr lang="en-US" altLang="zh-CN" u="sng"/>
              <a:t> </a:t>
            </a:r>
            <a:endParaRPr lang="en-US" altLang="zh-CN" u="sng"/>
          </a:p>
        </p:txBody>
      </p:sp>
      <p:sp>
        <p:nvSpPr>
          <p:cNvPr id="30" name="左中括号 29" title=""/>
          <p:cNvSpPr/>
          <p:nvPr>
            <p:custDataLst>
              <p:tags r:id="rId6"/>
            </p:custDataLst>
          </p:nvPr>
        </p:nvSpPr>
        <p:spPr>
          <a:xfrm>
            <a:off x="5229225" y="6101715"/>
            <a:ext cx="240030" cy="583565"/>
          </a:xfrm>
          <a:prstGeom prst="leftBracket">
            <a:avLst/>
          </a:prstGeom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" name="直接连接符 30" title=""/>
          <p:cNvCxnSpPr/>
          <p:nvPr/>
        </p:nvCxnSpPr>
        <p:spPr>
          <a:xfrm flipV="1">
            <a:off x="7212330" y="171386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2" name="直接连接符 31" title=""/>
          <p:cNvCxnSpPr/>
          <p:nvPr>
            <p:custDataLst>
              <p:tags r:id="rId7"/>
            </p:custDataLst>
          </p:nvPr>
        </p:nvCxnSpPr>
        <p:spPr>
          <a:xfrm flipV="1">
            <a:off x="7212330" y="2134870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3" name="直接连接符 32" title=""/>
          <p:cNvCxnSpPr/>
          <p:nvPr>
            <p:custDataLst>
              <p:tags r:id="rId8"/>
            </p:custDataLst>
          </p:nvPr>
        </p:nvCxnSpPr>
        <p:spPr>
          <a:xfrm flipV="1">
            <a:off x="6569075" y="4099560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4" name="直接连接符 33" title=""/>
          <p:cNvCxnSpPr/>
          <p:nvPr>
            <p:custDataLst>
              <p:tags r:id="rId9"/>
            </p:custDataLst>
          </p:nvPr>
        </p:nvCxnSpPr>
        <p:spPr>
          <a:xfrm flipV="1">
            <a:off x="6417310" y="376364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5" name="直接连接符 34" title=""/>
          <p:cNvCxnSpPr/>
          <p:nvPr>
            <p:custDataLst>
              <p:tags r:id="rId10"/>
            </p:custDataLst>
          </p:nvPr>
        </p:nvCxnSpPr>
        <p:spPr>
          <a:xfrm flipV="1">
            <a:off x="6417310" y="3427730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6" name="直接连接符 35" title=""/>
          <p:cNvCxnSpPr/>
          <p:nvPr>
            <p:custDataLst>
              <p:tags r:id="rId11"/>
            </p:custDataLst>
          </p:nvPr>
        </p:nvCxnSpPr>
        <p:spPr>
          <a:xfrm flipV="1">
            <a:off x="6428105" y="309181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7" name="直接连接符 36" title=""/>
          <p:cNvCxnSpPr/>
          <p:nvPr>
            <p:custDataLst>
              <p:tags r:id="rId12"/>
            </p:custDataLst>
          </p:nvPr>
        </p:nvCxnSpPr>
        <p:spPr>
          <a:xfrm flipV="1">
            <a:off x="8145780" y="256603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9" name="直接连接符 38" title=""/>
          <p:cNvCxnSpPr/>
          <p:nvPr>
            <p:custDataLst>
              <p:tags r:id="rId13"/>
            </p:custDataLst>
          </p:nvPr>
        </p:nvCxnSpPr>
        <p:spPr>
          <a:xfrm flipV="1">
            <a:off x="6896735" y="635698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40" name="直接连接符 39" title=""/>
          <p:cNvCxnSpPr/>
          <p:nvPr>
            <p:custDataLst>
              <p:tags r:id="rId14"/>
            </p:custDataLst>
          </p:nvPr>
        </p:nvCxnSpPr>
        <p:spPr>
          <a:xfrm flipV="1">
            <a:off x="6797675" y="555942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41" name="直接连接符 40" title=""/>
          <p:cNvCxnSpPr/>
          <p:nvPr>
            <p:custDataLst>
              <p:tags r:id="rId15"/>
            </p:custDataLst>
          </p:nvPr>
        </p:nvCxnSpPr>
        <p:spPr>
          <a:xfrm flipV="1">
            <a:off x="6729095" y="506031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42" name="直接连接符 41" title=""/>
          <p:cNvCxnSpPr/>
          <p:nvPr>
            <p:custDataLst>
              <p:tags r:id="rId16"/>
            </p:custDataLst>
          </p:nvPr>
        </p:nvCxnSpPr>
        <p:spPr>
          <a:xfrm flipV="1">
            <a:off x="6569075" y="4633595"/>
            <a:ext cx="2724150" cy="10795"/>
          </a:xfrm>
          <a:prstGeom prst="line">
            <a:avLst/>
          </a:prstGeom>
          <a:ln w="19050"/>
        </p:spPr>
        <p:style>
          <a:lnRef idx="3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5" name="文本框 4" title=""/>
          <p:cNvSpPr txBox="1"/>
          <p:nvPr/>
        </p:nvSpPr>
        <p:spPr>
          <a:xfrm>
            <a:off x="7310120" y="1757045"/>
            <a:ext cx="254952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a computer engineer</a:t>
            </a:r>
            <a:endParaRPr lang="en-US" altLang="zh-CN"/>
          </a:p>
        </p:txBody>
      </p:sp>
      <p:sp>
        <p:nvSpPr>
          <p:cNvPr id="6" name="文本框 5" title=""/>
          <p:cNvSpPr txBox="1"/>
          <p:nvPr/>
        </p:nvSpPr>
        <p:spPr>
          <a:xfrm>
            <a:off x="8334375" y="2236470"/>
            <a:ext cx="385826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was last seen leaving his office ...</a:t>
            </a:r>
            <a:endParaRPr lang="en-US" altLang="zh-CN"/>
          </a:p>
        </p:txBody>
      </p:sp>
      <p:sp>
        <p:nvSpPr>
          <p:cNvPr id="7" name="文本框 6" title=""/>
          <p:cNvSpPr txBox="1"/>
          <p:nvPr/>
        </p:nvSpPr>
        <p:spPr>
          <a:xfrm>
            <a:off x="6667500" y="2683510"/>
            <a:ext cx="266954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between 9 a.m. and 1 a.m. </a:t>
            </a:r>
            <a:endParaRPr lang="en-US" altLang="zh-CN"/>
          </a:p>
        </p:txBody>
      </p:sp>
      <p:sp>
        <p:nvSpPr>
          <p:cNvPr id="8" name="文本框 7" title=""/>
          <p:cNvSpPr txBox="1"/>
          <p:nvPr/>
        </p:nvSpPr>
        <p:spPr>
          <a:xfrm>
            <a:off x="6547485" y="3162935"/>
            <a:ext cx="48367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somewhere else  /the place where he was found</a:t>
            </a:r>
            <a:endParaRPr lang="en-US" altLang="zh-CN"/>
          </a:p>
        </p:txBody>
      </p:sp>
      <p:sp>
        <p:nvSpPr>
          <p:cNvPr id="9" name="文本框 8" title=""/>
          <p:cNvSpPr txBox="1"/>
          <p:nvPr/>
        </p:nvSpPr>
        <p:spPr>
          <a:xfrm>
            <a:off x="6656705" y="3489325"/>
            <a:ext cx="48050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wounded with a knife and bled to death</a:t>
            </a:r>
            <a:endParaRPr lang="en-US" altLang="zh-CN"/>
          </a:p>
        </p:txBody>
      </p:sp>
      <p:sp>
        <p:nvSpPr>
          <p:cNvPr id="10" name="文本框 9" title=""/>
          <p:cNvSpPr txBox="1"/>
          <p:nvPr/>
        </p:nvSpPr>
        <p:spPr>
          <a:xfrm>
            <a:off x="6732905" y="3806825"/>
            <a:ext cx="505523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caharged with breaking into computer system</a:t>
            </a:r>
            <a:endParaRPr lang="en-US" altLang="zh-CN"/>
          </a:p>
        </p:txBody>
      </p:sp>
      <p:sp>
        <p:nvSpPr>
          <p:cNvPr id="19" name="文本框 18" title=""/>
          <p:cNvSpPr txBox="1"/>
          <p:nvPr/>
        </p:nvSpPr>
        <p:spPr>
          <a:xfrm>
            <a:off x="6558915" y="4263390"/>
            <a:ext cx="21355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a short thin man </a:t>
            </a:r>
            <a:endParaRPr lang="en-US" altLang="zh-CN"/>
          </a:p>
        </p:txBody>
      </p:sp>
      <p:sp>
        <p:nvSpPr>
          <p:cNvPr id="20" name="文本框 19" title=""/>
          <p:cNvSpPr txBox="1"/>
          <p:nvPr/>
        </p:nvSpPr>
        <p:spPr>
          <a:xfrm>
            <a:off x="6863715" y="4677410"/>
            <a:ext cx="452056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breathing heavily and had blood on his shirt</a:t>
            </a:r>
            <a:endParaRPr lang="en-US" altLang="zh-CN"/>
          </a:p>
        </p:txBody>
      </p:sp>
      <p:sp>
        <p:nvSpPr>
          <p:cNvPr id="22" name="文本框 21" title=""/>
          <p:cNvSpPr txBox="1"/>
          <p:nvPr/>
        </p:nvSpPr>
        <p:spPr>
          <a:xfrm>
            <a:off x="7081520" y="5167630"/>
            <a:ext cx="422656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insisted that he was not guilty</a:t>
            </a:r>
            <a:endParaRPr lang="en-US" altLang="zh-CN"/>
          </a:p>
        </p:txBody>
      </p:sp>
      <p:sp>
        <p:nvSpPr>
          <p:cNvPr id="38" name="文本框 37" title=""/>
          <p:cNvSpPr txBox="1"/>
          <p:nvPr/>
        </p:nvSpPr>
        <p:spPr>
          <a:xfrm>
            <a:off x="7081520" y="5956300"/>
            <a:ext cx="196151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Arial" pitchFamily="34" charset="0"/>
                <a:cs typeface="Arial" pitchFamily="34" charset="0"/>
              </a:rPr>
              <a:t>¥</a:t>
            </a:r>
            <a:r>
              <a:rPr lang="en-US" altLang="zh-CN"/>
              <a:t>50,000</a:t>
            </a:r>
            <a:endParaRPr lang="en-US" altLang="zh-CN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/>
        </p:nvSpPr>
        <p:spPr>
          <a:xfrm>
            <a:off x="-10160" y="0"/>
            <a:ext cx="12202160" cy="8724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sym typeface="+mn-ea"/>
              </a:rPr>
              <a:t>Test 5. Are you quick-thinking?</a:t>
            </a:r>
            <a:endParaRPr lang="en-US" altLang="zh-CN" sz="4000">
              <a:sym typeface="+mn-ea"/>
            </a:endParaRPr>
          </a:p>
        </p:txBody>
      </p:sp>
      <p:sp>
        <p:nvSpPr>
          <p:cNvPr id="11266" name="AutoShape 2" title=""/>
          <p:cNvSpPr/>
          <p:nvPr>
            <p:custDataLst>
              <p:tags r:id="rId2"/>
            </p:custDataLst>
          </p:nvPr>
        </p:nvSpPr>
        <p:spPr>
          <a:xfrm>
            <a:off x="532765" y="773430"/>
            <a:ext cx="10743565" cy="6084570"/>
          </a:xfrm>
          <a:prstGeom prst="horizontalScroll">
            <a:avLst>
              <a:gd name="adj" fmla="val 12500"/>
            </a:avLst>
          </a:prstGeom>
          <a:solidFill>
            <a:srgbClr val="FFDF9F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526540" y="1696720"/>
            <a:ext cx="9318625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Early morning, the body of a 25-year-old man was found in West Town. Detective Lu said: “The victim was wounded with a knife and bled to death as a result. We are still checking the scene for more clues  </a:t>
            </a:r>
            <a:r>
              <a:rPr lang="en-US" altLang="zh-CN" sz="2800" b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which</a:t>
            </a:r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  will help solve the case. ”The only suspect is a short thin man   </a:t>
            </a:r>
            <a:r>
              <a:rPr lang="en-US" altLang="zh-CN" sz="2800" b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who</a:t>
            </a:r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   was seen running down Corn Street at 10 p.m. last night. The victim’s parents have offered a reward for any information </a:t>
            </a:r>
            <a:r>
              <a:rPr lang="en-US" altLang="zh-CN" sz="2800" b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</a:t>
            </a:r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   leads to the arrest of the murderer.Anyone  </a:t>
            </a:r>
            <a:r>
              <a:rPr lang="en-US" altLang="zh-CN" sz="2800" b="1">
                <a:solidFill>
                  <a:schemeClr val="accent6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who</a:t>
            </a:r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    can provide useful information wil get ¥50,000. </a:t>
            </a:r>
            <a:endParaRPr lang="en-US" altLang="zh-CN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云形 2" title=""/>
          <p:cNvSpPr/>
          <p:nvPr/>
        </p:nvSpPr>
        <p:spPr>
          <a:xfrm>
            <a:off x="8049260" y="3429000"/>
            <a:ext cx="1173480" cy="533400"/>
          </a:xfrm>
          <a:prstGeom prst="cloud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云形 4" title=""/>
          <p:cNvSpPr/>
          <p:nvPr/>
        </p:nvSpPr>
        <p:spPr>
          <a:xfrm>
            <a:off x="1306195" y="4702810"/>
            <a:ext cx="1173480" cy="533400"/>
          </a:xfrm>
          <a:prstGeom prst="cloud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云形 5" title=""/>
          <p:cNvSpPr/>
          <p:nvPr/>
        </p:nvSpPr>
        <p:spPr>
          <a:xfrm>
            <a:off x="6724015" y="2979420"/>
            <a:ext cx="1173480" cy="533400"/>
          </a:xfrm>
          <a:prstGeom prst="cloud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云形 7" title=""/>
          <p:cNvSpPr/>
          <p:nvPr/>
        </p:nvSpPr>
        <p:spPr>
          <a:xfrm>
            <a:off x="8911590" y="4702810"/>
            <a:ext cx="1173480" cy="533400"/>
          </a:xfrm>
          <a:prstGeom prst="cloud">
            <a:avLst/>
          </a:prstGeom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32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32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xit" presetSubtype="32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xit" presetSubtype="32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out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  <p:bldP spid="5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https://d.book118.com/468012072117006024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2024-09-01T01:24:54.670</cp:lastPrinted>
  <dcterms:created xsi:type="dcterms:W3CDTF">2024-08-31T17:24:54Z</dcterms:created>
  <dcterms:modified xsi:type="dcterms:W3CDTF">2024-08-31T17:24:56Z</dcterms:modified>
</cp:coreProperties>
</file>