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3C0F5-CC61-4000-B10C-F441301F1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5C102-B40F-4886-AD1A-802482BFD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54A63-C9A2-44A7-8075-DE501D7C7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EFCB68-5047-4F7B-9A62-FC8F68CA4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8393EB-A4BC-43FF-BE7A-B556F4582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3F23A6-5994-4AAE-8E4D-EE27439CF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677DAF-8FE2-4320-8358-31A27E12A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BBEBA3-6693-4FC4-BD24-901199F86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B14F1D-0A3C-4C77-AFD2-987572090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99ECF-3298-459B-A18C-FC33C4BFB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996F9-8370-4D47-9C6A-9034324A3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22" name="Rectangle 2"/>
          <p:cNvSpPr>
            <a:spLocks noGrp="1" noRot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286723" name="Rectangle 3"/>
          <p:cNvSpPr>
            <a:spLocks noGrp="1" noRot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anose="05000000000000000000" pitchFamily="2" charset="2"/>
              <a:buNone/>
              <a:defRPr/>
            </a:lvl1pPr>
          </a:lstStyle>
          <a:p>
            <a:r>
              <a:rPr lang="zh-CN" altLang="en-US" noProof="1"/>
              <a:t>单击此处编辑母版副标题样式</a:t>
            </a:r>
            <a:endParaRPr lang="zh-CN" altLang="en-US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CN" altLang="en-US"/>
              <a:t>ZCP     2012.8.27</a:t>
            </a: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8C4F83-5094-4156-9B0E-9577F6622DD2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CN" altLang="en-US"/>
              <a:t>ZCP     2012.8.27</a:t>
            </a: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BCCBDA-4781-45D3-A1C3-6DA303C6FF79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CN" altLang="en-US"/>
              <a:t>ZCP     2012.8.27</a:t>
            </a: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F5FC20-3BFC-4BB2-AAE5-1FE2113F5592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1625" y="1905000"/>
            <a:ext cx="4194175" cy="4194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4194175" cy="4194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CN" altLang="en-US"/>
              <a:t>ZCP     2012.8.27</a:t>
            </a: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D9F7B3-BF63-41CE-AC55-73DE0FDAB501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CN" altLang="en-US"/>
              <a:t>ZCP     2012.8.27</a:t>
            </a:r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23957D-BFB9-4368-8EB5-F47630AFE67D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CN" altLang="en-US"/>
              <a:t>ZCP     2012.8.27</a:t>
            </a:r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F8F9ED-C691-4D05-9E9F-335D1D77E04D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CN" altLang="en-US"/>
              <a:t>ZCP     2012.8.27</a:t>
            </a:r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0CA8DE-41DD-4843-A074-90AF8D480FB0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CN" altLang="en-US"/>
              <a:t>ZCP     2012.8.27</a:t>
            </a: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9736E8-BDF5-43B1-B16C-8204D5A233CB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CN" altLang="en-US"/>
              <a:t>ZCP     2012.8.27</a:t>
            </a: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70E38E-2249-421D-BDD7-26CA5C4B3277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CN" altLang="en-US"/>
              <a:t>ZCP     2012.8.27</a:t>
            </a: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70D643-753E-4016-B125-03ABC545468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07188" y="609600"/>
            <a:ext cx="2135187" cy="5489575"/>
          </a:xfrm>
        </p:spPr>
        <p:txBody>
          <a:bodyPr vert="eaVert"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01625" y="609600"/>
            <a:ext cx="6253163" cy="5489575"/>
          </a:xfr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CN" altLang="en-US"/>
              <a:t>ZCP     2012.8.27</a:t>
            </a: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17AB8A-5CD9-4DCA-BE1A-77636021AD4C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5" y="609600"/>
            <a:ext cx="8540750" cy="1143000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>
          <a:xfrm>
            <a:off x="301625" y="1905000"/>
            <a:ext cx="8540750" cy="4194175"/>
          </a:xfrm>
        </p:spPr>
        <p:txBody>
          <a:bodyPr/>
          <a:lstStyle/>
          <a:p>
            <a:pPr lvl="0"/>
            <a:endParaRPr lang="zh-CN" altLang="en-US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CN" altLang="en-US"/>
              <a:t>ZCP     2012.8.27</a:t>
            </a: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2F1E43-FA36-4BEA-94C3-6D3E176ADA01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5" y="609600"/>
            <a:ext cx="854075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301625" y="1905000"/>
            <a:ext cx="4194175" cy="41941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4194175" cy="41941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zh-CN" altLang="en-US"/>
              <a:t>ZCP     2012.8.27</a:t>
            </a: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EF4D2-AF8F-45C2-8E3D-B7B7CCCFE467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Rot="1"/>
          </p:cNvSpPr>
          <p:nvPr>
            <p:ph type="title"/>
          </p:nvPr>
        </p:nvSpPr>
        <p:spPr bwMode="auto">
          <a:xfrm>
            <a:off x="301625" y="609600"/>
            <a:ext cx="854075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 smtClean="0"/>
          </a:p>
        </p:txBody>
      </p:sp>
      <p:sp>
        <p:nvSpPr>
          <p:cNvPr id="1027" name="Rectangle 3"/>
          <p:cNvSpPr>
            <a:spLocks noGrp="1" noRot="1"/>
          </p:cNvSpPr>
          <p:nvPr>
            <p:ph type="body" idx="5"/>
          </p:nvPr>
        </p:nvSpPr>
        <p:spPr bwMode="auto">
          <a:xfrm>
            <a:off x="301625" y="1905000"/>
            <a:ext cx="8540750" cy="41941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 smtClean="0"/>
          </a:p>
        </p:txBody>
      </p:sp>
      <p:sp>
        <p:nvSpPr>
          <p:cNvPr id="28570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/>
              <a:t>ZCP     2012.8.27</a:t>
            </a:r>
            <a:endParaRPr lang="en-US" altLang="zh-CN"/>
          </a:p>
        </p:txBody>
      </p:sp>
      <p:sp>
        <p:nvSpPr>
          <p:cNvPr id="28570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28570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kern="1200" noProof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81AA7D9B-E446-4840-844A-57B7146AA8A4}" type="slidenum">
              <a:rPr lang="zh-CN" altLang="en-US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anose="05000000000000000000" pitchFamily="2" charset="2"/>
        <a:buChar char="v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Wingdings" panose="05000000000000000000" pitchFamily="2" charset="2"/>
        <a:buChar char="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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1304511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Rectangle 2"/>
          <p:cNvSpPr>
            <a:spLocks noGrp="1" noRot="1"/>
          </p:cNvSpPr>
          <p:nvPr>
            <p:ph type="ctrTitle"/>
          </p:nvPr>
        </p:nvSpPr>
        <p:spPr>
          <a:xfrm>
            <a:off x="684213" y="1484313"/>
            <a:ext cx="7772400" cy="1751012"/>
          </a:xfrm>
        </p:spPr>
        <p:txBody>
          <a:bodyPr/>
          <a:lstStyle/>
          <a:p>
            <a:r>
              <a:rPr lang="zh-CN" altLang="zh-CN" sz="6600" smtClean="0">
                <a:solidFill>
                  <a:schemeClr val="tx1"/>
                </a:solidFill>
              </a:rPr>
              <a:t>肺结核的护理</a:t>
            </a:r>
            <a:endParaRPr lang="en-US" altLang="zh-CN" sz="6600" smtClean="0">
              <a:solidFill>
                <a:schemeClr val="tx1"/>
              </a:solidFill>
            </a:endParaRPr>
          </a:p>
        </p:txBody>
      </p:sp>
      <p:sp>
        <p:nvSpPr>
          <p:cNvPr id="17410" name="Rectangle 3"/>
          <p:cNvSpPr>
            <a:spLocks noGrp="1" noRot="1"/>
          </p:cNvSpPr>
          <p:nvPr>
            <p:ph type="subTitle" idx="1"/>
          </p:nvPr>
        </p:nvSpPr>
        <p:spPr>
          <a:xfrm>
            <a:off x="1403350" y="3860800"/>
            <a:ext cx="6886575" cy="1752600"/>
          </a:xfrm>
        </p:spPr>
        <p:txBody>
          <a:bodyPr/>
          <a:lstStyle/>
          <a:p>
            <a:r>
              <a:rPr lang="zh-CN" altLang="en-US" smtClean="0"/>
              <a:t>                            </a:t>
            </a:r>
            <a:endParaRPr lang="zh-CN" altLang="en-US" smtClean="0"/>
          </a:p>
          <a:p>
            <a:r>
              <a:rPr lang="en-US" altLang="zh-CN" smtClean="0"/>
              <a:t>                    </a:t>
            </a:r>
            <a:r>
              <a:rPr lang="zh-CN" altLang="en-US" smtClean="0"/>
              <a:t>查房日期：</a:t>
            </a:r>
            <a:r>
              <a:rPr lang="en-US" altLang="zh-CN" smtClean="0"/>
              <a:t>2023-02-07</a:t>
            </a:r>
            <a:endParaRPr lang="en-US" altLang="zh-CN" smtClean="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Rectangle 2"/>
          <p:cNvSpPr>
            <a:spLocks noGrp="1" noRot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zh-CN" smtClean="0"/>
              <a:t>目录</a:t>
            </a:r>
            <a:endParaRPr lang="zh-CN" altLang="zh-CN" smtClean="0"/>
          </a:p>
        </p:txBody>
      </p:sp>
      <p:sp>
        <p:nvSpPr>
          <p:cNvPr id="18434" name="Rectangle 3"/>
          <p:cNvSpPr>
            <a:spLocks noGrp="1" noRot="1"/>
          </p:cNvSpPr>
          <p:nvPr>
            <p:ph type="body" idx="4294967295"/>
          </p:nvPr>
        </p:nvSpPr>
        <p:spPr>
          <a:xfrm>
            <a:off x="301625" y="1905000"/>
            <a:ext cx="8540750" cy="4194175"/>
          </a:xfrm>
        </p:spPr>
        <p:txBody>
          <a:bodyPr/>
          <a:lstStyle/>
          <a:p>
            <a:pPr marL="0" indent="0">
              <a:buFont typeface="Wingdings" panose="05000000000000000000" pitchFamily="2" charset="2"/>
              <a:buNone/>
            </a:pPr>
            <a:r>
              <a:rPr lang="en-US" altLang="zh-CN" smtClean="0">
                <a:sym typeface="+mn-ea"/>
              </a:rPr>
              <a:t>                       01</a:t>
            </a:r>
            <a:r>
              <a:rPr lang="zh-CN" altLang="en-US" smtClean="0">
                <a:sym typeface="+mn-ea"/>
              </a:rPr>
              <a:t>病史汇报</a:t>
            </a:r>
            <a:r>
              <a:rPr lang="en-US" altLang="zh-CN" smtClean="0">
                <a:sym typeface="+mn-ea"/>
              </a:rPr>
              <a:t>       </a:t>
            </a:r>
            <a:endParaRPr lang="en-US" altLang="zh-CN" smtClean="0"/>
          </a:p>
          <a:p>
            <a:pPr marL="0" indent="0">
              <a:buFont typeface="Wingdings" panose="05000000000000000000" pitchFamily="2" charset="2"/>
              <a:buNone/>
            </a:pPr>
            <a:r>
              <a:rPr lang="en-US" altLang="zh-CN" smtClean="0">
                <a:sym typeface="+mn-ea"/>
              </a:rPr>
              <a:t>                       02</a:t>
            </a:r>
            <a:r>
              <a:rPr lang="zh-CN" altLang="en-US" smtClean="0">
                <a:sym typeface="+mn-ea"/>
              </a:rPr>
              <a:t>护理问题与措施</a:t>
            </a:r>
            <a:endParaRPr lang="zh-CN" altLang="en-US" smtClean="0"/>
          </a:p>
          <a:p>
            <a:pPr marL="0" indent="0">
              <a:buFont typeface="Wingdings" panose="05000000000000000000" pitchFamily="2" charset="2"/>
              <a:buNone/>
            </a:pPr>
            <a:r>
              <a:rPr lang="en-US" altLang="zh-CN" smtClean="0">
                <a:sym typeface="+mn-ea"/>
              </a:rPr>
              <a:t>                       03</a:t>
            </a:r>
            <a:r>
              <a:rPr lang="zh-CN" altLang="en-US" smtClean="0">
                <a:sym typeface="+mn-ea"/>
              </a:rPr>
              <a:t>相关知识学习</a:t>
            </a:r>
            <a:r>
              <a:rPr lang="en-US" altLang="zh-CN" smtClean="0">
                <a:sym typeface="+mn-ea"/>
              </a:rPr>
              <a:t>  </a:t>
            </a:r>
            <a:endParaRPr lang="en-US" altLang="zh-CN" smtClean="0"/>
          </a:p>
          <a:p>
            <a:pPr marL="0" indent="0">
              <a:buFont typeface="Wingdings" panose="05000000000000000000" pitchFamily="2" charset="2"/>
              <a:buNone/>
            </a:pPr>
            <a:r>
              <a:rPr lang="en-US" altLang="zh-CN" smtClean="0">
                <a:sym typeface="+mn-ea"/>
              </a:rPr>
              <a:t>                        </a:t>
            </a:r>
            <a:endParaRPr lang="zh-CN" altLang="en-US" smtClean="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7" name="Rectangle 2"/>
          <p:cNvSpPr>
            <a:spLocks noGrp="1" noRot="1"/>
          </p:cNvSpPr>
          <p:nvPr>
            <p:ph type="title"/>
          </p:nvPr>
        </p:nvSpPr>
        <p:spPr>
          <a:xfrm>
            <a:off x="323850" y="620713"/>
            <a:ext cx="8540750" cy="1143000"/>
          </a:xfrm>
        </p:spPr>
        <p:txBody>
          <a:bodyPr/>
          <a:lstStyle/>
          <a:p>
            <a:r>
              <a:rPr lang="zh-CN" altLang="en-US" smtClean="0"/>
              <a:t>一、病例汇报</a:t>
            </a:r>
            <a:endParaRPr lang="zh-CN" altLang="en-US" smtClean="0"/>
          </a:p>
        </p:txBody>
      </p:sp>
      <p:sp>
        <p:nvSpPr>
          <p:cNvPr id="19458" name="Rectangle 3"/>
          <p:cNvSpPr>
            <a:spLocks noGrp="1" noRot="1"/>
          </p:cNvSpPr>
          <p:nvPr>
            <p:ph type="body" sz="half" idx="1"/>
          </p:nvPr>
        </p:nvSpPr>
        <p:spPr>
          <a:xfrm>
            <a:off x="323850" y="1916113"/>
            <a:ext cx="6667500" cy="4194175"/>
          </a:xfrm>
        </p:spPr>
        <p:txBody>
          <a:bodyPr/>
          <a:lstStyle/>
          <a:p>
            <a:r>
              <a:rPr lang="zh-CN" altLang="en-US" sz="2400" smtClean="0"/>
              <a:t>患者：男、</a:t>
            </a:r>
            <a:r>
              <a:rPr lang="en-US" altLang="zh-CN" sz="2400" smtClean="0"/>
              <a:t>66</a:t>
            </a:r>
            <a:r>
              <a:rPr lang="zh-CN" altLang="en-US" sz="2400" smtClean="0"/>
              <a:t>岁、农民、小学文化</a:t>
            </a:r>
            <a:endParaRPr lang="zh-CN" altLang="en-US" sz="2400" smtClean="0"/>
          </a:p>
          <a:p>
            <a:r>
              <a:rPr lang="zh-CN" altLang="en-US" sz="2400" smtClean="0"/>
              <a:t>既往史：菌阳肺结核、煤工尘肺病史</a:t>
            </a:r>
            <a:endParaRPr lang="zh-CN" altLang="en-US" sz="2400" smtClean="0"/>
          </a:p>
          <a:p>
            <a:r>
              <a:rPr lang="zh-CN" altLang="en-US" sz="2400" smtClean="0"/>
              <a:t>药物过敏史：无</a:t>
            </a:r>
            <a:endParaRPr lang="zh-CN" altLang="en-US" sz="2400" smtClean="0"/>
          </a:p>
          <a:p>
            <a:r>
              <a:rPr lang="zh-CN" altLang="en-US" sz="2400" smtClean="0"/>
              <a:t>主诉：咳嗽咳痰、气紧6月余，加重1周</a:t>
            </a:r>
            <a:endParaRPr lang="zh-CN" altLang="en-US" sz="2400" smtClean="0"/>
          </a:p>
          <a:p>
            <a:r>
              <a:rPr lang="zh-CN" altLang="en-US" sz="2400" smtClean="0">
                <a:sym typeface="+mn-ea"/>
              </a:rPr>
              <a:t>初步诊断：1.肺结核</a:t>
            </a:r>
            <a:endParaRPr lang="zh-CN" altLang="en-US" sz="2400" smtClean="0">
              <a:sym typeface="+mn-ea"/>
            </a:endParaRPr>
          </a:p>
          <a:p>
            <a:r>
              <a:rPr lang="zh-CN" altLang="en-US" sz="2400" smtClean="0"/>
              <a:t>                  2.煤工尘肺(并感染)</a:t>
            </a:r>
            <a:endParaRPr lang="zh-CN" altLang="en-US" sz="2400" smtClean="0"/>
          </a:p>
          <a:p>
            <a:endParaRPr lang="zh-CN" altLang="en-US" sz="2400" smtClean="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1" name="Rectangle 2"/>
          <p:cNvSpPr>
            <a:spLocks noGrp="1" noRot="1"/>
          </p:cNvSpPr>
          <p:nvPr>
            <p:ph type="title"/>
          </p:nvPr>
        </p:nvSpPr>
        <p:spPr>
          <a:xfrm>
            <a:off x="323850" y="620713"/>
            <a:ext cx="8540750" cy="1143000"/>
          </a:xfrm>
        </p:spPr>
        <p:txBody>
          <a:bodyPr/>
          <a:lstStyle/>
          <a:p>
            <a:r>
              <a:rPr lang="zh-CN" altLang="en-US" smtClean="0"/>
              <a:t>护理评估</a:t>
            </a:r>
            <a:endParaRPr lang="zh-CN" altLang="en-US" smtClean="0"/>
          </a:p>
        </p:txBody>
      </p:sp>
      <p:sp>
        <p:nvSpPr>
          <p:cNvPr id="20482" name="Rectangle 3"/>
          <p:cNvSpPr>
            <a:spLocks noGrp="1" noRot="1"/>
          </p:cNvSpPr>
          <p:nvPr>
            <p:ph type="body" idx="4294967295"/>
          </p:nvPr>
        </p:nvSpPr>
        <p:spPr>
          <a:xfrm>
            <a:off x="301625" y="1905000"/>
            <a:ext cx="8540750" cy="4194175"/>
          </a:xfrm>
        </p:spPr>
        <p:txBody>
          <a:bodyPr/>
          <a:lstStyle/>
          <a:p>
            <a:r>
              <a:rPr lang="zh-CN" altLang="en-US" sz="2400" smtClean="0"/>
              <a:t>入院实测：</a:t>
            </a:r>
            <a:r>
              <a:rPr lang="en-US" altLang="zh-CN" sz="2400" smtClean="0"/>
              <a:t>T:36.7℃ </a:t>
            </a:r>
            <a:r>
              <a:rPr lang="zh-CN" altLang="en-US" sz="2400" smtClean="0"/>
              <a:t>、</a:t>
            </a:r>
            <a:r>
              <a:rPr lang="en-US" altLang="zh-CN" sz="2400" smtClean="0"/>
              <a:t>P:87</a:t>
            </a:r>
            <a:r>
              <a:rPr lang="zh-CN" altLang="en-US" sz="2400" smtClean="0"/>
              <a:t>次</a:t>
            </a:r>
            <a:r>
              <a:rPr lang="en-US" altLang="zh-CN" sz="2400" smtClean="0"/>
              <a:t>/</a:t>
            </a:r>
            <a:r>
              <a:rPr lang="zh-CN" altLang="en-US" sz="2400" smtClean="0"/>
              <a:t>分 、</a:t>
            </a:r>
            <a:r>
              <a:rPr lang="en-US" altLang="zh-CN" sz="2400" smtClean="0"/>
              <a:t>R:20</a:t>
            </a:r>
            <a:r>
              <a:rPr lang="zh-CN" altLang="en-US" sz="2400" smtClean="0"/>
              <a:t>次</a:t>
            </a:r>
            <a:r>
              <a:rPr lang="en-US" altLang="zh-CN" sz="2400" smtClean="0"/>
              <a:t>/</a:t>
            </a:r>
            <a:r>
              <a:rPr lang="zh-CN" altLang="en-US" sz="2400" smtClean="0"/>
              <a:t>分 、</a:t>
            </a:r>
            <a:r>
              <a:rPr lang="en-US" altLang="zh-CN" sz="2400" smtClean="0"/>
              <a:t>BP:109/66㎜Hg</a:t>
            </a:r>
            <a:endParaRPr lang="en-US" altLang="zh-CN" sz="2400" smtClean="0"/>
          </a:p>
          <a:p>
            <a:r>
              <a:rPr lang="zh-CN" altLang="en-US" sz="2400" smtClean="0"/>
              <a:t>体重：</a:t>
            </a:r>
            <a:r>
              <a:rPr lang="en-US" altLang="zh-CN" sz="2400" smtClean="0"/>
              <a:t>35Kg</a:t>
            </a:r>
            <a:endParaRPr lang="en-US" altLang="zh-CN" sz="2400" smtClean="0"/>
          </a:p>
          <a:p>
            <a:r>
              <a:rPr lang="zh-CN" altLang="en-US" sz="2400" smtClean="0"/>
              <a:t>神志清楚，发育正常，营养良好，反应良好，面色红润，检查合作：合作。</a:t>
            </a:r>
            <a:endParaRPr lang="zh-CN" altLang="en-US" sz="2400" smtClean="0"/>
          </a:p>
          <a:p>
            <a:r>
              <a:rPr lang="zh-CN" altLang="en-US" sz="2400" b="1" smtClean="0"/>
              <a:t>皮肤黏膜：</a:t>
            </a:r>
            <a:r>
              <a:rPr lang="zh-CN" altLang="en-US" sz="2400" smtClean="0"/>
              <a:t>色泽：正常，弹性：良好，皮疹：无</a:t>
            </a:r>
            <a:r>
              <a:rPr lang="en-US" altLang="zh-CN" sz="2400" smtClean="0"/>
              <a:t>,</a:t>
            </a:r>
            <a:r>
              <a:rPr lang="zh-CN" altLang="en-US" sz="2400" smtClean="0"/>
              <a:t>皮下出血：无，水肿：无，其他：无。</a:t>
            </a:r>
            <a:endParaRPr lang="zh-CN" altLang="en-US" sz="2400" smtClean="0"/>
          </a:p>
          <a:p>
            <a:endParaRPr lang="en-US" altLang="zh-CN" sz="2400" smtClean="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5" name="标题 1"/>
          <p:cNvSpPr>
            <a:spLocks noGrp="1"/>
          </p:cNvSpPr>
          <p:nvPr>
            <p:ph type="title"/>
          </p:nvPr>
        </p:nvSpPr>
        <p:spPr>
          <a:xfrm>
            <a:off x="301625" y="609600"/>
            <a:ext cx="8540750" cy="863600"/>
          </a:xfrm>
        </p:spPr>
        <p:txBody>
          <a:bodyPr/>
          <a:lstStyle/>
          <a:p>
            <a:r>
              <a:rPr lang="zh-CN" altLang="en-US" smtClean="0"/>
              <a:t>护理评估</a:t>
            </a:r>
            <a:endParaRPr lang="zh-CN" altLang="en-US" smtClean="0"/>
          </a:p>
        </p:txBody>
      </p:sp>
      <p:sp>
        <p:nvSpPr>
          <p:cNvPr id="21506" name="内容占位符 2"/>
          <p:cNvSpPr>
            <a:spLocks noGrp="1"/>
          </p:cNvSpPr>
          <p:nvPr>
            <p:ph idx="1"/>
          </p:nvPr>
        </p:nvSpPr>
        <p:spPr>
          <a:xfrm>
            <a:off x="0" y="1484313"/>
            <a:ext cx="9144000" cy="6499225"/>
          </a:xfrm>
        </p:spPr>
        <p:txBody>
          <a:bodyPr/>
          <a:lstStyle/>
          <a:p>
            <a:r>
              <a:rPr lang="zh-CN" altLang="en-US" sz="2000" smtClean="0"/>
              <a:t>入院时：巴塞尔：</a:t>
            </a:r>
            <a:r>
              <a:rPr lang="en-US" altLang="zh-CN" sz="2000" smtClean="0"/>
              <a:t>90</a:t>
            </a:r>
            <a:r>
              <a:rPr lang="zh-CN" altLang="en-US" sz="2000" smtClean="0"/>
              <a:t>分</a:t>
            </a:r>
            <a:endParaRPr lang="zh-CN" altLang="en-US" sz="2000" smtClean="0"/>
          </a:p>
          <a:p>
            <a:r>
              <a:rPr lang="zh-CN" altLang="en-US" sz="2000" smtClean="0"/>
              <a:t>               </a:t>
            </a:r>
            <a:r>
              <a:rPr lang="en-US" altLang="zh-CN" sz="2000" smtClean="0"/>
              <a:t>Morse</a:t>
            </a:r>
            <a:r>
              <a:rPr lang="zh-CN" altLang="en-US" sz="2000" smtClean="0"/>
              <a:t>：</a:t>
            </a:r>
            <a:r>
              <a:rPr lang="en-US" altLang="zh-CN" sz="2000" smtClean="0"/>
              <a:t>45</a:t>
            </a:r>
            <a:r>
              <a:rPr lang="zh-CN" altLang="zh-CN" sz="2000" smtClean="0"/>
              <a:t>分</a:t>
            </a:r>
            <a:endParaRPr lang="zh-CN" altLang="zh-CN" sz="2000" smtClean="0"/>
          </a:p>
          <a:p>
            <a:r>
              <a:rPr lang="zh-CN" altLang="zh-CN" sz="2000" smtClean="0"/>
              <a:t>               压疮风险评估：</a:t>
            </a:r>
            <a:r>
              <a:rPr lang="en-US" altLang="zh-CN" sz="2000" smtClean="0"/>
              <a:t>20</a:t>
            </a:r>
            <a:r>
              <a:rPr lang="zh-CN" altLang="en-US" sz="2000" smtClean="0"/>
              <a:t>分</a:t>
            </a:r>
            <a:endParaRPr lang="zh-CN" altLang="en-US" sz="2000" smtClean="0"/>
          </a:p>
          <a:p>
            <a:r>
              <a:rPr lang="zh-CN" altLang="en-US" sz="2000" smtClean="0"/>
              <a:t>               </a:t>
            </a:r>
            <a:r>
              <a:rPr lang="en-US" altLang="zh-CN" sz="2000" smtClean="0"/>
              <a:t>MEWS</a:t>
            </a:r>
            <a:r>
              <a:rPr lang="zh-CN" altLang="en-US" sz="2000" smtClean="0"/>
              <a:t>早期预警评分：</a:t>
            </a:r>
            <a:r>
              <a:rPr lang="en-US" altLang="zh-CN" sz="2000" smtClean="0"/>
              <a:t>2</a:t>
            </a:r>
            <a:r>
              <a:rPr lang="zh-CN" altLang="en-US" sz="2000" smtClean="0"/>
              <a:t>分</a:t>
            </a:r>
            <a:endParaRPr lang="zh-CN" altLang="en-US" sz="2000" smtClean="0"/>
          </a:p>
          <a:p>
            <a:r>
              <a:rPr lang="zh-CN" altLang="en-US" sz="2000" smtClean="0"/>
              <a:t>               疼痛评分：</a:t>
            </a:r>
            <a:r>
              <a:rPr lang="en-US" altLang="zh-CN" sz="2000" smtClean="0"/>
              <a:t>0</a:t>
            </a:r>
            <a:r>
              <a:rPr lang="zh-CN" altLang="en-US" sz="2000" smtClean="0"/>
              <a:t>分</a:t>
            </a:r>
            <a:endParaRPr lang="zh-CN" altLang="en-US" sz="2000" smtClean="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29" name="Rectangle 2"/>
          <p:cNvSpPr>
            <a:spLocks noGrp="1" noRot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辅助检查</a:t>
            </a:r>
            <a:endParaRPr lang="zh-CN" altLang="en-US" smtClean="0"/>
          </a:p>
        </p:txBody>
      </p:sp>
      <p:sp>
        <p:nvSpPr>
          <p:cNvPr id="22530" name="Rectangle 3"/>
          <p:cNvSpPr>
            <a:spLocks noGrp="1" noRot="1"/>
          </p:cNvSpPr>
          <p:nvPr>
            <p:ph type="body" idx="4294967295"/>
          </p:nvPr>
        </p:nvSpPr>
        <p:spPr>
          <a:xfrm>
            <a:off x="301625" y="1944688"/>
            <a:ext cx="8540750" cy="4194175"/>
          </a:xfrm>
        </p:spPr>
        <p:txBody>
          <a:bodyPr/>
          <a:lstStyle/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US" altLang="zh-CN" sz="2000" smtClean="0"/>
              <a:t>2023</a:t>
            </a:r>
            <a:r>
              <a:rPr lang="zh-CN" altLang="en-US" sz="2000" smtClean="0"/>
              <a:t>年</a:t>
            </a:r>
            <a:r>
              <a:rPr lang="en-US" altLang="zh-CN" sz="2000" smtClean="0"/>
              <a:t>2</a:t>
            </a:r>
            <a:r>
              <a:rPr lang="zh-CN" altLang="en-US" sz="2000" smtClean="0"/>
              <a:t>月</a:t>
            </a:r>
            <a:r>
              <a:rPr lang="en-US" altLang="zh-CN" sz="2000" smtClean="0"/>
              <a:t>03</a:t>
            </a:r>
            <a:r>
              <a:rPr lang="zh-CN" altLang="en-US" sz="2000" smtClean="0"/>
              <a:t>日</a:t>
            </a:r>
            <a:endParaRPr lang="en-US" altLang="zh-CN" sz="2000" smtClean="0"/>
          </a:p>
          <a:p>
            <a:pPr>
              <a:defRPr/>
            </a:pPr>
            <a:r>
              <a:rPr lang="zh-CN" altLang="en-US" sz="2000" smtClean="0"/>
              <a:t>血常规：</a:t>
            </a:r>
            <a:endParaRPr lang="zh-CN" altLang="en-US" sz="2000" smtClean="0"/>
          </a:p>
          <a:p>
            <a:pPr>
              <a:defRPr/>
            </a:pPr>
            <a:endParaRPr lang="en-US" altLang="zh-CN" sz="2000" smtClean="0"/>
          </a:p>
        </p:txBody>
      </p:sp>
      <p:graphicFrame>
        <p:nvGraphicFramePr>
          <p:cNvPr id="22570" name="Group 42"/>
          <p:cNvGraphicFramePr>
            <a:graphicFrameLocks noGrp="1"/>
          </p:cNvGraphicFramePr>
          <p:nvPr/>
        </p:nvGraphicFramePr>
        <p:xfrm>
          <a:off x="815975" y="2705100"/>
          <a:ext cx="7479030" cy="2343785"/>
        </p:xfrm>
        <a:graphic>
          <a:graphicData uri="http://schemas.openxmlformats.org/drawingml/2006/table">
            <a:tbl>
              <a:tblPr/>
              <a:tblGrid>
                <a:gridCol w="822960"/>
                <a:gridCol w="951230"/>
                <a:gridCol w="966470"/>
                <a:gridCol w="1007745"/>
                <a:gridCol w="876935"/>
                <a:gridCol w="951865"/>
                <a:gridCol w="950595"/>
                <a:gridCol w="951230"/>
              </a:tblGrid>
              <a:tr h="9271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808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项目名称</a:t>
                      </a: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808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808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中性粒细胞</a:t>
                      </a: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808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%</a:t>
                      </a:r>
                      <a:endParaRPr kumimoji="0" lang="en-US" alt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808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808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淋巴细胞百分比</a:t>
                      </a: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808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%</a:t>
                      </a:r>
                      <a:endParaRPr kumimoji="0" lang="en-US" alt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808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zh-CN" altLang="en-US" sz="1800" b="1" smtClean="0">
                          <a:ln>
                            <a:noFill/>
                          </a:ln>
                          <a:solidFill>
                            <a:srgbClr val="000808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  <a:sym typeface="+mn-ea"/>
                        </a:rPr>
                        <a:t>嗜酸性粒细胞百分比</a:t>
                      </a:r>
                      <a:endParaRPr kumimoji="0" lang="en-US" alt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808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808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C-反 应蛋白</a:t>
                      </a: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808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808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红细胞分布密度</a:t>
                      </a:r>
                      <a:endParaRPr kumimoji="0" lang="en-US" alt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808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808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淋巴细胞数目</a:t>
                      </a: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808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808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嗜酸性粒细胞数目</a:t>
                      </a: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808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76771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A77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正常值</a:t>
                      </a: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7A77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C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A77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40-75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7A77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C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A77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20-50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7A77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C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altLang="zh-CN" sz="1800" smtClean="0">
                          <a:ln>
                            <a:noFill/>
                          </a:ln>
                          <a:solidFill>
                            <a:srgbClr val="007A77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  <a:sym typeface="+mn-ea"/>
                        </a:rPr>
                        <a:t>0.4-8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7A77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C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A77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0-5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7A77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C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A77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11-16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7A77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C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A77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1.1-3.2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7A77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C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A77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0.02-0.52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7A77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FCFF"/>
                    </a:solidFill>
                  </a:tcPr>
                </a:tc>
              </a:tr>
              <a:tr h="64897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A77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检验结果</a:t>
                      </a: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7A77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BFD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79.8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BFD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12.4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BFD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altLang="zh-CN" sz="180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  <a:sym typeface="+mn-ea"/>
                        </a:rPr>
                        <a:t>0.00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  <a:sym typeface="+mn-ea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BFD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57.41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BFD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16.4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BFD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0.79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BFD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0.00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BFDFF"/>
                    </a:solidFill>
                  </a:tcPr>
                </a:tc>
              </a:tr>
            </a:tbl>
          </a:graphicData>
        </a:graphic>
      </p:graphicFrame>
      <p:sp>
        <p:nvSpPr>
          <p:cNvPr id="22569" name="文本框 1"/>
          <p:cNvSpPr txBox="1">
            <a:spLocks noChangeArrowheads="1"/>
          </p:cNvSpPr>
          <p:nvPr/>
        </p:nvSpPr>
        <p:spPr bwMode="auto">
          <a:xfrm>
            <a:off x="450850" y="5048250"/>
            <a:ext cx="2540000" cy="646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sym typeface="+mn-ea"/>
              </a:rPr>
              <a:t>2023</a:t>
            </a:r>
            <a:r>
              <a:rPr lang="zh-CN" altLang="en-US">
                <a:sym typeface="+mn-ea"/>
              </a:rPr>
              <a:t>年</a:t>
            </a:r>
            <a:r>
              <a:rPr lang="en-US" altLang="zh-CN">
                <a:sym typeface="+mn-ea"/>
              </a:rPr>
              <a:t>2</a:t>
            </a:r>
            <a:r>
              <a:rPr lang="zh-CN" altLang="en-US">
                <a:sym typeface="+mn-ea"/>
              </a:rPr>
              <a:t>月</a:t>
            </a:r>
            <a:r>
              <a:rPr lang="en-US" altLang="zh-CN">
                <a:sym typeface="+mn-ea"/>
              </a:rPr>
              <a:t>04</a:t>
            </a:r>
            <a:r>
              <a:rPr lang="zh-CN" altLang="en-US">
                <a:sym typeface="+mn-ea"/>
              </a:rPr>
              <a:t>日</a:t>
            </a:r>
            <a:endParaRPr lang="zh-CN" altLang="en-US"/>
          </a:p>
          <a:p>
            <a:r>
              <a:rPr lang="zh-CN" altLang="en-US">
                <a:sym typeface="+mn-ea"/>
              </a:rPr>
              <a:t>找抗酸杆菌</a:t>
            </a:r>
            <a:r>
              <a:rPr lang="en-US" altLang="zh-CN">
                <a:sym typeface="+mn-ea"/>
              </a:rPr>
              <a:t>1</a:t>
            </a:r>
            <a:r>
              <a:rPr lang="zh-CN" altLang="en-US">
                <a:sym typeface="+mn-ea"/>
              </a:rPr>
              <a:t>：阳性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3" name="Rectangle 2"/>
          <p:cNvSpPr>
            <a:spLocks noGrp="1" noRot="1"/>
          </p:cNvSpPr>
          <p:nvPr>
            <p:ph type="title"/>
          </p:nvPr>
        </p:nvSpPr>
        <p:spPr>
          <a:xfrm>
            <a:off x="323850" y="630238"/>
            <a:ext cx="8540750" cy="1143000"/>
          </a:xfrm>
        </p:spPr>
        <p:txBody>
          <a:bodyPr/>
          <a:lstStyle/>
          <a:p>
            <a:r>
              <a:rPr lang="zh-CN" altLang="en-US" smtClean="0"/>
              <a:t>其他辅助检查</a:t>
            </a:r>
            <a:endParaRPr lang="zh-CN" altLang="en-US" smtClean="0"/>
          </a:p>
        </p:txBody>
      </p:sp>
      <p:sp>
        <p:nvSpPr>
          <p:cNvPr id="23554" name="Rectangle 3"/>
          <p:cNvSpPr>
            <a:spLocks noGrp="1" noRot="1"/>
          </p:cNvSpPr>
          <p:nvPr>
            <p:ph type="body" idx="4294967295"/>
          </p:nvPr>
        </p:nvSpPr>
        <p:spPr>
          <a:xfrm>
            <a:off x="301625" y="1905000"/>
            <a:ext cx="8540750" cy="4194175"/>
          </a:xfrm>
        </p:spPr>
        <p:txBody>
          <a:bodyPr/>
          <a:lstStyle/>
          <a:p>
            <a:pPr marL="0" indent="0">
              <a:buFont typeface="Wingdings" panose="05000000000000000000" pitchFamily="2" charset="2"/>
              <a:buNone/>
            </a:pPr>
            <a:r>
              <a:rPr lang="zh-CN" altLang="en-US" sz="2400" smtClean="0"/>
              <a:t>2023年1月24日</a:t>
            </a:r>
            <a:endParaRPr lang="zh-CN" altLang="en-US" sz="2400" smtClean="0"/>
          </a:p>
          <a:p>
            <a:pPr marL="0" indent="0">
              <a:buFont typeface="Wingdings" panose="05000000000000000000" pitchFamily="2" charset="2"/>
              <a:buNone/>
            </a:pPr>
            <a:endParaRPr lang="zh-CN" altLang="en-US" sz="2400" smtClean="0"/>
          </a:p>
          <a:p>
            <a:pPr marL="0" indent="0">
              <a:buFont typeface="Wingdings" panose="05000000000000000000" pitchFamily="2" charset="2"/>
              <a:buNone/>
            </a:pPr>
            <a:r>
              <a:rPr lang="zh-CN" altLang="en-US" sz="2400" smtClean="0"/>
              <a:t>胸部CT示</a:t>
            </a:r>
            <a:r>
              <a:rPr lang="en-US" altLang="zh-CN" sz="2400" smtClean="0"/>
              <a:t>:</a:t>
            </a:r>
            <a:r>
              <a:rPr lang="zh-CN" altLang="en-US" sz="2400" smtClean="0"/>
              <a:t>“1.两肺异常-考虑尘肺伴感染（结核）可能大；2.两肺上叶空洞伴结节，肺曲菌病？3、肺气肿、肺大疱4、气管憩室；5、两肺门及纵膈钙化淋巴结”。</a:t>
            </a:r>
            <a:endParaRPr lang="zh-CN" altLang="en-US" sz="2400" smtClean="0"/>
          </a:p>
          <a:p>
            <a:pPr marL="0" indent="0">
              <a:buFont typeface="Wingdings" panose="05000000000000000000" pitchFamily="2" charset="2"/>
              <a:buNone/>
            </a:pPr>
            <a:endParaRPr lang="zh-CN" altLang="en-US" sz="2400" smtClean="0"/>
          </a:p>
          <a:p>
            <a:pPr marL="0" indent="0">
              <a:buFont typeface="Wingdings" panose="05000000000000000000" pitchFamily="2" charset="2"/>
              <a:buNone/>
            </a:pPr>
            <a:r>
              <a:rPr lang="zh-CN" altLang="en-US" sz="2400" smtClean="0"/>
              <a:t>心脏彩超示：三尖瓣少量反流、左室舒张功能减退。</a:t>
            </a:r>
            <a:endParaRPr lang="zh-CN" altLang="en-US" sz="2400" smtClean="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7" name="标题 2"/>
          <p:cNvSpPr>
            <a:spLocks noGrp="1"/>
          </p:cNvSpPr>
          <p:nvPr>
            <p:ph type="title"/>
          </p:nvPr>
        </p:nvSpPr>
        <p:spPr>
          <a:xfrm>
            <a:off x="301625" y="609600"/>
            <a:ext cx="8540750" cy="819150"/>
          </a:xfrm>
        </p:spPr>
        <p:txBody>
          <a:bodyPr/>
          <a:lstStyle/>
          <a:p>
            <a:r>
              <a:rPr lang="zh-CN" altLang="en-US" smtClean="0"/>
              <a:t>治疗经过</a:t>
            </a:r>
            <a:endParaRPr lang="zh-CN" altLang="en-US" smtClean="0"/>
          </a:p>
        </p:txBody>
      </p:sp>
      <p:sp>
        <p:nvSpPr>
          <p:cNvPr id="24578" name="内容占位符 3"/>
          <p:cNvSpPr>
            <a:spLocks noGrp="1"/>
          </p:cNvSpPr>
          <p:nvPr>
            <p:ph idx="1"/>
          </p:nvPr>
        </p:nvSpPr>
        <p:spPr>
          <a:xfrm>
            <a:off x="301625" y="1574800"/>
            <a:ext cx="8540750" cy="4524375"/>
          </a:xfrm>
        </p:spPr>
        <p:txBody>
          <a:bodyPr/>
          <a:lstStyle/>
          <a:p>
            <a:pPr>
              <a:defRPr/>
            </a:pPr>
            <a:r>
              <a:rPr lang="zh-CN" altLang="en-US" sz="2400" smtClean="0"/>
              <a:t>患者入院时按感染科护理常规二级护理，普食，每日测血氧饱和度一次，深静脉血栓基础预防、完善相关检查，给予</a:t>
            </a:r>
            <a:endParaRPr lang="zh-CN" altLang="en-US" sz="2400" smtClean="0"/>
          </a:p>
          <a:p>
            <a:pPr>
              <a:defRPr/>
            </a:pPr>
            <a:r>
              <a:rPr lang="en-US" altLang="zh-CN" sz="2400" smtClean="0">
                <a:sym typeface="+mn-ea"/>
              </a:rPr>
              <a:t>0.9%NS100ml</a:t>
            </a:r>
            <a:r>
              <a:rPr lang="en-US" altLang="zh-CN" sz="2400" smtClean="0"/>
              <a:t>+盐酸溴己新4mg</a:t>
            </a:r>
            <a:r>
              <a:rPr lang="zh-CN" altLang="zh-CN" sz="2400" smtClean="0"/>
              <a:t>静脉滴注（qd）</a:t>
            </a:r>
            <a:endParaRPr lang="zh-CN" altLang="zh-CN" sz="2400" smtClean="0"/>
          </a:p>
          <a:p>
            <a:pPr>
              <a:defRPr/>
            </a:pPr>
            <a:r>
              <a:rPr lang="en-US" altLang="zh-CN" sz="2400" smtClean="0"/>
              <a:t>0.9%NS100ml+氨茶碱注射液0.25g</a:t>
            </a:r>
            <a:r>
              <a:rPr lang="zh-CN" altLang="zh-CN" sz="2400" smtClean="0"/>
              <a:t>静脉滴注（qd）</a:t>
            </a:r>
            <a:endParaRPr lang="zh-CN" altLang="zh-CN" sz="2400" smtClean="0"/>
          </a:p>
          <a:p>
            <a:pPr>
              <a:defRPr/>
            </a:pPr>
            <a:r>
              <a:rPr lang="zh-CN" altLang="zh-CN" sz="2400" smtClean="0"/>
              <a:t>左氧氟沙星氯化钠注射液0.5g</a:t>
            </a:r>
            <a:r>
              <a:rPr lang="zh-CN" altLang="zh-CN" sz="2400" smtClean="0">
                <a:sym typeface="+mn-ea"/>
              </a:rPr>
              <a:t>静脉滴注（qd）</a:t>
            </a:r>
            <a:endParaRPr lang="zh-CN" altLang="zh-CN" sz="2400" smtClean="0"/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US" altLang="zh-CN" sz="2400" smtClean="0"/>
          </a:p>
          <a:p>
            <a:pPr>
              <a:defRPr/>
            </a:pPr>
            <a:endParaRPr lang="en-US" altLang="zh-CN" sz="2400" smtClean="0"/>
          </a:p>
        </p:txBody>
      </p:sp>
      <p:sp>
        <p:nvSpPr>
          <p:cNvPr id="24579" name="日期占位符 1"/>
          <p:cNvSpPr>
            <a:spLocks noGrp="1"/>
          </p:cNvSpPr>
          <p:nvPr>
            <p:ph type="dt" sz="quarter" idx="10"/>
          </p:nvPr>
        </p:nvSpPr>
        <p:spPr>
          <a:noFill/>
        </p:spPr>
        <p:txBody>
          <a:bodyPr/>
          <a:lstStyle/>
          <a:p>
            <a:endParaRPr lang="en-US" altLang="zh-CN" smtClean="0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1" name="标题 2"/>
          <p:cNvSpPr>
            <a:spLocks noGrp="1"/>
          </p:cNvSpPr>
          <p:nvPr>
            <p:ph type="title"/>
          </p:nvPr>
        </p:nvSpPr>
        <p:spPr>
          <a:xfrm>
            <a:off x="323850" y="620713"/>
            <a:ext cx="8540750" cy="1143000"/>
          </a:xfrm>
        </p:spPr>
        <p:txBody>
          <a:bodyPr/>
          <a:lstStyle/>
          <a:p>
            <a:r>
              <a:rPr lang="zh-CN" altLang="en-US" smtClean="0"/>
              <a:t>二、护理问题</a:t>
            </a:r>
            <a:endParaRPr lang="zh-CN" altLang="en-US" smtClean="0"/>
          </a:p>
        </p:txBody>
      </p:sp>
      <p:sp>
        <p:nvSpPr>
          <p:cNvPr id="25602" name="内容占位符 3"/>
          <p:cNvSpPr>
            <a:spLocks noGrp="1"/>
          </p:cNvSpPr>
          <p:nvPr>
            <p:ph idx="1"/>
          </p:nvPr>
        </p:nvSpPr>
        <p:spPr>
          <a:xfrm>
            <a:off x="323850" y="1916113"/>
            <a:ext cx="8540750" cy="4194175"/>
          </a:xfrm>
        </p:spPr>
        <p:txBody>
          <a:bodyPr/>
          <a:lstStyle/>
          <a:p>
            <a:r>
              <a:rPr lang="en-US" altLang="zh-CN" sz="2800" smtClean="0"/>
              <a:t>1</a:t>
            </a:r>
            <a:r>
              <a:rPr lang="zh-CN" altLang="en-US" sz="2800" smtClean="0"/>
              <a:t>、气体交换受损：与肺活量减少有关</a:t>
            </a:r>
            <a:endParaRPr lang="zh-CN" altLang="en-US" sz="2800" smtClean="0"/>
          </a:p>
          <a:p>
            <a:r>
              <a:rPr lang="en-US" altLang="zh-CN" sz="2800" smtClean="0"/>
              <a:t>2</a:t>
            </a:r>
            <a:r>
              <a:rPr lang="zh-CN" altLang="en-US" sz="2800" smtClean="0"/>
              <a:t>、活动无耐力：与结核病毒性症状有关</a:t>
            </a:r>
            <a:endParaRPr lang="zh-CN" altLang="en-US" sz="2800" smtClean="0"/>
          </a:p>
          <a:p>
            <a:r>
              <a:rPr lang="en-US" altLang="zh-CN" sz="2800" smtClean="0"/>
              <a:t>3</a:t>
            </a:r>
            <a:r>
              <a:rPr lang="zh-CN" altLang="en-US" sz="2800" smtClean="0"/>
              <a:t>、营养失调：低于机体需要量   与疾病引起的代谢需要量有关</a:t>
            </a:r>
            <a:endParaRPr lang="zh-CN" altLang="en-US" sz="2800" smtClean="0"/>
          </a:p>
          <a:p>
            <a:r>
              <a:rPr lang="en-US" altLang="zh-CN" sz="2800" smtClean="0"/>
              <a:t>4</a:t>
            </a:r>
            <a:r>
              <a:rPr lang="zh-CN" altLang="en-US" sz="2800" smtClean="0"/>
              <a:t>、</a:t>
            </a:r>
            <a:r>
              <a:rPr lang="zh-CN" altLang="en-US" sz="2800" smtClean="0">
                <a:sym typeface="+mn-ea"/>
              </a:rPr>
              <a:t>潜在并发症：咯血、窒息</a:t>
            </a:r>
            <a:endParaRPr lang="zh-CN" altLang="en-US" sz="2800" smtClean="0">
              <a:sym typeface="+mn-ea"/>
            </a:endParaRPr>
          </a:p>
          <a:p>
            <a:r>
              <a:rPr lang="en-US" altLang="zh-CN" sz="2800" smtClean="0">
                <a:sym typeface="+mn-ea"/>
              </a:rPr>
              <a:t>5</a:t>
            </a:r>
            <a:r>
              <a:rPr lang="zh-CN" altLang="en-US" sz="2800" smtClean="0">
                <a:sym typeface="+mn-ea"/>
              </a:rPr>
              <a:t>、社交孤立：与隔离性治疗有关</a:t>
            </a:r>
            <a:endParaRPr lang="zh-CN" altLang="en-US" sz="2800" smtClean="0">
              <a:sym typeface="+mn-ea"/>
            </a:endParaRPr>
          </a:p>
          <a:p>
            <a:r>
              <a:rPr lang="en-US" altLang="zh-CN" sz="2800" smtClean="0">
                <a:sym typeface="+mn-ea"/>
              </a:rPr>
              <a:t>6</a:t>
            </a:r>
            <a:r>
              <a:rPr lang="zh-CN" altLang="en-US" sz="2800" smtClean="0">
                <a:sym typeface="+mn-ea"/>
              </a:rPr>
              <a:t>、知识缺乏，缺乏对疾病认知与疾病相关检查、饮食、治疗知识</a:t>
            </a:r>
            <a:endParaRPr lang="zh-CN" altLang="en-US" sz="2800" smtClean="0"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5" name="Rectangle 2"/>
          <p:cNvSpPr>
            <a:spLocks noGrp="1" noRot="1"/>
          </p:cNvSpPr>
          <p:nvPr>
            <p:ph type="title"/>
          </p:nvPr>
        </p:nvSpPr>
        <p:spPr>
          <a:xfrm>
            <a:off x="323850" y="620713"/>
            <a:ext cx="8540750" cy="1143000"/>
          </a:xfrm>
        </p:spPr>
        <p:txBody>
          <a:bodyPr/>
          <a:lstStyle/>
          <a:p>
            <a:r>
              <a:rPr lang="zh-CN" altLang="en-US" smtClean="0"/>
              <a:t>护理问题、措施、评价</a:t>
            </a:r>
            <a:endParaRPr lang="zh-CN" altLang="en-US" smtClean="0"/>
          </a:p>
        </p:txBody>
      </p:sp>
      <p:sp>
        <p:nvSpPr>
          <p:cNvPr id="26626" name="Rectangle 3"/>
          <p:cNvSpPr>
            <a:spLocks noGrp="1" noRot="1"/>
          </p:cNvSpPr>
          <p:nvPr>
            <p:ph type="body" idx="4294967295"/>
          </p:nvPr>
        </p:nvSpPr>
        <p:spPr>
          <a:xfrm>
            <a:off x="323850" y="1916113"/>
            <a:ext cx="8540750" cy="4194175"/>
          </a:xfrm>
        </p:spPr>
        <p:txBody>
          <a:bodyPr/>
          <a:lstStyle/>
          <a:p>
            <a:r>
              <a:rPr lang="en-US" altLang="zh-CN" sz="3600" smtClean="0"/>
              <a:t>1</a:t>
            </a:r>
            <a:r>
              <a:rPr lang="zh-CN" altLang="en-US" sz="3600" smtClean="0"/>
              <a:t>、</a:t>
            </a:r>
            <a:r>
              <a:rPr lang="zh-CN" altLang="en-US" sz="2800" smtClean="0"/>
              <a:t>气体交换受损：与肺活量减少有关（</a:t>
            </a:r>
            <a:r>
              <a:rPr lang="en-US" altLang="zh-CN" sz="2800" smtClean="0"/>
              <a:t>2023-2-3-15:20</a:t>
            </a:r>
            <a:r>
              <a:rPr lang="zh-CN" altLang="en-US" sz="2800" smtClean="0"/>
              <a:t>）</a:t>
            </a:r>
            <a:endParaRPr lang="zh-CN" altLang="en-US" sz="2800" smtClean="0"/>
          </a:p>
          <a:p>
            <a:pPr>
              <a:buFont typeface="Wingdings" panose="05000000000000000000" pitchFamily="2" charset="2"/>
              <a:buNone/>
            </a:pPr>
            <a:r>
              <a:rPr lang="zh-CN" altLang="en-US" sz="2800" smtClean="0"/>
              <a:t>护理措施</a:t>
            </a:r>
            <a:r>
              <a:rPr lang="zh-CN" altLang="en-US" sz="3600" smtClean="0"/>
              <a:t>：</a:t>
            </a:r>
            <a:r>
              <a:rPr lang="zh-CN" altLang="en-US" sz="2400" smtClean="0"/>
              <a:t>①</a:t>
            </a:r>
            <a:r>
              <a:rPr lang="zh-CN" altLang="en-US" sz="2400" smtClean="0">
                <a:latin typeface="宋体" panose="02010600030101010101" pitchFamily="2" charset="-122"/>
              </a:rPr>
              <a:t>观察患者呼吸频率，有无喘息、呼吸困难</a:t>
            </a:r>
            <a:r>
              <a:rPr lang="zh-CN" altLang="en-US" sz="2400" smtClean="0"/>
              <a:t>②</a:t>
            </a:r>
            <a:r>
              <a:rPr lang="zh-CN" altLang="en-US" sz="2400" smtClean="0">
                <a:latin typeface="宋体" panose="02010600030101010101" pitchFamily="2" charset="-122"/>
              </a:rPr>
              <a:t>观察血氧饱和度情况</a:t>
            </a:r>
            <a:r>
              <a:rPr lang="zh-CN" altLang="en-US" sz="2400" smtClean="0"/>
              <a:t>③</a:t>
            </a:r>
            <a:r>
              <a:rPr lang="zh-CN" altLang="en-US" sz="2400" smtClean="0">
                <a:latin typeface="宋体" panose="02010600030101010101" pitchFamily="2" charset="-122"/>
              </a:rPr>
              <a:t>嘱患者采取舒适体位</a:t>
            </a:r>
            <a:r>
              <a:rPr lang="zh-CN" altLang="en-US" sz="2400" smtClean="0"/>
              <a:t>④</a:t>
            </a:r>
            <a:r>
              <a:rPr lang="zh-CN" altLang="en-US" sz="2400" smtClean="0">
                <a:latin typeface="宋体" panose="02010600030101010101" pitchFamily="2" charset="-122"/>
              </a:rPr>
              <a:t>遵医嘱给予氧气吸入</a:t>
            </a:r>
            <a:r>
              <a:rPr lang="zh-CN" altLang="en-US" sz="2400" smtClean="0"/>
              <a:t>⑤</a:t>
            </a:r>
            <a:r>
              <a:rPr lang="zh-CN" altLang="en-US" sz="2400" smtClean="0">
                <a:latin typeface="宋体" panose="02010600030101010101" pitchFamily="2" charset="-122"/>
              </a:rPr>
              <a:t>指导患者有效咳嗽及咳痰</a:t>
            </a:r>
            <a:endParaRPr lang="zh-CN" altLang="en-US" sz="2400" smtClean="0">
              <a:latin typeface="宋体" panose="02010600030101010101" pitchFamily="2" charset="-122"/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zh-CN" altLang="en-US" sz="2800" smtClean="0"/>
              <a:t>护理评价：患者无缺氧症状，能有效咳嗽、咳痰（</a:t>
            </a:r>
            <a:r>
              <a:rPr lang="en-US" altLang="zh-CN" sz="2800" smtClean="0"/>
              <a:t>2023-2-7-14:00</a:t>
            </a:r>
            <a:r>
              <a:rPr lang="zh-CN" altLang="en-US" sz="2800" smtClean="0"/>
              <a:t>）</a:t>
            </a:r>
            <a:endParaRPr lang="zh-CN" altLang="en-US" sz="2800" smtClean="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49" name="Rectangle 3"/>
          <p:cNvSpPr>
            <a:spLocks noGrp="1" noRot="1"/>
          </p:cNvSpPr>
          <p:nvPr>
            <p:ph type="body" idx="4294967295"/>
          </p:nvPr>
        </p:nvSpPr>
        <p:spPr>
          <a:xfrm>
            <a:off x="301625" y="1905000"/>
            <a:ext cx="8540750" cy="419417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zh-CN" smtClean="0"/>
              <a:t>2</a:t>
            </a:r>
            <a:r>
              <a:rPr lang="zh-CN" altLang="en-US" smtClean="0"/>
              <a:t>、</a:t>
            </a:r>
            <a:r>
              <a:rPr lang="zh-CN" altLang="en-US" sz="2800" smtClean="0"/>
              <a:t>活动无耐力：与结核病毒性症状有关（</a:t>
            </a:r>
            <a:r>
              <a:rPr lang="en-US" altLang="zh-CN" sz="2800" smtClean="0"/>
              <a:t>2023-2-3-15:03</a:t>
            </a:r>
            <a:r>
              <a:rPr lang="zh-CN" altLang="en-US" sz="2800" smtClean="0"/>
              <a:t>）</a:t>
            </a:r>
            <a:endParaRPr lang="zh-CN" altLang="en-US" sz="2800" smtClean="0"/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zh-CN" altLang="en-US" sz="2800" smtClean="0"/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zh-CN" altLang="en-US" sz="2800" smtClean="0"/>
              <a:t>护理措施：</a:t>
            </a:r>
            <a:r>
              <a:rPr lang="zh-CN" altLang="en-US" smtClean="0"/>
              <a:t> </a:t>
            </a:r>
            <a:r>
              <a:rPr lang="zh-CN" altLang="en-US" sz="2400" smtClean="0"/>
              <a:t>①指导患者生活规律，充分卧床休息，避免劳累和重体力劳动② 在患者休息期间避免不必要的操作和探视③根据患者病情，指导患者逐渐增加活动量</a:t>
            </a:r>
            <a:endParaRPr lang="zh-CN" altLang="en-US" sz="2400" smtClean="0"/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zh-CN" altLang="en-US" sz="2400" smtClean="0"/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zh-CN" altLang="en-US" sz="2800" smtClean="0"/>
              <a:t>护理评价：患者乏力症状消失（</a:t>
            </a:r>
            <a:r>
              <a:rPr lang="en-US" altLang="zh-CN" sz="2800" smtClean="0"/>
              <a:t>2023-2-7-14:00</a:t>
            </a:r>
            <a:r>
              <a:rPr lang="zh-CN" altLang="en-US" sz="2800" smtClean="0"/>
              <a:t>）</a:t>
            </a:r>
            <a:endParaRPr lang="zh-CN" altLang="en-US" sz="2800" smtClean="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https://d.book118.com/468013045115006043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诗情画意">
  <a:themeElements>
    <a:clrScheme name="诗情画意 1">
      <a:dk1>
        <a:srgbClr val="007A77"/>
      </a:dk1>
      <a:lt1>
        <a:srgbClr val="FFFFFF"/>
      </a:lt1>
      <a:dk2>
        <a:srgbClr val="003399"/>
      </a:dk2>
      <a:lt2>
        <a:srgbClr val="C0C0C0"/>
      </a:lt2>
      <a:accent1>
        <a:srgbClr val="EBF7FF"/>
      </a:accent1>
      <a:accent2>
        <a:srgbClr val="3366FF"/>
      </a:accent2>
      <a:accent3>
        <a:srgbClr val="FFFFFF"/>
      </a:accent3>
      <a:accent4>
        <a:srgbClr val="006765"/>
      </a:accent4>
      <a:accent5>
        <a:srgbClr val="F3FAFF"/>
      </a:accent5>
      <a:accent6>
        <a:srgbClr val="2D5CE7"/>
      </a:accent6>
      <a:hlink>
        <a:srgbClr val="DC5900"/>
      </a:hlink>
      <a:folHlink>
        <a:srgbClr val="7979A5"/>
      </a:folHlink>
    </a:clrScheme>
    <a:fontScheme name="诗情画意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诗情画意 1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FFFFFF"/>
        </a:accent3>
        <a:accent4>
          <a:srgbClr val="006765"/>
        </a:accent4>
        <a:accent5>
          <a:srgbClr val="F3FAFF"/>
        </a:accent5>
        <a:accent6>
          <a:srgbClr val="2D5CE7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2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FFFFEB"/>
        </a:accent3>
        <a:accent4>
          <a:srgbClr val="0050A2"/>
        </a:accent4>
        <a:accent5>
          <a:srgbClr val="F2FAFF"/>
        </a:accent5>
        <a:accent6>
          <a:srgbClr val="E18600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3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EAF3EC"/>
        </a:accent3>
        <a:accent4>
          <a:srgbClr val="4E4E76"/>
        </a:accent4>
        <a:accent5>
          <a:srgbClr val="FFFFEB"/>
        </a:accent5>
        <a:accent6>
          <a:srgbClr val="2D8AE7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4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E2F4FF"/>
        </a:accent3>
        <a:accent4>
          <a:srgbClr val="005656"/>
        </a:accent4>
        <a:accent5>
          <a:srgbClr val="FFFFE2"/>
        </a:accent5>
        <a:accent6>
          <a:srgbClr val="E75C00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5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FFF2F2"/>
        </a:accent3>
        <a:accent4>
          <a:srgbClr val="002AAE"/>
        </a:accent4>
        <a:accent5>
          <a:srgbClr val="E7F0EA"/>
        </a:accent5>
        <a:accent6>
          <a:srgbClr val="2D5CE7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6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F8F2ED"/>
        </a:accent3>
        <a:accent4>
          <a:srgbClr val="2A5682"/>
        </a:accent4>
        <a:accent5>
          <a:srgbClr val="EFEFEF"/>
        </a:accent5>
        <a:accent6>
          <a:srgbClr val="2D8AE7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7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F0F0FF"/>
        </a:accent3>
        <a:accent4>
          <a:srgbClr val="AE2A00"/>
        </a:accent4>
        <a:accent5>
          <a:srgbClr val="F0EFF4"/>
        </a:accent5>
        <a:accent6>
          <a:srgbClr val="005CB9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8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FFEEDF"/>
        </a:accent3>
        <a:accent4>
          <a:srgbClr val="000082"/>
        </a:accent4>
        <a:accent5>
          <a:srgbClr val="F3F3F3"/>
        </a:accent5>
        <a:accent6>
          <a:srgbClr val="A163A3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宋体</vt:lpstr>
      <vt:lpstr>Wingdings</vt:lpstr>
      <vt:lpstr>Office Theme</vt:lpstr>
      <vt:lpstr>肺结核的护理</vt:lpstr>
      <vt:lpstr>目录</vt:lpstr>
      <vt:lpstr>一、病例汇报</vt:lpstr>
      <vt:lpstr>护理评估</vt:lpstr>
      <vt:lpstr>护理评估</vt:lpstr>
      <vt:lpstr>辅助检查</vt:lpstr>
      <vt:lpstr>其他辅助检查</vt:lpstr>
      <vt:lpstr>治疗经过</vt:lpstr>
      <vt:lpstr>二、护理问题</vt:lpstr>
      <vt:lpstr>护理问题、措施、评价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2024-09-23T10:55:04.893</cp:lastPrinted>
  <dcterms:created xsi:type="dcterms:W3CDTF">2024-09-23T02:55:04Z</dcterms:created>
  <dcterms:modified xsi:type="dcterms:W3CDTF">2024-09-23T02:55:06Z</dcterms:modified>
</cp:coreProperties>
</file>