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dp" ContentType="image/vnd.ms-photo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5175" cy="7556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A008B-26F4-4709-A3AB-5861502D9B3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63575" y="685800"/>
            <a:ext cx="55308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6A907A-FBE6-43E0-9F8F-EAA56AB2FFE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597535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195070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791970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389505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2987040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584575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182110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779645" algn="l" defTabSz="119443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63575" y="685800"/>
            <a:ext cx="553085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zh-CN" sz="1200" b="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</a:t>
            </a:r>
            <a:r>
              <a:rPr lang="zh-CN" altLang="en-US" sz="1200" b="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）不要拿自己的番茄数据与他人的番茄数据比较。</a:t>
            </a:r>
          </a:p>
          <a:p>
            <a:r>
              <a:rPr lang="en-US" altLang="zh-CN" sz="1200" b="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lang="zh-CN" altLang="en-US" sz="1200" b="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）番茄的数量不可能决定任务最终的成败。</a:t>
            </a:r>
          </a:p>
          <a:p>
            <a:r>
              <a:rPr lang="en-US" altLang="zh-CN" sz="1200" b="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</a:t>
            </a:r>
            <a:r>
              <a:rPr lang="zh-CN" altLang="en-US" sz="1200" b="0" i="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）必须有一份适合自己的作息时间表。</a:t>
            </a:r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6A907A-FBE6-43E0-9F8F-EAA56AB2FFE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48AE4-A97E-419A-9741-CDAD53C0A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C7C4F-661A-4107-B87F-8BCB9CFEB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6510F-9A7E-4CF8-88DD-680D7A93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F2D4D-A428-4903-80A3-58BB199C6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A7D610-BAB1-46C8-AE4C-BFD76805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7FA08-0D13-4CF7-B835-DC319349F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36A91-1CF9-42F8-A47E-5EB1E0C9F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9D07B-EC21-4A5E-881D-6CF111C3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C812A-BEDB-4E94-816B-8A7B5C0C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357B7-1685-4BF6-831A-9656B2C87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8EA75-48E8-4CE3-AC3D-9883A963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639" y="2347414"/>
            <a:ext cx="10365899" cy="161975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9276" y="4282016"/>
            <a:ext cx="8536623" cy="19311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975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1950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7919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38950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9870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584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1821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7796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335" y="4855753"/>
            <a:ext cx="10365899" cy="1500804"/>
          </a:xfrm>
        </p:spPr>
        <p:txBody>
          <a:bodyPr anchor="t"/>
          <a:lstStyle>
            <a:lvl1pPr algn="l">
              <a:defRPr sz="52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335" y="3202769"/>
            <a:ext cx="10365899" cy="1652983"/>
          </a:xfrm>
        </p:spPr>
        <p:txBody>
          <a:bodyPr anchor="b"/>
          <a:lstStyle>
            <a:lvl1pPr marL="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1pPr>
            <a:lvl2pPr marL="597535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19507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79197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4pPr>
            <a:lvl5pPr marL="238950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5pPr>
            <a:lvl6pPr marL="298704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6pPr>
            <a:lvl7pPr marL="358457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7pPr>
            <a:lvl8pPr marL="418211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8pPr>
            <a:lvl9pPr marL="477964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759" y="1763185"/>
            <a:ext cx="5386202" cy="4986940"/>
          </a:xfrm>
        </p:spPr>
        <p:txBody>
          <a:bodyPr/>
          <a:lstStyle>
            <a:lvl1pPr>
              <a:defRPr sz="3700"/>
            </a:lvl1pPr>
            <a:lvl2pPr>
              <a:defRPr sz="3100"/>
            </a:lvl2pPr>
            <a:lvl3pPr>
              <a:defRPr sz="26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9215" y="1763185"/>
            <a:ext cx="5386202" cy="4986940"/>
          </a:xfrm>
        </p:spPr>
        <p:txBody>
          <a:bodyPr/>
          <a:lstStyle>
            <a:lvl1pPr>
              <a:defRPr sz="3700"/>
            </a:lvl1pPr>
            <a:lvl2pPr>
              <a:defRPr sz="3100"/>
            </a:lvl2pPr>
            <a:lvl3pPr>
              <a:defRPr sz="26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759" y="1691467"/>
            <a:ext cx="5388320" cy="704924"/>
          </a:xfrm>
        </p:spPr>
        <p:txBody>
          <a:bodyPr anchor="b"/>
          <a:lstStyle>
            <a:lvl1pPr marL="0" indent="0">
              <a:buNone/>
              <a:defRPr sz="3100" b="1"/>
            </a:lvl1pPr>
            <a:lvl2pPr marL="597535" indent="0">
              <a:buNone/>
              <a:defRPr sz="2600" b="1"/>
            </a:lvl2pPr>
            <a:lvl3pPr marL="1195070" indent="0">
              <a:buNone/>
              <a:defRPr sz="2400" b="1"/>
            </a:lvl3pPr>
            <a:lvl4pPr marL="1791970" indent="0">
              <a:buNone/>
              <a:defRPr sz="2100" b="1"/>
            </a:lvl4pPr>
            <a:lvl5pPr marL="2389505" indent="0">
              <a:buNone/>
              <a:defRPr sz="2100" b="1"/>
            </a:lvl5pPr>
            <a:lvl6pPr marL="2987040" indent="0">
              <a:buNone/>
              <a:defRPr sz="2100" b="1"/>
            </a:lvl6pPr>
            <a:lvl7pPr marL="3584575" indent="0">
              <a:buNone/>
              <a:defRPr sz="2100" b="1"/>
            </a:lvl7pPr>
            <a:lvl8pPr marL="4182110" indent="0">
              <a:buNone/>
              <a:defRPr sz="2100" b="1"/>
            </a:lvl8pPr>
            <a:lvl9pPr marL="4779645" indent="0">
              <a:buNone/>
              <a:defRPr sz="21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759" y="2396390"/>
            <a:ext cx="5388320" cy="4353734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982" y="1691467"/>
            <a:ext cx="5390436" cy="704924"/>
          </a:xfrm>
        </p:spPr>
        <p:txBody>
          <a:bodyPr anchor="b"/>
          <a:lstStyle>
            <a:lvl1pPr marL="0" indent="0">
              <a:buNone/>
              <a:defRPr sz="3100" b="1"/>
            </a:lvl1pPr>
            <a:lvl2pPr marL="597535" indent="0">
              <a:buNone/>
              <a:defRPr sz="2600" b="1"/>
            </a:lvl2pPr>
            <a:lvl3pPr marL="1195070" indent="0">
              <a:buNone/>
              <a:defRPr sz="2400" b="1"/>
            </a:lvl3pPr>
            <a:lvl4pPr marL="1791970" indent="0">
              <a:buNone/>
              <a:defRPr sz="2100" b="1"/>
            </a:lvl4pPr>
            <a:lvl5pPr marL="2389505" indent="0">
              <a:buNone/>
              <a:defRPr sz="2100" b="1"/>
            </a:lvl5pPr>
            <a:lvl6pPr marL="2987040" indent="0">
              <a:buNone/>
              <a:defRPr sz="2100" b="1"/>
            </a:lvl6pPr>
            <a:lvl7pPr marL="3584575" indent="0">
              <a:buNone/>
              <a:defRPr sz="2100" b="1"/>
            </a:lvl7pPr>
            <a:lvl8pPr marL="4182110" indent="0">
              <a:buNone/>
              <a:defRPr sz="2100" b="1"/>
            </a:lvl8pPr>
            <a:lvl9pPr marL="4779645" indent="0">
              <a:buNone/>
              <a:defRPr sz="21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4982" y="2396390"/>
            <a:ext cx="5390436" cy="4353734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761" y="300860"/>
            <a:ext cx="4012128" cy="1280408"/>
          </a:xfrm>
        </p:spPr>
        <p:txBody>
          <a:bodyPr anchor="b"/>
          <a:lstStyle>
            <a:lvl1pPr algn="l">
              <a:defRPr sz="26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975" y="300862"/>
            <a:ext cx="6817442" cy="6449264"/>
          </a:xfrm>
        </p:spPr>
        <p:txBody>
          <a:bodyPr/>
          <a:lstStyle>
            <a:lvl1pPr>
              <a:defRPr sz="4200"/>
            </a:lvl1pPr>
            <a:lvl2pPr>
              <a:defRPr sz="3700"/>
            </a:lvl2pPr>
            <a:lvl3pPr>
              <a:defRPr sz="3100"/>
            </a:lvl3pPr>
            <a:lvl4pPr>
              <a:defRPr sz="2600"/>
            </a:lvl4pPr>
            <a:lvl5pPr>
              <a:defRPr sz="2600"/>
            </a:lvl5pPr>
            <a:lvl6pPr>
              <a:defRPr sz="2600"/>
            </a:lvl6pPr>
            <a:lvl7pPr>
              <a:defRPr sz="2600"/>
            </a:lvl7pPr>
            <a:lvl8pPr>
              <a:defRPr sz="2600"/>
            </a:lvl8pPr>
            <a:lvl9pPr>
              <a:defRPr sz="2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761" y="1581270"/>
            <a:ext cx="4012128" cy="5168856"/>
          </a:xfrm>
        </p:spPr>
        <p:txBody>
          <a:bodyPr/>
          <a:lstStyle>
            <a:lvl1pPr marL="0" indent="0">
              <a:buNone/>
              <a:defRPr sz="1800"/>
            </a:lvl1pPr>
            <a:lvl2pPr marL="597535" indent="0">
              <a:buNone/>
              <a:defRPr sz="1600"/>
            </a:lvl2pPr>
            <a:lvl3pPr marL="1195070" indent="0">
              <a:buNone/>
              <a:defRPr sz="1300"/>
            </a:lvl3pPr>
            <a:lvl4pPr marL="1791970" indent="0">
              <a:buNone/>
              <a:defRPr sz="1200"/>
            </a:lvl4pPr>
            <a:lvl5pPr marL="2389505" indent="0">
              <a:buNone/>
              <a:defRPr sz="1200"/>
            </a:lvl5pPr>
            <a:lvl6pPr marL="2987040" indent="0">
              <a:buNone/>
              <a:defRPr sz="1200"/>
            </a:lvl6pPr>
            <a:lvl7pPr marL="3584575" indent="0">
              <a:buNone/>
              <a:defRPr sz="1200"/>
            </a:lvl7pPr>
            <a:lvl8pPr marL="4182110" indent="0">
              <a:buNone/>
              <a:defRPr sz="1200"/>
            </a:lvl8pPr>
            <a:lvl9pPr marL="4779645" indent="0">
              <a:buNone/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0340" y="5289550"/>
            <a:ext cx="7317105" cy="624462"/>
          </a:xfrm>
        </p:spPr>
        <p:txBody>
          <a:bodyPr anchor="b"/>
          <a:lstStyle>
            <a:lvl1pPr algn="l">
              <a:defRPr sz="26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90340" y="675187"/>
            <a:ext cx="7317105" cy="4533900"/>
          </a:xfrm>
        </p:spPr>
        <p:txBody>
          <a:bodyPr/>
          <a:lstStyle>
            <a:lvl1pPr marL="0" indent="0">
              <a:buNone/>
              <a:defRPr sz="4200"/>
            </a:lvl1pPr>
            <a:lvl2pPr marL="597535" indent="0">
              <a:buNone/>
              <a:defRPr sz="3700"/>
            </a:lvl2pPr>
            <a:lvl3pPr marL="1195070" indent="0">
              <a:buNone/>
              <a:defRPr sz="3100"/>
            </a:lvl3pPr>
            <a:lvl4pPr marL="1791970" indent="0">
              <a:buNone/>
              <a:defRPr sz="2600"/>
            </a:lvl4pPr>
            <a:lvl5pPr marL="2389505" indent="0">
              <a:buNone/>
              <a:defRPr sz="2600"/>
            </a:lvl5pPr>
            <a:lvl6pPr marL="2987040" indent="0">
              <a:buNone/>
              <a:defRPr sz="2600"/>
            </a:lvl6pPr>
            <a:lvl7pPr marL="3584575" indent="0">
              <a:buNone/>
              <a:defRPr sz="2600"/>
            </a:lvl7pPr>
            <a:lvl8pPr marL="4182110" indent="0">
              <a:buNone/>
              <a:defRPr sz="2600"/>
            </a:lvl8pPr>
            <a:lvl9pPr marL="4779645" indent="0">
              <a:buNone/>
              <a:defRPr sz="26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90340" y="5914013"/>
            <a:ext cx="7317105" cy="886839"/>
          </a:xfrm>
        </p:spPr>
        <p:txBody>
          <a:bodyPr/>
          <a:lstStyle>
            <a:lvl1pPr marL="0" indent="0">
              <a:buNone/>
              <a:defRPr sz="1800"/>
            </a:lvl1pPr>
            <a:lvl2pPr marL="597535" indent="0">
              <a:buNone/>
              <a:defRPr sz="1600"/>
            </a:lvl2pPr>
            <a:lvl3pPr marL="1195070" indent="0">
              <a:buNone/>
              <a:defRPr sz="1300"/>
            </a:lvl3pPr>
            <a:lvl4pPr marL="1791970" indent="0">
              <a:buNone/>
              <a:defRPr sz="1200"/>
            </a:lvl4pPr>
            <a:lvl5pPr marL="2389505" indent="0">
              <a:buNone/>
              <a:defRPr sz="1200"/>
            </a:lvl5pPr>
            <a:lvl6pPr marL="2987040" indent="0">
              <a:buNone/>
              <a:defRPr sz="1200"/>
            </a:lvl6pPr>
            <a:lvl7pPr marL="3584575" indent="0">
              <a:buNone/>
              <a:defRPr sz="1200"/>
            </a:lvl7pPr>
            <a:lvl8pPr marL="4182110" indent="0">
              <a:buNone/>
              <a:defRPr sz="1200"/>
            </a:lvl8pPr>
            <a:lvl9pPr marL="4779645" indent="0">
              <a:buNone/>
              <a:defRPr sz="12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41502" y="302611"/>
            <a:ext cx="2743915" cy="644751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759" y="302611"/>
            <a:ext cx="8028491" cy="644751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3F0CD">
            <a:alpha val="6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760" y="302612"/>
            <a:ext cx="10975657" cy="1259417"/>
          </a:xfrm>
          <a:prstGeom prst="rect">
            <a:avLst/>
          </a:prstGeom>
        </p:spPr>
        <p:txBody>
          <a:bodyPr vert="horz" lIns="119485" tIns="59742" rIns="119485" bIns="59742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760" y="1763185"/>
            <a:ext cx="10975657" cy="4986940"/>
          </a:xfrm>
          <a:prstGeom prst="rect">
            <a:avLst/>
          </a:prstGeom>
        </p:spPr>
        <p:txBody>
          <a:bodyPr vert="horz" lIns="119485" tIns="59742" rIns="119485" bIns="59742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760" y="7003757"/>
            <a:ext cx="2845541" cy="402314"/>
          </a:xfrm>
          <a:prstGeom prst="rect">
            <a:avLst/>
          </a:prstGeom>
        </p:spPr>
        <p:txBody>
          <a:bodyPr vert="horz"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6686" y="7003757"/>
            <a:ext cx="3861805" cy="402314"/>
          </a:xfrm>
          <a:prstGeom prst="rect">
            <a:avLst/>
          </a:prstGeom>
        </p:spPr>
        <p:txBody>
          <a:bodyPr vert="horz" lIns="119485" tIns="59742" rIns="119485" bIns="59742" rtlCol="0" anchor="ctr"/>
          <a:lstStyle>
            <a:defPPr>
              <a:defRPr lang="zh-CN"/>
            </a:defPPr>
            <a:lvl1pPr marL="0" algn="ctr" defTabSz="11944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精选课件ppt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9876" y="7003757"/>
            <a:ext cx="2845541" cy="402314"/>
          </a:xfrm>
          <a:prstGeom prst="rect">
            <a:avLst/>
          </a:prstGeom>
        </p:spPr>
        <p:txBody>
          <a:bodyPr vert="horz" lIns="119485" tIns="59742" rIns="119485" bIns="59742" rtlCol="0" anchor="ctr"/>
          <a:lstStyle>
            <a:defPPr>
              <a:defRPr lang="zh-CN"/>
            </a:defPPr>
            <a:lvl1pPr marL="0" algn="r" defTabSz="1194435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ctr" defTabSz="1194435" rtl="0" eaLnBrk="1" latinLnBrk="0" hangingPunct="1">
        <a:spcBef>
          <a:spcPct val="0"/>
        </a:spcBef>
        <a:buNone/>
        <a:defRPr sz="5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48310" indent="-448310" algn="l" defTabSz="1194435" rtl="0" eaLnBrk="1" latinLnBrk="0" hangingPunct="1">
        <a:spcBef>
          <a:spcPct val="20000"/>
        </a:spcBef>
        <a:buFont typeface="Arial" pitchFamily="34" charset="0"/>
        <a:buChar char="•"/>
        <a:defRPr sz="4200" kern="1200">
          <a:solidFill>
            <a:schemeClr val="tx1"/>
          </a:solidFill>
          <a:latin typeface="+mn-lt"/>
          <a:ea typeface="+mn-ea"/>
          <a:cs typeface="+mn-cs"/>
        </a:defRPr>
      </a:lvl1pPr>
      <a:lvl2pPr marL="970915" indent="-373380" algn="l" defTabSz="119443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493520" indent="-298450" algn="l" defTabSz="1194435" rtl="0" eaLnBrk="1" latinLnBrk="0" hangingPunct="1">
        <a:spcBef>
          <a:spcPct val="20000"/>
        </a:spcBef>
        <a:buFont typeface="Arial" pitchFamily="34" charset="0"/>
        <a:buChar char="•"/>
        <a:defRPr sz="3100" kern="1200">
          <a:solidFill>
            <a:schemeClr val="tx1"/>
          </a:solidFill>
          <a:latin typeface="+mn-lt"/>
          <a:ea typeface="+mn-ea"/>
          <a:cs typeface="+mn-cs"/>
        </a:defRPr>
      </a:lvl3pPr>
      <a:lvl4pPr marL="2091055" indent="-298450" algn="l" defTabSz="1194435" rtl="0" eaLnBrk="1" latinLnBrk="0" hangingPunct="1">
        <a:spcBef>
          <a:spcPct val="20000"/>
        </a:spcBef>
        <a:buFont typeface="Arial" pitchFamily="34" charset="0"/>
        <a:buChar char="–"/>
        <a:defRPr sz="2600" kern="1200">
          <a:solidFill>
            <a:schemeClr val="tx1"/>
          </a:solidFill>
          <a:latin typeface="+mn-lt"/>
          <a:ea typeface="+mn-ea"/>
          <a:cs typeface="+mn-cs"/>
        </a:defRPr>
      </a:lvl4pPr>
      <a:lvl5pPr marL="2688590" indent="-298450" algn="l" defTabSz="1194435" rtl="0" eaLnBrk="1" latinLnBrk="0" hangingPunct="1">
        <a:spcBef>
          <a:spcPct val="20000"/>
        </a:spcBef>
        <a:buFont typeface="Arial" pitchFamily="34" charset="0"/>
        <a:buChar char="»"/>
        <a:defRPr sz="2600" kern="1200">
          <a:solidFill>
            <a:schemeClr val="tx1"/>
          </a:solidFill>
          <a:latin typeface="+mn-lt"/>
          <a:ea typeface="+mn-ea"/>
          <a:cs typeface="+mn-cs"/>
        </a:defRPr>
      </a:lvl5pPr>
      <a:lvl6pPr marL="3286125" indent="-298450" algn="l" defTabSz="119443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6pPr>
      <a:lvl7pPr marL="3883025" indent="-298450" algn="l" defTabSz="119443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indent="-298450" algn="l" defTabSz="119443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8pPr>
      <a:lvl9pPr marL="5078095" indent="-298450" algn="l" defTabSz="119443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97535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95070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791970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389505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987040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584575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182110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779645" algn="l" defTabSz="119443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microsoft.com/office/2007/relationships/hdphoto" Target="../media/image3.wdp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microsoft.com/office/2007/relationships/hdphoto" Target="../media/image5.wdp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microsoft.com/office/2007/relationships/hdphoto" Target="../media/image5.wdp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microsoft.com/office/2007/relationships/hdphoto" Target="../media/image8.wdp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microsoft.com/office/2007/relationships/hdphoto" Target="../media/image10.wdp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9.png" /><Relationship Id="rId4" Type="http://schemas.microsoft.com/office/2007/relationships/hdphoto" Target="../media/image10.wdp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microsoft.com/office/2007/relationships/hdphoto" Target="../media/image10.wdp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microsoft.com/office/2007/relationships/hdphoto" Target="../media/image10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613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白扇补-日系恱黑" pitchFamily="81" charset="-122"/>
              <a:ea typeface="新宋体"/>
              <a:cs typeface="白扇补-日系恱黑" pitchFamily="8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6740358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77905" y="2099017"/>
            <a:ext cx="7057436" cy="2075305"/>
          </a:xfrm>
          <a:prstGeom prst="rect">
            <a:avLst/>
          </a:prstGeom>
          <a:noFill/>
        </p:spPr>
        <p:txBody>
          <a:bodyPr wrap="square" lIns="152991" tIns="76496" rIns="152991" bIns="76496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200" b="1" smtClean="0">
                <a:latin typeface="【暖色君】趣圆体" pitchFamily="66" charset="-122"/>
                <a:ea typeface="新宋体"/>
                <a:cs typeface="【暖色君】趣圆体" pitchFamily="66" charset="-122"/>
              </a:rPr>
              <a:t>一分钟</a:t>
            </a:r>
            <a:endParaRPr lang="en-US" altLang="zh-CN" sz="4200" b="1" smtClean="0"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4200" b="1" smtClean="0">
                <a:latin typeface="【暖色君】趣圆体" pitchFamily="66" charset="-122"/>
                <a:ea typeface="新宋体"/>
                <a:cs typeface="【暖色君】趣圆体" pitchFamily="66" charset="-122"/>
              </a:rPr>
              <a:t>了解提升效率的</a:t>
            </a:r>
            <a:r>
              <a:rPr lang="zh-CN" altLang="en-US" sz="4200" b="1" smtClean="0">
                <a:solidFill>
                  <a:srgbClr val="FF0000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番茄工作法</a:t>
            </a:r>
            <a:endParaRPr lang="en-US" altLang="zh-CN" sz="4200" b="1" smtClean="0">
              <a:solidFill>
                <a:srgbClr val="FF0000"/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cxnSp>
        <p:nvCxnSpPr>
          <p:cNvPr id="14" name="直接连接符 13"/>
          <p:cNvCxnSpPr/>
          <p:nvPr/>
        </p:nvCxnSpPr>
        <p:spPr>
          <a:xfrm rot="16200000" flipV="1">
            <a:off x="2869857" y="3925358"/>
            <a:ext cx="2644444" cy="0"/>
          </a:xfrm>
          <a:prstGeom prst="line">
            <a:avLst/>
          </a:prstGeom>
          <a:ln w="22225">
            <a:solidFill>
              <a:schemeClr val="tx1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zhoufangfang\桌面\图库\timg (2).jpg"/>
          <p:cNvPicPr>
            <a:picLocks noChangeAspect="1" noChangeArrowheads="1"/>
          </p:cNvPicPr>
          <p:nvPr/>
        </p:nvPicPr>
        <p:blipFill>
          <a:blip r:embed="rId2"/>
          <a:srcRect l="11182" t="12578" r="15516" b="7232"/>
          <a:stretch>
            <a:fillRect/>
          </a:stretch>
        </p:blipFill>
        <p:spPr bwMode="auto">
          <a:xfrm>
            <a:off x="666885" y="2461901"/>
            <a:ext cx="2953540" cy="2812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文本框 4"/>
          <p:cNvSpPr txBox="1"/>
          <p:nvPr/>
        </p:nvSpPr>
        <p:spPr>
          <a:xfrm>
            <a:off x="4762721" y="4512915"/>
            <a:ext cx="2023875" cy="595567"/>
          </a:xfrm>
          <a:prstGeom prst="rect">
            <a:avLst/>
          </a:prstGeom>
          <a:solidFill>
            <a:schemeClr val="tx1"/>
          </a:solidFill>
        </p:spPr>
        <p:txBody>
          <a:bodyPr wrap="squar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600" smtClean="0">
                <a:solidFill>
                  <a:schemeClr val="bg1"/>
                </a:solidFill>
                <a:latin typeface="【嵐】萌系一号" pitchFamily="34" charset="-128"/>
                <a:ea typeface="新宋体"/>
                <a:cs typeface="【嵐】萌系一号" pitchFamily="34" charset="-128"/>
              </a:rPr>
              <a:t>Leif </a:t>
            </a:r>
            <a:endParaRPr lang="zh-CN" altLang="en-US" sz="2600" smtClean="0">
              <a:solidFill>
                <a:schemeClr val="bg1"/>
              </a:solidFill>
              <a:latin typeface="【嵐】萌系一号" pitchFamily="34" charset="-128"/>
              <a:ea typeface="新宋体"/>
              <a:cs typeface="【嵐】萌系一号" pitchFamily="34" charset="-12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239324" y="6765835"/>
            <a:ext cx="5817616" cy="1571882"/>
          </a:xfrm>
          <a:prstGeom prst="rect">
            <a:avLst/>
          </a:prstGeom>
          <a:noFill/>
        </p:spPr>
        <p:txBody>
          <a:bodyPr wrap="square" lIns="152991" tIns="76496" rIns="152991" bIns="76496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100" smtClean="0">
                <a:solidFill>
                  <a:schemeClr val="bg1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内容来源：</a:t>
            </a:r>
            <a:r>
              <a:rPr lang="en-US" altLang="zh-CN" sz="3100" smtClean="0">
                <a:solidFill>
                  <a:schemeClr val="bg1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《</a:t>
            </a:r>
            <a:r>
              <a:rPr lang="zh-CN" altLang="en-US" sz="3100" smtClean="0">
                <a:solidFill>
                  <a:schemeClr val="bg1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番茄工作法图解</a:t>
            </a:r>
            <a:r>
              <a:rPr lang="en-US" altLang="zh-CN" sz="3100" smtClean="0">
                <a:solidFill>
                  <a:schemeClr val="bg1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》</a:t>
            </a:r>
          </a:p>
        </p:txBody>
      </p:sp>
      <p:sp>
        <p:nvSpPr>
          <p:cNvPr id="10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4949C-7A00-4802-8A85-0101B3EC27AB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1028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白扇补-日系恱黑" pitchFamily="81" charset="-122"/>
              <a:ea typeface="新宋体"/>
              <a:cs typeface="白扇补-日系恱黑" pitchFamily="8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6740358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3" name="直角三角形 12"/>
          <p:cNvSpPr/>
          <p:nvPr/>
        </p:nvSpPr>
        <p:spPr>
          <a:xfrm rot="18900000">
            <a:off x="5645903" y="446865"/>
            <a:ext cx="578884" cy="637912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333230"/>
              </a:solidFill>
              <a:ea typeface="新宋体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522673" y="-104978"/>
            <a:ext cx="4959279" cy="862514"/>
          </a:xfrm>
          <a:prstGeom prst="rect">
            <a:avLst/>
          </a:prstGeom>
          <a:noFill/>
        </p:spPr>
        <p:txBody>
          <a:bodyPr wrap="square" lIns="152991" tIns="76496" rIns="152991" bIns="76496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100" smtClean="0">
                <a:solidFill>
                  <a:schemeClr val="bg1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番茄工作法</a:t>
            </a:r>
            <a:endParaRPr lang="en-US" altLang="zh-CN" sz="3100" smtClean="0">
              <a:solidFill>
                <a:schemeClr val="bg1"/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168893" y="2706597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什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8" name="六边形 17"/>
          <p:cNvSpPr/>
          <p:nvPr/>
        </p:nvSpPr>
        <p:spPr>
          <a:xfrm rot="611232">
            <a:off x="1618279" y="2653284"/>
            <a:ext cx="2767838" cy="2628409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9" name="六边形 18"/>
          <p:cNvSpPr/>
          <p:nvPr/>
        </p:nvSpPr>
        <p:spPr>
          <a:xfrm rot="1945087">
            <a:off x="4901811" y="2567372"/>
            <a:ext cx="2767840" cy="2628407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20" name="六边形 19"/>
          <p:cNvSpPr/>
          <p:nvPr/>
        </p:nvSpPr>
        <p:spPr>
          <a:xfrm rot="2434553">
            <a:off x="8255791" y="2564710"/>
            <a:ext cx="2767838" cy="2628409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810193" y="2778035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是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576150" y="2635159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么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23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25641-8188-4E21-AB5C-3B01A86A0ACB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组合 47"/>
          <p:cNvGrpSpPr/>
          <p:nvPr/>
        </p:nvGrpSpPr>
        <p:grpSpPr>
          <a:xfrm>
            <a:off x="571609" y="1154447"/>
            <a:ext cx="2251543" cy="626860"/>
            <a:chOff x="4092657" y="2340918"/>
            <a:chExt cx="1688217" cy="426686"/>
          </a:xfrm>
        </p:grpSpPr>
        <p:pic>
          <p:nvPicPr>
            <p:cNvPr id="1026" name="Picture 2" descr="C:\Documents and Settings\Administrator\My Documents\Downloads\business94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contrast="-61000"/>
                      </a14:imgEffect>
                      <a14:imgEffect>
                        <a14:sharpenSoften amount="4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092657" y="2375897"/>
              <a:ext cx="391707" cy="391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Box 44"/>
            <p:cNvSpPr txBox="1"/>
            <p:nvPr/>
          </p:nvSpPr>
          <p:spPr>
            <a:xfrm>
              <a:off x="4447683" y="2340918"/>
              <a:ext cx="1319234" cy="38420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100" b="1" smtClean="0">
                  <a:solidFill>
                    <a:schemeClr val="tx1">
                      <a:lumMod val="85000"/>
                      <a:lumOff val="15000"/>
                    </a:schemeClr>
                  </a:solidFill>
                  <a:latin typeface="【暖色君】趣圆体" pitchFamily="66" charset="-122"/>
                  <a:ea typeface="新宋体"/>
                  <a:cs typeface="【暖色君】趣圆体" pitchFamily="66" charset="-122"/>
                </a:rPr>
                <a:t>适用背景</a:t>
              </a:r>
              <a:endParaRPr lang="zh-CN" altLang="en-US" sz="3100" b="1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endParaRPr>
            </a:p>
          </p:txBody>
        </p:sp>
      </p:grp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</a:rPr>
              <a:t>leif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76335" y="2518825"/>
            <a:ext cx="11253749" cy="2316358"/>
          </a:xfrm>
          <a:prstGeom prst="rect">
            <a:avLst/>
          </a:prstGeom>
          <a:noFill/>
        </p:spPr>
        <p:txBody>
          <a:bodyPr wrap="squar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频繁的中断、重复的活动、迫近的期限，常使人力不从心</a:t>
            </a:r>
            <a:endParaRPr lang="en-US" altLang="zh-CN" smtClean="0">
              <a:solidFill>
                <a:schemeClr val="tx1">
                  <a:lumMod val="85000"/>
                  <a:lumOff val="15000"/>
                </a:schemeClr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这些压力又带来更多压力和被迫行为，</a:t>
            </a:r>
            <a:r>
              <a:rPr lang="zh-CN" altLang="en-US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妨碍我们自觉、专注、清醒的思考</a:t>
            </a:r>
            <a:endParaRPr lang="en-US" altLang="zh-CN" smtClean="0">
              <a:solidFill>
                <a:srgbClr val="FF0000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>
              <a:lnSpc>
                <a:spcPct val="200000"/>
              </a:lnSpc>
            </a:pPr>
            <a:r>
              <a:rPr lang="zh-CN" altLang="en-US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心智游走在过去未来之间，只为找某个人某件事来顶罪，掩盖我们虚构中的无能</a:t>
            </a: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2381845" y="5298902"/>
            <a:ext cx="7393642" cy="1942768"/>
            <a:chOff x="2314339" y="3752850"/>
            <a:chExt cx="5543788" cy="1322388"/>
          </a:xfrm>
        </p:grpSpPr>
        <p:sp>
          <p:nvSpPr>
            <p:cNvPr id="30" name="Freeform 367"/>
            <p:cNvSpPr/>
            <p:nvPr/>
          </p:nvSpPr>
          <p:spPr bwMode="auto">
            <a:xfrm>
              <a:off x="2722326" y="3756025"/>
              <a:ext cx="257175" cy="255588"/>
            </a:xfrm>
            <a:custGeom>
              <a:gdLst>
                <a:gd name="T0" fmla="*/ 81 w 87"/>
                <a:gd name="T1" fmla="*/ 32 h 87"/>
                <a:gd name="T2" fmla="*/ 55 w 87"/>
                <a:gd name="T3" fmla="*/ 81 h 87"/>
                <a:gd name="T4" fmla="*/ 6 w 87"/>
                <a:gd name="T5" fmla="*/ 55 h 87"/>
                <a:gd name="T6" fmla="*/ 32 w 87"/>
                <a:gd name="T7" fmla="*/ 6 h 87"/>
                <a:gd name="T8" fmla="*/ 81 w 87"/>
                <a:gd name="T9" fmla="*/ 32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" h="87">
                  <a:moveTo>
                    <a:pt x="81" y="32"/>
                  </a:moveTo>
                  <a:cubicBezTo>
                    <a:pt x="87" y="53"/>
                    <a:pt x="76" y="75"/>
                    <a:pt x="55" y="81"/>
                  </a:cubicBezTo>
                  <a:cubicBezTo>
                    <a:pt x="34" y="87"/>
                    <a:pt x="12" y="75"/>
                    <a:pt x="6" y="55"/>
                  </a:cubicBezTo>
                  <a:cubicBezTo>
                    <a:pt x="0" y="34"/>
                    <a:pt x="12" y="12"/>
                    <a:pt x="32" y="6"/>
                  </a:cubicBezTo>
                  <a:cubicBezTo>
                    <a:pt x="53" y="0"/>
                    <a:pt x="75" y="11"/>
                    <a:pt x="81" y="32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31" name="Freeform 368"/>
            <p:cNvSpPr/>
            <p:nvPr/>
          </p:nvSpPr>
          <p:spPr bwMode="auto">
            <a:xfrm>
              <a:off x="2314339" y="3873500"/>
              <a:ext cx="468313" cy="1198563"/>
            </a:xfrm>
            <a:custGeom>
              <a:gdLst>
                <a:gd name="T0" fmla="*/ 157 w 159"/>
                <a:gd name="T1" fmla="*/ 189 h 407"/>
                <a:gd name="T2" fmla="*/ 144 w 159"/>
                <a:gd name="T3" fmla="*/ 59 h 407"/>
                <a:gd name="T4" fmla="*/ 58 w 159"/>
                <a:gd name="T5" fmla="*/ 22 h 407"/>
                <a:gd name="T6" fmla="*/ 7 w 159"/>
                <a:gd name="T7" fmla="*/ 113 h 407"/>
                <a:gd name="T8" fmla="*/ 3 w 159"/>
                <a:gd name="T9" fmla="*/ 189 h 407"/>
                <a:gd name="T10" fmla="*/ 26 w 159"/>
                <a:gd name="T11" fmla="*/ 389 h 407"/>
                <a:gd name="T12" fmla="*/ 45 w 159"/>
                <a:gd name="T13" fmla="*/ 406 h 407"/>
                <a:gd name="T14" fmla="*/ 69 w 159"/>
                <a:gd name="T15" fmla="*/ 387 h 407"/>
                <a:gd name="T16" fmla="*/ 78 w 159"/>
                <a:gd name="T17" fmla="*/ 176 h 407"/>
                <a:gd name="T18" fmla="*/ 106 w 159"/>
                <a:gd name="T19" fmla="*/ 105 h 407"/>
                <a:gd name="T20" fmla="*/ 127 w 159"/>
                <a:gd name="T21" fmla="*/ 194 h 407"/>
                <a:gd name="T22" fmla="*/ 145 w 159"/>
                <a:gd name="T23" fmla="*/ 206 h 407"/>
                <a:gd name="T24" fmla="*/ 157 w 159"/>
                <a:gd name="T25" fmla="*/ 189 h 4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59" h="407">
                  <a:moveTo>
                    <a:pt x="157" y="189"/>
                  </a:moveTo>
                  <a:cubicBezTo>
                    <a:pt x="157" y="189"/>
                    <a:pt x="144" y="60"/>
                    <a:pt x="144" y="59"/>
                  </a:cubicBezTo>
                  <a:cubicBezTo>
                    <a:pt x="141" y="2"/>
                    <a:pt x="81" y="0"/>
                    <a:pt x="58" y="22"/>
                  </a:cubicBezTo>
                  <a:cubicBezTo>
                    <a:pt x="22" y="56"/>
                    <a:pt x="12" y="89"/>
                    <a:pt x="7" y="113"/>
                  </a:cubicBezTo>
                  <a:cubicBezTo>
                    <a:pt x="0" y="144"/>
                    <a:pt x="0" y="173"/>
                    <a:pt x="3" y="189"/>
                  </a:cubicBezTo>
                  <a:cubicBezTo>
                    <a:pt x="5" y="202"/>
                    <a:pt x="26" y="389"/>
                    <a:pt x="26" y="389"/>
                  </a:cubicBezTo>
                  <a:cubicBezTo>
                    <a:pt x="28" y="398"/>
                    <a:pt x="36" y="405"/>
                    <a:pt x="45" y="406"/>
                  </a:cubicBezTo>
                  <a:cubicBezTo>
                    <a:pt x="57" y="407"/>
                    <a:pt x="67" y="399"/>
                    <a:pt x="69" y="387"/>
                  </a:cubicBezTo>
                  <a:cubicBezTo>
                    <a:pt x="78" y="176"/>
                    <a:pt x="78" y="176"/>
                    <a:pt x="78" y="176"/>
                  </a:cubicBezTo>
                  <a:cubicBezTo>
                    <a:pt x="106" y="105"/>
                    <a:pt x="106" y="105"/>
                    <a:pt x="106" y="105"/>
                  </a:cubicBezTo>
                  <a:cubicBezTo>
                    <a:pt x="127" y="194"/>
                    <a:pt x="127" y="194"/>
                    <a:pt x="127" y="194"/>
                  </a:cubicBezTo>
                  <a:cubicBezTo>
                    <a:pt x="129" y="203"/>
                    <a:pt x="137" y="208"/>
                    <a:pt x="145" y="206"/>
                  </a:cubicBezTo>
                  <a:cubicBezTo>
                    <a:pt x="153" y="205"/>
                    <a:pt x="159" y="197"/>
                    <a:pt x="157" y="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32" name="Freeform 369"/>
            <p:cNvSpPr/>
            <p:nvPr/>
          </p:nvSpPr>
          <p:spPr bwMode="auto">
            <a:xfrm>
              <a:off x="4957645" y="3752850"/>
              <a:ext cx="257175" cy="258763"/>
            </a:xfrm>
            <a:custGeom>
              <a:gdLst>
                <a:gd name="T0" fmla="*/ 81 w 87"/>
                <a:gd name="T1" fmla="*/ 33 h 88"/>
                <a:gd name="T2" fmla="*/ 55 w 87"/>
                <a:gd name="T3" fmla="*/ 82 h 88"/>
                <a:gd name="T4" fmla="*/ 6 w 87"/>
                <a:gd name="T5" fmla="*/ 55 h 88"/>
                <a:gd name="T6" fmla="*/ 32 w 87"/>
                <a:gd name="T7" fmla="*/ 7 h 88"/>
                <a:gd name="T8" fmla="*/ 81 w 87"/>
                <a:gd name="T9" fmla="*/ 33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7" h="88">
                  <a:moveTo>
                    <a:pt x="81" y="33"/>
                  </a:moveTo>
                  <a:cubicBezTo>
                    <a:pt x="87" y="53"/>
                    <a:pt x="75" y="75"/>
                    <a:pt x="55" y="82"/>
                  </a:cubicBezTo>
                  <a:cubicBezTo>
                    <a:pt x="34" y="88"/>
                    <a:pt x="12" y="76"/>
                    <a:pt x="6" y="55"/>
                  </a:cubicBezTo>
                  <a:cubicBezTo>
                    <a:pt x="0" y="35"/>
                    <a:pt x="12" y="13"/>
                    <a:pt x="32" y="7"/>
                  </a:cubicBezTo>
                  <a:cubicBezTo>
                    <a:pt x="53" y="0"/>
                    <a:pt x="75" y="12"/>
                    <a:pt x="81" y="33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35" name="Freeform 370"/>
            <p:cNvSpPr/>
            <p:nvPr/>
          </p:nvSpPr>
          <p:spPr bwMode="auto">
            <a:xfrm>
              <a:off x="4548070" y="3870325"/>
              <a:ext cx="466725" cy="1204913"/>
            </a:xfrm>
            <a:custGeom>
              <a:gdLst>
                <a:gd name="T0" fmla="*/ 157 w 158"/>
                <a:gd name="T1" fmla="*/ 189 h 409"/>
                <a:gd name="T2" fmla="*/ 144 w 158"/>
                <a:gd name="T3" fmla="*/ 59 h 409"/>
                <a:gd name="T4" fmla="*/ 62 w 158"/>
                <a:gd name="T5" fmla="*/ 22 h 409"/>
                <a:gd name="T6" fmla="*/ 6 w 158"/>
                <a:gd name="T7" fmla="*/ 113 h 409"/>
                <a:gd name="T8" fmla="*/ 3 w 158"/>
                <a:gd name="T9" fmla="*/ 190 h 409"/>
                <a:gd name="T10" fmla="*/ 37 w 158"/>
                <a:gd name="T11" fmla="*/ 289 h 409"/>
                <a:gd name="T12" fmla="*/ 18 w 158"/>
                <a:gd name="T13" fmla="*/ 383 h 409"/>
                <a:gd name="T14" fmla="*/ 33 w 158"/>
                <a:gd name="T15" fmla="*/ 407 h 409"/>
                <a:gd name="T16" fmla="*/ 57 w 158"/>
                <a:gd name="T17" fmla="*/ 392 h 409"/>
                <a:gd name="T18" fmla="*/ 83 w 158"/>
                <a:gd name="T19" fmla="*/ 299 h 409"/>
                <a:gd name="T20" fmla="*/ 86 w 158"/>
                <a:gd name="T21" fmla="*/ 275 h 409"/>
                <a:gd name="T22" fmla="*/ 74 w 158"/>
                <a:gd name="T23" fmla="*/ 198 h 409"/>
                <a:gd name="T24" fmla="*/ 106 w 158"/>
                <a:gd name="T25" fmla="*/ 106 h 409"/>
                <a:gd name="T26" fmla="*/ 127 w 158"/>
                <a:gd name="T27" fmla="*/ 195 h 409"/>
                <a:gd name="T28" fmla="*/ 145 w 158"/>
                <a:gd name="T29" fmla="*/ 207 h 409"/>
                <a:gd name="T30" fmla="*/ 157 w 158"/>
                <a:gd name="T31" fmla="*/ 189 h 40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58" h="409">
                  <a:moveTo>
                    <a:pt x="157" y="189"/>
                  </a:moveTo>
                  <a:cubicBezTo>
                    <a:pt x="157" y="189"/>
                    <a:pt x="144" y="60"/>
                    <a:pt x="144" y="59"/>
                  </a:cubicBezTo>
                  <a:cubicBezTo>
                    <a:pt x="141" y="3"/>
                    <a:pt x="85" y="0"/>
                    <a:pt x="62" y="22"/>
                  </a:cubicBezTo>
                  <a:cubicBezTo>
                    <a:pt x="26" y="57"/>
                    <a:pt x="12" y="90"/>
                    <a:pt x="6" y="113"/>
                  </a:cubicBezTo>
                  <a:cubicBezTo>
                    <a:pt x="0" y="144"/>
                    <a:pt x="1" y="173"/>
                    <a:pt x="3" y="190"/>
                  </a:cubicBezTo>
                  <a:cubicBezTo>
                    <a:pt x="6" y="217"/>
                    <a:pt x="31" y="275"/>
                    <a:pt x="37" y="289"/>
                  </a:cubicBezTo>
                  <a:cubicBezTo>
                    <a:pt x="18" y="383"/>
                    <a:pt x="18" y="383"/>
                    <a:pt x="18" y="383"/>
                  </a:cubicBezTo>
                  <a:cubicBezTo>
                    <a:pt x="16" y="393"/>
                    <a:pt x="22" y="404"/>
                    <a:pt x="33" y="407"/>
                  </a:cubicBezTo>
                  <a:cubicBezTo>
                    <a:pt x="43" y="409"/>
                    <a:pt x="54" y="403"/>
                    <a:pt x="57" y="392"/>
                  </a:cubicBezTo>
                  <a:cubicBezTo>
                    <a:pt x="83" y="299"/>
                    <a:pt x="83" y="299"/>
                    <a:pt x="83" y="299"/>
                  </a:cubicBezTo>
                  <a:cubicBezTo>
                    <a:pt x="87" y="290"/>
                    <a:pt x="87" y="283"/>
                    <a:pt x="86" y="275"/>
                  </a:cubicBezTo>
                  <a:cubicBezTo>
                    <a:pt x="74" y="198"/>
                    <a:pt x="74" y="198"/>
                    <a:pt x="74" y="198"/>
                  </a:cubicBezTo>
                  <a:cubicBezTo>
                    <a:pt x="74" y="144"/>
                    <a:pt x="106" y="106"/>
                    <a:pt x="106" y="106"/>
                  </a:cubicBezTo>
                  <a:cubicBezTo>
                    <a:pt x="127" y="195"/>
                    <a:pt x="127" y="195"/>
                    <a:pt x="127" y="195"/>
                  </a:cubicBezTo>
                  <a:cubicBezTo>
                    <a:pt x="129" y="203"/>
                    <a:pt x="137" y="209"/>
                    <a:pt x="145" y="207"/>
                  </a:cubicBezTo>
                  <a:cubicBezTo>
                    <a:pt x="153" y="206"/>
                    <a:pt x="158" y="198"/>
                    <a:pt x="157" y="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grpSp>
          <p:nvGrpSpPr>
            <p:cNvPr id="36" name="组合 23"/>
            <p:cNvGrpSpPr/>
            <p:nvPr/>
          </p:nvGrpSpPr>
          <p:grpSpPr>
            <a:xfrm>
              <a:off x="6992939" y="3829050"/>
              <a:ext cx="865188" cy="1241426"/>
              <a:chOff x="6992939" y="3829050"/>
              <a:chExt cx="865188" cy="1241426"/>
            </a:xfrm>
          </p:grpSpPr>
          <p:sp>
            <p:nvSpPr>
              <p:cNvPr id="37" name="Freeform 371"/>
              <p:cNvSpPr/>
              <p:nvPr/>
            </p:nvSpPr>
            <p:spPr bwMode="auto">
              <a:xfrm>
                <a:off x="7599364" y="3829050"/>
                <a:ext cx="258763" cy="260350"/>
              </a:xfrm>
              <a:custGeom>
                <a:gdLst>
                  <a:gd name="T0" fmla="*/ 82 w 88"/>
                  <a:gd name="T1" fmla="*/ 33 h 88"/>
                  <a:gd name="T2" fmla="*/ 55 w 88"/>
                  <a:gd name="T3" fmla="*/ 81 h 88"/>
                  <a:gd name="T4" fmla="*/ 7 w 88"/>
                  <a:gd name="T5" fmla="*/ 55 h 88"/>
                  <a:gd name="T6" fmla="*/ 33 w 88"/>
                  <a:gd name="T7" fmla="*/ 6 h 88"/>
                  <a:gd name="T8" fmla="*/ 82 w 88"/>
                  <a:gd name="T9" fmla="*/ 33 h 8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88" h="88">
                    <a:moveTo>
                      <a:pt x="82" y="33"/>
                    </a:moveTo>
                    <a:cubicBezTo>
                      <a:pt x="88" y="53"/>
                      <a:pt x="76" y="75"/>
                      <a:pt x="55" y="81"/>
                    </a:cubicBezTo>
                    <a:cubicBezTo>
                      <a:pt x="35" y="88"/>
                      <a:pt x="13" y="76"/>
                      <a:pt x="7" y="55"/>
                    </a:cubicBezTo>
                    <a:cubicBezTo>
                      <a:pt x="0" y="35"/>
                      <a:pt x="12" y="13"/>
                      <a:pt x="33" y="6"/>
                    </a:cubicBezTo>
                    <a:cubicBezTo>
                      <a:pt x="54" y="0"/>
                      <a:pt x="75" y="12"/>
                      <a:pt x="82" y="33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9753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9507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79197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38950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98704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58457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18211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77964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新宋体"/>
                </a:endParaRPr>
              </a:p>
            </p:txBody>
          </p:sp>
          <p:sp>
            <p:nvSpPr>
              <p:cNvPr id="38" name="Freeform 372"/>
              <p:cNvSpPr/>
              <p:nvPr/>
            </p:nvSpPr>
            <p:spPr bwMode="auto">
              <a:xfrm>
                <a:off x="6992939" y="3897313"/>
                <a:ext cx="668338" cy="1173163"/>
              </a:xfrm>
              <a:custGeom>
                <a:gdLst>
                  <a:gd name="T0" fmla="*/ 226 w 227"/>
                  <a:gd name="T1" fmla="*/ 202 h 398"/>
                  <a:gd name="T2" fmla="*/ 213 w 227"/>
                  <a:gd name="T3" fmla="*/ 72 h 398"/>
                  <a:gd name="T4" fmla="*/ 124 w 227"/>
                  <a:gd name="T5" fmla="*/ 26 h 398"/>
                  <a:gd name="T6" fmla="*/ 69 w 227"/>
                  <a:gd name="T7" fmla="*/ 122 h 398"/>
                  <a:gd name="T8" fmla="*/ 61 w 227"/>
                  <a:gd name="T9" fmla="*/ 198 h 398"/>
                  <a:gd name="T10" fmla="*/ 50 w 227"/>
                  <a:gd name="T11" fmla="*/ 270 h 398"/>
                  <a:gd name="T12" fmla="*/ 49 w 227"/>
                  <a:gd name="T13" fmla="*/ 272 h 398"/>
                  <a:gd name="T14" fmla="*/ 5 w 227"/>
                  <a:gd name="T15" fmla="*/ 364 h 398"/>
                  <a:gd name="T16" fmla="*/ 14 w 227"/>
                  <a:gd name="T17" fmla="*/ 391 h 398"/>
                  <a:gd name="T18" fmla="*/ 40 w 227"/>
                  <a:gd name="T19" fmla="*/ 382 h 398"/>
                  <a:gd name="T20" fmla="*/ 92 w 227"/>
                  <a:gd name="T21" fmla="*/ 294 h 398"/>
                  <a:gd name="T22" fmla="*/ 92 w 227"/>
                  <a:gd name="T23" fmla="*/ 293 h 398"/>
                  <a:gd name="T24" fmla="*/ 97 w 227"/>
                  <a:gd name="T25" fmla="*/ 283 h 398"/>
                  <a:gd name="T26" fmla="*/ 102 w 227"/>
                  <a:gd name="T27" fmla="*/ 261 h 398"/>
                  <a:gd name="T28" fmla="*/ 123 w 227"/>
                  <a:gd name="T29" fmla="*/ 283 h 398"/>
                  <a:gd name="T30" fmla="*/ 125 w 227"/>
                  <a:gd name="T31" fmla="*/ 378 h 398"/>
                  <a:gd name="T32" fmla="*/ 145 w 227"/>
                  <a:gd name="T33" fmla="*/ 398 h 398"/>
                  <a:gd name="T34" fmla="*/ 165 w 227"/>
                  <a:gd name="T35" fmla="*/ 379 h 398"/>
                  <a:gd name="T36" fmla="*/ 170 w 227"/>
                  <a:gd name="T37" fmla="*/ 282 h 398"/>
                  <a:gd name="T38" fmla="*/ 167 w 227"/>
                  <a:gd name="T39" fmla="*/ 258 h 398"/>
                  <a:gd name="T40" fmla="*/ 143 w 227"/>
                  <a:gd name="T41" fmla="*/ 192 h 398"/>
                  <a:gd name="T42" fmla="*/ 175 w 227"/>
                  <a:gd name="T43" fmla="*/ 100 h 398"/>
                  <a:gd name="T44" fmla="*/ 196 w 227"/>
                  <a:gd name="T45" fmla="*/ 208 h 398"/>
                  <a:gd name="T46" fmla="*/ 214 w 227"/>
                  <a:gd name="T47" fmla="*/ 220 h 398"/>
                  <a:gd name="T48" fmla="*/ 226 w 227"/>
                  <a:gd name="T49" fmla="*/ 202 h 39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226" h="398">
                    <a:moveTo>
                      <a:pt x="226" y="202"/>
                    </a:moveTo>
                    <a:cubicBezTo>
                      <a:pt x="226" y="202"/>
                      <a:pt x="213" y="73"/>
                      <a:pt x="213" y="72"/>
                    </a:cubicBezTo>
                    <a:cubicBezTo>
                      <a:pt x="210" y="16"/>
                      <a:pt x="157" y="0"/>
                      <a:pt x="124" y="26"/>
                    </a:cubicBezTo>
                    <a:cubicBezTo>
                      <a:pt x="85" y="57"/>
                      <a:pt x="74" y="99"/>
                      <a:pt x="69" y="122"/>
                    </a:cubicBezTo>
                    <a:cubicBezTo>
                      <a:pt x="65" y="141"/>
                      <a:pt x="60" y="159"/>
                      <a:pt x="61" y="198"/>
                    </a:cubicBezTo>
                    <a:cubicBezTo>
                      <a:pt x="50" y="270"/>
                      <a:pt x="50" y="270"/>
                      <a:pt x="50" y="270"/>
                    </a:cubicBezTo>
                    <a:cubicBezTo>
                      <a:pt x="50" y="271"/>
                      <a:pt x="49" y="271"/>
                      <a:pt x="49" y="272"/>
                    </a:cubicBezTo>
                    <a:cubicBezTo>
                      <a:pt x="5" y="364"/>
                      <a:pt x="5" y="364"/>
                      <a:pt x="5" y="364"/>
                    </a:cubicBezTo>
                    <a:cubicBezTo>
                      <a:pt x="0" y="373"/>
                      <a:pt x="4" y="385"/>
                      <a:pt x="14" y="391"/>
                    </a:cubicBezTo>
                    <a:cubicBezTo>
                      <a:pt x="23" y="396"/>
                      <a:pt x="35" y="392"/>
                      <a:pt x="40" y="382"/>
                    </a:cubicBezTo>
                    <a:cubicBezTo>
                      <a:pt x="92" y="294"/>
                      <a:pt x="92" y="294"/>
                      <a:pt x="92" y="294"/>
                    </a:cubicBezTo>
                    <a:cubicBezTo>
                      <a:pt x="92" y="294"/>
                      <a:pt x="92" y="294"/>
                      <a:pt x="92" y="293"/>
                    </a:cubicBezTo>
                    <a:cubicBezTo>
                      <a:pt x="94" y="291"/>
                      <a:pt x="96" y="287"/>
                      <a:pt x="97" y="283"/>
                    </a:cubicBezTo>
                    <a:cubicBezTo>
                      <a:pt x="102" y="261"/>
                      <a:pt x="102" y="261"/>
                      <a:pt x="102" y="261"/>
                    </a:cubicBezTo>
                    <a:cubicBezTo>
                      <a:pt x="112" y="270"/>
                      <a:pt x="120" y="278"/>
                      <a:pt x="123" y="283"/>
                    </a:cubicBezTo>
                    <a:cubicBezTo>
                      <a:pt x="125" y="378"/>
                      <a:pt x="125" y="378"/>
                      <a:pt x="125" y="378"/>
                    </a:cubicBezTo>
                    <a:cubicBezTo>
                      <a:pt x="125" y="389"/>
                      <a:pt x="134" y="398"/>
                      <a:pt x="145" y="398"/>
                    </a:cubicBezTo>
                    <a:cubicBezTo>
                      <a:pt x="156" y="398"/>
                      <a:pt x="165" y="390"/>
                      <a:pt x="165" y="379"/>
                    </a:cubicBezTo>
                    <a:cubicBezTo>
                      <a:pt x="170" y="282"/>
                      <a:pt x="170" y="282"/>
                      <a:pt x="170" y="282"/>
                    </a:cubicBezTo>
                    <a:cubicBezTo>
                      <a:pt x="171" y="272"/>
                      <a:pt x="170" y="266"/>
                      <a:pt x="167" y="258"/>
                    </a:cubicBezTo>
                    <a:cubicBezTo>
                      <a:pt x="143" y="192"/>
                      <a:pt x="143" y="192"/>
                      <a:pt x="143" y="192"/>
                    </a:cubicBezTo>
                    <a:cubicBezTo>
                      <a:pt x="143" y="138"/>
                      <a:pt x="175" y="100"/>
                      <a:pt x="175" y="100"/>
                    </a:cubicBezTo>
                    <a:cubicBezTo>
                      <a:pt x="196" y="208"/>
                      <a:pt x="196" y="208"/>
                      <a:pt x="196" y="208"/>
                    </a:cubicBezTo>
                    <a:cubicBezTo>
                      <a:pt x="198" y="216"/>
                      <a:pt x="206" y="222"/>
                      <a:pt x="214" y="220"/>
                    </a:cubicBezTo>
                    <a:cubicBezTo>
                      <a:pt x="222" y="219"/>
                      <a:pt x="227" y="211"/>
                      <a:pt x="226" y="202"/>
                    </a:cubicBez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59753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9507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79197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38950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98704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58457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182110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779645" algn="l" defTabSz="119443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ea typeface="新宋体"/>
                </a:endParaRPr>
              </a:p>
            </p:txBody>
          </p:sp>
        </p:grpSp>
      </p:grpSp>
      <p:sp>
        <p:nvSpPr>
          <p:cNvPr id="10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2319F3-9B87-4156-A84C-BA561B75119B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1028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045103" y="1154448"/>
            <a:ext cx="1815584" cy="592516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适用对象</a:t>
            </a:r>
            <a:endParaRPr lang="zh-CN" altLang="en-US" sz="3100" b="1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4573180" y="4617868"/>
            <a:ext cx="2858265" cy="2623803"/>
            <a:chOff x="8636012" y="1643067"/>
            <a:chExt cx="1725615" cy="1535118"/>
          </a:xfrm>
        </p:grpSpPr>
        <p:sp>
          <p:nvSpPr>
            <p:cNvPr id="14" name="Freeform 375"/>
            <p:cNvSpPr/>
            <p:nvPr/>
          </p:nvSpPr>
          <p:spPr bwMode="auto">
            <a:xfrm>
              <a:off x="8636012" y="2255844"/>
              <a:ext cx="406401" cy="319089"/>
            </a:xfrm>
            <a:custGeom>
              <a:gdLst>
                <a:gd name="T0" fmla="*/ 256 w 256"/>
                <a:gd name="T1" fmla="*/ 201 h 201"/>
                <a:gd name="T2" fmla="*/ 63 w 256"/>
                <a:gd name="T3" fmla="*/ 201 h 201"/>
                <a:gd name="T4" fmla="*/ 0 w 256"/>
                <a:gd name="T5" fmla="*/ 12 h 201"/>
                <a:gd name="T6" fmla="*/ 32 w 256"/>
                <a:gd name="T7" fmla="*/ 0 h 201"/>
                <a:gd name="T8" fmla="*/ 87 w 256"/>
                <a:gd name="T9" fmla="*/ 166 h 201"/>
                <a:gd name="T10" fmla="*/ 256 w 256"/>
                <a:gd name="T11" fmla="*/ 166 h 201"/>
                <a:gd name="T12" fmla="*/ 256 w 256"/>
                <a:gd name="T13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6" h="201">
                  <a:moveTo>
                    <a:pt x="256" y="201"/>
                  </a:moveTo>
                  <a:lnTo>
                    <a:pt x="63" y="201"/>
                  </a:lnTo>
                  <a:lnTo>
                    <a:pt x="0" y="12"/>
                  </a:lnTo>
                  <a:lnTo>
                    <a:pt x="32" y="0"/>
                  </a:lnTo>
                  <a:lnTo>
                    <a:pt x="87" y="166"/>
                  </a:lnTo>
                  <a:lnTo>
                    <a:pt x="256" y="166"/>
                  </a:lnTo>
                  <a:lnTo>
                    <a:pt x="256" y="201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5" name="Freeform 376"/>
            <p:cNvSpPr/>
            <p:nvPr/>
          </p:nvSpPr>
          <p:spPr bwMode="auto">
            <a:xfrm>
              <a:off x="8645537" y="2606683"/>
              <a:ext cx="631826" cy="571502"/>
            </a:xfrm>
            <a:custGeom>
              <a:gdLst>
                <a:gd name="T0" fmla="*/ 398 w 398"/>
                <a:gd name="T1" fmla="*/ 0 h 360"/>
                <a:gd name="T2" fmla="*/ 0 w 398"/>
                <a:gd name="T3" fmla="*/ 0 h 360"/>
                <a:gd name="T4" fmla="*/ 0 w 398"/>
                <a:gd name="T5" fmla="*/ 360 h 360"/>
                <a:gd name="T6" fmla="*/ 239 w 398"/>
                <a:gd name="T7" fmla="*/ 360 h 360"/>
                <a:gd name="T8" fmla="*/ 239 w 398"/>
                <a:gd name="T9" fmla="*/ 28 h 360"/>
                <a:gd name="T10" fmla="*/ 398 w 398"/>
                <a:gd name="T11" fmla="*/ 28 h 360"/>
                <a:gd name="T12" fmla="*/ 398 w 398"/>
                <a:gd name="T13" fmla="*/ 0 h 3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8" h="360">
                  <a:moveTo>
                    <a:pt x="398" y="0"/>
                  </a:moveTo>
                  <a:lnTo>
                    <a:pt x="0" y="0"/>
                  </a:lnTo>
                  <a:lnTo>
                    <a:pt x="0" y="360"/>
                  </a:lnTo>
                  <a:lnTo>
                    <a:pt x="239" y="360"/>
                  </a:lnTo>
                  <a:lnTo>
                    <a:pt x="239" y="28"/>
                  </a:lnTo>
                  <a:lnTo>
                    <a:pt x="398" y="28"/>
                  </a:lnTo>
                  <a:lnTo>
                    <a:pt x="398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6" name="Freeform 377"/>
            <p:cNvSpPr/>
            <p:nvPr/>
          </p:nvSpPr>
          <p:spPr bwMode="auto">
            <a:xfrm>
              <a:off x="9113850" y="2071693"/>
              <a:ext cx="261938" cy="261938"/>
            </a:xfrm>
            <a:custGeom>
              <a:gdLst>
                <a:gd name="T0" fmla="*/ 25 w 89"/>
                <a:gd name="T1" fmla="*/ 78 h 89"/>
                <a:gd name="T2" fmla="*/ 78 w 89"/>
                <a:gd name="T3" fmla="*/ 63 h 89"/>
                <a:gd name="T4" fmla="*/ 63 w 89"/>
                <a:gd name="T5" fmla="*/ 10 h 89"/>
                <a:gd name="T6" fmla="*/ 10 w 89"/>
                <a:gd name="T7" fmla="*/ 25 h 89"/>
                <a:gd name="T8" fmla="*/ 25 w 89"/>
                <a:gd name="T9" fmla="*/ 78 h 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9" h="89">
                  <a:moveTo>
                    <a:pt x="25" y="78"/>
                  </a:moveTo>
                  <a:cubicBezTo>
                    <a:pt x="44" y="89"/>
                    <a:pt x="68" y="82"/>
                    <a:pt x="78" y="63"/>
                  </a:cubicBezTo>
                  <a:cubicBezTo>
                    <a:pt x="89" y="45"/>
                    <a:pt x="82" y="21"/>
                    <a:pt x="63" y="10"/>
                  </a:cubicBezTo>
                  <a:cubicBezTo>
                    <a:pt x="45" y="0"/>
                    <a:pt x="21" y="6"/>
                    <a:pt x="10" y="25"/>
                  </a:cubicBezTo>
                  <a:cubicBezTo>
                    <a:pt x="0" y="44"/>
                    <a:pt x="6" y="67"/>
                    <a:pt x="25" y="7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7" name="Freeform 378"/>
            <p:cNvSpPr/>
            <p:nvPr/>
          </p:nvSpPr>
          <p:spPr bwMode="auto">
            <a:xfrm>
              <a:off x="9136075" y="2295532"/>
              <a:ext cx="601663" cy="841378"/>
            </a:xfrm>
            <a:custGeom>
              <a:gdLst>
                <a:gd name="T0" fmla="*/ 51 w 204"/>
                <a:gd name="T1" fmla="*/ 96 h 286"/>
                <a:gd name="T2" fmla="*/ 81 w 204"/>
                <a:gd name="T3" fmla="*/ 76 h 286"/>
                <a:gd name="T4" fmla="*/ 110 w 204"/>
                <a:gd name="T5" fmla="*/ 120 h 286"/>
                <a:gd name="T6" fmla="*/ 59 w 204"/>
                <a:gd name="T7" fmla="*/ 124 h 286"/>
                <a:gd name="T8" fmla="*/ 29 w 204"/>
                <a:gd name="T9" fmla="*/ 171 h 286"/>
                <a:gd name="T10" fmla="*/ 57 w 204"/>
                <a:gd name="T11" fmla="*/ 268 h 286"/>
                <a:gd name="T12" fmla="*/ 81 w 204"/>
                <a:gd name="T13" fmla="*/ 283 h 286"/>
                <a:gd name="T14" fmla="*/ 96 w 204"/>
                <a:gd name="T15" fmla="*/ 261 h 286"/>
                <a:gd name="T16" fmla="*/ 82 w 204"/>
                <a:gd name="T17" fmla="*/ 179 h 286"/>
                <a:gd name="T18" fmla="*/ 139 w 204"/>
                <a:gd name="T19" fmla="*/ 179 h 286"/>
                <a:gd name="T20" fmla="*/ 179 w 204"/>
                <a:gd name="T21" fmla="*/ 101 h 286"/>
                <a:gd name="T22" fmla="*/ 135 w 204"/>
                <a:gd name="T23" fmla="*/ 27 h 286"/>
                <a:gd name="T24" fmla="*/ 65 w 204"/>
                <a:gd name="T25" fmla="*/ 23 h 286"/>
                <a:gd name="T26" fmla="*/ 39 w 204"/>
                <a:gd name="T27" fmla="*/ 52 h 286"/>
                <a:gd name="T28" fmla="*/ 32 w 204"/>
                <a:gd name="T29" fmla="*/ 23 h 286"/>
                <a:gd name="T30" fmla="*/ 13 w 204"/>
                <a:gd name="T31" fmla="*/ 11 h 286"/>
                <a:gd name="T32" fmla="*/ 1 w 204"/>
                <a:gd name="T33" fmla="*/ 30 h 286"/>
                <a:gd name="T34" fmla="*/ 7 w 204"/>
                <a:gd name="T35" fmla="*/ 80 h 286"/>
                <a:gd name="T36" fmla="*/ 51 w 204"/>
                <a:gd name="T37" fmla="*/ 96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04" h="286">
                  <a:moveTo>
                    <a:pt x="51" y="96"/>
                  </a:moveTo>
                  <a:cubicBezTo>
                    <a:pt x="81" y="76"/>
                    <a:pt x="81" y="76"/>
                    <a:pt x="81" y="76"/>
                  </a:cubicBezTo>
                  <a:cubicBezTo>
                    <a:pt x="110" y="120"/>
                    <a:pt x="110" y="120"/>
                    <a:pt x="110" y="120"/>
                  </a:cubicBezTo>
                  <a:cubicBezTo>
                    <a:pt x="59" y="124"/>
                    <a:pt x="59" y="124"/>
                    <a:pt x="59" y="124"/>
                  </a:cubicBezTo>
                  <a:cubicBezTo>
                    <a:pt x="34" y="126"/>
                    <a:pt x="22" y="145"/>
                    <a:pt x="29" y="171"/>
                  </a:cubicBezTo>
                  <a:cubicBezTo>
                    <a:pt x="57" y="268"/>
                    <a:pt x="57" y="268"/>
                    <a:pt x="57" y="268"/>
                  </a:cubicBezTo>
                  <a:cubicBezTo>
                    <a:pt x="60" y="278"/>
                    <a:pt x="70" y="286"/>
                    <a:pt x="81" y="283"/>
                  </a:cubicBezTo>
                  <a:cubicBezTo>
                    <a:pt x="92" y="281"/>
                    <a:pt x="98" y="272"/>
                    <a:pt x="96" y="261"/>
                  </a:cubicBezTo>
                  <a:cubicBezTo>
                    <a:pt x="82" y="179"/>
                    <a:pt x="82" y="179"/>
                    <a:pt x="82" y="179"/>
                  </a:cubicBezTo>
                  <a:cubicBezTo>
                    <a:pt x="139" y="179"/>
                    <a:pt x="139" y="179"/>
                    <a:pt x="139" y="179"/>
                  </a:cubicBezTo>
                  <a:cubicBezTo>
                    <a:pt x="170" y="182"/>
                    <a:pt x="204" y="147"/>
                    <a:pt x="179" y="101"/>
                  </a:cubicBezTo>
                  <a:cubicBezTo>
                    <a:pt x="178" y="101"/>
                    <a:pt x="135" y="27"/>
                    <a:pt x="135" y="27"/>
                  </a:cubicBezTo>
                  <a:cubicBezTo>
                    <a:pt x="120" y="1"/>
                    <a:pt x="88" y="0"/>
                    <a:pt x="65" y="23"/>
                  </a:cubicBezTo>
                  <a:cubicBezTo>
                    <a:pt x="39" y="52"/>
                    <a:pt x="39" y="52"/>
                    <a:pt x="39" y="52"/>
                  </a:cubicBezTo>
                  <a:cubicBezTo>
                    <a:pt x="32" y="23"/>
                    <a:pt x="32" y="23"/>
                    <a:pt x="32" y="23"/>
                  </a:cubicBezTo>
                  <a:cubicBezTo>
                    <a:pt x="30" y="15"/>
                    <a:pt x="22" y="9"/>
                    <a:pt x="13" y="11"/>
                  </a:cubicBezTo>
                  <a:cubicBezTo>
                    <a:pt x="5" y="13"/>
                    <a:pt x="0" y="21"/>
                    <a:pt x="1" y="30"/>
                  </a:cubicBezTo>
                  <a:cubicBezTo>
                    <a:pt x="7" y="80"/>
                    <a:pt x="7" y="80"/>
                    <a:pt x="7" y="80"/>
                  </a:cubicBezTo>
                  <a:cubicBezTo>
                    <a:pt x="11" y="103"/>
                    <a:pt x="34" y="108"/>
                    <a:pt x="51" y="96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8" name="Oval 379"/>
            <p:cNvSpPr>
              <a:spLocks noChangeArrowheads="1"/>
            </p:cNvSpPr>
            <p:nvPr/>
          </p:nvSpPr>
          <p:spPr bwMode="auto">
            <a:xfrm>
              <a:off x="9490088" y="3132147"/>
              <a:ext cx="47625" cy="4603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9" name="Oval 380"/>
            <p:cNvSpPr>
              <a:spLocks noChangeArrowheads="1"/>
            </p:cNvSpPr>
            <p:nvPr/>
          </p:nvSpPr>
          <p:spPr bwMode="auto">
            <a:xfrm>
              <a:off x="9761551" y="3132147"/>
              <a:ext cx="46038" cy="4603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20" name="Oval 381"/>
            <p:cNvSpPr>
              <a:spLocks noChangeArrowheads="1"/>
            </p:cNvSpPr>
            <p:nvPr/>
          </p:nvSpPr>
          <p:spPr bwMode="auto">
            <a:xfrm>
              <a:off x="9625026" y="3132147"/>
              <a:ext cx="47625" cy="46038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21" name="Freeform 382"/>
            <p:cNvSpPr/>
            <p:nvPr/>
          </p:nvSpPr>
          <p:spPr bwMode="auto">
            <a:xfrm>
              <a:off x="9445638" y="2460632"/>
              <a:ext cx="506413" cy="665165"/>
            </a:xfrm>
            <a:custGeom>
              <a:gdLst>
                <a:gd name="T0" fmla="*/ 161 w 172"/>
                <a:gd name="T1" fmla="*/ 2 h 226"/>
                <a:gd name="T2" fmla="*/ 147 w 172"/>
                <a:gd name="T3" fmla="*/ 10 h 226"/>
                <a:gd name="T4" fmla="*/ 122 w 172"/>
                <a:gd name="T5" fmla="*/ 110 h 226"/>
                <a:gd name="T6" fmla="*/ 112 w 172"/>
                <a:gd name="T7" fmla="*/ 128 h 226"/>
                <a:gd name="T8" fmla="*/ 91 w 172"/>
                <a:gd name="T9" fmla="*/ 136 h 226"/>
                <a:gd name="T10" fmla="*/ 12 w 172"/>
                <a:gd name="T11" fmla="*/ 136 h 226"/>
                <a:gd name="T12" fmla="*/ 0 w 172"/>
                <a:gd name="T13" fmla="*/ 148 h 226"/>
                <a:gd name="T14" fmla="*/ 12 w 172"/>
                <a:gd name="T15" fmla="*/ 160 h 226"/>
                <a:gd name="T16" fmla="*/ 60 w 172"/>
                <a:gd name="T17" fmla="*/ 160 h 226"/>
                <a:gd name="T18" fmla="*/ 60 w 172"/>
                <a:gd name="T19" fmla="*/ 206 h 226"/>
                <a:gd name="T20" fmla="*/ 34 w 172"/>
                <a:gd name="T21" fmla="*/ 206 h 226"/>
                <a:gd name="T22" fmla="*/ 18 w 172"/>
                <a:gd name="T23" fmla="*/ 223 h 226"/>
                <a:gd name="T24" fmla="*/ 18 w 172"/>
                <a:gd name="T25" fmla="*/ 226 h 226"/>
                <a:gd name="T26" fmla="*/ 28 w 172"/>
                <a:gd name="T27" fmla="*/ 226 h 226"/>
                <a:gd name="T28" fmla="*/ 28 w 172"/>
                <a:gd name="T29" fmla="*/ 223 h 226"/>
                <a:gd name="T30" fmla="*/ 34 w 172"/>
                <a:gd name="T31" fmla="*/ 217 h 226"/>
                <a:gd name="T32" fmla="*/ 64 w 172"/>
                <a:gd name="T33" fmla="*/ 217 h 226"/>
                <a:gd name="T34" fmla="*/ 64 w 172"/>
                <a:gd name="T35" fmla="*/ 225 h 226"/>
                <a:gd name="T36" fmla="*/ 73 w 172"/>
                <a:gd name="T37" fmla="*/ 225 h 226"/>
                <a:gd name="T38" fmla="*/ 73 w 172"/>
                <a:gd name="T39" fmla="*/ 217 h 226"/>
                <a:gd name="T40" fmla="*/ 103 w 172"/>
                <a:gd name="T41" fmla="*/ 217 h 226"/>
                <a:gd name="T42" fmla="*/ 109 w 172"/>
                <a:gd name="T43" fmla="*/ 223 h 226"/>
                <a:gd name="T44" fmla="*/ 109 w 172"/>
                <a:gd name="T45" fmla="*/ 226 h 226"/>
                <a:gd name="T46" fmla="*/ 120 w 172"/>
                <a:gd name="T47" fmla="*/ 226 h 226"/>
                <a:gd name="T48" fmla="*/ 120 w 172"/>
                <a:gd name="T49" fmla="*/ 223 h 226"/>
                <a:gd name="T50" fmla="*/ 103 w 172"/>
                <a:gd name="T51" fmla="*/ 206 h 226"/>
                <a:gd name="T52" fmla="*/ 78 w 172"/>
                <a:gd name="T53" fmla="*/ 206 h 226"/>
                <a:gd name="T54" fmla="*/ 78 w 172"/>
                <a:gd name="T55" fmla="*/ 160 h 226"/>
                <a:gd name="T56" fmla="*/ 91 w 172"/>
                <a:gd name="T57" fmla="*/ 160 h 226"/>
                <a:gd name="T58" fmla="*/ 130 w 172"/>
                <a:gd name="T59" fmla="*/ 144 h 226"/>
                <a:gd name="T60" fmla="*/ 145 w 172"/>
                <a:gd name="T61" fmla="*/ 116 h 226"/>
                <a:gd name="T62" fmla="*/ 170 w 172"/>
                <a:gd name="T63" fmla="*/ 16 h 226"/>
                <a:gd name="T64" fmla="*/ 161 w 172"/>
                <a:gd name="T65" fmla="*/ 2 h 2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2" h="226">
                  <a:moveTo>
                    <a:pt x="161" y="2"/>
                  </a:moveTo>
                  <a:cubicBezTo>
                    <a:pt x="155" y="0"/>
                    <a:pt x="149" y="4"/>
                    <a:pt x="147" y="10"/>
                  </a:cubicBezTo>
                  <a:cubicBezTo>
                    <a:pt x="122" y="110"/>
                    <a:pt x="122" y="110"/>
                    <a:pt x="122" y="110"/>
                  </a:cubicBezTo>
                  <a:cubicBezTo>
                    <a:pt x="120" y="117"/>
                    <a:pt x="117" y="123"/>
                    <a:pt x="112" y="128"/>
                  </a:cubicBezTo>
                  <a:cubicBezTo>
                    <a:pt x="107" y="133"/>
                    <a:pt x="100" y="136"/>
                    <a:pt x="91" y="136"/>
                  </a:cubicBezTo>
                  <a:cubicBezTo>
                    <a:pt x="12" y="136"/>
                    <a:pt x="12" y="136"/>
                    <a:pt x="12" y="136"/>
                  </a:cubicBezTo>
                  <a:cubicBezTo>
                    <a:pt x="5" y="136"/>
                    <a:pt x="0" y="142"/>
                    <a:pt x="0" y="148"/>
                  </a:cubicBezTo>
                  <a:cubicBezTo>
                    <a:pt x="0" y="155"/>
                    <a:pt x="5" y="160"/>
                    <a:pt x="12" y="160"/>
                  </a:cubicBezTo>
                  <a:cubicBezTo>
                    <a:pt x="60" y="160"/>
                    <a:pt x="60" y="160"/>
                    <a:pt x="60" y="160"/>
                  </a:cubicBezTo>
                  <a:cubicBezTo>
                    <a:pt x="60" y="206"/>
                    <a:pt x="60" y="206"/>
                    <a:pt x="60" y="206"/>
                  </a:cubicBezTo>
                  <a:cubicBezTo>
                    <a:pt x="34" y="206"/>
                    <a:pt x="34" y="206"/>
                    <a:pt x="34" y="206"/>
                  </a:cubicBezTo>
                  <a:cubicBezTo>
                    <a:pt x="25" y="206"/>
                    <a:pt x="18" y="214"/>
                    <a:pt x="18" y="223"/>
                  </a:cubicBezTo>
                  <a:cubicBezTo>
                    <a:pt x="18" y="226"/>
                    <a:pt x="18" y="226"/>
                    <a:pt x="18" y="226"/>
                  </a:cubicBezTo>
                  <a:cubicBezTo>
                    <a:pt x="28" y="226"/>
                    <a:pt x="28" y="226"/>
                    <a:pt x="28" y="226"/>
                  </a:cubicBezTo>
                  <a:cubicBezTo>
                    <a:pt x="28" y="223"/>
                    <a:pt x="28" y="223"/>
                    <a:pt x="28" y="223"/>
                  </a:cubicBezTo>
                  <a:cubicBezTo>
                    <a:pt x="28" y="220"/>
                    <a:pt x="31" y="217"/>
                    <a:pt x="34" y="217"/>
                  </a:cubicBezTo>
                  <a:cubicBezTo>
                    <a:pt x="64" y="217"/>
                    <a:pt x="64" y="217"/>
                    <a:pt x="64" y="217"/>
                  </a:cubicBezTo>
                  <a:cubicBezTo>
                    <a:pt x="64" y="225"/>
                    <a:pt x="64" y="225"/>
                    <a:pt x="64" y="225"/>
                  </a:cubicBezTo>
                  <a:cubicBezTo>
                    <a:pt x="73" y="225"/>
                    <a:pt x="73" y="225"/>
                    <a:pt x="73" y="225"/>
                  </a:cubicBezTo>
                  <a:cubicBezTo>
                    <a:pt x="73" y="217"/>
                    <a:pt x="73" y="217"/>
                    <a:pt x="73" y="217"/>
                  </a:cubicBezTo>
                  <a:cubicBezTo>
                    <a:pt x="103" y="217"/>
                    <a:pt x="103" y="217"/>
                    <a:pt x="103" y="217"/>
                  </a:cubicBezTo>
                  <a:cubicBezTo>
                    <a:pt x="106" y="217"/>
                    <a:pt x="109" y="220"/>
                    <a:pt x="109" y="223"/>
                  </a:cubicBezTo>
                  <a:cubicBezTo>
                    <a:pt x="109" y="226"/>
                    <a:pt x="109" y="226"/>
                    <a:pt x="109" y="226"/>
                  </a:cubicBezTo>
                  <a:cubicBezTo>
                    <a:pt x="120" y="226"/>
                    <a:pt x="120" y="226"/>
                    <a:pt x="120" y="226"/>
                  </a:cubicBezTo>
                  <a:cubicBezTo>
                    <a:pt x="120" y="223"/>
                    <a:pt x="120" y="223"/>
                    <a:pt x="120" y="223"/>
                  </a:cubicBezTo>
                  <a:cubicBezTo>
                    <a:pt x="120" y="214"/>
                    <a:pt x="112" y="206"/>
                    <a:pt x="103" y="206"/>
                  </a:cubicBezTo>
                  <a:cubicBezTo>
                    <a:pt x="78" y="206"/>
                    <a:pt x="78" y="206"/>
                    <a:pt x="78" y="206"/>
                  </a:cubicBezTo>
                  <a:cubicBezTo>
                    <a:pt x="78" y="160"/>
                    <a:pt x="78" y="160"/>
                    <a:pt x="78" y="160"/>
                  </a:cubicBezTo>
                  <a:cubicBezTo>
                    <a:pt x="91" y="160"/>
                    <a:pt x="91" y="160"/>
                    <a:pt x="91" y="160"/>
                  </a:cubicBezTo>
                  <a:cubicBezTo>
                    <a:pt x="106" y="160"/>
                    <a:pt x="120" y="154"/>
                    <a:pt x="130" y="144"/>
                  </a:cubicBezTo>
                  <a:cubicBezTo>
                    <a:pt x="137" y="136"/>
                    <a:pt x="142" y="127"/>
                    <a:pt x="145" y="116"/>
                  </a:cubicBezTo>
                  <a:cubicBezTo>
                    <a:pt x="170" y="16"/>
                    <a:pt x="170" y="16"/>
                    <a:pt x="170" y="16"/>
                  </a:cubicBezTo>
                  <a:cubicBezTo>
                    <a:pt x="172" y="10"/>
                    <a:pt x="168" y="3"/>
                    <a:pt x="161" y="2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22" name="Freeform 383"/>
            <p:cNvSpPr/>
            <p:nvPr/>
          </p:nvSpPr>
          <p:spPr bwMode="auto">
            <a:xfrm>
              <a:off x="10006026" y="1944693"/>
              <a:ext cx="355601" cy="1228729"/>
            </a:xfrm>
            <a:custGeom>
              <a:gdLst>
                <a:gd name="T0" fmla="*/ 115 w 121"/>
                <a:gd name="T1" fmla="*/ 101 h 417"/>
                <a:gd name="T2" fmla="*/ 82 w 121"/>
                <a:gd name="T3" fmla="*/ 27 h 417"/>
                <a:gd name="T4" fmla="*/ 78 w 121"/>
                <a:gd name="T5" fmla="*/ 22 h 417"/>
                <a:gd name="T6" fmla="*/ 31 w 121"/>
                <a:gd name="T7" fmla="*/ 6 h 417"/>
                <a:gd name="T8" fmla="*/ 1 w 121"/>
                <a:gd name="T9" fmla="*/ 65 h 417"/>
                <a:gd name="T10" fmla="*/ 7 w 121"/>
                <a:gd name="T11" fmla="*/ 201 h 417"/>
                <a:gd name="T12" fmla="*/ 28 w 121"/>
                <a:gd name="T13" fmla="*/ 397 h 417"/>
                <a:gd name="T14" fmla="*/ 47 w 121"/>
                <a:gd name="T15" fmla="*/ 417 h 417"/>
                <a:gd name="T16" fmla="*/ 67 w 121"/>
                <a:gd name="T17" fmla="*/ 397 h 417"/>
                <a:gd name="T18" fmla="*/ 78 w 121"/>
                <a:gd name="T19" fmla="*/ 206 h 417"/>
                <a:gd name="T20" fmla="*/ 83 w 121"/>
                <a:gd name="T21" fmla="*/ 128 h 417"/>
                <a:gd name="T22" fmla="*/ 106 w 121"/>
                <a:gd name="T23" fmla="*/ 130 h 417"/>
                <a:gd name="T24" fmla="*/ 115 w 121"/>
                <a:gd name="T25" fmla="*/ 101 h 4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0" h="417">
                  <a:moveTo>
                    <a:pt x="115" y="101"/>
                  </a:moveTo>
                  <a:cubicBezTo>
                    <a:pt x="82" y="27"/>
                    <a:pt x="82" y="27"/>
                    <a:pt x="82" y="27"/>
                  </a:cubicBezTo>
                  <a:cubicBezTo>
                    <a:pt x="81" y="25"/>
                    <a:pt x="80" y="23"/>
                    <a:pt x="78" y="22"/>
                  </a:cubicBezTo>
                  <a:cubicBezTo>
                    <a:pt x="68" y="8"/>
                    <a:pt x="51" y="0"/>
                    <a:pt x="31" y="6"/>
                  </a:cubicBezTo>
                  <a:cubicBezTo>
                    <a:pt x="11" y="13"/>
                    <a:pt x="0" y="25"/>
                    <a:pt x="1" y="65"/>
                  </a:cubicBezTo>
                  <a:cubicBezTo>
                    <a:pt x="7" y="201"/>
                    <a:pt x="7" y="201"/>
                    <a:pt x="7" y="201"/>
                  </a:cubicBezTo>
                  <a:cubicBezTo>
                    <a:pt x="28" y="397"/>
                    <a:pt x="28" y="397"/>
                    <a:pt x="28" y="397"/>
                  </a:cubicBezTo>
                  <a:cubicBezTo>
                    <a:pt x="28" y="408"/>
                    <a:pt x="36" y="417"/>
                    <a:pt x="47" y="417"/>
                  </a:cubicBezTo>
                  <a:cubicBezTo>
                    <a:pt x="58" y="417"/>
                    <a:pt x="67" y="408"/>
                    <a:pt x="67" y="397"/>
                  </a:cubicBezTo>
                  <a:cubicBezTo>
                    <a:pt x="78" y="206"/>
                    <a:pt x="78" y="206"/>
                    <a:pt x="78" y="206"/>
                  </a:cubicBezTo>
                  <a:cubicBezTo>
                    <a:pt x="79" y="196"/>
                    <a:pt x="81" y="162"/>
                    <a:pt x="83" y="128"/>
                  </a:cubicBezTo>
                  <a:cubicBezTo>
                    <a:pt x="89" y="133"/>
                    <a:pt x="98" y="134"/>
                    <a:pt x="106" y="130"/>
                  </a:cubicBezTo>
                  <a:cubicBezTo>
                    <a:pt x="116" y="125"/>
                    <a:pt x="121" y="112"/>
                    <a:pt x="115" y="10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23" name="Freeform 384"/>
            <p:cNvSpPr/>
            <p:nvPr/>
          </p:nvSpPr>
          <p:spPr bwMode="auto">
            <a:xfrm>
              <a:off x="10013964" y="1643067"/>
              <a:ext cx="254000" cy="250826"/>
            </a:xfrm>
            <a:custGeom>
              <a:gdLst>
                <a:gd name="T0" fmla="*/ 52 w 86"/>
                <a:gd name="T1" fmla="*/ 81 h 85"/>
                <a:gd name="T2" fmla="*/ 82 w 86"/>
                <a:gd name="T3" fmla="*/ 34 h 85"/>
                <a:gd name="T4" fmla="*/ 35 w 86"/>
                <a:gd name="T5" fmla="*/ 4 h 85"/>
                <a:gd name="T6" fmla="*/ 5 w 86"/>
                <a:gd name="T7" fmla="*/ 51 h 85"/>
                <a:gd name="T8" fmla="*/ 52 w 86"/>
                <a:gd name="T9" fmla="*/ 81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6" h="85">
                  <a:moveTo>
                    <a:pt x="52" y="81"/>
                  </a:moveTo>
                  <a:cubicBezTo>
                    <a:pt x="73" y="76"/>
                    <a:pt x="86" y="55"/>
                    <a:pt x="82" y="34"/>
                  </a:cubicBezTo>
                  <a:cubicBezTo>
                    <a:pt x="77" y="13"/>
                    <a:pt x="56" y="0"/>
                    <a:pt x="35" y="4"/>
                  </a:cubicBezTo>
                  <a:cubicBezTo>
                    <a:pt x="14" y="9"/>
                    <a:pt x="0" y="30"/>
                    <a:pt x="5" y="51"/>
                  </a:cubicBezTo>
                  <a:cubicBezTo>
                    <a:pt x="10" y="72"/>
                    <a:pt x="31" y="85"/>
                    <a:pt x="52" y="81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</p:grpSp>
      <p:sp>
        <p:nvSpPr>
          <p:cNvPr id="24" name="TextBox 23"/>
          <p:cNvSpPr txBox="1"/>
          <p:nvPr/>
        </p:nvSpPr>
        <p:spPr>
          <a:xfrm>
            <a:off x="3396027" y="2099016"/>
            <a:ext cx="4574239" cy="2011253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31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志在</a:t>
            </a:r>
            <a:r>
              <a:rPr lang="zh-CN" altLang="en-US" sz="3100" b="1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提高</a:t>
            </a:r>
            <a:r>
              <a:rPr lang="zh-CN" altLang="en-US" sz="31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工作</a:t>
            </a:r>
            <a:r>
              <a:rPr lang="zh-CN" altLang="en-US" sz="3100" b="1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效率</a:t>
            </a:r>
            <a:r>
              <a:rPr lang="zh-CN" altLang="en-US" sz="31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的人</a:t>
            </a:r>
            <a:endParaRPr lang="en-US" altLang="zh-CN" sz="3100" smtClean="0">
              <a:solidFill>
                <a:schemeClr val="tx1">
                  <a:lumMod val="85000"/>
                  <a:lumOff val="15000"/>
                </a:schemeClr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algn="ctr">
              <a:lnSpc>
                <a:spcPct val="200000"/>
              </a:lnSpc>
            </a:pPr>
            <a:r>
              <a:rPr lang="zh-CN" altLang="en-US" sz="31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尤其是办公人员和程序员</a:t>
            </a:r>
            <a:endParaRPr lang="zh-CN" altLang="en-US" sz="3100">
              <a:solidFill>
                <a:schemeClr val="tx1">
                  <a:lumMod val="85000"/>
                  <a:lumOff val="15000"/>
                </a:schemeClr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25" name="Picture 2" descr="C:\Documents and Settings\Administrator\My Documents\Downloads\006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6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305" y="1165430"/>
            <a:ext cx="656959" cy="72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5FB85-3709-4FE3-AE04-44F3F45ACC3A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47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045102" y="1154448"/>
            <a:ext cx="2997865" cy="592516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定义番茄工作法</a:t>
            </a:r>
            <a:endParaRPr lang="zh-CN" altLang="en-US" sz="3100" b="1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25" name="Picture 2" descr="C:\Documents and Settings\Administrator\My Documents\Downloads\006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6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6305" y="1165430"/>
            <a:ext cx="656959" cy="723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Box 25"/>
          <p:cNvSpPr txBox="1"/>
          <p:nvPr/>
        </p:nvSpPr>
        <p:spPr>
          <a:xfrm>
            <a:off x="762161" y="2518826"/>
            <a:ext cx="7629661" cy="3292693"/>
          </a:xfrm>
          <a:prstGeom prst="rect">
            <a:avLst/>
          </a:prstGeom>
          <a:noFill/>
        </p:spPr>
        <p:txBody>
          <a:bodyPr wrap="squar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选择一待完成的事情，设置</a:t>
            </a:r>
            <a:r>
              <a:rPr lang="en-US" altLang="zh-CN" sz="26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25</a:t>
            </a:r>
            <a:r>
              <a:rPr lang="zh-CN" altLang="en-US" sz="26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分钟</a:t>
            </a:r>
            <a:r>
              <a:rPr lang="zh-CN" altLang="en-US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番茄钟，专注工作，中途不允许做任何与该任务无关的事，直到番茄时钟响起，短暂休息</a:t>
            </a:r>
            <a:r>
              <a:rPr lang="en-US" altLang="zh-CN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3-5</a:t>
            </a:r>
            <a:r>
              <a:rPr lang="zh-CN" altLang="en-US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分钟，每</a:t>
            </a:r>
            <a:r>
              <a:rPr lang="en-US" altLang="zh-CN" sz="26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4</a:t>
            </a:r>
            <a:r>
              <a:rPr lang="zh-CN" altLang="en-US" sz="26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个</a:t>
            </a:r>
            <a:r>
              <a:rPr lang="zh-CN" altLang="en-US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番茄时段休息</a:t>
            </a:r>
            <a:r>
              <a:rPr lang="en-US" altLang="zh-CN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15-30</a:t>
            </a:r>
            <a:r>
              <a:rPr lang="zh-CN" altLang="en-US" sz="26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分钟</a:t>
            </a:r>
            <a:endParaRPr lang="zh-CN" altLang="en-US" sz="2600">
              <a:solidFill>
                <a:schemeClr val="tx1">
                  <a:lumMod val="85000"/>
                  <a:lumOff val="15000"/>
                </a:schemeClr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1028" name="Picture 4" descr="C:\Documents and Settings\zhoufangfang\桌面\图库\timg.jpg"/>
          <p:cNvPicPr>
            <a:picLocks noChangeAspect="1" noChangeArrowheads="1"/>
          </p:cNvPicPr>
          <p:nvPr/>
        </p:nvPicPr>
        <p:blipFill>
          <a:blip r:embed="rId5"/>
          <a:srcRect l="7499" t="10000" r="7499" b="13331"/>
          <a:stretch>
            <a:fillRect/>
          </a:stretch>
        </p:blipFill>
        <p:spPr bwMode="auto">
          <a:xfrm>
            <a:off x="8574751" y="2938634"/>
            <a:ext cx="3380208" cy="25188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029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F8A10-9A40-4007-ADE6-5116C8FDB806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1030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045102" y="1154448"/>
            <a:ext cx="1027396" cy="592516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目的</a:t>
            </a:r>
            <a:endParaRPr lang="zh-CN" altLang="en-US" sz="3100" b="1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24365" y="2099016"/>
            <a:ext cx="8678738" cy="3506267"/>
          </a:xfrm>
          <a:prstGeom prst="rect">
            <a:avLst/>
          </a:prstGeom>
          <a:noFill/>
        </p:spPr>
        <p:txBody>
          <a:bodyPr wrap="squar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7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以</a:t>
            </a:r>
            <a:r>
              <a:rPr lang="en-US" altLang="zh-CN" sz="37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25</a:t>
            </a:r>
            <a:r>
              <a:rPr lang="zh-CN" altLang="en-US" sz="3700" smtClean="0">
                <a:solidFill>
                  <a:schemeClr val="tx1">
                    <a:lumMod val="85000"/>
                    <a:lumOff val="15000"/>
                  </a:schemeClr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分钟短期迭代为节奏，帮你建立可持续发展的步伐，休息时安心休息，工作时一心一意</a:t>
            </a:r>
            <a:endParaRPr lang="zh-CN" altLang="en-US" sz="3700">
              <a:solidFill>
                <a:schemeClr val="tx1">
                  <a:lumMod val="85000"/>
                  <a:lumOff val="15000"/>
                </a:schemeClr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13" name="Picture 2" descr="C:\Documents and Settings\Administrator\My Documents\Downloads\percentages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6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336" y="1154448"/>
            <a:ext cx="569198" cy="62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组合 13"/>
          <p:cNvGrpSpPr/>
          <p:nvPr/>
        </p:nvGrpSpPr>
        <p:grpSpPr>
          <a:xfrm>
            <a:off x="8955852" y="5035358"/>
            <a:ext cx="937928" cy="2206313"/>
            <a:chOff x="6966176" y="1800225"/>
            <a:chExt cx="703263" cy="1501776"/>
          </a:xfrm>
          <a:solidFill>
            <a:schemeClr val="tx1"/>
          </a:solidFill>
        </p:grpSpPr>
        <p:sp>
          <p:nvSpPr>
            <p:cNvPr id="15" name="Oval 367"/>
            <p:cNvSpPr>
              <a:spLocks noChangeArrowheads="1"/>
            </p:cNvSpPr>
            <p:nvPr/>
          </p:nvSpPr>
          <p:spPr bwMode="auto">
            <a:xfrm>
              <a:off x="7255101" y="1800225"/>
              <a:ext cx="228600" cy="230188"/>
            </a:xfrm>
            <a:prstGeom prst="ellipse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6" name="Rectangle 368"/>
            <p:cNvSpPr>
              <a:spLocks noChangeArrowheads="1"/>
            </p:cNvSpPr>
            <p:nvPr/>
          </p:nvSpPr>
          <p:spPr bwMode="auto">
            <a:xfrm>
              <a:off x="7339239" y="2093913"/>
              <a:ext cx="58738" cy="30163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7" name="Freeform 369"/>
            <p:cNvSpPr/>
            <p:nvPr/>
          </p:nvSpPr>
          <p:spPr bwMode="auto">
            <a:xfrm>
              <a:off x="7339239" y="2138363"/>
              <a:ext cx="58738" cy="109538"/>
            </a:xfrm>
            <a:custGeom>
              <a:gdLst>
                <a:gd name="T0" fmla="*/ 19 w 37"/>
                <a:gd name="T1" fmla="*/ 69 h 69"/>
                <a:gd name="T2" fmla="*/ 37 w 37"/>
                <a:gd name="T3" fmla="*/ 47 h 69"/>
                <a:gd name="T4" fmla="*/ 37 w 37"/>
                <a:gd name="T5" fmla="*/ 0 h 69"/>
                <a:gd name="T6" fmla="*/ 0 w 37"/>
                <a:gd name="T7" fmla="*/ 0 h 69"/>
                <a:gd name="T8" fmla="*/ 0 w 37"/>
                <a:gd name="T9" fmla="*/ 47 h 69"/>
                <a:gd name="T10" fmla="*/ 19 w 37"/>
                <a:gd name="T11" fmla="*/ 69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69">
                  <a:moveTo>
                    <a:pt x="19" y="69"/>
                  </a:moveTo>
                  <a:lnTo>
                    <a:pt x="37" y="47"/>
                  </a:lnTo>
                  <a:lnTo>
                    <a:pt x="37" y="0"/>
                  </a:lnTo>
                  <a:lnTo>
                    <a:pt x="0" y="0"/>
                  </a:lnTo>
                  <a:lnTo>
                    <a:pt x="0" y="47"/>
                  </a:lnTo>
                  <a:lnTo>
                    <a:pt x="19" y="69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8" name="Freeform 370"/>
            <p:cNvSpPr>
              <a:spLocks noEditPoints="1"/>
            </p:cNvSpPr>
            <p:nvPr/>
          </p:nvSpPr>
          <p:spPr bwMode="auto">
            <a:xfrm>
              <a:off x="6966176" y="1852613"/>
              <a:ext cx="703263" cy="1449388"/>
            </a:xfrm>
            <a:custGeom>
              <a:gdLst>
                <a:gd name="T0" fmla="*/ 237 w 239"/>
                <a:gd name="T1" fmla="*/ 258 h 492"/>
                <a:gd name="T2" fmla="*/ 225 w 239"/>
                <a:gd name="T3" fmla="*/ 137 h 492"/>
                <a:gd name="T4" fmla="*/ 183 w 239"/>
                <a:gd name="T5" fmla="*/ 84 h 492"/>
                <a:gd name="T6" fmla="*/ 137 w 239"/>
                <a:gd name="T7" fmla="*/ 143 h 492"/>
                <a:gd name="T8" fmla="*/ 86 w 239"/>
                <a:gd name="T9" fmla="*/ 76 h 492"/>
                <a:gd name="T10" fmla="*/ 56 w 239"/>
                <a:gd name="T11" fmla="*/ 60 h 492"/>
                <a:gd name="T12" fmla="*/ 82 w 239"/>
                <a:gd name="T13" fmla="*/ 27 h 492"/>
                <a:gd name="T14" fmla="*/ 80 w 239"/>
                <a:gd name="T15" fmla="*/ 6 h 492"/>
                <a:gd name="T16" fmla="*/ 59 w 239"/>
                <a:gd name="T17" fmla="*/ 7 h 492"/>
                <a:gd name="T18" fmla="*/ 14 w 239"/>
                <a:gd name="T19" fmla="*/ 58 h 492"/>
                <a:gd name="T20" fmla="*/ 19 w 239"/>
                <a:gd name="T21" fmla="*/ 103 h 492"/>
                <a:gd name="T22" fmla="*/ 67 w 239"/>
                <a:gd name="T23" fmla="*/ 135 h 492"/>
                <a:gd name="T24" fmla="*/ 86 w 239"/>
                <a:gd name="T25" fmla="*/ 472 h 492"/>
                <a:gd name="T26" fmla="*/ 106 w 239"/>
                <a:gd name="T27" fmla="*/ 492 h 492"/>
                <a:gd name="T28" fmla="*/ 126 w 239"/>
                <a:gd name="T29" fmla="*/ 472 h 492"/>
                <a:gd name="T30" fmla="*/ 134 w 239"/>
                <a:gd name="T31" fmla="*/ 294 h 492"/>
                <a:gd name="T32" fmla="*/ 142 w 239"/>
                <a:gd name="T33" fmla="*/ 472 h 492"/>
                <a:gd name="T34" fmla="*/ 161 w 239"/>
                <a:gd name="T35" fmla="*/ 492 h 492"/>
                <a:gd name="T36" fmla="*/ 181 w 239"/>
                <a:gd name="T37" fmla="*/ 472 h 492"/>
                <a:gd name="T38" fmla="*/ 201 w 239"/>
                <a:gd name="T39" fmla="*/ 234 h 492"/>
                <a:gd name="T40" fmla="*/ 207 w 239"/>
                <a:gd name="T41" fmla="*/ 262 h 492"/>
                <a:gd name="T42" fmla="*/ 224 w 239"/>
                <a:gd name="T43" fmla="*/ 275 h 492"/>
                <a:gd name="T44" fmla="*/ 237 w 239"/>
                <a:gd name="T45" fmla="*/ 258 h 492"/>
                <a:gd name="T46" fmla="*/ 137 w 239"/>
                <a:gd name="T47" fmla="*/ 208 h 492"/>
                <a:gd name="T48" fmla="*/ 131 w 239"/>
                <a:gd name="T49" fmla="*/ 202 h 492"/>
                <a:gd name="T50" fmla="*/ 137 w 239"/>
                <a:gd name="T51" fmla="*/ 197 h 492"/>
                <a:gd name="T52" fmla="*/ 143 w 239"/>
                <a:gd name="T53" fmla="*/ 202 h 492"/>
                <a:gd name="T54" fmla="*/ 137 w 239"/>
                <a:gd name="T55" fmla="*/ 208 h 492"/>
                <a:gd name="T56" fmla="*/ 137 w 239"/>
                <a:gd name="T57" fmla="*/ 178 h 492"/>
                <a:gd name="T58" fmla="*/ 131 w 239"/>
                <a:gd name="T59" fmla="*/ 172 h 492"/>
                <a:gd name="T60" fmla="*/ 137 w 239"/>
                <a:gd name="T61" fmla="*/ 166 h 492"/>
                <a:gd name="T62" fmla="*/ 143 w 239"/>
                <a:gd name="T63" fmla="*/ 172 h 492"/>
                <a:gd name="T64" fmla="*/ 137 w 239"/>
                <a:gd name="T65" fmla="*/ 178 h 4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9" h="492">
                  <a:moveTo>
                    <a:pt x="237" y="258"/>
                  </a:moveTo>
                  <a:cubicBezTo>
                    <a:pt x="225" y="137"/>
                    <a:pt x="225" y="137"/>
                    <a:pt x="225" y="137"/>
                  </a:cubicBezTo>
                  <a:cubicBezTo>
                    <a:pt x="222" y="110"/>
                    <a:pt x="204" y="94"/>
                    <a:pt x="183" y="84"/>
                  </a:cubicBezTo>
                  <a:cubicBezTo>
                    <a:pt x="137" y="143"/>
                    <a:pt x="137" y="143"/>
                    <a:pt x="137" y="143"/>
                  </a:cubicBezTo>
                  <a:cubicBezTo>
                    <a:pt x="86" y="76"/>
                    <a:pt x="86" y="76"/>
                    <a:pt x="86" y="76"/>
                  </a:cubicBezTo>
                  <a:cubicBezTo>
                    <a:pt x="56" y="60"/>
                    <a:pt x="56" y="60"/>
                    <a:pt x="56" y="60"/>
                  </a:cubicBezTo>
                  <a:cubicBezTo>
                    <a:pt x="82" y="27"/>
                    <a:pt x="82" y="27"/>
                    <a:pt x="82" y="27"/>
                  </a:cubicBezTo>
                  <a:cubicBezTo>
                    <a:pt x="86" y="20"/>
                    <a:pt x="87" y="11"/>
                    <a:pt x="80" y="6"/>
                  </a:cubicBezTo>
                  <a:cubicBezTo>
                    <a:pt x="74" y="0"/>
                    <a:pt x="64" y="1"/>
                    <a:pt x="59" y="7"/>
                  </a:cubicBezTo>
                  <a:cubicBezTo>
                    <a:pt x="14" y="58"/>
                    <a:pt x="14" y="58"/>
                    <a:pt x="14" y="58"/>
                  </a:cubicBezTo>
                  <a:cubicBezTo>
                    <a:pt x="0" y="74"/>
                    <a:pt x="6" y="97"/>
                    <a:pt x="19" y="103"/>
                  </a:cubicBezTo>
                  <a:cubicBezTo>
                    <a:pt x="22" y="105"/>
                    <a:pt x="67" y="135"/>
                    <a:pt x="67" y="135"/>
                  </a:cubicBezTo>
                  <a:cubicBezTo>
                    <a:pt x="61" y="200"/>
                    <a:pt x="69" y="304"/>
                    <a:pt x="86" y="472"/>
                  </a:cubicBezTo>
                  <a:cubicBezTo>
                    <a:pt x="86" y="483"/>
                    <a:pt x="95" y="492"/>
                    <a:pt x="106" y="492"/>
                  </a:cubicBezTo>
                  <a:cubicBezTo>
                    <a:pt x="117" y="492"/>
                    <a:pt x="126" y="483"/>
                    <a:pt x="126" y="472"/>
                  </a:cubicBezTo>
                  <a:cubicBezTo>
                    <a:pt x="134" y="294"/>
                    <a:pt x="134" y="294"/>
                    <a:pt x="134" y="294"/>
                  </a:cubicBezTo>
                  <a:cubicBezTo>
                    <a:pt x="142" y="472"/>
                    <a:pt x="142" y="472"/>
                    <a:pt x="142" y="472"/>
                  </a:cubicBezTo>
                  <a:cubicBezTo>
                    <a:pt x="142" y="483"/>
                    <a:pt x="150" y="492"/>
                    <a:pt x="161" y="492"/>
                  </a:cubicBezTo>
                  <a:cubicBezTo>
                    <a:pt x="172" y="492"/>
                    <a:pt x="181" y="483"/>
                    <a:pt x="181" y="472"/>
                  </a:cubicBezTo>
                  <a:cubicBezTo>
                    <a:pt x="194" y="353"/>
                    <a:pt x="200" y="286"/>
                    <a:pt x="201" y="234"/>
                  </a:cubicBezTo>
                  <a:cubicBezTo>
                    <a:pt x="207" y="262"/>
                    <a:pt x="207" y="262"/>
                    <a:pt x="207" y="262"/>
                  </a:cubicBezTo>
                  <a:cubicBezTo>
                    <a:pt x="209" y="271"/>
                    <a:pt x="216" y="276"/>
                    <a:pt x="224" y="275"/>
                  </a:cubicBezTo>
                  <a:cubicBezTo>
                    <a:pt x="233" y="274"/>
                    <a:pt x="239" y="267"/>
                    <a:pt x="237" y="258"/>
                  </a:cubicBezTo>
                  <a:close/>
                  <a:moveTo>
                    <a:pt x="137" y="208"/>
                  </a:moveTo>
                  <a:cubicBezTo>
                    <a:pt x="134" y="208"/>
                    <a:pt x="131" y="205"/>
                    <a:pt x="131" y="202"/>
                  </a:cubicBezTo>
                  <a:cubicBezTo>
                    <a:pt x="131" y="199"/>
                    <a:pt x="134" y="197"/>
                    <a:pt x="137" y="197"/>
                  </a:cubicBezTo>
                  <a:cubicBezTo>
                    <a:pt x="140" y="197"/>
                    <a:pt x="143" y="199"/>
                    <a:pt x="143" y="202"/>
                  </a:cubicBezTo>
                  <a:cubicBezTo>
                    <a:pt x="143" y="205"/>
                    <a:pt x="140" y="208"/>
                    <a:pt x="137" y="208"/>
                  </a:cubicBezTo>
                  <a:close/>
                  <a:moveTo>
                    <a:pt x="137" y="178"/>
                  </a:moveTo>
                  <a:cubicBezTo>
                    <a:pt x="134" y="178"/>
                    <a:pt x="131" y="175"/>
                    <a:pt x="131" y="172"/>
                  </a:cubicBezTo>
                  <a:cubicBezTo>
                    <a:pt x="131" y="169"/>
                    <a:pt x="134" y="166"/>
                    <a:pt x="137" y="166"/>
                  </a:cubicBezTo>
                  <a:cubicBezTo>
                    <a:pt x="140" y="166"/>
                    <a:pt x="143" y="169"/>
                    <a:pt x="143" y="172"/>
                  </a:cubicBezTo>
                  <a:cubicBezTo>
                    <a:pt x="143" y="175"/>
                    <a:pt x="140" y="178"/>
                    <a:pt x="137" y="1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  <p:sp>
          <p:nvSpPr>
            <p:cNvPr id="19" name="Freeform 371"/>
            <p:cNvSpPr/>
            <p:nvPr/>
          </p:nvSpPr>
          <p:spPr bwMode="auto">
            <a:xfrm>
              <a:off x="7194776" y="1820863"/>
              <a:ext cx="61913" cy="193675"/>
            </a:xfrm>
            <a:custGeom>
              <a:gdLst>
                <a:gd name="T0" fmla="*/ 20 w 21"/>
                <a:gd name="T1" fmla="*/ 61 h 66"/>
                <a:gd name="T2" fmla="*/ 17 w 21"/>
                <a:gd name="T3" fmla="*/ 65 h 66"/>
                <a:gd name="T4" fmla="*/ 14 w 21"/>
                <a:gd name="T5" fmla="*/ 66 h 66"/>
                <a:gd name="T6" fmla="*/ 9 w 21"/>
                <a:gd name="T7" fmla="*/ 63 h 66"/>
                <a:gd name="T8" fmla="*/ 0 w 21"/>
                <a:gd name="T9" fmla="*/ 5 h 66"/>
                <a:gd name="T10" fmla="*/ 3 w 21"/>
                <a:gd name="T11" fmla="*/ 1 h 66"/>
                <a:gd name="T12" fmla="*/ 7 w 21"/>
                <a:gd name="T13" fmla="*/ 0 h 66"/>
                <a:gd name="T14" fmla="*/ 11 w 21"/>
                <a:gd name="T15" fmla="*/ 3 h 66"/>
                <a:gd name="T16" fmla="*/ 20 w 21"/>
                <a:gd name="T17" fmla="*/ 61 h 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" h="66">
                  <a:moveTo>
                    <a:pt x="20" y="61"/>
                  </a:moveTo>
                  <a:cubicBezTo>
                    <a:pt x="21" y="63"/>
                    <a:pt x="19" y="65"/>
                    <a:pt x="17" y="65"/>
                  </a:cubicBezTo>
                  <a:cubicBezTo>
                    <a:pt x="14" y="66"/>
                    <a:pt x="14" y="66"/>
                    <a:pt x="14" y="66"/>
                  </a:cubicBezTo>
                  <a:cubicBezTo>
                    <a:pt x="11" y="66"/>
                    <a:pt x="9" y="65"/>
                    <a:pt x="9" y="6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3"/>
                    <a:pt x="1" y="1"/>
                    <a:pt x="3" y="1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9" y="0"/>
                    <a:pt x="11" y="1"/>
                    <a:pt x="11" y="3"/>
                  </a:cubicBezTo>
                  <a:lnTo>
                    <a:pt x="20" y="6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ea typeface="新宋体"/>
              </a:endParaRPr>
            </a:p>
          </p:txBody>
        </p:sp>
      </p:grpSp>
      <p:sp>
        <p:nvSpPr>
          <p:cNvPr id="4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AC5A86-4120-4BF4-B78F-85B8102B4E34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47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白扇补-日系恱黑" pitchFamily="81" charset="-122"/>
              <a:ea typeface="新宋体"/>
              <a:cs typeface="白扇补-日系恱黑" pitchFamily="81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0" y="6740358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3" name="直角三角形 12"/>
          <p:cNvSpPr/>
          <p:nvPr/>
        </p:nvSpPr>
        <p:spPr>
          <a:xfrm rot="18900000">
            <a:off x="5645903" y="446865"/>
            <a:ext cx="578884" cy="637912"/>
          </a:xfrm>
          <a:prstGeom prst="rt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333230"/>
              </a:solidFill>
              <a:ea typeface="新宋体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996694" y="-104978"/>
            <a:ext cx="8106514" cy="862514"/>
          </a:xfrm>
          <a:prstGeom prst="rect">
            <a:avLst/>
          </a:prstGeom>
          <a:noFill/>
        </p:spPr>
        <p:txBody>
          <a:bodyPr wrap="square" lIns="152991" tIns="76496" rIns="152991" bIns="76496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100" smtClean="0">
                <a:solidFill>
                  <a:schemeClr val="bg1"/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如果你开始感兴趣了，那么一起看看此法</a:t>
            </a:r>
            <a:endParaRPr lang="en-US" altLang="zh-CN" sz="3100" smtClean="0">
              <a:solidFill>
                <a:schemeClr val="bg1"/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511766" y="2778035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操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8" name="六边形 17"/>
          <p:cNvSpPr/>
          <p:nvPr/>
        </p:nvSpPr>
        <p:spPr>
          <a:xfrm rot="611232">
            <a:off x="3428514" y="2653284"/>
            <a:ext cx="2767838" cy="2628409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9" name="六边形 18"/>
          <p:cNvSpPr/>
          <p:nvPr/>
        </p:nvSpPr>
        <p:spPr>
          <a:xfrm rot="1945087">
            <a:off x="6269529" y="2567372"/>
            <a:ext cx="2767840" cy="2628407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20" name="六边形 19"/>
          <p:cNvSpPr/>
          <p:nvPr/>
        </p:nvSpPr>
        <p:spPr>
          <a:xfrm rot="2434553">
            <a:off x="9242406" y="2564710"/>
            <a:ext cx="2767838" cy="2628409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665466" y="2778035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何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9523382" y="2706597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作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807946" y="2706597"/>
            <a:ext cx="2146114" cy="240788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0" smtClean="0">
                <a:solidFill>
                  <a:schemeClr val="tx1">
                    <a:lumMod val="85000"/>
                    <a:lumOff val="15000"/>
                  </a:schemeClr>
                </a:solidFill>
                <a:latin typeface="【暖色君】趣圆体" pitchFamily="66" charset="-122"/>
                <a:ea typeface="新宋体"/>
                <a:cs typeface="【暖色君】趣圆体" pitchFamily="66" charset="-122"/>
              </a:rPr>
              <a:t>如</a:t>
            </a:r>
            <a:endParaRPr lang="zh-CN" altLang="en-US" sz="15000">
              <a:solidFill>
                <a:schemeClr val="tx1">
                  <a:lumMod val="85000"/>
                  <a:lumOff val="15000"/>
                </a:schemeClr>
              </a:solidFill>
              <a:latin typeface="【暖色君】趣圆体" pitchFamily="66" charset="-122"/>
              <a:ea typeface="新宋体"/>
              <a:cs typeface="【暖色君】趣圆体" pitchFamily="66" charset="-122"/>
            </a:endParaRPr>
          </a:p>
        </p:txBody>
      </p:sp>
      <p:sp>
        <p:nvSpPr>
          <p:cNvPr id="14" name="六边形 13"/>
          <p:cNvSpPr/>
          <p:nvPr/>
        </p:nvSpPr>
        <p:spPr>
          <a:xfrm rot="1945087">
            <a:off x="519140" y="2606520"/>
            <a:ext cx="2767840" cy="2628407"/>
          </a:xfrm>
          <a:prstGeom prst="hexagon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23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FB24B-570D-47DF-AE77-C9C05072BC61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41" name="Picture 2" descr="C:\Documents and Settings\Administrator\My Documents\Downloads\list51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61000"/>
                    </a14:imgEffect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423" y="1413020"/>
            <a:ext cx="430338" cy="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Box 41"/>
          <p:cNvSpPr txBox="1"/>
          <p:nvPr/>
        </p:nvSpPr>
        <p:spPr>
          <a:xfrm>
            <a:off x="955761" y="1387759"/>
            <a:ext cx="1285458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新宋体"/>
              </a:rPr>
              <a:t>总步骤</a:t>
            </a:r>
            <a:endParaRPr lang="zh-CN" altLang="en-US" sz="2400" b="1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新宋体"/>
            </a:endParaRPr>
          </a:p>
        </p:txBody>
      </p:sp>
      <p:pic>
        <p:nvPicPr>
          <p:cNvPr id="1026" name="Picture 2" descr="C:\Documents and Settings\zhoufangfang\桌面\图库\番茄.jpg"/>
          <p:cNvPicPr>
            <a:picLocks noChangeAspect="1" noChangeArrowheads="1"/>
          </p:cNvPicPr>
          <p:nvPr/>
        </p:nvPicPr>
        <p:blipFill>
          <a:blip r:embed="rId4"/>
          <a:srcRect t="32370" r="41781" b="9813"/>
          <a:stretch>
            <a:fillRect/>
          </a:stretch>
        </p:blipFill>
        <p:spPr bwMode="auto">
          <a:xfrm>
            <a:off x="1739869" y="2349490"/>
            <a:ext cx="8715436" cy="40719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0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C84A-31EE-4C5E-B921-D20EFE5E9329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1028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078385" y="2479801"/>
            <a:ext cx="3234111" cy="22882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200000"/>
              </a:lnSpc>
            </a:pPr>
            <a:r>
              <a:rPr lang="zh-CN" altLang="en-US" sz="24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一支笔</a:t>
            </a:r>
            <a:endParaRPr lang="en-US" altLang="zh-CN" sz="24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200000"/>
              </a:lnSpc>
            </a:pPr>
            <a:r>
              <a:rPr lang="zh-CN" altLang="en-US" sz="24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一个番茄钟（定时器）</a:t>
            </a:r>
            <a:endParaRPr lang="en-US" altLang="zh-CN" sz="24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200000"/>
              </a:lnSpc>
            </a:pPr>
            <a:r>
              <a:rPr lang="zh-CN" altLang="en-US" sz="24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三张纸</a:t>
            </a:r>
            <a:endParaRPr lang="zh-CN" altLang="en-US" sz="240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cxnSp>
        <p:nvCxnSpPr>
          <p:cNvPr id="32" name="直接连接符 31"/>
          <p:cNvCxnSpPr/>
          <p:nvPr/>
        </p:nvCxnSpPr>
        <p:spPr>
          <a:xfrm flipH="1">
            <a:off x="2668563" y="2502109"/>
            <a:ext cx="0" cy="3633595"/>
          </a:xfrm>
          <a:prstGeom prst="line">
            <a:avLst/>
          </a:prstGeom>
          <a:ln w="158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1046061" y="2644985"/>
            <a:ext cx="1403482" cy="45765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准备工具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36" name="Picture 2" descr="C:\Documents and Settings\zhoufangfang\桌面\40237976_3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6597653" y="2859299"/>
            <a:ext cx="4762500" cy="272415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</p:pic>
      <p:sp>
        <p:nvSpPr>
          <p:cNvPr id="37" name="TextBox 36"/>
          <p:cNvSpPr txBox="1"/>
          <p:nvPr/>
        </p:nvSpPr>
        <p:spPr>
          <a:xfrm>
            <a:off x="1041252" y="3410331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活动清单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1046061" y="4135440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今日待办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1031634" y="4849820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开启计时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1041252" y="5602601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记录分析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41" name="Picture 2" descr="C:\Documents and Settings\Administrator\My Documents\Downloads\list51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61000"/>
                    </a14:imgEffect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423" y="1413020"/>
            <a:ext cx="430338" cy="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Box 41"/>
          <p:cNvSpPr txBox="1"/>
          <p:nvPr/>
        </p:nvSpPr>
        <p:spPr>
          <a:xfrm>
            <a:off x="955761" y="1387759"/>
            <a:ext cx="1285458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新宋体"/>
              </a:rPr>
              <a:t>分步骤</a:t>
            </a:r>
            <a:endParaRPr lang="zh-CN" altLang="en-US" sz="2400" b="1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新宋体"/>
            </a:endParaRPr>
          </a:p>
        </p:txBody>
      </p:sp>
      <p:sp>
        <p:nvSpPr>
          <p:cNvPr id="43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4201D5-96BB-4269-AE1B-2FD1323CDA16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4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3088331" y="2375466"/>
            <a:ext cx="4224112" cy="32646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200000"/>
              </a:lnSpc>
            </a:pPr>
            <a:r>
              <a:rPr lang="zh-CN" altLang="en-US" sz="24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列出</a:t>
            </a:r>
            <a:r>
              <a:rPr lang="zh-CN" altLang="en-US" sz="2400" b="1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最近</a:t>
            </a:r>
            <a:r>
              <a:rPr lang="zh-CN" altLang="en-US" sz="24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需要办理的事项</a:t>
            </a:r>
            <a:endParaRPr lang="en-US" altLang="zh-CN" sz="24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20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言简意赅，自己能看懂即可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20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每行只写一个活动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20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活动如有时间节点，可加上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20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可以几天用一张，可随时增减活动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23" name="矩形 22"/>
          <p:cNvSpPr/>
          <p:nvPr/>
        </p:nvSpPr>
        <p:spPr bwMode="gray">
          <a:xfrm>
            <a:off x="8240727" y="2706680"/>
            <a:ext cx="2286016" cy="2857520"/>
          </a:xfrm>
          <a:prstGeom prst="rect">
            <a:avLst/>
          </a:prstGeom>
          <a:solidFill>
            <a:srgbClr val="F3F0CD"/>
          </a:solidFill>
          <a:ln w="38100">
            <a:solidFill>
              <a:schemeClr val="tx1"/>
            </a:solidFill>
            <a:round/>
          </a:ln>
          <a:effectLst>
            <a:outerShdw dist="135003" dir="2928844" algn="ctr" rotWithShape="0">
              <a:srgbClr val="000000">
                <a:alpha val="50000"/>
              </a:srgbClr>
            </a:outerShdw>
          </a:effectLst>
        </p:spPr>
        <p:txBody>
          <a:bodyPr wrap="none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endParaRPr lang="en-US" altLang="zh-CN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zh-CN" altLang="en-US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活动清单</a:t>
            </a:r>
            <a:endParaRPr lang="en-US" altLang="zh-CN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1.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签订合同                   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2.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联系赵总                   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3.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邮寄合同                   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4.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订餐给同事               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5.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给王总订机票      </a:t>
            </a:r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10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日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6.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给李总订酒店      </a:t>
            </a:r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4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日  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7.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预定会议室          </a:t>
            </a:r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1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日    </a:t>
            </a:r>
            <a:endParaRPr lang="en-US" altLang="zh-CN" sz="14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r>
              <a:rPr lang="en-US" altLang="zh-CN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8.</a:t>
            </a:r>
            <a:r>
              <a:rPr lang="zh-CN" altLang="en-US" sz="14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安排车辆去机场接人  </a:t>
            </a:r>
            <a:r>
              <a:rPr lang="zh-CN" altLang="en-US" sz="1200" u="sng" smtClean="0">
                <a:latin typeface="文泉驿微米黑" pitchFamily="66" charset="-122"/>
                <a:ea typeface="新宋体"/>
                <a:cs typeface="文泉驿微米黑" pitchFamily="66" charset="-122"/>
              </a:rPr>
              <a:t>   </a:t>
            </a:r>
            <a:endParaRPr lang="en-US" altLang="zh-CN" sz="1200" u="sng" smtClean="0"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algn="ctr">
              <a:lnSpc>
                <a:spcPct val="150000"/>
              </a:lnSpc>
            </a:pPr>
            <a:endParaRPr lang="zh-CN" altLang="en-US" sz="2400" smtClean="0">
              <a:ea typeface="新宋体"/>
            </a:endParaRPr>
          </a:p>
        </p:txBody>
      </p:sp>
      <p:cxnSp>
        <p:nvCxnSpPr>
          <p:cNvPr id="29" name="直接连接符 28"/>
          <p:cNvCxnSpPr/>
          <p:nvPr/>
        </p:nvCxnSpPr>
        <p:spPr>
          <a:xfrm flipH="1">
            <a:off x="2668563" y="2502109"/>
            <a:ext cx="0" cy="3633595"/>
          </a:xfrm>
          <a:prstGeom prst="line">
            <a:avLst/>
          </a:prstGeom>
          <a:ln w="158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1046061" y="2644985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准备工具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041252" y="3410331"/>
            <a:ext cx="1403482" cy="45765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活动清单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1046061" y="4135440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今日待办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1031634" y="4849820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开启计时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1041252" y="5602601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记录分析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47" name="Picture 2" descr="C:\Documents and Settings\Administrator\My Documents\Downloads\list51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61000"/>
                    </a14:imgEffect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423" y="1413020"/>
            <a:ext cx="430338" cy="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955761" y="1387759"/>
            <a:ext cx="1285458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新宋体"/>
              </a:rPr>
              <a:t>分步骤</a:t>
            </a:r>
            <a:endParaRPr lang="zh-CN" altLang="en-US" sz="2400" b="1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新宋体"/>
            </a:endParaRPr>
          </a:p>
        </p:txBody>
      </p:sp>
      <p:sp>
        <p:nvSpPr>
          <p:cNvPr id="48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34B1F-7699-491E-8DD3-2DD3F79A6CC8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4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1"/>
            <a:ext cx="12195175" cy="816143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cxnSp>
        <p:nvCxnSpPr>
          <p:cNvPr id="33" name="直接连接符 32"/>
          <p:cNvCxnSpPr/>
          <p:nvPr/>
        </p:nvCxnSpPr>
        <p:spPr>
          <a:xfrm>
            <a:off x="0" y="7246708"/>
            <a:ext cx="1003505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11475586" y="7246708"/>
            <a:ext cx="719590" cy="0"/>
          </a:xfrm>
          <a:prstGeom prst="line">
            <a:avLst/>
          </a:prstGeom>
          <a:ln w="2222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0"/>
          <p:cNvSpPr/>
          <p:nvPr/>
        </p:nvSpPr>
        <p:spPr>
          <a:xfrm>
            <a:off x="10289708" y="6965116"/>
            <a:ext cx="1031069" cy="563184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9485" tIns="59742" rIns="119485" bIns="59742" rtlCol="0" anchor="ctr"/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新宋体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319899" y="6975410"/>
            <a:ext cx="849419" cy="485729"/>
          </a:xfrm>
          <a:prstGeom prst="rect">
            <a:avLst/>
          </a:prstGeom>
          <a:noFill/>
        </p:spPr>
        <p:txBody>
          <a:bodyPr wrap="none" lIns="119485" tIns="59742" rIns="119485" bIns="59742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mtClean="0">
                <a:latin typeface="文泉驿微米黑" pitchFamily="66" charset="-122"/>
                <a:ea typeface="新宋体"/>
                <a:cs typeface="文泉驿微米黑" pitchFamily="66" charset="-122"/>
                <a:sym typeface="+mn-ea"/>
              </a:rPr>
              <a:t>leif</a:t>
            </a:r>
            <a:endParaRPr lang="zh-CN" altLang="en-US"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cxnSp>
        <p:nvCxnSpPr>
          <p:cNvPr id="29" name="直接连接符 28"/>
          <p:cNvCxnSpPr/>
          <p:nvPr/>
        </p:nvCxnSpPr>
        <p:spPr>
          <a:xfrm flipH="1">
            <a:off x="2668563" y="2502109"/>
            <a:ext cx="0" cy="3633595"/>
          </a:xfrm>
          <a:prstGeom prst="line">
            <a:avLst/>
          </a:prstGeom>
          <a:ln w="158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1046061" y="2644985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准备工具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1041252" y="3410331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活动清单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1046061" y="4135440"/>
            <a:ext cx="1403482" cy="457657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今日待办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1031634" y="4849820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开启计时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1041252" y="5602601"/>
            <a:ext cx="1403482" cy="457657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smtClean="0">
                <a:solidFill>
                  <a:schemeClr val="bg1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记录分析</a:t>
            </a:r>
            <a:endParaRPr lang="zh-CN" altLang="en-US" sz="2400">
              <a:solidFill>
                <a:schemeClr val="bg1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pic>
        <p:nvPicPr>
          <p:cNvPr id="47" name="Picture 2" descr="C:\Documents and Settings\Administrator\My Documents\Downloads\list51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61000"/>
                    </a14:imgEffect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423" y="1413020"/>
            <a:ext cx="430338" cy="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3023538" y="2371798"/>
            <a:ext cx="4433585" cy="3707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ts val="1800"/>
              </a:spcAft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从</a:t>
            </a:r>
            <a:r>
              <a:rPr lang="zh-CN" altLang="en-US" sz="24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“活动清单”</a:t>
            </a: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选出今天需要且能完成的活动放入</a:t>
            </a:r>
            <a:r>
              <a:rPr lang="zh-CN" altLang="en-US" sz="24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“今日待办”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待办事项是一种</a:t>
            </a:r>
            <a:r>
              <a:rPr lang="zh-CN" altLang="en-US" sz="20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承诺</a:t>
            </a: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，要量力而选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预测</a:t>
            </a: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每一个活动需要时间：不足一番茄钟可合并成；超过的可拆分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已经紧急重要程度做好</a:t>
            </a:r>
            <a:r>
              <a:rPr lang="zh-CN" altLang="en-US" sz="20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排序</a:t>
            </a:r>
            <a:endParaRPr lang="en-US" altLang="zh-CN" sz="2000" smtClean="0">
              <a:solidFill>
                <a:srgbClr val="FF0000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  <a:p>
            <a:pPr lvl="0" algn="just">
              <a:lnSpc>
                <a:spcPct val="150000"/>
              </a:lnSpc>
              <a:buFont typeface="Wingdings" pitchFamily="2" charset="2"/>
              <a:buChar char="p"/>
            </a:pPr>
            <a:r>
              <a:rPr lang="zh-CN" altLang="en-US" sz="2000" smtClean="0">
                <a:solidFill>
                  <a:srgbClr val="FF0000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一天</a:t>
            </a:r>
            <a:r>
              <a:rPr lang="zh-CN" altLang="en-US" sz="2000" smtClean="0">
                <a:solidFill>
                  <a:prstClr val="black"/>
                </a:solidFill>
                <a:latin typeface="文泉驿微米黑" pitchFamily="66" charset="-122"/>
                <a:ea typeface="新宋体"/>
                <a:cs typeface="文泉驿微米黑" pitchFamily="66" charset="-122"/>
              </a:rPr>
              <a:t>一张</a:t>
            </a:r>
            <a:endParaRPr lang="en-US" altLang="zh-CN" sz="2000" smtClean="0">
              <a:solidFill>
                <a:prstClr val="black"/>
              </a:solidFill>
              <a:latin typeface="文泉驿微米黑" pitchFamily="66" charset="-122"/>
              <a:ea typeface="新宋体"/>
              <a:cs typeface="文泉驿微米黑" pitchFamily="66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740661" y="2492366"/>
            <a:ext cx="3929090" cy="3714776"/>
            <a:chOff x="7097719" y="1827116"/>
            <a:chExt cx="3929090" cy="3714776"/>
          </a:xfrm>
        </p:grpSpPr>
        <p:sp>
          <p:nvSpPr>
            <p:cNvPr id="20" name="矩形 19"/>
            <p:cNvSpPr/>
            <p:nvPr/>
          </p:nvSpPr>
          <p:spPr bwMode="gray">
            <a:xfrm>
              <a:off x="7097719" y="1827116"/>
              <a:ext cx="2071702" cy="2500330"/>
            </a:xfrm>
            <a:prstGeom prst="rect">
              <a:avLst/>
            </a:prstGeom>
            <a:solidFill>
              <a:srgbClr val="F3F0CD"/>
            </a:solidFill>
            <a:ln w="38100">
              <a:solidFill>
                <a:schemeClr val="tx1"/>
              </a:solidFill>
              <a:rou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rtlCol="0" anchor="ctr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200"/>
                </a:spcAft>
              </a:pPr>
              <a:endParaRPr lang="en-US" altLang="zh-CN" u="sng" smtClean="0">
                <a:latin typeface="文泉驿微米黑" pitchFamily="66" charset="-122"/>
                <a:ea typeface="新宋体"/>
                <a:cs typeface="文泉驿微米黑" pitchFamily="66" charset="-122"/>
              </a:endParaRPr>
            </a:p>
            <a:p>
              <a:pPr algn="ctr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zh-CN" altLang="en-US" sz="1600" b="1" u="sng" smtClean="0">
                  <a:solidFill>
                    <a:srgbClr val="FF0000"/>
                  </a:solidFill>
                  <a:latin typeface="微软雅黑" pitchFamily="34" charset="-122"/>
                  <a:ea typeface="新宋体"/>
                  <a:cs typeface="文泉驿微米黑" pitchFamily="66" charset="-122"/>
                </a:rPr>
                <a:t>活动清单</a:t>
              </a:r>
              <a:endParaRPr lang="en-US" altLang="zh-CN" sz="1600" b="1" u="sng" smtClean="0">
                <a:solidFill>
                  <a:srgbClr val="FF0000"/>
                </a:solidFill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1.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签订合同                 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2.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联系赵总                 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3.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邮寄合同                 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4.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订餐给同事              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5.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给王总订机票      </a:t>
              </a:r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10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日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6.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给李总订酒店      </a:t>
              </a:r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4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日 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7.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预定会议室          </a:t>
              </a:r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1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日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8.</a:t>
              </a:r>
              <a:r>
                <a:rPr lang="zh-CN" altLang="en-US" sz="105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安排车辆去机场接人               </a:t>
              </a:r>
              <a:endParaRPr lang="en-US" altLang="zh-CN" sz="105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pPr algn="ctr">
                <a:lnSpc>
                  <a:spcPct val="150000"/>
                </a:lnSpc>
              </a:pPr>
              <a:endParaRPr lang="zh-CN" altLang="en-US" smtClean="0">
                <a:ea typeface="新宋体"/>
              </a:endParaRPr>
            </a:p>
          </p:txBody>
        </p:sp>
        <p:sp>
          <p:nvSpPr>
            <p:cNvPr id="21" name="矩形 20"/>
            <p:cNvSpPr/>
            <p:nvPr/>
          </p:nvSpPr>
          <p:spPr bwMode="gray">
            <a:xfrm>
              <a:off x="8883669" y="2920994"/>
              <a:ext cx="2143140" cy="2620898"/>
            </a:xfrm>
            <a:prstGeom prst="rect">
              <a:avLst/>
            </a:prstGeom>
            <a:solidFill>
              <a:srgbClr val="F3F0CD"/>
            </a:solidFill>
            <a:ln w="38100">
              <a:solidFill>
                <a:schemeClr val="tx1"/>
              </a:solidFill>
              <a:round/>
            </a:ln>
            <a:effectLst>
              <a:outerShdw dist="135003" dir="2928844" algn="ctr" rotWithShape="0">
                <a:srgbClr val="000000">
                  <a:alpha val="50000"/>
                </a:srgbClr>
              </a:outerShdw>
            </a:effectLst>
          </p:spPr>
          <p:txBody>
            <a:bodyPr wrap="none" rtlCol="0" anchor="ctr"/>
            <a:lstStyle>
              <a:defPPr>
                <a:defRPr lang="zh-CN"/>
              </a:defPPr>
              <a:lvl1pPr marL="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59753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950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79197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38950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98704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58457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182110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779645" algn="l" defTabSz="119443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1200"/>
                </a:spcBef>
                <a:spcAft>
                  <a:spcPts val="1200"/>
                </a:spcAft>
              </a:pPr>
              <a:endParaRPr lang="en-US" altLang="zh-CN" u="sng" smtClean="0">
                <a:latin typeface="文泉驿微米黑" pitchFamily="66" charset="-122"/>
                <a:ea typeface="新宋体"/>
                <a:cs typeface="文泉驿微米黑" pitchFamily="66" charset="-122"/>
              </a:endParaRPr>
            </a:p>
            <a:p>
              <a:pPr algn="ctr">
                <a:lnSpc>
                  <a:spcPct val="150000"/>
                </a:lnSpc>
                <a:spcBef>
                  <a:spcPts val="600"/>
                </a:spcBef>
                <a:spcAft>
                  <a:spcPts val="600"/>
                </a:spcAft>
              </a:pPr>
              <a:r>
                <a:rPr lang="zh-CN" altLang="en-US" sz="1600" b="1" u="sng" smtClean="0">
                  <a:solidFill>
                    <a:srgbClr val="FF0000"/>
                  </a:solidFill>
                  <a:latin typeface="微软雅黑" pitchFamily="34" charset="-122"/>
                  <a:ea typeface="新宋体"/>
                  <a:cs typeface="文泉驿微米黑" pitchFamily="66" charset="-122"/>
                </a:rPr>
                <a:t>今日待办</a:t>
              </a:r>
              <a:endParaRPr lang="en-US" altLang="zh-CN" sz="1600" b="1" u="sng" smtClean="0">
                <a:solidFill>
                  <a:srgbClr val="FF0000"/>
                </a:solidFill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1.</a:t>
              </a:r>
              <a:r>
                <a:rPr lang="zh-CN" altLang="en-US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签订合同                             </a:t>
              </a:r>
              <a:endParaRPr lang="en-US" altLang="zh-CN" sz="110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2.</a:t>
              </a:r>
              <a:r>
                <a:rPr lang="zh-CN" altLang="en-US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邮寄合同                             </a:t>
              </a:r>
              <a:endParaRPr lang="en-US" altLang="zh-CN" sz="110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3</a:t>
              </a:r>
              <a:r>
                <a:rPr lang="zh-CN" altLang="en-US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预定会议室          </a:t>
              </a:r>
              <a:r>
                <a:rPr lang="en-US" altLang="zh-CN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1</a:t>
              </a:r>
              <a:r>
                <a:rPr lang="zh-CN" altLang="en-US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日            </a:t>
              </a:r>
              <a:endParaRPr lang="en-US" altLang="zh-CN" sz="110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r>
                <a:rPr lang="en-US" altLang="zh-CN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4.</a:t>
              </a:r>
              <a:r>
                <a:rPr lang="zh-CN" altLang="en-US" sz="11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安排车辆去机场接人               </a:t>
              </a:r>
              <a:endParaRPr lang="en-US" altLang="zh-CN" sz="110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endParaRPr lang="en-US" altLang="zh-CN" sz="1200" u="sng" smtClean="0"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pPr algn="ctr"/>
              <a:r>
                <a:rPr lang="zh-CN" altLang="en-US" sz="1600" b="1" u="sng" smtClean="0">
                  <a:solidFill>
                    <a:srgbClr val="FF0000"/>
                  </a:solidFill>
                  <a:latin typeface="微软雅黑" pitchFamily="34" charset="-122"/>
                  <a:ea typeface="新宋体"/>
                  <a:cs typeface="文泉驿微米黑" pitchFamily="66" charset="-122"/>
                </a:rPr>
                <a:t>计划外紧急</a:t>
              </a:r>
              <a:endParaRPr lang="en-US" altLang="zh-CN" sz="1600" b="1" u="sng" smtClean="0">
                <a:solidFill>
                  <a:srgbClr val="FF0000"/>
                </a:solidFill>
                <a:latin typeface="微软雅黑" pitchFamily="34" charset="-122"/>
                <a:ea typeface="新宋体"/>
                <a:cs typeface="文泉驿微米黑" pitchFamily="66" charset="-122"/>
              </a:endParaRPr>
            </a:p>
            <a:p>
              <a:pPr algn="ctr"/>
              <a:r>
                <a:rPr lang="en-US" altLang="zh-CN" sz="12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1.                                           </a:t>
              </a:r>
            </a:p>
            <a:p>
              <a:pPr algn="ctr"/>
              <a:r>
                <a:rPr lang="en-US" altLang="zh-CN" sz="1200" u="sng" smtClean="0">
                  <a:latin typeface="微软雅黑" pitchFamily="34" charset="-122"/>
                  <a:ea typeface="新宋体"/>
                  <a:cs typeface="文泉驿微米黑" pitchFamily="66" charset="-122"/>
                </a:rPr>
                <a:t>2.                                            </a:t>
              </a:r>
            </a:p>
            <a:p>
              <a:pPr algn="ctr">
                <a:lnSpc>
                  <a:spcPct val="150000"/>
                </a:lnSpc>
              </a:pPr>
              <a:endParaRPr lang="zh-CN" altLang="en-US" smtClean="0">
                <a:ea typeface="新宋体"/>
              </a:endParaRPr>
            </a:p>
          </p:txBody>
        </p:sp>
      </p:grpSp>
      <p:cxnSp>
        <p:nvCxnSpPr>
          <p:cNvPr id="35" name="直接箭头连接符 34"/>
          <p:cNvCxnSpPr/>
          <p:nvPr/>
        </p:nvCxnSpPr>
        <p:spPr>
          <a:xfrm>
            <a:off x="8383603" y="3492498"/>
            <a:ext cx="1428760" cy="10001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/>
          <p:nvPr/>
        </p:nvCxnSpPr>
        <p:spPr>
          <a:xfrm>
            <a:off x="8312165" y="3849688"/>
            <a:ext cx="1428760" cy="8572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箭头连接符 38"/>
          <p:cNvCxnSpPr/>
          <p:nvPr/>
        </p:nvCxnSpPr>
        <p:spPr>
          <a:xfrm>
            <a:off x="8455041" y="4492630"/>
            <a:ext cx="1214446" cy="35719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箭头连接符 40"/>
          <p:cNvCxnSpPr/>
          <p:nvPr/>
        </p:nvCxnSpPr>
        <p:spPr>
          <a:xfrm>
            <a:off x="8740793" y="4635506"/>
            <a:ext cx="1000132" cy="4286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955761" y="1387759"/>
            <a:ext cx="1285458" cy="457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753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950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79197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38950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98704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58457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182110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779645" algn="l" defTabSz="119443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itchFamily="34" charset="-122"/>
                <a:ea typeface="新宋体"/>
              </a:rPr>
              <a:t>分步骤</a:t>
            </a:r>
            <a:endParaRPr lang="zh-CN" altLang="en-US" sz="2400" b="1">
              <a:solidFill>
                <a:schemeClr val="tx1">
                  <a:lumMod val="85000"/>
                  <a:lumOff val="15000"/>
                </a:schemeClr>
              </a:solidFill>
              <a:latin typeface="微软雅黑" pitchFamily="34" charset="-122"/>
              <a:ea typeface="新宋体"/>
            </a:endParaRPr>
          </a:p>
        </p:txBody>
      </p:sp>
      <p:sp>
        <p:nvSpPr>
          <p:cNvPr id="48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57A4D-72AD-4804-BDFE-5E5248672185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49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zh-CN" altLang="en-US"/>
              <a:t>精选课件ppt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6286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https://d.book118.com/468026133142006036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宋体</vt:lpstr>
      <vt:lpstr>白扇补-日系恱黑</vt:lpstr>
      <vt:lpstr>新宋体</vt:lpstr>
      <vt:lpstr>【暖色君】趣圆体</vt:lpstr>
      <vt:lpstr>【嵐】萌系一号</vt:lpstr>
      <vt:lpstr>文泉驿微米黑</vt:lpstr>
      <vt:lpstr>微软雅黑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2024-09-16T12:44:41.591</cp:lastPrinted>
  <dcterms:created xsi:type="dcterms:W3CDTF">2024-09-16T04:44:41Z</dcterms:created>
  <dcterms:modified xsi:type="dcterms:W3CDTF">2024-09-16T04:44:43Z</dcterms:modified>
</cp:coreProperties>
</file>