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DC4B8FA-B6D7-48E1-B121-DDC7A4E5788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2DB048-FAD4-4A7B-B02B-01E005DE14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9523EB-2E2C-4537-8C80-5AA38E2A83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4491DC-3007-4592-B198-851466F77C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53E3D4-83F7-4943-8A0B-9F1E307D31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E8585C-20FD-4644-9E06-1B3CEB6DA1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271310-C8C4-4258-87C1-81693BCF62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0A6701-19AC-40F6-82FB-44905AB43E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A462E7-0925-4C55-8253-1B6AFB4DF0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8F61C3-F8BB-4BEA-9E6E-68FF1DA716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D7C7C2-9F77-4D00-BA8D-E1E43AC9A5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2E8868-B754-4531-94C1-94D587AF33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0C78F7D-DE57-4135-9167-D96097746C8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D26BFEC-297B-4906-A397-51286CD83F0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27044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建筑行业安全生产规章制度培训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安全生产管理制度培训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安全生产操作规程培训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安全设备使用培训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安全风险识别与防范培训</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建筑行业安全生产规章制度培训概述</a:t>
            </a:r>
            <a:endParaRPr lang="en-US" sz="3600" b="0" strike="noStrike" spc="-1">
              <a:solidFill>
                <a:schemeClr val="dk1"/>
              </a:solidFill>
              <a:latin typeface="Arial"/>
            </a:endParaRPr>
          </a:p>
        </p:txBody>
      </p:sp>
      <p:sp>
        <p:nvSpPr>
          <p:cNvPr id="8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重视安全意识</a:t>
            </a:r>
            <a:endParaRPr lang="en-US" sz="2000" b="0" strike="noStrike" spc="-1">
              <a:solidFill>
                <a:srgbClr val="000000"/>
              </a:solidFill>
              <a:latin typeface="Arial"/>
            </a:endParaRPr>
          </a:p>
        </p:txBody>
      </p:sp>
      <p:sp>
        <p:nvSpPr>
          <p:cNvPr id="8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建筑行业安全生产规章制度培训的重要性</a:t>
            </a:r>
            <a:endParaRPr lang="en-US" sz="3000" b="0" strike="noStrike" spc="-1">
              <a:solidFill>
                <a:srgbClr val="000000"/>
              </a:solidFill>
              <a:latin typeface="Arial"/>
            </a:endParaRPr>
          </a:p>
        </p:txBody>
      </p:sp>
      <p:sp>
        <p:nvSpPr>
          <p:cNvPr id="8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4"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8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案例教育</a:t>
            </a:r>
            <a:endParaRPr lang="en-US" sz="2000" b="0" strike="noStrike" spc="-1">
              <a:solidFill>
                <a:srgbClr val="000000"/>
              </a:solidFill>
              <a:latin typeface="Arial"/>
            </a:endParaRPr>
          </a:p>
        </p:txBody>
      </p:sp>
      <p:sp>
        <p:nvSpPr>
          <p:cNvPr id="8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建筑行业安全事故案例分析</a:t>
            </a:r>
            <a:endParaRPr lang="en-US" sz="3000" b="0" strike="noStrike" spc="-1">
              <a:solidFill>
                <a:srgbClr val="000000"/>
              </a:solidFill>
              <a:latin typeface="Arial"/>
            </a:endParaRPr>
          </a:p>
        </p:txBody>
      </p:sp>
      <p:sp>
        <p:nvSpPr>
          <p:cNvPr id="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培养员工安全责任感</a:t>
            </a:r>
            <a:endParaRPr lang="en-US" sz="2000" b="0" strike="noStrike" spc="-1">
              <a:solidFill>
                <a:srgbClr val="000000"/>
              </a:solidFill>
              <a:latin typeface="Arial"/>
            </a:endParaRPr>
          </a:p>
        </p:txBody>
      </p:sp>
      <p:sp>
        <p:nvSpPr>
          <p:cNvPr id="8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安全生产意识培养的必要性</a:t>
            </a:r>
            <a:endParaRPr lang="en-US" sz="30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安全生产管理制度的建立和完善</a:t>
            </a:r>
            <a:endParaRPr lang="en-US" sz="2200" b="0" strike="noStrike" spc="-1">
              <a:solidFill>
                <a:srgbClr val="000000"/>
              </a:solidFill>
              <a:latin typeface="Arial"/>
            </a:endParaRPr>
          </a:p>
        </p:txBody>
      </p:sp>
      <p:sp>
        <p:nvSpPr>
          <p:cNvPr id="9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制度建设</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管理流程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监督机制</a:t>
            </a:r>
            <a:endParaRPr lang="en-US" sz="1500" b="0" strike="noStrike" spc="-1">
              <a:solidFill>
                <a:srgbClr val="000000"/>
              </a:solidFill>
              <a:latin typeface="Arial"/>
            </a:endParaRPr>
          </a:p>
        </p:txBody>
      </p:sp>
      <p:sp>
        <p:nvSpPr>
          <p:cNvPr id="9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安全生产责任制度的落实</a:t>
            </a:r>
            <a:endParaRPr lang="en-US" sz="2200" b="0" strike="noStrike" spc="-1">
              <a:solidFill>
                <a:srgbClr val="000000"/>
              </a:solidFill>
              <a:latin typeface="Arial"/>
            </a:endParaRPr>
          </a:p>
        </p:txBody>
      </p:sp>
      <p:sp>
        <p:nvSpPr>
          <p:cNvPr id="9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责任明确</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追责机制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奖惩制度</a:t>
            </a:r>
            <a:endParaRPr lang="en-US" sz="1500" b="0" strike="noStrike" spc="-1">
              <a:solidFill>
                <a:srgbClr val="000000"/>
              </a:solidFill>
              <a:latin typeface="Arial"/>
            </a:endParaRPr>
          </a:p>
        </p:txBody>
      </p:sp>
      <p:sp>
        <p:nvSpPr>
          <p:cNvPr id="9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建筑行业安全生产规章制度概述</a:t>
            </a:r>
            <a:endParaRPr lang="en-US" sz="3600" b="0" strike="noStrike" spc="-1">
              <a:solidFill>
                <a:schemeClr val="dk1"/>
              </a:solidFill>
              <a:latin typeface="Arial"/>
            </a:endParaRPr>
          </a:p>
        </p:txBody>
      </p:sp>
      <p:sp>
        <p:nvSpPr>
          <p:cNvPr id="10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建筑行业的安全生产规定</a:t>
            </a:r>
            <a:endParaRPr lang="en-US" sz="2200" b="0" strike="noStrike" spc="-1">
              <a:solidFill>
                <a:srgbClr val="000000"/>
              </a:solidFill>
              <a:latin typeface="Arial"/>
            </a:endParaRPr>
          </a:p>
        </p:txBody>
      </p:sp>
      <p:sp>
        <p:nvSpPr>
          <p:cNvPr id="10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规章制度</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安全标准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事故应急预案</a:t>
            </a:r>
            <a:endParaRPr lang="en-US" sz="15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建筑行业安全生产规章制度培训目标</a:t>
            </a:r>
            <a:endParaRPr lang="en-US" sz="3600" b="0" strike="noStrike" spc="-1">
              <a:solidFill>
                <a:schemeClr val="dk1"/>
              </a:solidFill>
              <a:latin typeface="Arial"/>
            </a:endParaRPr>
          </a:p>
        </p:txBody>
      </p:sp>
      <p:sp>
        <p:nvSpPr>
          <p:cNvPr id="10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培养安全责任感</a:t>
            </a:r>
            <a:endParaRPr lang="en-US" sz="1500" b="0" strike="noStrike" spc="-1">
              <a:solidFill>
                <a:srgbClr val="000000"/>
              </a:solidFill>
              <a:latin typeface="Arial"/>
            </a:endParaRPr>
          </a:p>
        </p:txBody>
      </p:sp>
      <p:sp>
        <p:nvSpPr>
          <p:cNvPr id="10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提高员工安全意识</a:t>
            </a:r>
            <a:endParaRPr lang="en-US" sz="2200" b="0" strike="noStrike" spc="-1">
              <a:solidFill>
                <a:srgbClr val="000000"/>
              </a:solidFill>
              <a:latin typeface="Arial"/>
            </a:endParaRPr>
          </a:p>
        </p:txBody>
      </p:sp>
      <p:sp>
        <p:nvSpPr>
          <p:cNvPr id="10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提高事故应对能力</a:t>
            </a:r>
            <a:endParaRPr lang="en-US" sz="1500" b="0" strike="noStrike" spc="-1">
              <a:solidFill>
                <a:srgbClr val="000000"/>
              </a:solidFill>
              <a:latin typeface="Arial"/>
            </a:endParaRPr>
          </a:p>
        </p:txBody>
      </p:sp>
      <p:sp>
        <p:nvSpPr>
          <p:cNvPr id="10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预防和减少安全事故发生</a:t>
            </a:r>
            <a:endParaRPr lang="en-US" sz="2200" b="0" strike="noStrike" spc="-1">
              <a:solidFill>
                <a:srgbClr val="000000"/>
              </a:solidFill>
              <a:latin typeface="Arial"/>
            </a:endParaRPr>
          </a:p>
        </p:txBody>
      </p:sp>
      <p:sp>
        <p:nvSpPr>
          <p:cNvPr id="10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营造安全氛围</a:t>
            </a:r>
            <a:endParaRPr lang="en-US" sz="1500" b="0" strike="noStrike" spc="-1">
              <a:solidFill>
                <a:srgbClr val="000000"/>
              </a:solidFill>
              <a:latin typeface="Arial"/>
            </a:endParaRPr>
          </a:p>
        </p:txBody>
      </p:sp>
      <p:sp>
        <p:nvSpPr>
          <p:cNvPr id="10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构建安全文化氛围</a:t>
            </a:r>
            <a:endParaRPr lang="en-US" sz="2200" b="0" strike="noStrike" spc="-1">
              <a:solidFill>
                <a:srgbClr val="000000"/>
              </a:solidFill>
              <a:latin typeface="Arial"/>
            </a:endParaRPr>
          </a:p>
        </p:txBody>
      </p:sp>
      <p:sp>
        <p:nvSpPr>
          <p:cNvPr id="11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线上培训与现场实操相结合</a:t>
            </a:r>
            <a:endParaRPr lang="en-US" sz="2200" b="0" strike="noStrike" spc="-1">
              <a:solidFill>
                <a:srgbClr val="000000"/>
              </a:solidFill>
              <a:latin typeface="Arial"/>
            </a:endParaRPr>
          </a:p>
        </p:txBody>
      </p:sp>
      <p:sp>
        <p:nvSpPr>
          <p:cNvPr id="11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网络课程</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模拟演练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真实场景训练</a:t>
            </a:r>
            <a:endParaRPr lang="en-US" sz="1500" b="0" strike="noStrike" spc="-1">
              <a:solidFill>
                <a:srgbClr val="000000"/>
              </a:solidFill>
              <a:latin typeface="Arial"/>
            </a:endParaRPr>
          </a:p>
        </p:txBody>
      </p:sp>
      <p:sp>
        <p:nvSpPr>
          <p:cNvPr id="11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定期组织安全培训</a:t>
            </a:r>
            <a:endParaRPr lang="en-US" sz="2200" b="0" strike="noStrike" spc="-1">
              <a:solidFill>
                <a:srgbClr val="000000"/>
              </a:solidFill>
              <a:latin typeface="Arial"/>
            </a:endParaRPr>
          </a:p>
        </p:txBody>
      </p:sp>
      <p:sp>
        <p:nvSpPr>
          <p:cNvPr id="11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培训计划</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培训评估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培训反馈</a:t>
            </a:r>
            <a:endParaRPr lang="en-US" sz="1500" b="0" strike="noStrike" spc="-1">
              <a:solidFill>
                <a:srgbClr val="000000"/>
              </a:solidFill>
              <a:latin typeface="Arial"/>
            </a:endParaRPr>
          </a:p>
        </p:txBody>
      </p:sp>
      <p:sp>
        <p:nvSpPr>
          <p:cNvPr id="11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2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安全教育培训方式</a:t>
            </a:r>
            <a:endParaRPr lang="en-US" sz="3600" b="0" strike="noStrike" spc="-1">
              <a:solidFill>
                <a:schemeClr val="dk1"/>
              </a:solidFill>
              <a:latin typeface="Arial"/>
            </a:endParaRPr>
          </a:p>
        </p:txBody>
      </p:sp>
      <p:sp>
        <p:nvSpPr>
          <p:cNvPr id="12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安全教育课程设置</a:t>
            </a:r>
            <a:endParaRPr lang="en-US" sz="2200" b="0" strike="noStrike" spc="-1">
              <a:solidFill>
                <a:srgbClr val="000000"/>
              </a:solidFill>
              <a:latin typeface="Arial"/>
            </a:endParaRPr>
          </a:p>
        </p:txBody>
      </p:sp>
      <p:sp>
        <p:nvSpPr>
          <p:cNvPr id="12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课程内容</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培训时长</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教材准备</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建筑行业安全事故案例分析</a:t>
            </a:r>
            <a:endParaRPr lang="en-US" sz="3500" b="0" strike="noStrike" spc="-1">
              <a:solidFill>
                <a:srgbClr val="000000"/>
              </a:solidFill>
              <a:latin typeface="Arial"/>
            </a:endParaRPr>
          </a:p>
        </p:txBody>
      </p:sp>
      <p:sp>
        <p:nvSpPr>
          <p:cNvPr id="12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对于建筑行业安全生产规章制度培训的必要性，通过案例分析可以更直观地了解到安全意识培养的紧迫性。建筑行业安全事故往往是由于安全管理不到位、责任制度不清晰等原因导致，因此安全生产规章制度培训是必不可少的</a:t>
            </a:r>
            <a:endParaRPr lang="en-US" sz="2500" b="0" strike="noStrike" spc="-1">
              <a:solidFill>
                <a:srgbClr val="000000"/>
              </a:solidFill>
              <a:latin typeface="Arial"/>
            </a:endParaRPr>
          </a:p>
        </p:txBody>
      </p:sp>
      <p:sp>
        <p:nvSpPr>
          <p:cNvPr id="12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安全生产管理制度培训</a:t>
            </a:r>
            <a:endParaRPr lang="en-US" sz="3600" b="0" strike="noStrike" spc="-1">
              <a:solidFill>
                <a:schemeClr val="dk1"/>
              </a:solidFill>
              <a:latin typeface="Arial"/>
            </a:endParaRPr>
          </a:p>
        </p:txBody>
      </p:sp>
      <p:sp>
        <p:nvSpPr>
          <p:cNvPr id="13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安全生产管理制度概述</a:t>
            </a:r>
            <a:endParaRPr lang="en-US" sz="3500" b="0" strike="noStrike" spc="-1">
              <a:solidFill>
                <a:srgbClr val="000000"/>
              </a:solidFill>
              <a:latin typeface="Arial"/>
            </a:endParaRPr>
          </a:p>
        </p:txBody>
      </p:sp>
      <p:sp>
        <p:nvSpPr>
          <p:cNvPr id="13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安全生产管理制度是指企业为了保障员工生命安全和健康，规范生产活动而制定的一系列规章制度。其中包括基本要求、管理责任制度和监督检查制度。</a:t>
            </a:r>
            <a:endParaRPr lang="en-US" sz="2500" b="0" strike="noStrike" spc="-1">
              <a:solidFill>
                <a:srgbClr val="000000"/>
              </a:solidFill>
              <a:latin typeface="Arial"/>
            </a:endParaRPr>
          </a:p>
        </p:txBody>
      </p:sp>
      <p:sp>
        <p:nvSpPr>
          <p:cNvPr id="1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安全生产管理制度培训内容</a:t>
            </a:r>
            <a:endParaRPr lang="en-US" sz="3600" b="0" strike="noStrike" spc="-1">
              <a:solidFill>
                <a:schemeClr val="dk1"/>
              </a:solidFill>
              <a:latin typeface="Arial"/>
            </a:endParaRPr>
          </a:p>
        </p:txBody>
      </p:sp>
      <p:sp>
        <p:nvSpPr>
          <p:cNvPr id="13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明确企业的安全生产方针和目标</a:t>
            </a:r>
            <a:endParaRPr lang="en-US" sz="1500" b="0" strike="noStrike" spc="-1">
              <a:solidFill>
                <a:srgbClr val="000000"/>
              </a:solidFill>
              <a:latin typeface="Arial"/>
            </a:endParaRPr>
          </a:p>
        </p:txBody>
      </p:sp>
      <p:sp>
        <p:nvSpPr>
          <p:cNvPr id="13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安全生产政策与目标</a:t>
            </a:r>
            <a:endParaRPr lang="en-US" sz="2200" b="0" strike="noStrike" spc="-1">
              <a:solidFill>
                <a:srgbClr val="000000"/>
              </a:solidFill>
              <a:latin typeface="Arial"/>
            </a:endParaRPr>
          </a:p>
        </p:txBody>
      </p:sp>
      <p:sp>
        <p:nvSpPr>
          <p:cNvPr id="13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详细解读企业内部的责任分工及执行流程</a:t>
            </a:r>
            <a:endParaRPr lang="en-US" sz="1500" b="0" strike="noStrike" spc="-1">
              <a:solidFill>
                <a:srgbClr val="000000"/>
              </a:solidFill>
              <a:latin typeface="Arial"/>
            </a:endParaRPr>
          </a:p>
        </p:txBody>
      </p:sp>
      <p:sp>
        <p:nvSpPr>
          <p:cNvPr id="14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安全生产责任制度解析</a:t>
            </a:r>
            <a:endParaRPr lang="en-US" sz="2200" b="0" strike="noStrike" spc="-1">
              <a:solidFill>
                <a:srgbClr val="000000"/>
              </a:solidFill>
              <a:latin typeface="Arial"/>
            </a:endParaRPr>
          </a:p>
        </p:txBody>
      </p:sp>
      <p:sp>
        <p:nvSpPr>
          <p:cNvPr id="14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介绍安全隐患排查的方法和整改措施</a:t>
            </a:r>
            <a:endParaRPr lang="en-US" sz="1500" b="0" strike="noStrike" spc="-1">
              <a:solidFill>
                <a:srgbClr val="000000"/>
              </a:solidFill>
              <a:latin typeface="Arial"/>
            </a:endParaRPr>
          </a:p>
        </p:txBody>
      </p:sp>
      <p:sp>
        <p:nvSpPr>
          <p:cNvPr id="14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安全隐患排查和整改流程</a:t>
            </a:r>
            <a:endParaRPr lang="en-US" sz="2200" b="0" strike="noStrike" spc="-1">
              <a:solidFill>
                <a:srgbClr val="000000"/>
              </a:solidFill>
              <a:latin typeface="Arial"/>
            </a:endParaRPr>
          </a:p>
        </p:txBody>
      </p:sp>
      <p:sp>
        <p:nvSpPr>
          <p:cNvPr id="14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安全生产管理制度培训方法</a:t>
            </a:r>
            <a:endParaRPr lang="en-US" sz="3500" b="0" strike="noStrike" spc="-1">
              <a:solidFill>
                <a:srgbClr val="000000"/>
              </a:solidFill>
              <a:latin typeface="Arial"/>
            </a:endParaRPr>
          </a:p>
        </p:txBody>
      </p:sp>
      <p:sp>
        <p:nvSpPr>
          <p:cNvPr id="14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安全生产管理制度培训方法包括基于案例分析的培训、模拟演练与实际操作、以及视频教学和互动讨论。通过多种形式的培训，员工可以更好地理解和执行安全管理制度。</a:t>
            </a:r>
            <a:endParaRPr lang="en-US" sz="2500" b="0" strike="noStrike" spc="-1">
              <a:solidFill>
                <a:srgbClr val="000000"/>
              </a:solidFill>
              <a:latin typeface="Arial"/>
            </a:endParaRPr>
          </a:p>
        </p:txBody>
      </p:sp>
      <p:sp>
        <p:nvSpPr>
          <p:cNvPr id="14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反馈机制建立</a:t>
            </a:r>
            <a:endParaRPr lang="en-US" sz="2200" b="0" strike="noStrike" spc="-1">
              <a:solidFill>
                <a:srgbClr val="000000"/>
              </a:solidFill>
              <a:latin typeface="Arial"/>
            </a:endParaRPr>
          </a:p>
        </p:txBody>
      </p:sp>
      <p:sp>
        <p:nvSpPr>
          <p:cNvPr id="15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建立员工对培训的反馈渠道</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收集员工意见和建议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及时调整和改进培训内容</a:t>
            </a:r>
            <a:endParaRPr lang="en-US" sz="1500" b="0" strike="noStrike" spc="-1">
              <a:solidFill>
                <a:srgbClr val="000000"/>
              </a:solidFill>
              <a:latin typeface="Arial"/>
            </a:endParaRPr>
          </a:p>
        </p:txBody>
      </p:sp>
      <p:sp>
        <p:nvSpPr>
          <p:cNvPr id="15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持续改进与完善</a:t>
            </a:r>
            <a:endParaRPr lang="en-US" sz="2200" b="0" strike="noStrike" spc="-1">
              <a:solidFill>
                <a:srgbClr val="000000"/>
              </a:solidFill>
              <a:latin typeface="Arial"/>
            </a:endParaRPr>
          </a:p>
        </p:txBody>
      </p:sp>
      <p:sp>
        <p:nvSpPr>
          <p:cNvPr id="15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定期评估安全生产管理制度的有效性</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根据反馈意见和实际情况不断完善制度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保障员工安全生产意识持续提升</a:t>
            </a:r>
            <a:endParaRPr lang="en-US" sz="1500" b="0" strike="noStrike" spc="-1">
              <a:solidFill>
                <a:srgbClr val="000000"/>
              </a:solidFill>
              <a:latin typeface="Arial"/>
            </a:endParaRPr>
          </a:p>
        </p:txBody>
      </p:sp>
      <p:sp>
        <p:nvSpPr>
          <p:cNvPr id="15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安全生产管理制度培训评估</a:t>
            </a:r>
            <a:endParaRPr lang="en-US" sz="3600" b="0" strike="noStrike" spc="-1">
              <a:solidFill>
                <a:schemeClr val="dk1"/>
              </a:solidFill>
              <a:latin typeface="Arial"/>
            </a:endParaRPr>
          </a:p>
        </p:txBody>
      </p:sp>
      <p:sp>
        <p:nvSpPr>
          <p:cNvPr id="15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培训效果评估指标</a:t>
            </a:r>
            <a:endParaRPr lang="en-US" sz="2200" b="0" strike="noStrike" spc="-1">
              <a:solidFill>
                <a:srgbClr val="000000"/>
              </a:solidFill>
              <a:latin typeface="Arial"/>
            </a:endParaRPr>
          </a:p>
        </p:txBody>
      </p:sp>
      <p:sp>
        <p:nvSpPr>
          <p:cNvPr id="16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考核培训效果是否达到预期</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查看员工对安全制度的领会程度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评估培训对员工行为的影响</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安全生产管理制度培训是建筑行业非常重要的一环，只有建立完善的培训体系和评估机制，才能有效提升员工的安全意识和管理水平，确保施工现场的安全生产。</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安全生产操作规程培训</a:t>
            </a:r>
            <a:endParaRPr lang="en-US" sz="3600" b="0" strike="noStrike" spc="-1">
              <a:solidFill>
                <a:schemeClr val="dk1"/>
              </a:solidFill>
              <a:latin typeface="Arial"/>
            </a:endParaRPr>
          </a:p>
        </p:txBody>
      </p:sp>
      <p:sp>
        <p:nvSpPr>
          <p:cNvPr id="16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安全生产操作规程概述</a:t>
            </a:r>
            <a:endParaRPr lang="en-US" sz="3500" b="0" strike="noStrike" spc="-1">
              <a:solidFill>
                <a:srgbClr val="000000"/>
              </a:solidFill>
              <a:latin typeface="Arial"/>
            </a:endParaRPr>
          </a:p>
        </p:txBody>
      </p:sp>
      <p:sp>
        <p:nvSpPr>
          <p:cNvPr id="16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安全生产操作规程是建筑行业中非常重要的一环，它涉及到安全操作要点、紧急情况处理流程和作业流程规范。遵守操作规程可以确保工作安全、高效进行。</a:t>
            </a:r>
            <a:endParaRPr lang="en-US" sz="2500" b="0" strike="noStrike" spc="-1">
              <a:solidFill>
                <a:srgbClr val="000000"/>
              </a:solidFill>
              <a:latin typeface="Arial"/>
            </a:endParaRPr>
          </a:p>
        </p:txBody>
      </p:sp>
      <p:sp>
        <p:nvSpPr>
          <p:cNvPr id="17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安全生产操作规程培训内容</a:t>
            </a:r>
            <a:endParaRPr lang="en-US" sz="3600" b="0" strike="noStrike" spc="-1">
              <a:solidFill>
                <a:schemeClr val="dk1"/>
              </a:solidFill>
              <a:latin typeface="Arial"/>
            </a:endParaRPr>
          </a:p>
        </p:txBody>
      </p:sp>
      <p:sp>
        <p:nvSpPr>
          <p:cNvPr id="17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操作机械设备的基本要求和安全注意事项</a:t>
            </a:r>
            <a:endParaRPr lang="en-US" sz="1500" b="0" strike="noStrike" spc="-1">
              <a:solidFill>
                <a:srgbClr val="000000"/>
              </a:solidFill>
              <a:latin typeface="Arial"/>
            </a:endParaRPr>
          </a:p>
        </p:txBody>
      </p:sp>
      <p:sp>
        <p:nvSpPr>
          <p:cNvPr id="17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机械设备操作要领</a:t>
            </a:r>
            <a:endParaRPr lang="en-US" sz="2200" b="0" strike="noStrike" spc="-1">
              <a:solidFill>
                <a:srgbClr val="000000"/>
              </a:solidFill>
              <a:latin typeface="Arial"/>
            </a:endParaRPr>
          </a:p>
        </p:txBody>
      </p:sp>
      <p:sp>
        <p:nvSpPr>
          <p:cNvPr id="17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在高空作业中应该注意的安全措施和防护措施</a:t>
            </a:r>
            <a:endParaRPr lang="en-US" sz="1500" b="0" strike="noStrike" spc="-1">
              <a:solidFill>
                <a:srgbClr val="000000"/>
              </a:solidFill>
              <a:latin typeface="Arial"/>
            </a:endParaRPr>
          </a:p>
        </p:txBody>
      </p:sp>
      <p:sp>
        <p:nvSpPr>
          <p:cNvPr id="17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高空作业安全措施</a:t>
            </a:r>
            <a:endParaRPr lang="en-US" sz="2200" b="0" strike="noStrike" spc="-1">
              <a:solidFill>
                <a:srgbClr val="000000"/>
              </a:solidFill>
              <a:latin typeface="Arial"/>
            </a:endParaRPr>
          </a:p>
        </p:txBody>
      </p:sp>
      <p:sp>
        <p:nvSpPr>
          <p:cNvPr id="17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电气设备的正确使用方法和安全操作规范</a:t>
            </a:r>
            <a:endParaRPr lang="en-US" sz="1500" b="0" strike="noStrike" spc="-1">
              <a:solidFill>
                <a:srgbClr val="000000"/>
              </a:solidFill>
              <a:latin typeface="Arial"/>
            </a:endParaRPr>
          </a:p>
        </p:txBody>
      </p:sp>
      <p:sp>
        <p:nvSpPr>
          <p:cNvPr id="17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电气设备使用规范</a:t>
            </a:r>
            <a:endParaRPr lang="en-US" sz="2200" b="0" strike="noStrike" spc="-1">
              <a:solidFill>
                <a:srgbClr val="000000"/>
              </a:solidFill>
              <a:latin typeface="Arial"/>
            </a:endParaRPr>
          </a:p>
        </p:txBody>
      </p:sp>
      <p:sp>
        <p:nvSpPr>
          <p:cNvPr id="17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专业技能培训</a:t>
            </a:r>
            <a:endParaRPr lang="en-US" sz="2200" b="0" strike="noStrike" spc="-1">
              <a:solidFill>
                <a:srgbClr val="000000"/>
              </a:solidFill>
              <a:latin typeface="Arial"/>
            </a:endParaRPr>
          </a:p>
        </p:txBody>
      </p:sp>
      <p:sp>
        <p:nvSpPr>
          <p:cNvPr id="18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针对不同岗位的操作技能进行系统培训，提高员工的技术水平</a:t>
            </a:r>
            <a:endParaRPr lang="en-US" sz="1500" b="0" strike="noStrike" spc="-1">
              <a:solidFill>
                <a:srgbClr val="000000"/>
              </a:solidFill>
              <a:latin typeface="Arial"/>
            </a:endParaRPr>
          </a:p>
        </p:txBody>
      </p:sp>
      <p:sp>
        <p:nvSpPr>
          <p:cNvPr id="1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安全事故模拟演练</a:t>
            </a:r>
            <a:endParaRPr lang="en-US" sz="2200" b="0" strike="noStrike" spc="-1">
              <a:solidFill>
                <a:srgbClr val="000000"/>
              </a:solidFill>
              <a:latin typeface="Arial"/>
            </a:endParaRPr>
          </a:p>
        </p:txBody>
      </p:sp>
      <p:sp>
        <p:nvSpPr>
          <p:cNvPr id="18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模拟真实的安全事故场景，让员工学会如何迅速有效地处理紧急情况</a:t>
            </a:r>
            <a:endParaRPr lang="en-US" sz="1500" b="0" strike="noStrike" spc="-1">
              <a:solidFill>
                <a:srgbClr val="000000"/>
              </a:solidFill>
              <a:latin typeface="Arial"/>
            </a:endParaRPr>
          </a:p>
        </p:txBody>
      </p:sp>
      <p:sp>
        <p:nvSpPr>
          <p:cNvPr id="1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安全生产操作规程培训方法</a:t>
            </a:r>
            <a:endParaRPr lang="en-US" sz="3600" b="0" strike="noStrike" spc="-1">
              <a:solidFill>
                <a:schemeClr val="dk1"/>
              </a:solidFill>
              <a:latin typeface="Arial"/>
            </a:endParaRPr>
          </a:p>
        </p:txBody>
      </p:sp>
      <p:sp>
        <p:nvSpPr>
          <p:cNvPr id="1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实地操作演练</a:t>
            </a:r>
            <a:endParaRPr lang="en-US" sz="2200" b="0" strike="noStrike" spc="-1">
              <a:solidFill>
                <a:srgbClr val="000000"/>
              </a:solidFill>
              <a:latin typeface="Arial"/>
            </a:endParaRPr>
          </a:p>
        </p:txBody>
      </p:sp>
      <p:sp>
        <p:nvSpPr>
          <p:cNvPr id="19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通过实际操作来训练员工的应急反应能力和正确操作技能</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安全生产操作规程培训效果评估</a:t>
            </a:r>
            <a:endParaRPr lang="en-US" sz="3600" b="0" strike="noStrike" spc="-1">
              <a:solidFill>
                <a:schemeClr val="dk1"/>
              </a:solidFill>
              <a:latin typeface="Arial"/>
            </a:endParaRPr>
          </a:p>
        </p:txBody>
      </p:sp>
      <p:sp>
        <p:nvSpPr>
          <p:cNvPr id="19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为了有效评估安全生产操作规程的培训效果，可以通过检查操作规程的遵守率、统计安全事故发生率以及进行安全意识调研问卷来评估培训效果的好坏。这些评估措施有助于及时发现问题、改进培训方法，从而提高安全生产水平。</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https://d.book118.com/468027044011006050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建筑行业安全生产规章制度培训</vt:lpstr>
      <vt:lpstr>目录</vt:lpstr>
      <vt:lpstr>第一章 简介</vt:lpstr>
      <vt:lpstr>建筑行业安全生产规章制度培训概述</vt:lpstr>
      <vt:lpstr>建筑行业安全生产规章制度概述</vt:lpstr>
      <vt:lpstr>建筑行业安全生产规章制度培训目标</vt:lpstr>
      <vt:lpstr>安全教育培训方式</vt:lpstr>
      <vt:lpstr> </vt:lpstr>
      <vt:lpstr>第2章 安全生产管理制度培训</vt:lpstr>
      <vt:lpstr> </vt:lpstr>
      <vt:lpstr>安全生产管理制度培训内容</vt:lpstr>
      <vt:lpstr> </vt:lpstr>
      <vt:lpstr>安全生产管理制度培训评估</vt:lpstr>
      <vt:lpstr>总结</vt:lpstr>
      <vt:lpstr>第3章 安全生产操作规程培训</vt:lpstr>
      <vt:lpstr> </vt:lpstr>
      <vt:lpstr>安全生产操作规程培训内容</vt:lpstr>
      <vt:lpstr>安全生产操作规程培训方法</vt:lpstr>
      <vt:lpstr>安全生产操作规程培训效果评估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2024-09-29T14:59:50.230</cp:lastPrinted>
  <dcterms:created xsi:type="dcterms:W3CDTF">2024-09-29T06:59:50Z</dcterms:created>
  <dcterms:modified xsi:type="dcterms:W3CDTF">2024-09-29T06:59:52Z</dcterms:modified>
</cp:coreProperties>
</file>