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6" r:id="rId19"/>
  </p:sldIdLst>
  <p:sldSz cx="12192000" cy="6858000"/>
  <p:notesSz cx="6858000" cy="9144000"/>
  <p:custDataLst>
    <p:tags r:id="rId20"/>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tags" Target="tags/tag1.xml" /><Relationship Id="rId21" Type="http://schemas.openxmlformats.org/officeDocument/2006/relationships/presProps" Target="presProps.xml" /><Relationship Id="rId22" Type="http://schemas.openxmlformats.org/officeDocument/2006/relationships/viewProps" Target="viewProps.xml" /><Relationship Id="rId23" Type="http://schemas.openxmlformats.org/officeDocument/2006/relationships/theme" Target="theme/theme1.xml" /><Relationship Id="rId24"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958AC20-60CE-48C2-BC0F-19AF4788E01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B418FE3-9CC0-4CB1-B736-5DFCCE3DF09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D5C43CF-A366-4509-8665-864E5CD614D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56CE95D-62EF-4CA2-9AC1-1750C9EE614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1C106D9-E358-4360-B3E2-52256FB64D12}"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EF616FB-4A39-49B5-BB96-5CF6C4D0E0A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908191B-277B-4736-A3A1-91C6A9040E99}"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39F126-33F6-4778-AE57-DAFB7C0B3CF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57F258E-7ADC-40B2-9079-7DE4D06224E9}"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1966F0A-E02F-4202-8BF8-67607821F11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D3942A4-59BA-482F-AC21-BC5C68603F1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68031030125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717451" y="1574432"/>
            <a:ext cx="6939686"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某项目拆除工程招标文件</a:t>
            </a:r>
          </a:p>
        </p:txBody>
      </p:sp>
      <p:sp>
        <p:nvSpPr>
          <p:cNvPr id="3" name="TextBox 3"/>
          <p:cNvSpPr txBox="1"/>
          <p:nvPr/>
        </p:nvSpPr>
        <p:spPr>
          <a:xfrm>
            <a:off x="717451" y="5208092"/>
            <a:ext cx="3196742"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汇报人：XX</a:t>
            </a:r>
          </a:p>
        </p:txBody>
      </p:sp>
      <p:sp>
        <p:nvSpPr>
          <p:cNvPr id="4" name="TextBox 4"/>
          <p:cNvSpPr txBox="1"/>
          <p:nvPr/>
        </p:nvSpPr>
        <p:spPr>
          <a:xfrm>
            <a:off x="717451" y="5689900"/>
            <a:ext cx="3489350"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chemeClr val="accent1">
                    <a:alpha val="100000"/>
                  </a:schemeClr>
                </a:solidFill>
                <a:latin typeface="Arial"/>
                <a:ea typeface="Arial"/>
                <a:cs typeface="Arial"/>
              </a:rPr>
              <a:t>2024-01-01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0"/>
            <a:ext cx="3940476" cy="685800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490705" y="-2630165"/>
            <a:ext cx="5510422" cy="5510422"/>
          </a:xfrm>
          <a:prstGeom prst="ellipse">
            <a:avLst/>
          </a:prstGeom>
          <a:solidFill>
            <a:schemeClr val="accent3">
              <a:lumMod val="20000"/>
              <a:lumOff val="80000"/>
              <a:alpha val="5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370201" y="-1527676"/>
            <a:ext cx="3269415" cy="3269415"/>
          </a:xfrm>
          <a:prstGeom prst="ellipse">
            <a:avLst/>
          </a:prstGeom>
          <a:solidFill>
            <a:schemeClr val="accent1">
              <a:alpha val="6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05301" y="734568"/>
            <a:ext cx="6559296" cy="5388864"/>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招标公告</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投标人须知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工程说明</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合同条款及格式</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投标文件格式</a:t>
            </a:r>
          </a:p>
        </p:txBody>
      </p:sp>
      <p:sp>
        <p:nvSpPr>
          <p:cNvPr id="6" name="TextBox 6"/>
          <p:cNvSpPr txBox="1"/>
          <p:nvPr/>
        </p:nvSpPr>
        <p:spPr>
          <a:xfrm>
            <a:off x="8719147" y="5955792"/>
            <a:ext cx="4413504" cy="13289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spcBef>
                <a:spcPts val="450"/>
              </a:spcBef>
            </a:pPr>
            <a:r>
              <a:rPr lang="en-US" sz="5775" b="1">
                <a:solidFill>
                  <a:schemeClr val="accent3">
                    <a:lumMod val="40000"/>
                    <a:lumOff val="60000"/>
                    <a:alpha val="34000"/>
                  </a:schemeClr>
                </a:solidFill>
                <a:latin typeface="Microsoft Yahei"/>
                <a:ea typeface="Microsoft Yahei"/>
                <a:cs typeface="Microsoft Yahei"/>
              </a:rPr>
              <a:t>contents</a:t>
            </a:r>
          </a:p>
        </p:txBody>
      </p:sp>
      <p:sp>
        <p:nvSpPr>
          <p:cNvPr id="7" name="TextBox 7"/>
          <p:cNvSpPr txBox="1"/>
          <p:nvPr/>
        </p:nvSpPr>
        <p:spPr>
          <a:xfrm>
            <a:off x="-271406" y="3561558"/>
            <a:ext cx="3626990" cy="32918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7650" b="1">
                <a:solidFill>
                  <a:srgbClr val="FFFFFF">
                    <a:alpha val="100000"/>
                  </a:srgbClr>
                </a:solidFill>
                <a:latin typeface="Microsoft Yahei"/>
                <a:ea typeface="Microsoft Yahei"/>
                <a:cs typeface="Microsoft Yahei"/>
              </a:rPr>
              <a:t>目</a:t>
            </a:r>
          </a:p>
          <a:p>
            <a:pPr algn="ctr">
              <a:lnSpc>
                <a:spcPct val="125000"/>
              </a:lnSpc>
            </a:pPr>
            <a:r>
              <a:rPr lang="en-US" sz="7650" b="1">
                <a:solidFill>
                  <a:srgbClr val="FFFFFF">
                    <a:alpha val="100000"/>
                  </a:srgbClr>
                </a:solidFill>
                <a:latin typeface="Microsoft Yahei"/>
                <a:ea typeface="Microsoft Yahei"/>
                <a:cs typeface="Microsoft Yahei"/>
              </a:rPr>
              <a:t>录</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招标公告</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01</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4778786" y="3346403"/>
            <a:ext cx="2702514" cy="2702514"/>
          </a:xfrm>
          <a:prstGeom prst="donut">
            <a:avLst>
              <a:gd name="adj" fmla="val 6114"/>
            </a:avLst>
          </a:prstGeom>
          <a:solidFill>
            <a:schemeClr val="accent1">
              <a:lumMod val="75000"/>
              <a:alpha val="2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511044" y="2788639"/>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5740703" y="3074788"/>
            <a:ext cx="778679" cy="778679"/>
          </a:xfrm>
          <a:custGeom>
            <a:rect l="l" t="t" r="r" b="b"/>
            <a:pathLst>
              <a:path w="304800" h="304800">
                <a:moveTo>
                  <a:pt x="152800" y="79486"/>
                </a:moveTo>
                <a:cubicBezTo>
                  <a:pt x="152800" y="79486"/>
                  <a:pt x="133750" y="38891"/>
                  <a:pt x="90888" y="38891"/>
                </a:cubicBezTo>
                <a:cubicBezTo>
                  <a:pt x="44053" y="38891"/>
                  <a:pt x="19450" y="78581"/>
                  <a:pt x="19450" y="118262"/>
                </a:cubicBezTo>
                <a:cubicBezTo>
                  <a:pt x="19450" y="184147"/>
                  <a:pt x="152800" y="265900"/>
                  <a:pt x="152800" y="265900"/>
                </a:cubicBezTo>
                <a:cubicBezTo>
                  <a:pt x="152800" y="265900"/>
                  <a:pt x="285350" y="184937"/>
                  <a:pt x="285350" y="118262"/>
                </a:cubicBezTo>
                <a:cubicBezTo>
                  <a:pt x="285350" y="77781"/>
                  <a:pt x="259956" y="38891"/>
                  <a:pt x="214713" y="38891"/>
                </a:cubicBezTo>
                <a:cubicBezTo>
                  <a:pt x="169469" y="38891"/>
                  <a:pt x="152800" y="79486"/>
                  <a:pt x="152800" y="79486"/>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3869496" y="1257010"/>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项目资金来源已落实</a:t>
            </a:r>
          </a:p>
        </p:txBody>
      </p:sp>
      <p:sp>
        <p:nvSpPr>
          <p:cNvPr id="6" name="TextBox 6"/>
          <p:cNvSpPr txBox="1"/>
          <p:nvPr/>
        </p:nvSpPr>
        <p:spPr>
          <a:xfrm>
            <a:off x="4177126" y="1812889"/>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本项目的资金来源已经明确，具备招标条件。</a:t>
            </a:r>
          </a:p>
        </p:txBody>
      </p:sp>
      <p:sp>
        <p:nvSpPr>
          <p:cNvPr id="7" name="TextBox 7"/>
          <p:cNvSpPr txBox="1"/>
          <p:nvPr/>
        </p:nvSpPr>
        <p:spPr>
          <a:xfrm>
            <a:off x="8064328"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已具备拆除工程发包条件</a:t>
            </a:r>
          </a:p>
        </p:txBody>
      </p:sp>
      <p:sp>
        <p:nvSpPr>
          <p:cNvPr id="8" name="TextBox 8"/>
          <p:cNvSpPr txBox="1"/>
          <p:nvPr/>
        </p:nvSpPr>
        <p:spPr>
          <a:xfrm>
            <a:off x="8064328"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拆除工程的发包条件已经具备，可以进行招标。</a:t>
            </a:r>
          </a:p>
        </p:txBody>
      </p:sp>
      <p:sp>
        <p:nvSpPr>
          <p:cNvPr id="9" name="TextBox 9"/>
          <p:cNvSpPr txBox="1"/>
          <p:nvPr/>
        </p:nvSpPr>
        <p:spPr>
          <a:xfrm>
            <a:off x="-279124" y="4532679"/>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已完成项目审批</a:t>
            </a:r>
          </a:p>
        </p:txBody>
      </p:sp>
      <p:sp>
        <p:nvSpPr>
          <p:cNvPr id="10" name="TextBox 10"/>
          <p:cNvSpPr txBox="1"/>
          <p:nvPr/>
        </p:nvSpPr>
        <p:spPr>
          <a:xfrm>
            <a:off x="336137" y="5088557"/>
            <a:ext cx="3905250"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本项目的相关审批手续已经完成，可以进行招标。</a:t>
            </a:r>
          </a:p>
        </p:txBody>
      </p:sp>
      <p:sp>
        <p:nvSpPr>
          <p:cNvPr id="11" name="AutoShape 11"/>
          <p:cNvSpPr/>
          <p:nvPr/>
        </p:nvSpPr>
        <p:spPr>
          <a:xfrm>
            <a:off x="4521503" y="462526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599104" y="4625262"/>
            <a:ext cx="1219200" cy="1219200"/>
          </a:xfrm>
          <a:prstGeom prst="ellipse">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rot="-2700000">
            <a:off x="4825398" y="4929157"/>
            <a:ext cx="611410" cy="611410"/>
          </a:xfrm>
          <a:custGeom>
            <a:rect l="l" t="t" r="r" b="b"/>
            <a:pathLst>
              <a:path w="304800" h="304800">
                <a:moveTo>
                  <a:pt x="222609" y="281264"/>
                </a:moveTo>
                <a:cubicBezTo>
                  <a:pt x="222609" y="281264"/>
                  <a:pt x="225800" y="262099"/>
                  <a:pt x="206121" y="238696"/>
                </a:cubicBezTo>
                <a:cubicBezTo>
                  <a:pt x="225276" y="184966"/>
                  <a:pt x="227933" y="136036"/>
                  <a:pt x="227933" y="136036"/>
                </a:cubicBezTo>
                <a:cubicBezTo>
                  <a:pt x="227933" y="136036"/>
                  <a:pt x="267300" y="145085"/>
                  <a:pt x="267300" y="183909"/>
                </a:cubicBezTo>
                <a:cubicBezTo>
                  <a:pt x="267291" y="250403"/>
                  <a:pt x="222609" y="281264"/>
                  <a:pt x="222609" y="281264"/>
                </a:cubicBezTo>
                <a:close/>
                <a:moveTo>
                  <a:pt x="114100" y="257918"/>
                </a:moveTo>
                <a:cubicBezTo>
                  <a:pt x="114100" y="257918"/>
                  <a:pt x="87735" y="173307"/>
                  <a:pt x="87735" y="138208"/>
                </a:cubicBezTo>
                <a:cubicBezTo>
                  <a:pt x="87735" y="122415"/>
                  <a:pt x="89516" y="108366"/>
                  <a:pt x="92288" y="95612"/>
                </a:cubicBezTo>
                <a:lnTo>
                  <a:pt x="212398" y="95612"/>
                </a:lnTo>
                <a:cubicBezTo>
                  <a:pt x="215189" y="108375"/>
                  <a:pt x="216980" y="122434"/>
                  <a:pt x="216980" y="138217"/>
                </a:cubicBezTo>
                <a:cubicBezTo>
                  <a:pt x="216980" y="172784"/>
                  <a:pt x="190691" y="257918"/>
                  <a:pt x="190691" y="257918"/>
                </a:cubicBezTo>
                <a:lnTo>
                  <a:pt x="114100" y="257918"/>
                </a:lnTo>
                <a:close/>
                <a:moveTo>
                  <a:pt x="152305" y="114957"/>
                </a:moveTo>
                <a:cubicBezTo>
                  <a:pt x="138798" y="114957"/>
                  <a:pt x="127845" y="125911"/>
                  <a:pt x="127845" y="139427"/>
                </a:cubicBezTo>
                <a:cubicBezTo>
                  <a:pt x="127845" y="152933"/>
                  <a:pt x="138798" y="163897"/>
                  <a:pt x="152305" y="163897"/>
                </a:cubicBezTo>
                <a:cubicBezTo>
                  <a:pt x="165811" y="163897"/>
                  <a:pt x="176774" y="152943"/>
                  <a:pt x="176774" y="139427"/>
                </a:cubicBezTo>
                <a:cubicBezTo>
                  <a:pt x="176784" y="125911"/>
                  <a:pt x="165821" y="114957"/>
                  <a:pt x="152305" y="114957"/>
                </a:cubicBezTo>
                <a:close/>
                <a:moveTo>
                  <a:pt x="147047" y="5677"/>
                </a:moveTo>
                <a:lnTo>
                  <a:pt x="147047" y="-27642"/>
                </a:lnTo>
                <a:lnTo>
                  <a:pt x="156572" y="-27642"/>
                </a:lnTo>
                <a:lnTo>
                  <a:pt x="156572" y="4829"/>
                </a:lnTo>
                <a:cubicBezTo>
                  <a:pt x="167459" y="12754"/>
                  <a:pt x="196920" y="37957"/>
                  <a:pt x="210245" y="86506"/>
                </a:cubicBezTo>
                <a:lnTo>
                  <a:pt x="94421" y="86506"/>
                </a:lnTo>
                <a:cubicBezTo>
                  <a:pt x="107299" y="39291"/>
                  <a:pt x="135341" y="14364"/>
                  <a:pt x="147047" y="5677"/>
                </a:cubicBezTo>
                <a:close/>
                <a:moveTo>
                  <a:pt x="82191" y="281264"/>
                </a:moveTo>
                <a:cubicBezTo>
                  <a:pt x="82191" y="281264"/>
                  <a:pt x="37509" y="250403"/>
                  <a:pt x="37509" y="183909"/>
                </a:cubicBezTo>
                <a:cubicBezTo>
                  <a:pt x="37509" y="145085"/>
                  <a:pt x="76876" y="136036"/>
                  <a:pt x="76876" y="136036"/>
                </a:cubicBezTo>
                <a:cubicBezTo>
                  <a:pt x="76876" y="136036"/>
                  <a:pt x="79534" y="184966"/>
                  <a:pt x="98679" y="238697"/>
                </a:cubicBezTo>
                <a:cubicBezTo>
                  <a:pt x="78991" y="262109"/>
                  <a:pt x="82191" y="281264"/>
                  <a:pt x="82191" y="281264"/>
                </a:cubicBezTo>
                <a:close/>
                <a:moveTo>
                  <a:pt x="168507" y="286179"/>
                </a:moveTo>
                <a:lnTo>
                  <a:pt x="160525" y="278197"/>
                </a:lnTo>
                <a:lnTo>
                  <a:pt x="152019" y="304800"/>
                </a:lnTo>
                <a:lnTo>
                  <a:pt x="141903" y="278197"/>
                </a:lnTo>
                <a:lnTo>
                  <a:pt x="134988" y="292017"/>
                </a:lnTo>
                <a:lnTo>
                  <a:pt x="124873" y="267014"/>
                </a:lnTo>
                <a:lnTo>
                  <a:pt x="179661" y="267014"/>
                </a:lnTo>
                <a:lnTo>
                  <a:pt x="168507" y="28617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6933514" y="4923096"/>
            <a:ext cx="550379" cy="550379"/>
          </a:xfrm>
          <a:custGeom>
            <a:rect l="l" t="t" r="r" b="b"/>
            <a:pathLst>
              <a:path w="304800" h="304800">
                <a:moveTo>
                  <a:pt x="167640" y="0"/>
                </a:moveTo>
                <a:lnTo>
                  <a:pt x="182880" y="0"/>
                </a:lnTo>
                <a:lnTo>
                  <a:pt x="182880" y="45720"/>
                </a:lnTo>
                <a:lnTo>
                  <a:pt x="228600" y="152400"/>
                </a:lnTo>
                <a:lnTo>
                  <a:pt x="228600" y="274320"/>
                </a:lnTo>
                <a:cubicBezTo>
                  <a:pt x="228600" y="291151"/>
                  <a:pt x="214951" y="304800"/>
                  <a:pt x="198120" y="304800"/>
                </a:cubicBezTo>
                <a:lnTo>
                  <a:pt x="198120" y="304800"/>
                </a:lnTo>
                <a:lnTo>
                  <a:pt x="76200" y="304800"/>
                </a:lnTo>
                <a:cubicBezTo>
                  <a:pt x="59436" y="304800"/>
                  <a:pt x="40996" y="291998"/>
                  <a:pt x="35052" y="276149"/>
                </a:cubicBezTo>
                <a:lnTo>
                  <a:pt x="0" y="182880"/>
                </a:lnTo>
                <a:lnTo>
                  <a:pt x="0" y="152400"/>
                </a:lnTo>
                <a:cubicBezTo>
                  <a:pt x="0" y="135569"/>
                  <a:pt x="13649" y="121920"/>
                  <a:pt x="30480" y="121920"/>
                </a:cubicBezTo>
                <a:lnTo>
                  <a:pt x="30480" y="121920"/>
                </a:lnTo>
                <a:lnTo>
                  <a:pt x="137160" y="121920"/>
                </a:lnTo>
                <a:lnTo>
                  <a:pt x="137160" y="30480"/>
                </a:lnTo>
                <a:cubicBezTo>
                  <a:pt x="137160" y="13649"/>
                  <a:pt x="150809" y="0"/>
                  <a:pt x="167640" y="0"/>
                </a:cubicBezTo>
                <a:lnTo>
                  <a:pt x="167640" y="0"/>
                </a:lnTo>
                <a:close/>
                <a:moveTo>
                  <a:pt x="259080" y="152400"/>
                </a:moveTo>
                <a:lnTo>
                  <a:pt x="304800" y="152400"/>
                </a:lnTo>
                <a:lnTo>
                  <a:pt x="304800" y="304800"/>
                </a:lnTo>
                <a:lnTo>
                  <a:pt x="259080" y="304800"/>
                </a:lnTo>
                <a:lnTo>
                  <a:pt x="25908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招标条件</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10800000">
            <a:off x="5310197" y="3360"/>
            <a:ext cx="6881803" cy="1578837"/>
          </a:xfrm>
          <a:prstGeom prst="rtTriangl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865044"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项目名称：某项目拆除工程</a:t>
            </a:r>
          </a:p>
        </p:txBody>
      </p:sp>
      <p:sp>
        <p:nvSpPr>
          <p:cNvPr id="4" name="TextBox 4"/>
          <p:cNvSpPr txBox="1"/>
          <p:nvPr/>
        </p:nvSpPr>
        <p:spPr>
          <a:xfrm>
            <a:off x="829105"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建设规模：拆除建筑面积约为XX平方米</a:t>
            </a:r>
          </a:p>
        </p:txBody>
      </p:sp>
      <p:sp>
        <p:nvSpPr>
          <p:cNvPr id="5" name="AutoShape 5"/>
          <p:cNvSpPr/>
          <p:nvPr/>
        </p:nvSpPr>
        <p:spPr>
          <a:xfrm>
            <a:off x="726223"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90284"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6654250" y="1413187"/>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建设地点：某市某区</a:t>
            </a:r>
          </a:p>
        </p:txBody>
      </p:sp>
      <p:sp>
        <p:nvSpPr>
          <p:cNvPr id="8" name="AutoShape 8"/>
          <p:cNvSpPr/>
          <p:nvPr/>
        </p:nvSpPr>
        <p:spPr>
          <a:xfrm>
            <a:off x="6515429" y="1564498"/>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6633797" y="2538726"/>
            <a:ext cx="4847466"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招标范围：本次拆除工程招标范围包括但不限于建筑物的拆除、渣土清运、场地平整等工作。</a:t>
            </a:r>
          </a:p>
        </p:txBody>
      </p:sp>
      <p:sp>
        <p:nvSpPr>
          <p:cNvPr id="10" name="AutoShape 10"/>
          <p:cNvSpPr/>
          <p:nvPr/>
        </p:nvSpPr>
        <p:spPr>
          <a:xfrm>
            <a:off x="6494977" y="2690037"/>
            <a:ext cx="138821" cy="13882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1" name="Picture 11"/>
          <p:cNvPicPr>
            <a:picLocks noChangeAspect="1"/>
          </p:cNvPicPr>
          <p:nvPr/>
        </p:nvPicPr>
        <p:blipFill>
          <a:blip r:embed="rId2"/>
          <a:srcRect t="2062" b="2062"/>
          <a:stretch>
            <a:fillRect/>
          </a:stretch>
        </p:blipFill>
        <p:spPr>
          <a:xfrm>
            <a:off x="454963" y="3801273"/>
            <a:ext cx="3547872" cy="2267712"/>
          </a:xfrm>
          <a:prstGeom prst="rect">
            <a:avLst/>
          </a:prstGeom>
        </p:spPr>
      </p:pic>
      <p:pic>
        <p:nvPicPr>
          <p:cNvPr id="12" name="Picture 12"/>
          <p:cNvPicPr>
            <a:picLocks noChangeAspect="1"/>
          </p:cNvPicPr>
          <p:nvPr/>
        </p:nvPicPr>
        <p:blipFill>
          <a:blip r:embed="rId3"/>
          <a:srcRect t="2050" b="2050"/>
          <a:stretch>
            <a:fillRect/>
          </a:stretch>
        </p:blipFill>
        <p:spPr>
          <a:xfrm>
            <a:off x="4281896" y="3801273"/>
            <a:ext cx="3547872" cy="2267712"/>
          </a:xfrm>
          <a:prstGeom prst="rect">
            <a:avLst/>
          </a:prstGeom>
        </p:spPr>
      </p:pic>
      <p:pic>
        <p:nvPicPr>
          <p:cNvPr id="13" name="Picture 13"/>
          <p:cNvPicPr>
            <a:picLocks noChangeAspect="1"/>
          </p:cNvPicPr>
          <p:nvPr/>
        </p:nvPicPr>
        <p:blipFill>
          <a:blip r:embed="rId4"/>
          <a:srcRect t="10907" b="10907"/>
          <a:stretch>
            <a:fillRect/>
          </a:stretch>
        </p:blipFill>
        <p:spPr>
          <a:xfrm>
            <a:off x="8108829" y="3801273"/>
            <a:ext cx="3547872" cy="2267712"/>
          </a:xfrm>
          <a:prstGeom prst="rect">
            <a:avLst/>
          </a:prstGeom>
        </p:spPr>
      </p:pic>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项目概况与招标范围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rot="16200000">
            <a:off x="5121002" y="3748675"/>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3" name="AutoShape 3"/>
          <p:cNvSpPr/>
          <p:nvPr/>
        </p:nvSpPr>
        <p:spPr>
          <a:xfrm rot="16200000">
            <a:off x="3159972" y="3731423"/>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4" name="AutoShape 4"/>
          <p:cNvSpPr/>
          <p:nvPr/>
        </p:nvSpPr>
        <p:spPr>
          <a:xfrm rot="16200000">
            <a:off x="6883508" y="3751691"/>
            <a:ext cx="246696" cy="256569"/>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5" name="AutoShape 5"/>
          <p:cNvSpPr/>
          <p:nvPr/>
        </p:nvSpPr>
        <p:spPr>
          <a:xfrm>
            <a:off x="3229398" y="347138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6" name="AutoShape 6"/>
          <p:cNvSpPr/>
          <p:nvPr/>
        </p:nvSpPr>
        <p:spPr>
          <a:xfrm rot="10800000" flipH="1">
            <a:off x="5171197" y="405439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7" name="AutoShape 7"/>
          <p:cNvSpPr/>
          <p:nvPr/>
        </p:nvSpPr>
        <p:spPr>
          <a:xfrm>
            <a:off x="6940564" y="3495943"/>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1776120" y="185031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9" name="AutoShape 9"/>
          <p:cNvSpPr/>
          <p:nvPr/>
        </p:nvSpPr>
        <p:spPr>
          <a:xfrm>
            <a:off x="1939991" y="2224546"/>
            <a:ext cx="2733221" cy="984874"/>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投标人必须具备独立法人资格，能够独立承担民事责任。</a:t>
            </a:r>
            <a:endParaRPr lang="en-US" sz="1100"/>
          </a:p>
        </p:txBody>
      </p:sp>
      <p:sp>
        <p:nvSpPr>
          <p:cNvPr id="10" name="AutoShape 10"/>
          <p:cNvSpPr/>
          <p:nvPr/>
        </p:nvSpPr>
        <p:spPr>
          <a:xfrm>
            <a:off x="1776120" y="185878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defRPr/>
            </a:pPr>
            <a:r>
              <a:rPr lang="en-US" sz="1575" b="1">
                <a:solidFill>
                  <a:srgbClr val="FFFFFF">
                    <a:alpha val="100000"/>
                  </a:srgbClr>
                </a:solidFill>
                <a:latin typeface="Microsoft Yahei"/>
                <a:ea typeface="Microsoft Yahei"/>
                <a:cs typeface="Microsoft Yahei"/>
              </a:rPr>
              <a:t>具备独立法人资格</a:t>
            </a:r>
            <a:endParaRPr lang="en-US" sz="1100"/>
          </a:p>
        </p:txBody>
      </p:sp>
      <p:sp>
        <p:nvSpPr>
          <p:cNvPr id="11" name="AutoShape 11"/>
          <p:cNvSpPr/>
          <p:nvPr/>
        </p:nvSpPr>
        <p:spPr>
          <a:xfrm rot="16200000">
            <a:off x="8874284" y="3756025"/>
            <a:ext cx="246696" cy="256571"/>
          </a:xfrm>
          <a:prstGeom prst="ellipse">
            <a:avLst/>
          </a:prstGeom>
          <a:ln w="19050">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AutoShape 12"/>
          <p:cNvSpPr/>
          <p:nvPr/>
        </p:nvSpPr>
        <p:spPr>
          <a:xfrm rot="10800000">
            <a:off x="8876855" y="4074877"/>
            <a:ext cx="125459" cy="218933"/>
          </a:xfrm>
          <a:prstGeom prst="triangle">
            <a:avLst>
              <a:gd name="adj" fmla="val 50000"/>
            </a:avLst>
          </a:prstGeom>
          <a:solidFill>
            <a:schemeClr val="accent1">
              <a:lumMod val="75000"/>
              <a:alpha val="100000"/>
            </a:schemeClr>
          </a:solidFill>
          <a:ln w="9525">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3" name="AutoShape 13"/>
          <p:cNvSpPr/>
          <p:nvPr/>
        </p:nvSpPr>
        <p:spPr>
          <a:xfrm>
            <a:off x="4462080" y="1509228"/>
            <a:ext cx="638737"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4" name="AutoShape 14"/>
          <p:cNvSpPr/>
          <p:nvPr/>
        </p:nvSpPr>
        <p:spPr>
          <a:xfrm>
            <a:off x="5476375" y="1849873"/>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5" name="AutoShape 15"/>
          <p:cNvSpPr/>
          <p:nvPr/>
        </p:nvSpPr>
        <p:spPr>
          <a:xfrm>
            <a:off x="5640019" y="2224546"/>
            <a:ext cx="2733675" cy="92964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投标人必须具有类似拆除工程的施工经验，能够提供相关证明材料。</a:t>
            </a:r>
            <a:endParaRPr lang="en-US" sz="1100"/>
          </a:p>
        </p:txBody>
      </p:sp>
      <p:sp>
        <p:nvSpPr>
          <p:cNvPr id="16" name="AutoShape 16"/>
          <p:cNvSpPr/>
          <p:nvPr/>
        </p:nvSpPr>
        <p:spPr>
          <a:xfrm>
            <a:off x="5476375" y="1858344"/>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有类似业绩</a:t>
            </a:r>
            <a:endParaRPr lang="en-US" sz="1100"/>
          </a:p>
        </p:txBody>
      </p:sp>
      <p:sp>
        <p:nvSpPr>
          <p:cNvPr id="17" name="AutoShape 17"/>
          <p:cNvSpPr/>
          <p:nvPr/>
        </p:nvSpPr>
        <p:spPr>
          <a:xfrm>
            <a:off x="8162335" y="1508787"/>
            <a:ext cx="654344" cy="638737"/>
          </a:xfrm>
          <a:prstGeom prst="ellipse">
            <a:avLst/>
          </a:prstGeom>
          <a:solidFill>
            <a:schemeClr val="accent1">
              <a:lumMod val="60000"/>
              <a:lumOff val="4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8" name="AutoShape 18"/>
          <p:cNvSpPr/>
          <p:nvPr/>
        </p:nvSpPr>
        <p:spPr>
          <a:xfrm>
            <a:off x="3730156" y="4603200"/>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9" name="AutoShape 19"/>
          <p:cNvSpPr/>
          <p:nvPr/>
        </p:nvSpPr>
        <p:spPr>
          <a:xfrm>
            <a:off x="3893800"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投标人必须具备相应的建筑工程施工总承包资质或专业承包资质。</a:t>
            </a:r>
            <a:endParaRPr lang="en-US" sz="1100"/>
          </a:p>
        </p:txBody>
      </p:sp>
      <p:sp>
        <p:nvSpPr>
          <p:cNvPr id="20" name="AutoShape 20"/>
          <p:cNvSpPr/>
          <p:nvPr/>
        </p:nvSpPr>
        <p:spPr>
          <a:xfrm>
            <a:off x="3730156" y="4611670"/>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具有相关资质</a:t>
            </a:r>
            <a:endParaRPr lang="en-US" sz="1100"/>
          </a:p>
        </p:txBody>
      </p:sp>
      <p:sp>
        <p:nvSpPr>
          <p:cNvPr id="21" name="AutoShape 21"/>
          <p:cNvSpPr/>
          <p:nvPr/>
        </p:nvSpPr>
        <p:spPr>
          <a:xfrm>
            <a:off x="6416118" y="4262112"/>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2" name="AutoShape 22"/>
          <p:cNvSpPr/>
          <p:nvPr/>
        </p:nvSpPr>
        <p:spPr>
          <a:xfrm>
            <a:off x="7485508" y="4602456"/>
            <a:ext cx="3060963" cy="1418088"/>
          </a:xfrm>
          <a:prstGeom prst="rect">
            <a:avLst/>
          </a:prstGeom>
          <a:ln w="28575">
            <a:solidFill>
              <a:schemeClr val="accent1">
                <a:alpha val="100000"/>
              </a:schemeClr>
            </a:solidFill>
            <a:prstDash val="solid"/>
          </a:ln>
          <a:effectLst>
            <a:outerShdw blurRad="177800" dist="63500" dir="2700000">
              <a:srgbClr val="000000">
                <a:alpha val="19000"/>
              </a:srgbClr>
            </a:outerShdw>
          </a:effectLst>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23" name="AutoShape 23"/>
          <p:cNvSpPr/>
          <p:nvPr/>
        </p:nvSpPr>
        <p:spPr>
          <a:xfrm>
            <a:off x="7649152" y="4965685"/>
            <a:ext cx="2733675" cy="988928"/>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投标人应具有良好的财务状况、商业信誉和健全的财务会计制度，能够提供近三年的财务报表。</a:t>
            </a:r>
            <a:endParaRPr lang="en-US" sz="1100"/>
          </a:p>
        </p:txBody>
      </p:sp>
      <p:sp>
        <p:nvSpPr>
          <p:cNvPr id="24" name="AutoShape 24"/>
          <p:cNvSpPr/>
          <p:nvPr/>
        </p:nvSpPr>
        <p:spPr>
          <a:xfrm>
            <a:off x="7485508" y="4610926"/>
            <a:ext cx="3060963" cy="337185"/>
          </a:xfrm>
          <a:prstGeom prst="rect">
            <a:avLst/>
          </a:prstGeom>
          <a:solidFill>
            <a:schemeClr val="accent1">
              <a:alpha val="100000"/>
            </a:schemeClr>
          </a:solid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rgbClr val="FFFFFF">
                    <a:alpha val="100000"/>
                  </a:srgbClr>
                </a:solidFill>
                <a:latin typeface="Microsoft Yahei"/>
                <a:ea typeface="Microsoft Yahei"/>
                <a:cs typeface="Microsoft Yahei"/>
              </a:rPr>
              <a:t>其他要求</a:t>
            </a:r>
            <a:endParaRPr lang="en-US" sz="1100"/>
          </a:p>
        </p:txBody>
      </p:sp>
      <p:sp>
        <p:nvSpPr>
          <p:cNvPr id="25" name="AutoShape 25"/>
          <p:cNvSpPr/>
          <p:nvPr/>
        </p:nvSpPr>
        <p:spPr>
          <a:xfrm>
            <a:off x="10171470" y="4261369"/>
            <a:ext cx="638737" cy="638737"/>
          </a:xfrm>
          <a:prstGeom prst="ellipse">
            <a:avLst/>
          </a:prstGeom>
          <a:solidFill>
            <a:schemeClr val="accent1">
              <a:lumMod val="40000"/>
              <a:lumOff val="60000"/>
              <a:alpha val="100000"/>
            </a:schemeClr>
          </a:solidFill>
          <a:ln w="54769">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6" name="Connector 26"/>
          <p:cNvCxnSpPr/>
          <p:nvPr/>
        </p:nvCxnSpPr>
        <p:spPr>
          <a:xfrm>
            <a:off x="836547" y="3827070"/>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7" name="Connector 27"/>
          <p:cNvCxnSpPr/>
          <p:nvPr/>
        </p:nvCxnSpPr>
        <p:spPr>
          <a:xfrm>
            <a:off x="836547" y="3893745"/>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8" name="Connector 28"/>
          <p:cNvCxnSpPr/>
          <p:nvPr/>
        </p:nvCxnSpPr>
        <p:spPr>
          <a:xfrm>
            <a:off x="9127179" y="3859707"/>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29" name="Connector 29"/>
          <p:cNvCxnSpPr/>
          <p:nvPr/>
        </p:nvCxnSpPr>
        <p:spPr>
          <a:xfrm>
            <a:off x="9127179" y="3926382"/>
            <a:ext cx="230980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0" name="Connector 30"/>
          <p:cNvCxnSpPr/>
          <p:nvPr/>
        </p:nvCxnSpPr>
        <p:spPr>
          <a:xfrm>
            <a:off x="3411605" y="38388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1" name="Connector 31"/>
          <p:cNvCxnSpPr/>
          <p:nvPr/>
        </p:nvCxnSpPr>
        <p:spPr>
          <a:xfrm>
            <a:off x="3411605" y="3915060"/>
            <a:ext cx="168553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2" name="Connector 32"/>
          <p:cNvCxnSpPr/>
          <p:nvPr/>
        </p:nvCxnSpPr>
        <p:spPr>
          <a:xfrm>
            <a:off x="5372634" y="3837831"/>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3" name="Connector 33"/>
          <p:cNvCxnSpPr/>
          <p:nvPr/>
        </p:nvCxnSpPr>
        <p:spPr>
          <a:xfrm>
            <a:off x="5363109" y="3915060"/>
            <a:ext cx="1513856"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4" name="Connector 34"/>
          <p:cNvCxnSpPr/>
          <p:nvPr/>
        </p:nvCxnSpPr>
        <p:spPr>
          <a:xfrm>
            <a:off x="7136996" y="3857910"/>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35" name="Connector 35"/>
          <p:cNvCxnSpPr/>
          <p:nvPr/>
        </p:nvCxnSpPr>
        <p:spPr>
          <a:xfrm>
            <a:off x="7125616" y="3924585"/>
            <a:ext cx="1732350" cy="0"/>
          </a:xfrm>
          <a:prstGeom prst="line">
            <a:avLst/>
          </a:prstGeom>
          <a:ln w="19050">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sp>
        <p:nvSpPr>
          <p:cNvPr id="36" name="TextBox 36"/>
          <p:cNvSpPr txBox="1"/>
          <p:nvPr/>
        </p:nvSpPr>
        <p:spPr>
          <a:xfrm>
            <a:off x="4490655"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01</a:t>
            </a:r>
          </a:p>
        </p:txBody>
      </p:sp>
      <p:sp>
        <p:nvSpPr>
          <p:cNvPr id="37" name="TextBox 37"/>
          <p:cNvSpPr txBox="1"/>
          <p:nvPr/>
        </p:nvSpPr>
        <p:spPr>
          <a:xfrm>
            <a:off x="8191578" y="1566471"/>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03</a:t>
            </a:r>
          </a:p>
        </p:txBody>
      </p:sp>
      <p:sp>
        <p:nvSpPr>
          <p:cNvPr id="38" name="TextBox 38"/>
          <p:cNvSpPr txBox="1"/>
          <p:nvPr/>
        </p:nvSpPr>
        <p:spPr>
          <a:xfrm>
            <a:off x="6449074" y="432888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02</a:t>
            </a:r>
          </a:p>
        </p:txBody>
      </p:sp>
      <p:sp>
        <p:nvSpPr>
          <p:cNvPr id="39" name="TextBox 39"/>
          <p:cNvSpPr txBox="1"/>
          <p:nvPr/>
        </p:nvSpPr>
        <p:spPr>
          <a:xfrm>
            <a:off x="10210420" y="4311430"/>
            <a:ext cx="963930" cy="5295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2700">
                <a:solidFill>
                  <a:srgbClr val="FFFFFF">
                    <a:alpha val="100000"/>
                  </a:srgbClr>
                </a:solidFill>
                <a:latin typeface="Microsoft Yahei"/>
                <a:ea typeface="Microsoft Yahei"/>
                <a:cs typeface="Microsoft Yahei"/>
              </a:rPr>
              <a:t>04</a:t>
            </a:r>
          </a:p>
        </p:txBody>
      </p:sp>
      <p:grpSp>
        <p:nvGrpSpPr>
          <p:cNvPr id="40" name="Group 40"/>
          <p:cNvGrpSpPr/>
          <p:nvPr/>
        </p:nvGrpSpPr>
        <p:grpSpPr>
          <a:xfrm>
            <a:off x="454963" y="93878"/>
            <a:ext cx="10641129" cy="914400"/>
            <a:chOff x="454963" y="93878"/>
            <a:chExt cx="10641129" cy="914400"/>
          </a:xfrm>
        </p:grpSpPr>
        <p:sp>
          <p:nvSpPr>
            <p:cNvPr id="41" name="AutoShape 4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TextBox 6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投标人资格要求</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338306" y="1737060"/>
            <a:ext cx="1219200" cy="121920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6949989" y="1529205"/>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chemeClr val="accent1">
                    <a:alpha val="100000"/>
                  </a:schemeClr>
                </a:solidFill>
                <a:latin typeface="Microsoft Yahei"/>
                <a:ea typeface="Microsoft Yahei"/>
                <a:cs typeface="Microsoft Yahei"/>
              </a:rPr>
              <a:t>获取时间</a:t>
            </a:r>
          </a:p>
        </p:txBody>
      </p:sp>
      <p:sp>
        <p:nvSpPr>
          <p:cNvPr id="4" name="TextBox 4"/>
          <p:cNvSpPr txBox="1"/>
          <p:nvPr/>
        </p:nvSpPr>
        <p:spPr>
          <a:xfrm>
            <a:off x="7257619" y="2085084"/>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自本公告发布之日起XX个工作日内。</a:t>
            </a:r>
          </a:p>
        </p:txBody>
      </p:sp>
      <p:sp>
        <p:nvSpPr>
          <p:cNvPr id="5" name="TextBox 5"/>
          <p:cNvSpPr txBox="1"/>
          <p:nvPr/>
        </p:nvSpPr>
        <p:spPr>
          <a:xfrm>
            <a:off x="7851464"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文件费用</a:t>
            </a:r>
          </a:p>
        </p:txBody>
      </p:sp>
      <p:sp>
        <p:nvSpPr>
          <p:cNvPr id="6" name="TextBox 6"/>
          <p:cNvSpPr txBox="1"/>
          <p:nvPr/>
        </p:nvSpPr>
        <p:spPr>
          <a:xfrm>
            <a:off x="7851464"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招标文件售价为人民币XX元/份，售后不退。</a:t>
            </a:r>
          </a:p>
        </p:txBody>
      </p:sp>
      <p:sp>
        <p:nvSpPr>
          <p:cNvPr id="7" name="TextBox 7"/>
          <p:cNvSpPr txBox="1"/>
          <p:nvPr/>
        </p:nvSpPr>
        <p:spPr>
          <a:xfrm>
            <a:off x="-389813" y="3842688"/>
            <a:ext cx="4524375" cy="561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2325" b="1">
                <a:solidFill>
                  <a:schemeClr val="accent1">
                    <a:alpha val="100000"/>
                  </a:schemeClr>
                </a:solidFill>
                <a:latin typeface="Microsoft Yahei"/>
                <a:ea typeface="Microsoft Yahei"/>
                <a:cs typeface="Microsoft Yahei"/>
              </a:rPr>
              <a:t>获取方式</a:t>
            </a:r>
          </a:p>
        </p:txBody>
      </p:sp>
      <p:sp>
        <p:nvSpPr>
          <p:cNvPr id="8" name="TextBox 8"/>
          <p:cNvSpPr txBox="1"/>
          <p:nvPr/>
        </p:nvSpPr>
        <p:spPr>
          <a:xfrm>
            <a:off x="225447" y="4398567"/>
            <a:ext cx="390583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投标人可登录某网站或前往某地点获取招标文件。</a:t>
            </a:r>
          </a:p>
        </p:txBody>
      </p:sp>
      <p:sp>
        <p:nvSpPr>
          <p:cNvPr id="9" name="AutoShape 9"/>
          <p:cNvSpPr/>
          <p:nvPr/>
        </p:nvSpPr>
        <p:spPr>
          <a:xfrm>
            <a:off x="4348765"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426366" y="3573682"/>
            <a:ext cx="1219200" cy="121920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rot="-2107968">
            <a:off x="4312676"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rot="-9379564">
            <a:off x="5543762" y="4515883"/>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3" name="Freeform 13"/>
          <p:cNvSpPr/>
          <p:nvPr/>
        </p:nvSpPr>
        <p:spPr>
          <a:xfrm rot="2700000" flipH="1">
            <a:off x="6687459" y="2628449"/>
            <a:ext cx="920865" cy="655621"/>
          </a:xfrm>
          <a:custGeom>
            <a:rect l="l" t="t" r="r" b="b"/>
            <a:pathLst>
              <a:path w="9753600" h="9753600">
                <a:moveTo>
                  <a:pt x="5960669" y="2885237"/>
                </a:moveTo>
                <a:lnTo>
                  <a:pt x="5960669" y="609600"/>
                </a:lnTo>
                <a:lnTo>
                  <a:pt x="9753600" y="4592117"/>
                </a:lnTo>
                <a:lnTo>
                  <a:pt x="5960669" y="8575243"/>
                </a:lnTo>
                <a:lnTo>
                  <a:pt x="5960669" y="6242304"/>
                </a:lnTo>
                <a:cubicBezTo>
                  <a:pt x="3250997" y="6242304"/>
                  <a:pt x="1354531" y="7152437"/>
                  <a:pt x="0" y="9144000"/>
                </a:cubicBezTo>
                <a:cubicBezTo>
                  <a:pt x="541934" y="6298997"/>
                  <a:pt x="2167738" y="3454603"/>
                  <a:pt x="5960669" y="2885237"/>
                </a:cubicBezTo>
                <a:close/>
              </a:path>
            </a:pathLst>
          </a:custGeom>
          <a:solidFill>
            <a:schemeClr val="accent1">
              <a:alpha val="4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14" name="Freeform 14"/>
          <p:cNvSpPr/>
          <p:nvPr/>
        </p:nvSpPr>
        <p:spPr>
          <a:xfrm>
            <a:off x="5622878" y="2009366"/>
            <a:ext cx="647107" cy="647107"/>
          </a:xfrm>
          <a:custGeom>
            <a:rect l="l" t="t" r="r" b="b"/>
            <a:pathLst>
              <a:path w="304800" h="304800">
                <a:moveTo>
                  <a:pt x="288693" y="85468"/>
                </a:moveTo>
                <a:lnTo>
                  <a:pt x="193700" y="180461"/>
                </a:lnTo>
                <a:lnTo>
                  <a:pt x="301971" y="180461"/>
                </a:lnTo>
                <a:cubicBezTo>
                  <a:pt x="303686" y="171298"/>
                  <a:pt x="304800" y="162001"/>
                  <a:pt x="304800" y="152400"/>
                </a:cubicBezTo>
                <a:cubicBezTo>
                  <a:pt x="304800" y="128273"/>
                  <a:pt x="298694" y="105747"/>
                  <a:pt x="288693" y="85468"/>
                </a:cubicBezTo>
                <a:close/>
                <a:moveTo>
                  <a:pt x="200549" y="145161"/>
                </a:moveTo>
                <a:lnTo>
                  <a:pt x="278682" y="67066"/>
                </a:lnTo>
                <a:cubicBezTo>
                  <a:pt x="260080" y="39643"/>
                  <a:pt x="232543" y="19241"/>
                  <a:pt x="200549" y="8525"/>
                </a:cubicBezTo>
                <a:lnTo>
                  <a:pt x="200549" y="145161"/>
                </a:lnTo>
                <a:close/>
                <a:moveTo>
                  <a:pt x="159525" y="200549"/>
                </a:moveTo>
                <a:lnTo>
                  <a:pt x="237677" y="278721"/>
                </a:lnTo>
                <a:cubicBezTo>
                  <a:pt x="265138" y="260156"/>
                  <a:pt x="285560" y="232581"/>
                  <a:pt x="296275" y="200549"/>
                </a:cubicBezTo>
                <a:lnTo>
                  <a:pt x="159525" y="200549"/>
                </a:lnTo>
                <a:close/>
                <a:moveTo>
                  <a:pt x="180432" y="111862"/>
                </a:moveTo>
                <a:lnTo>
                  <a:pt x="180432" y="2829"/>
                </a:lnTo>
                <a:cubicBezTo>
                  <a:pt x="171317" y="1133"/>
                  <a:pt x="162001" y="0"/>
                  <a:pt x="152400" y="0"/>
                </a:cubicBezTo>
                <a:cubicBezTo>
                  <a:pt x="128064" y="0"/>
                  <a:pt x="105366" y="6229"/>
                  <a:pt x="84963" y="16393"/>
                </a:cubicBezTo>
                <a:lnTo>
                  <a:pt x="180432" y="111862"/>
                </a:lnTo>
                <a:close/>
                <a:moveTo>
                  <a:pt x="124368" y="193853"/>
                </a:moveTo>
                <a:lnTo>
                  <a:pt x="124368" y="301981"/>
                </a:lnTo>
                <a:cubicBezTo>
                  <a:pt x="133483" y="303686"/>
                  <a:pt x="142799" y="304800"/>
                  <a:pt x="152400" y="304800"/>
                </a:cubicBezTo>
                <a:cubicBezTo>
                  <a:pt x="176508" y="304800"/>
                  <a:pt x="198987" y="298694"/>
                  <a:pt x="219266" y="288722"/>
                </a:cubicBezTo>
                <a:lnTo>
                  <a:pt x="124368" y="193853"/>
                </a:lnTo>
                <a:close/>
                <a:moveTo>
                  <a:pt x="104232" y="159763"/>
                </a:moveTo>
                <a:lnTo>
                  <a:pt x="26194" y="237792"/>
                </a:lnTo>
                <a:cubicBezTo>
                  <a:pt x="44758" y="265176"/>
                  <a:pt x="72276" y="285569"/>
                  <a:pt x="104232" y="296285"/>
                </a:cubicBezTo>
                <a:lnTo>
                  <a:pt x="104232" y="159763"/>
                </a:lnTo>
                <a:close/>
                <a:moveTo>
                  <a:pt x="2829" y="124368"/>
                </a:moveTo>
                <a:cubicBezTo>
                  <a:pt x="1133" y="133483"/>
                  <a:pt x="0" y="142799"/>
                  <a:pt x="0" y="152400"/>
                </a:cubicBezTo>
                <a:cubicBezTo>
                  <a:pt x="0" y="176584"/>
                  <a:pt x="6144" y="199130"/>
                  <a:pt x="16145" y="219408"/>
                </a:cubicBezTo>
                <a:lnTo>
                  <a:pt x="111195" y="124358"/>
                </a:lnTo>
                <a:lnTo>
                  <a:pt x="2829" y="124358"/>
                </a:lnTo>
                <a:close/>
                <a:moveTo>
                  <a:pt x="66637" y="26489"/>
                </a:moveTo>
                <a:cubicBezTo>
                  <a:pt x="39443" y="45053"/>
                  <a:pt x="19183" y="72428"/>
                  <a:pt x="8525" y="104232"/>
                </a:cubicBezTo>
                <a:lnTo>
                  <a:pt x="144389" y="104232"/>
                </a:lnTo>
                <a:lnTo>
                  <a:pt x="66637" y="26489"/>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660935" y="3885853"/>
            <a:ext cx="570476" cy="57047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768961" y="3904086"/>
            <a:ext cx="582777" cy="582777"/>
          </a:xfrm>
          <a:custGeom>
            <a:rect l="l" t="t" r="r" b="b"/>
            <a:pathLst>
              <a:path w="304800" h="304800">
                <a:moveTo>
                  <a:pt x="209550" y="0"/>
                </a:moveTo>
                <a:cubicBezTo>
                  <a:pt x="156943" y="0"/>
                  <a:pt x="114300" y="42643"/>
                  <a:pt x="114300" y="95250"/>
                </a:cubicBezTo>
                <a:cubicBezTo>
                  <a:pt x="114300" y="101213"/>
                  <a:pt x="114852" y="107042"/>
                  <a:pt x="115900" y="112700"/>
                </a:cubicBezTo>
                <a:lnTo>
                  <a:pt x="0" y="228600"/>
                </a:lnTo>
                <a:lnTo>
                  <a:pt x="0" y="285750"/>
                </a:lnTo>
                <a:cubicBezTo>
                  <a:pt x="0" y="296275"/>
                  <a:pt x="8525" y="304800"/>
                  <a:pt x="19050" y="304800"/>
                </a:cubicBezTo>
                <a:lnTo>
                  <a:pt x="38100" y="304800"/>
                </a:lnTo>
                <a:lnTo>
                  <a:pt x="38100" y="285750"/>
                </a:lnTo>
                <a:lnTo>
                  <a:pt x="76200" y="285750"/>
                </a:lnTo>
                <a:lnTo>
                  <a:pt x="76200" y="247650"/>
                </a:lnTo>
                <a:lnTo>
                  <a:pt x="114300" y="247650"/>
                </a:lnTo>
                <a:lnTo>
                  <a:pt x="114300" y="209550"/>
                </a:lnTo>
                <a:lnTo>
                  <a:pt x="152400" y="209550"/>
                </a:lnTo>
                <a:lnTo>
                  <a:pt x="177117" y="184833"/>
                </a:lnTo>
                <a:cubicBezTo>
                  <a:pt x="187242" y="188500"/>
                  <a:pt x="198158" y="190500"/>
                  <a:pt x="209550" y="190500"/>
                </a:cubicBezTo>
                <a:cubicBezTo>
                  <a:pt x="262157" y="190500"/>
                  <a:pt x="304800" y="147857"/>
                  <a:pt x="304800" y="95250"/>
                </a:cubicBezTo>
                <a:cubicBezTo>
                  <a:pt x="304800" y="42643"/>
                  <a:pt x="262157" y="0"/>
                  <a:pt x="209550" y="0"/>
                </a:cubicBezTo>
                <a:close/>
                <a:moveTo>
                  <a:pt x="238087" y="95288"/>
                </a:moveTo>
                <a:cubicBezTo>
                  <a:pt x="222304" y="95288"/>
                  <a:pt x="209512" y="82496"/>
                  <a:pt x="209512" y="66713"/>
                </a:cubicBezTo>
                <a:cubicBezTo>
                  <a:pt x="209512" y="50930"/>
                  <a:pt x="222304" y="38138"/>
                  <a:pt x="238087" y="38138"/>
                </a:cubicBezTo>
                <a:cubicBezTo>
                  <a:pt x="253870" y="38138"/>
                  <a:pt x="266662" y="50930"/>
                  <a:pt x="266662" y="66713"/>
                </a:cubicBezTo>
                <a:cubicBezTo>
                  <a:pt x="266662" y="82496"/>
                  <a:pt x="253870" y="95288"/>
                  <a:pt x="238087" y="95288"/>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7" name="Group 17"/>
          <p:cNvGrpSpPr/>
          <p:nvPr/>
        </p:nvGrpSpPr>
        <p:grpSpPr>
          <a:xfrm>
            <a:off x="454963" y="93878"/>
            <a:ext cx="10641129" cy="914400"/>
            <a:chOff x="454963" y="93878"/>
            <a:chExt cx="10641129" cy="914400"/>
          </a:xfrm>
        </p:grpSpPr>
        <p:sp>
          <p:nvSpPr>
            <p:cNvPr id="18" name="AutoShape 1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TextBox 3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招标文件的获取</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递交时间</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投标文件应在招标文件规定的递交截止时间前递交。</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递交方式</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投标文件应以快递或现场递交的方式递交。</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注意事项</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投标人应确保投标文件的密封完好，并在快递或递交时注明“某项目拆除工程投标文件”。</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投标文件的递交</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210371" y="2249446"/>
            <a:ext cx="6135014" cy="21043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accent1">
                    <a:alpha val="100000"/>
                  </a:schemeClr>
                </a:solidFill>
                <a:latin typeface="Arial"/>
                <a:ea typeface="Arial"/>
                <a:cs typeface="Arial"/>
              </a:rPr>
              <a:t>投标人须知</a:t>
            </a:r>
          </a:p>
        </p:txBody>
      </p:sp>
      <p:sp>
        <p:nvSpPr>
          <p:cNvPr id="3" name="TextBox 3"/>
          <p:cNvSpPr txBox="1"/>
          <p:nvPr/>
        </p:nvSpPr>
        <p:spPr>
          <a:xfrm>
            <a:off x="1257489" y="2871848"/>
            <a:ext cx="2148230" cy="1055827"/>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77000"/>
              </a:lnSpc>
            </a:pPr>
            <a:r>
              <a:rPr lang="en-US" sz="3450" b="1">
                <a:solidFill>
                  <a:schemeClr val="accent1">
                    <a:alpha val="100000"/>
                  </a:schemeClr>
                </a:solidFill>
                <a:latin typeface="Arial"/>
                <a:ea typeface="Arial"/>
                <a:cs typeface="Arial"/>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071464" y="927003"/>
            <a:ext cx="9419070" cy="5265503"/>
          </a:xfrm>
          <a:custGeom>
            <a:rect l="l" t="t" r="r" b="b"/>
            <a:pathLst>
              <a:path w="625" h="495">
                <a:moveTo>
                  <a:pt x="0" y="455"/>
                </a:moveTo>
                <a:lnTo>
                  <a:pt x="117" y="455"/>
                </a:lnTo>
                <a:lnTo>
                  <a:pt x="117" y="378"/>
                </a:lnTo>
                <a:lnTo>
                  <a:pt x="117" y="337"/>
                </a:lnTo>
                <a:lnTo>
                  <a:pt x="158" y="337"/>
                </a:lnTo>
                <a:lnTo>
                  <a:pt x="235" y="337"/>
                </a:lnTo>
                <a:lnTo>
                  <a:pt x="235" y="260"/>
                </a:lnTo>
                <a:lnTo>
                  <a:pt x="235" y="219"/>
                </a:lnTo>
                <a:lnTo>
                  <a:pt x="276" y="219"/>
                </a:lnTo>
                <a:lnTo>
                  <a:pt x="353" y="219"/>
                </a:lnTo>
                <a:lnTo>
                  <a:pt x="353" y="142"/>
                </a:lnTo>
                <a:lnTo>
                  <a:pt x="353" y="101"/>
                </a:lnTo>
                <a:lnTo>
                  <a:pt x="394" y="101"/>
                </a:lnTo>
                <a:lnTo>
                  <a:pt x="495" y="101"/>
                </a:lnTo>
                <a:lnTo>
                  <a:pt x="568" y="29"/>
                </a:lnTo>
                <a:lnTo>
                  <a:pt x="560" y="21"/>
                </a:lnTo>
                <a:lnTo>
                  <a:pt x="593" y="10"/>
                </a:lnTo>
                <a:lnTo>
                  <a:pt x="625" y="0"/>
                </a:lnTo>
                <a:lnTo>
                  <a:pt x="615" y="32"/>
                </a:lnTo>
                <a:lnTo>
                  <a:pt x="604" y="65"/>
                </a:lnTo>
                <a:lnTo>
                  <a:pt x="596" y="57"/>
                </a:lnTo>
                <a:lnTo>
                  <a:pt x="512" y="142"/>
                </a:lnTo>
                <a:lnTo>
                  <a:pt x="394" y="142"/>
                </a:lnTo>
                <a:lnTo>
                  <a:pt x="394" y="219"/>
                </a:lnTo>
                <a:lnTo>
                  <a:pt x="394" y="260"/>
                </a:lnTo>
                <a:lnTo>
                  <a:pt x="353" y="260"/>
                </a:lnTo>
                <a:lnTo>
                  <a:pt x="276" y="260"/>
                </a:lnTo>
                <a:lnTo>
                  <a:pt x="276" y="337"/>
                </a:lnTo>
                <a:lnTo>
                  <a:pt x="276" y="378"/>
                </a:lnTo>
                <a:lnTo>
                  <a:pt x="235" y="378"/>
                </a:lnTo>
                <a:lnTo>
                  <a:pt x="158" y="378"/>
                </a:lnTo>
                <a:lnTo>
                  <a:pt x="158" y="455"/>
                </a:lnTo>
                <a:lnTo>
                  <a:pt x="158" y="495"/>
                </a:lnTo>
                <a:lnTo>
                  <a:pt x="117" y="495"/>
                </a:lnTo>
                <a:lnTo>
                  <a:pt x="0" y="495"/>
                </a:lnTo>
                <a:lnTo>
                  <a:pt x="0" y="455"/>
                </a:lnTo>
              </a:path>
            </a:pathLst>
          </a:custGeom>
          <a:gradFill>
            <a:gsLst>
              <a:gs pos="0">
                <a:schemeClr val="accent1">
                  <a:alpha val="100000"/>
                </a:schemeClr>
              </a:gs>
              <a:gs pos="100000">
                <a:schemeClr val="accent1">
                  <a:alpha val="100000"/>
                  <a:lumMod val="40000"/>
                  <a:lumOff val="60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454963" y="93878"/>
            <a:ext cx="10641129" cy="914400"/>
            <a:chOff x="454963" y="93878"/>
            <a:chExt cx="10641129" cy="914400"/>
          </a:xfrm>
        </p:grpSpPr>
        <p:sp>
          <p:nvSpPr>
            <p:cNvPr id="4" name="AutoShape 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TextBox 2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投标人须知前附表</a:t>
              </a:r>
            </a:p>
          </p:txBody>
        </p:sp>
      </p:grpSp>
      <p:sp>
        <p:nvSpPr>
          <p:cNvPr id="25" name="AutoShape 25"/>
          <p:cNvSpPr/>
          <p:nvPr/>
        </p:nvSpPr>
        <p:spPr>
          <a:xfrm>
            <a:off x="7212425" y="26677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26" name="Connector 26"/>
          <p:cNvCxnSpPr/>
          <p:nvPr/>
        </p:nvCxnSpPr>
        <p:spPr>
          <a:xfrm flipH="1">
            <a:off x="8522661" y="2674162"/>
            <a:ext cx="0" cy="1007522"/>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27" name="AutoShape 27"/>
          <p:cNvSpPr/>
          <p:nvPr/>
        </p:nvSpPr>
        <p:spPr>
          <a:xfrm>
            <a:off x="7486155" y="28031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Freeform 28"/>
          <p:cNvSpPr/>
          <p:nvPr/>
        </p:nvSpPr>
        <p:spPr>
          <a:xfrm flipH="1">
            <a:off x="7682370" y="3015782"/>
            <a:ext cx="367566" cy="347027"/>
          </a:xfrm>
          <a:custGeom>
            <a:rect l="l" t="t" r="r" b="b"/>
            <a:pathLst>
              <a:path w="376" h="355">
                <a:moveTo>
                  <a:pt x="90" y="0"/>
                </a:moveTo>
                <a:cubicBezTo>
                  <a:pt x="104" y="0"/>
                  <a:pt x="115" y="12"/>
                  <a:pt x="115" y="26"/>
                </a:cubicBezTo>
                <a:cubicBezTo>
                  <a:pt x="115" y="40"/>
                  <a:pt x="104" y="52"/>
                  <a:pt x="90" y="52"/>
                </a:cubicBezTo>
                <a:cubicBezTo>
                  <a:pt x="75" y="52"/>
                  <a:pt x="64" y="40"/>
                  <a:pt x="64" y="26"/>
                </a:cubicBezTo>
                <a:cubicBezTo>
                  <a:pt x="64" y="12"/>
                  <a:pt x="75" y="0"/>
                  <a:pt x="90" y="0"/>
                </a:cubicBezTo>
                <a:close/>
                <a:moveTo>
                  <a:pt x="37" y="264"/>
                </a:moveTo>
                <a:cubicBezTo>
                  <a:pt x="95" y="264"/>
                  <a:pt x="95" y="264"/>
                  <a:pt x="95" y="264"/>
                </a:cubicBezTo>
                <a:cubicBezTo>
                  <a:pt x="108" y="264"/>
                  <a:pt x="118" y="274"/>
                  <a:pt x="118" y="287"/>
                </a:cubicBezTo>
                <a:cubicBezTo>
                  <a:pt x="118" y="310"/>
                  <a:pt x="118" y="310"/>
                  <a:pt x="118" y="310"/>
                </a:cubicBezTo>
                <a:cubicBezTo>
                  <a:pt x="120" y="310"/>
                  <a:pt x="120" y="310"/>
                  <a:pt x="120" y="310"/>
                </a:cubicBezTo>
                <a:cubicBezTo>
                  <a:pt x="131" y="310"/>
                  <a:pt x="131" y="310"/>
                  <a:pt x="131" y="310"/>
                </a:cubicBezTo>
                <a:cubicBezTo>
                  <a:pt x="134" y="310"/>
                  <a:pt x="134" y="310"/>
                  <a:pt x="134" y="310"/>
                </a:cubicBezTo>
                <a:cubicBezTo>
                  <a:pt x="134" y="287"/>
                  <a:pt x="134" y="287"/>
                  <a:pt x="134" y="287"/>
                </a:cubicBezTo>
                <a:cubicBezTo>
                  <a:pt x="134" y="274"/>
                  <a:pt x="144" y="264"/>
                  <a:pt x="156" y="264"/>
                </a:cubicBezTo>
                <a:cubicBezTo>
                  <a:pt x="215" y="264"/>
                  <a:pt x="215" y="264"/>
                  <a:pt x="215" y="264"/>
                </a:cubicBezTo>
                <a:cubicBezTo>
                  <a:pt x="227" y="264"/>
                  <a:pt x="237" y="274"/>
                  <a:pt x="237" y="287"/>
                </a:cubicBezTo>
                <a:cubicBezTo>
                  <a:pt x="237" y="310"/>
                  <a:pt x="237" y="310"/>
                  <a:pt x="237" y="310"/>
                </a:cubicBezTo>
                <a:cubicBezTo>
                  <a:pt x="241" y="310"/>
                  <a:pt x="241" y="310"/>
                  <a:pt x="241" y="310"/>
                </a:cubicBezTo>
                <a:cubicBezTo>
                  <a:pt x="250" y="310"/>
                  <a:pt x="250" y="310"/>
                  <a:pt x="250" y="310"/>
                </a:cubicBezTo>
                <a:cubicBezTo>
                  <a:pt x="255" y="310"/>
                  <a:pt x="255" y="310"/>
                  <a:pt x="255" y="310"/>
                </a:cubicBezTo>
                <a:cubicBezTo>
                  <a:pt x="255" y="287"/>
                  <a:pt x="255" y="287"/>
                  <a:pt x="255" y="287"/>
                </a:cubicBezTo>
                <a:cubicBezTo>
                  <a:pt x="255" y="274"/>
                  <a:pt x="265" y="264"/>
                  <a:pt x="278" y="264"/>
                </a:cubicBezTo>
                <a:cubicBezTo>
                  <a:pt x="336" y="264"/>
                  <a:pt x="336" y="264"/>
                  <a:pt x="336" y="264"/>
                </a:cubicBezTo>
                <a:cubicBezTo>
                  <a:pt x="348" y="264"/>
                  <a:pt x="358" y="274"/>
                  <a:pt x="358" y="287"/>
                </a:cubicBezTo>
                <a:cubicBezTo>
                  <a:pt x="358" y="310"/>
                  <a:pt x="358" y="310"/>
                  <a:pt x="358" y="310"/>
                </a:cubicBezTo>
                <a:cubicBezTo>
                  <a:pt x="362" y="310"/>
                  <a:pt x="362" y="310"/>
                  <a:pt x="362" y="310"/>
                </a:cubicBezTo>
                <a:cubicBezTo>
                  <a:pt x="371" y="310"/>
                  <a:pt x="371" y="310"/>
                  <a:pt x="371" y="310"/>
                </a:cubicBezTo>
                <a:cubicBezTo>
                  <a:pt x="376" y="310"/>
                  <a:pt x="376" y="310"/>
                  <a:pt x="376" y="310"/>
                </a:cubicBezTo>
                <a:cubicBezTo>
                  <a:pt x="376" y="323"/>
                  <a:pt x="376" y="323"/>
                  <a:pt x="376" y="323"/>
                </a:cubicBezTo>
                <a:cubicBezTo>
                  <a:pt x="371" y="323"/>
                  <a:pt x="371" y="323"/>
                  <a:pt x="371" y="323"/>
                </a:cubicBezTo>
                <a:cubicBezTo>
                  <a:pt x="362" y="323"/>
                  <a:pt x="362" y="323"/>
                  <a:pt x="362" y="323"/>
                </a:cubicBezTo>
                <a:cubicBezTo>
                  <a:pt x="358" y="323"/>
                  <a:pt x="358" y="323"/>
                  <a:pt x="358" y="323"/>
                </a:cubicBezTo>
                <a:cubicBezTo>
                  <a:pt x="358" y="355"/>
                  <a:pt x="358" y="355"/>
                  <a:pt x="358" y="355"/>
                </a:cubicBezTo>
                <a:cubicBezTo>
                  <a:pt x="255" y="355"/>
                  <a:pt x="255" y="355"/>
                  <a:pt x="255" y="355"/>
                </a:cubicBezTo>
                <a:cubicBezTo>
                  <a:pt x="255" y="323"/>
                  <a:pt x="255" y="323"/>
                  <a:pt x="255" y="323"/>
                </a:cubicBezTo>
                <a:cubicBezTo>
                  <a:pt x="250" y="323"/>
                  <a:pt x="250" y="323"/>
                  <a:pt x="250" y="323"/>
                </a:cubicBezTo>
                <a:cubicBezTo>
                  <a:pt x="241" y="323"/>
                  <a:pt x="241" y="323"/>
                  <a:pt x="241" y="323"/>
                </a:cubicBezTo>
                <a:cubicBezTo>
                  <a:pt x="237" y="323"/>
                  <a:pt x="237" y="323"/>
                  <a:pt x="237" y="323"/>
                </a:cubicBezTo>
                <a:cubicBezTo>
                  <a:pt x="237" y="355"/>
                  <a:pt x="237" y="355"/>
                  <a:pt x="237" y="355"/>
                </a:cubicBezTo>
                <a:cubicBezTo>
                  <a:pt x="134" y="355"/>
                  <a:pt x="134" y="355"/>
                  <a:pt x="134" y="355"/>
                </a:cubicBezTo>
                <a:cubicBezTo>
                  <a:pt x="134" y="323"/>
                  <a:pt x="134" y="323"/>
                  <a:pt x="134" y="323"/>
                </a:cubicBezTo>
                <a:cubicBezTo>
                  <a:pt x="131" y="323"/>
                  <a:pt x="131" y="323"/>
                  <a:pt x="131" y="323"/>
                </a:cubicBezTo>
                <a:cubicBezTo>
                  <a:pt x="120" y="323"/>
                  <a:pt x="120" y="323"/>
                  <a:pt x="120" y="323"/>
                </a:cubicBezTo>
                <a:cubicBezTo>
                  <a:pt x="118" y="323"/>
                  <a:pt x="118" y="323"/>
                  <a:pt x="118" y="323"/>
                </a:cubicBezTo>
                <a:cubicBezTo>
                  <a:pt x="118" y="355"/>
                  <a:pt x="118" y="355"/>
                  <a:pt x="118" y="355"/>
                </a:cubicBezTo>
                <a:cubicBezTo>
                  <a:pt x="14" y="355"/>
                  <a:pt x="14" y="355"/>
                  <a:pt x="14" y="355"/>
                </a:cubicBezTo>
                <a:cubicBezTo>
                  <a:pt x="14" y="323"/>
                  <a:pt x="14" y="323"/>
                  <a:pt x="14" y="323"/>
                </a:cubicBezTo>
                <a:cubicBezTo>
                  <a:pt x="0" y="323"/>
                  <a:pt x="0" y="323"/>
                  <a:pt x="0" y="323"/>
                </a:cubicBezTo>
                <a:cubicBezTo>
                  <a:pt x="0" y="310"/>
                  <a:pt x="0" y="310"/>
                  <a:pt x="0" y="310"/>
                </a:cubicBezTo>
                <a:cubicBezTo>
                  <a:pt x="14" y="310"/>
                  <a:pt x="14" y="310"/>
                  <a:pt x="14" y="310"/>
                </a:cubicBezTo>
                <a:cubicBezTo>
                  <a:pt x="14" y="287"/>
                  <a:pt x="14" y="287"/>
                  <a:pt x="14" y="287"/>
                </a:cubicBezTo>
                <a:cubicBezTo>
                  <a:pt x="14" y="274"/>
                  <a:pt x="24" y="264"/>
                  <a:pt x="37" y="264"/>
                </a:cubicBezTo>
                <a:close/>
                <a:moveTo>
                  <a:pt x="307" y="220"/>
                </a:moveTo>
                <a:cubicBezTo>
                  <a:pt x="323" y="220"/>
                  <a:pt x="336" y="232"/>
                  <a:pt x="336" y="248"/>
                </a:cubicBezTo>
                <a:cubicBezTo>
                  <a:pt x="336" y="251"/>
                  <a:pt x="335" y="255"/>
                  <a:pt x="334" y="258"/>
                </a:cubicBezTo>
                <a:cubicBezTo>
                  <a:pt x="281" y="258"/>
                  <a:pt x="281" y="258"/>
                  <a:pt x="281" y="258"/>
                </a:cubicBezTo>
                <a:cubicBezTo>
                  <a:pt x="280" y="255"/>
                  <a:pt x="279" y="251"/>
                  <a:pt x="279" y="248"/>
                </a:cubicBezTo>
                <a:cubicBezTo>
                  <a:pt x="279" y="232"/>
                  <a:pt x="292" y="220"/>
                  <a:pt x="307" y="220"/>
                </a:cubicBezTo>
                <a:close/>
                <a:moveTo>
                  <a:pt x="186" y="220"/>
                </a:moveTo>
                <a:cubicBezTo>
                  <a:pt x="202" y="220"/>
                  <a:pt x="215" y="232"/>
                  <a:pt x="215" y="248"/>
                </a:cubicBezTo>
                <a:cubicBezTo>
                  <a:pt x="215" y="251"/>
                  <a:pt x="214" y="255"/>
                  <a:pt x="213" y="258"/>
                </a:cubicBezTo>
                <a:cubicBezTo>
                  <a:pt x="160" y="258"/>
                  <a:pt x="160" y="258"/>
                  <a:pt x="160" y="258"/>
                </a:cubicBezTo>
                <a:cubicBezTo>
                  <a:pt x="159" y="255"/>
                  <a:pt x="158" y="251"/>
                  <a:pt x="158" y="248"/>
                </a:cubicBezTo>
                <a:cubicBezTo>
                  <a:pt x="158" y="232"/>
                  <a:pt x="171" y="220"/>
                  <a:pt x="186" y="220"/>
                </a:cubicBezTo>
                <a:close/>
                <a:moveTo>
                  <a:pt x="67" y="220"/>
                </a:moveTo>
                <a:cubicBezTo>
                  <a:pt x="82" y="220"/>
                  <a:pt x="95" y="232"/>
                  <a:pt x="95" y="248"/>
                </a:cubicBezTo>
                <a:cubicBezTo>
                  <a:pt x="95" y="251"/>
                  <a:pt x="94" y="255"/>
                  <a:pt x="93" y="258"/>
                </a:cubicBezTo>
                <a:cubicBezTo>
                  <a:pt x="40" y="258"/>
                  <a:pt x="40" y="258"/>
                  <a:pt x="40" y="258"/>
                </a:cubicBezTo>
                <a:cubicBezTo>
                  <a:pt x="39" y="255"/>
                  <a:pt x="38" y="251"/>
                  <a:pt x="38" y="248"/>
                </a:cubicBezTo>
                <a:cubicBezTo>
                  <a:pt x="38" y="232"/>
                  <a:pt x="51" y="220"/>
                  <a:pt x="67" y="220"/>
                </a:cubicBezTo>
                <a:close/>
                <a:moveTo>
                  <a:pt x="307" y="130"/>
                </a:moveTo>
                <a:cubicBezTo>
                  <a:pt x="307" y="147"/>
                  <a:pt x="307" y="147"/>
                  <a:pt x="307" y="147"/>
                </a:cubicBezTo>
                <a:cubicBezTo>
                  <a:pt x="293" y="147"/>
                  <a:pt x="293" y="147"/>
                  <a:pt x="293" y="147"/>
                </a:cubicBezTo>
                <a:cubicBezTo>
                  <a:pt x="308" y="201"/>
                  <a:pt x="308" y="201"/>
                  <a:pt x="308" y="201"/>
                </a:cubicBezTo>
                <a:cubicBezTo>
                  <a:pt x="289" y="201"/>
                  <a:pt x="289" y="201"/>
                  <a:pt x="289" y="201"/>
                </a:cubicBezTo>
                <a:cubicBezTo>
                  <a:pt x="273" y="147"/>
                  <a:pt x="273" y="147"/>
                  <a:pt x="273" y="147"/>
                </a:cubicBezTo>
                <a:cubicBezTo>
                  <a:pt x="216" y="147"/>
                  <a:pt x="216" y="147"/>
                  <a:pt x="216" y="147"/>
                </a:cubicBezTo>
                <a:cubicBezTo>
                  <a:pt x="201" y="201"/>
                  <a:pt x="201" y="201"/>
                  <a:pt x="201" y="201"/>
                </a:cubicBezTo>
                <a:cubicBezTo>
                  <a:pt x="181" y="201"/>
                  <a:pt x="181" y="201"/>
                  <a:pt x="181" y="201"/>
                </a:cubicBezTo>
                <a:cubicBezTo>
                  <a:pt x="197" y="147"/>
                  <a:pt x="197" y="147"/>
                  <a:pt x="197" y="147"/>
                </a:cubicBezTo>
                <a:cubicBezTo>
                  <a:pt x="181" y="147"/>
                  <a:pt x="181" y="147"/>
                  <a:pt x="181" y="147"/>
                </a:cubicBezTo>
                <a:cubicBezTo>
                  <a:pt x="181" y="130"/>
                  <a:pt x="181" y="130"/>
                  <a:pt x="181" y="130"/>
                </a:cubicBezTo>
                <a:cubicBezTo>
                  <a:pt x="307" y="130"/>
                  <a:pt x="307" y="130"/>
                  <a:pt x="307" y="130"/>
                </a:cubicBezTo>
                <a:close/>
                <a:moveTo>
                  <a:pt x="180" y="16"/>
                </a:moveTo>
                <a:cubicBezTo>
                  <a:pt x="175" y="16"/>
                  <a:pt x="170" y="18"/>
                  <a:pt x="166" y="21"/>
                </a:cubicBezTo>
                <a:cubicBezTo>
                  <a:pt x="166" y="21"/>
                  <a:pt x="166" y="21"/>
                  <a:pt x="166" y="21"/>
                </a:cubicBezTo>
                <a:cubicBezTo>
                  <a:pt x="163" y="25"/>
                  <a:pt x="161" y="30"/>
                  <a:pt x="161" y="35"/>
                </a:cubicBezTo>
                <a:cubicBezTo>
                  <a:pt x="161" y="72"/>
                  <a:pt x="161" y="72"/>
                  <a:pt x="161" y="72"/>
                </a:cubicBezTo>
                <a:cubicBezTo>
                  <a:pt x="155" y="73"/>
                  <a:pt x="155" y="73"/>
                  <a:pt x="155" y="73"/>
                </a:cubicBezTo>
                <a:cubicBezTo>
                  <a:pt x="155" y="67"/>
                  <a:pt x="155" y="67"/>
                  <a:pt x="155" y="67"/>
                </a:cubicBezTo>
                <a:cubicBezTo>
                  <a:pt x="128" y="67"/>
                  <a:pt x="128" y="67"/>
                  <a:pt x="128" y="67"/>
                </a:cubicBezTo>
                <a:cubicBezTo>
                  <a:pt x="109" y="55"/>
                  <a:pt x="109" y="55"/>
                  <a:pt x="109" y="55"/>
                </a:cubicBezTo>
                <a:cubicBezTo>
                  <a:pt x="63" y="55"/>
                  <a:pt x="117" y="55"/>
                  <a:pt x="66" y="55"/>
                </a:cubicBezTo>
                <a:cubicBezTo>
                  <a:pt x="57" y="55"/>
                  <a:pt x="50" y="63"/>
                  <a:pt x="50" y="71"/>
                </a:cubicBezTo>
                <a:cubicBezTo>
                  <a:pt x="50" y="122"/>
                  <a:pt x="50" y="122"/>
                  <a:pt x="50" y="122"/>
                </a:cubicBezTo>
                <a:cubicBezTo>
                  <a:pt x="66" y="122"/>
                  <a:pt x="66" y="122"/>
                  <a:pt x="66" y="122"/>
                </a:cubicBezTo>
                <a:cubicBezTo>
                  <a:pt x="66" y="85"/>
                  <a:pt x="66" y="85"/>
                  <a:pt x="66" y="85"/>
                </a:cubicBezTo>
                <a:cubicBezTo>
                  <a:pt x="69" y="85"/>
                  <a:pt x="69" y="85"/>
                  <a:pt x="69" y="85"/>
                </a:cubicBezTo>
                <a:cubicBezTo>
                  <a:pt x="69" y="122"/>
                  <a:pt x="69" y="122"/>
                  <a:pt x="69" y="122"/>
                </a:cubicBezTo>
                <a:cubicBezTo>
                  <a:pt x="69" y="132"/>
                  <a:pt x="69" y="132"/>
                  <a:pt x="69" y="132"/>
                </a:cubicBezTo>
                <a:cubicBezTo>
                  <a:pt x="69" y="199"/>
                  <a:pt x="69" y="199"/>
                  <a:pt x="69" y="199"/>
                </a:cubicBezTo>
                <a:cubicBezTo>
                  <a:pt x="87" y="199"/>
                  <a:pt x="87" y="199"/>
                  <a:pt x="87" y="199"/>
                </a:cubicBezTo>
                <a:cubicBezTo>
                  <a:pt x="87" y="143"/>
                  <a:pt x="87" y="143"/>
                  <a:pt x="87" y="143"/>
                </a:cubicBezTo>
                <a:cubicBezTo>
                  <a:pt x="91" y="143"/>
                  <a:pt x="91" y="143"/>
                  <a:pt x="91" y="143"/>
                </a:cubicBezTo>
                <a:cubicBezTo>
                  <a:pt x="91" y="199"/>
                  <a:pt x="91" y="199"/>
                  <a:pt x="91" y="199"/>
                </a:cubicBezTo>
                <a:cubicBezTo>
                  <a:pt x="109" y="199"/>
                  <a:pt x="109" y="199"/>
                  <a:pt x="109" y="199"/>
                </a:cubicBezTo>
                <a:cubicBezTo>
                  <a:pt x="109" y="189"/>
                  <a:pt x="109" y="189"/>
                  <a:pt x="109" y="189"/>
                </a:cubicBezTo>
                <a:cubicBezTo>
                  <a:pt x="109" y="132"/>
                  <a:pt x="109" y="132"/>
                  <a:pt x="109" y="132"/>
                </a:cubicBezTo>
                <a:cubicBezTo>
                  <a:pt x="109" y="122"/>
                  <a:pt x="109" y="122"/>
                  <a:pt x="109" y="122"/>
                </a:cubicBezTo>
                <a:cubicBezTo>
                  <a:pt x="109" y="85"/>
                  <a:pt x="109" y="85"/>
                  <a:pt x="109" y="85"/>
                </a:cubicBezTo>
                <a:cubicBezTo>
                  <a:pt x="109" y="75"/>
                  <a:pt x="109" y="75"/>
                  <a:pt x="109" y="75"/>
                </a:cubicBezTo>
                <a:cubicBezTo>
                  <a:pt x="128" y="85"/>
                  <a:pt x="128" y="85"/>
                  <a:pt x="128" y="85"/>
                </a:cubicBezTo>
                <a:cubicBezTo>
                  <a:pt x="155" y="85"/>
                  <a:pt x="155" y="85"/>
                  <a:pt x="155" y="85"/>
                </a:cubicBezTo>
                <a:cubicBezTo>
                  <a:pt x="155" y="80"/>
                  <a:pt x="155" y="80"/>
                  <a:pt x="155" y="80"/>
                </a:cubicBezTo>
                <a:cubicBezTo>
                  <a:pt x="161" y="79"/>
                  <a:pt x="161" y="79"/>
                  <a:pt x="161" y="79"/>
                </a:cubicBezTo>
                <a:cubicBezTo>
                  <a:pt x="161" y="107"/>
                  <a:pt x="161" y="107"/>
                  <a:pt x="161" y="107"/>
                </a:cubicBezTo>
                <a:cubicBezTo>
                  <a:pt x="161" y="112"/>
                  <a:pt x="163" y="117"/>
                  <a:pt x="166" y="120"/>
                </a:cubicBezTo>
                <a:cubicBezTo>
                  <a:pt x="166" y="120"/>
                  <a:pt x="166" y="120"/>
                  <a:pt x="166" y="120"/>
                </a:cubicBezTo>
                <a:cubicBezTo>
                  <a:pt x="166" y="120"/>
                  <a:pt x="166" y="120"/>
                  <a:pt x="166" y="120"/>
                </a:cubicBezTo>
                <a:cubicBezTo>
                  <a:pt x="170" y="124"/>
                  <a:pt x="175" y="126"/>
                  <a:pt x="180" y="126"/>
                </a:cubicBezTo>
                <a:cubicBezTo>
                  <a:pt x="304" y="126"/>
                  <a:pt x="304" y="126"/>
                  <a:pt x="304" y="126"/>
                </a:cubicBezTo>
                <a:cubicBezTo>
                  <a:pt x="309" y="126"/>
                  <a:pt x="314" y="124"/>
                  <a:pt x="317" y="120"/>
                </a:cubicBezTo>
                <a:cubicBezTo>
                  <a:pt x="317" y="120"/>
                  <a:pt x="317" y="120"/>
                  <a:pt x="317" y="120"/>
                </a:cubicBezTo>
                <a:cubicBezTo>
                  <a:pt x="321" y="117"/>
                  <a:pt x="323" y="112"/>
                  <a:pt x="323" y="107"/>
                </a:cubicBezTo>
                <a:cubicBezTo>
                  <a:pt x="323" y="35"/>
                  <a:pt x="323" y="35"/>
                  <a:pt x="323" y="35"/>
                </a:cubicBezTo>
                <a:cubicBezTo>
                  <a:pt x="323" y="30"/>
                  <a:pt x="321" y="25"/>
                  <a:pt x="317" y="21"/>
                </a:cubicBezTo>
                <a:cubicBezTo>
                  <a:pt x="314" y="18"/>
                  <a:pt x="309" y="16"/>
                  <a:pt x="304" y="16"/>
                </a:cubicBezTo>
                <a:cubicBezTo>
                  <a:pt x="180" y="16"/>
                  <a:pt x="180" y="16"/>
                  <a:pt x="180" y="16"/>
                </a:cubicBezTo>
                <a:close/>
                <a:moveTo>
                  <a:pt x="304" y="31"/>
                </a:moveTo>
                <a:cubicBezTo>
                  <a:pt x="305" y="31"/>
                  <a:pt x="306" y="31"/>
                  <a:pt x="307" y="32"/>
                </a:cubicBezTo>
                <a:cubicBezTo>
                  <a:pt x="307" y="33"/>
                  <a:pt x="308" y="34"/>
                  <a:pt x="308" y="35"/>
                </a:cubicBezTo>
                <a:cubicBezTo>
                  <a:pt x="308" y="107"/>
                  <a:pt x="308" y="107"/>
                  <a:pt x="308" y="107"/>
                </a:cubicBezTo>
                <a:cubicBezTo>
                  <a:pt x="308" y="108"/>
                  <a:pt x="307" y="109"/>
                  <a:pt x="307" y="109"/>
                </a:cubicBezTo>
                <a:cubicBezTo>
                  <a:pt x="307" y="110"/>
                  <a:pt x="307" y="110"/>
                  <a:pt x="307" y="110"/>
                </a:cubicBezTo>
                <a:cubicBezTo>
                  <a:pt x="306" y="110"/>
                  <a:pt x="305" y="111"/>
                  <a:pt x="304" y="111"/>
                </a:cubicBezTo>
                <a:cubicBezTo>
                  <a:pt x="180" y="111"/>
                  <a:pt x="180" y="111"/>
                  <a:pt x="180" y="111"/>
                </a:cubicBezTo>
                <a:cubicBezTo>
                  <a:pt x="179" y="111"/>
                  <a:pt x="178" y="110"/>
                  <a:pt x="177" y="110"/>
                </a:cubicBezTo>
                <a:cubicBezTo>
                  <a:pt x="177" y="109"/>
                  <a:pt x="177" y="109"/>
                  <a:pt x="177" y="109"/>
                </a:cubicBezTo>
                <a:cubicBezTo>
                  <a:pt x="176" y="109"/>
                  <a:pt x="176" y="108"/>
                  <a:pt x="176" y="107"/>
                </a:cubicBezTo>
                <a:cubicBezTo>
                  <a:pt x="176" y="76"/>
                  <a:pt x="176" y="76"/>
                  <a:pt x="176" y="76"/>
                </a:cubicBezTo>
                <a:cubicBezTo>
                  <a:pt x="238" y="63"/>
                  <a:pt x="238" y="63"/>
                  <a:pt x="238" y="63"/>
                </a:cubicBezTo>
                <a:cubicBezTo>
                  <a:pt x="237" y="62"/>
                  <a:pt x="237" y="62"/>
                  <a:pt x="237" y="62"/>
                </a:cubicBezTo>
                <a:cubicBezTo>
                  <a:pt x="176" y="70"/>
                  <a:pt x="176" y="70"/>
                  <a:pt x="176" y="70"/>
                </a:cubicBezTo>
                <a:cubicBezTo>
                  <a:pt x="176" y="35"/>
                  <a:pt x="176" y="35"/>
                  <a:pt x="176" y="35"/>
                </a:cubicBezTo>
                <a:cubicBezTo>
                  <a:pt x="176" y="34"/>
                  <a:pt x="176" y="33"/>
                  <a:pt x="177" y="32"/>
                </a:cubicBezTo>
                <a:cubicBezTo>
                  <a:pt x="177" y="32"/>
                  <a:pt x="177" y="32"/>
                  <a:pt x="177" y="32"/>
                </a:cubicBezTo>
                <a:cubicBezTo>
                  <a:pt x="178" y="31"/>
                  <a:pt x="179" y="31"/>
                  <a:pt x="180" y="31"/>
                </a:cubicBezTo>
                <a:lnTo>
                  <a:pt x="304" y="31"/>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440775" y="3915508"/>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0" name="Connector 30"/>
          <p:cNvCxnSpPr/>
          <p:nvPr/>
        </p:nvCxnSpPr>
        <p:spPr>
          <a:xfrm flipH="1">
            <a:off x="6751011" y="3921937"/>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1" name="AutoShape 31"/>
          <p:cNvSpPr/>
          <p:nvPr/>
        </p:nvSpPr>
        <p:spPr>
          <a:xfrm>
            <a:off x="5714505" y="4050959"/>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3678650" y="5144233"/>
            <a:ext cx="4325017" cy="1027472"/>
          </a:xfrm>
          <a:prstGeom prst="roundRect">
            <a:avLst>
              <a:gd name="adj" fmla="val 8330"/>
            </a:avLst>
          </a:prstGeom>
          <a:ln w="4762">
            <a:solidFill>
              <a:schemeClr val="accent1">
                <a:lumMod val="75000"/>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cxnSp>
        <p:nvCxnSpPr>
          <p:cNvPr id="33" name="Connector 33"/>
          <p:cNvCxnSpPr/>
          <p:nvPr/>
        </p:nvCxnSpPr>
        <p:spPr>
          <a:xfrm flipH="1">
            <a:off x="4988886" y="5150662"/>
            <a:ext cx="0" cy="1017983"/>
          </a:xfrm>
          <a:prstGeom prst="line">
            <a:avLst/>
          </a:prstGeom>
          <a:ln w="6350">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34" name="AutoShape 34"/>
          <p:cNvSpPr/>
          <p:nvPr/>
        </p:nvSpPr>
        <p:spPr>
          <a:xfrm>
            <a:off x="3952380" y="5279684"/>
            <a:ext cx="756273" cy="756571"/>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Freeform 35"/>
          <p:cNvSpPr/>
          <p:nvPr/>
        </p:nvSpPr>
        <p:spPr>
          <a:xfrm>
            <a:off x="5908809" y="4245412"/>
            <a:ext cx="367665" cy="367665"/>
          </a:xfrm>
          <a:custGeom>
            <a:rect l="l" t="t" r="r" b="b"/>
            <a:pathLst>
              <a:path w="304800" h="304800">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67640" y="228600"/>
                </a:moveTo>
                <a:lnTo>
                  <a:pt x="182880" y="228600"/>
                </a:lnTo>
                <a:cubicBezTo>
                  <a:pt x="208131" y="228600"/>
                  <a:pt x="228600" y="208131"/>
                  <a:pt x="228600" y="182880"/>
                </a:cubicBezTo>
                <a:cubicBezTo>
                  <a:pt x="228600" y="157629"/>
                  <a:pt x="208131" y="137160"/>
                  <a:pt x="182880" y="137160"/>
                </a:cubicBezTo>
                <a:lnTo>
                  <a:pt x="182880" y="137160"/>
                </a:lnTo>
                <a:lnTo>
                  <a:pt x="121768" y="137160"/>
                </a:lnTo>
                <a:cubicBezTo>
                  <a:pt x="113348" y="137160"/>
                  <a:pt x="106528" y="130340"/>
                  <a:pt x="106528" y="121920"/>
                </a:cubicBezTo>
                <a:cubicBezTo>
                  <a:pt x="106528" y="113500"/>
                  <a:pt x="113348" y="106680"/>
                  <a:pt x="121768" y="106680"/>
                </a:cubicBezTo>
                <a:lnTo>
                  <a:pt x="121768" y="106680"/>
                </a:lnTo>
                <a:lnTo>
                  <a:pt x="213360" y="106680"/>
                </a:lnTo>
                <a:lnTo>
                  <a:pt x="213360" y="76200"/>
                </a:lnTo>
                <a:lnTo>
                  <a:pt x="167640" y="76200"/>
                </a:lnTo>
                <a:lnTo>
                  <a:pt x="167640" y="45720"/>
                </a:lnTo>
                <a:lnTo>
                  <a:pt x="137160" y="45720"/>
                </a:lnTo>
                <a:lnTo>
                  <a:pt x="137160" y="76200"/>
                </a:lnTo>
                <a:lnTo>
                  <a:pt x="121920" y="76200"/>
                </a:lnTo>
                <a:cubicBezTo>
                  <a:pt x="96669" y="76200"/>
                  <a:pt x="76200" y="96669"/>
                  <a:pt x="76200" y="121920"/>
                </a:cubicBezTo>
                <a:cubicBezTo>
                  <a:pt x="76200" y="147171"/>
                  <a:pt x="96669" y="167640"/>
                  <a:pt x="121920" y="167640"/>
                </a:cubicBezTo>
                <a:lnTo>
                  <a:pt x="121920" y="167640"/>
                </a:lnTo>
                <a:lnTo>
                  <a:pt x="182880" y="167640"/>
                </a:lnTo>
                <a:cubicBezTo>
                  <a:pt x="191300" y="167640"/>
                  <a:pt x="198120" y="174460"/>
                  <a:pt x="198120" y="182880"/>
                </a:cubicBezTo>
                <a:cubicBezTo>
                  <a:pt x="198120" y="191300"/>
                  <a:pt x="191300" y="198120"/>
                  <a:pt x="182880" y="198120"/>
                </a:cubicBezTo>
                <a:lnTo>
                  <a:pt x="182880" y="198120"/>
                </a:lnTo>
                <a:lnTo>
                  <a:pt x="91440" y="198120"/>
                </a:lnTo>
                <a:lnTo>
                  <a:pt x="91440" y="228600"/>
                </a:lnTo>
                <a:lnTo>
                  <a:pt x="137160" y="228600"/>
                </a:lnTo>
                <a:lnTo>
                  <a:pt x="137160" y="259080"/>
                </a:lnTo>
                <a:lnTo>
                  <a:pt x="167640" y="25908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Freeform 36"/>
          <p:cNvSpPr/>
          <p:nvPr/>
        </p:nvSpPr>
        <p:spPr>
          <a:xfrm>
            <a:off x="4146684" y="5474137"/>
            <a:ext cx="367665" cy="367665"/>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7" name="Group 37"/>
          <p:cNvGrpSpPr/>
          <p:nvPr/>
        </p:nvGrpSpPr>
        <p:grpSpPr>
          <a:xfrm>
            <a:off x="5440775" y="5412803"/>
            <a:ext cx="1953437" cy="490334"/>
            <a:chOff x="5440775" y="5412803"/>
            <a:chExt cx="1953437" cy="490334"/>
          </a:xfrm>
        </p:grpSpPr>
        <p:sp>
          <p:nvSpPr>
            <p:cNvPr id="38" name="TextBox 38"/>
            <p:cNvSpPr txBox="1"/>
            <p:nvPr/>
          </p:nvSpPr>
          <p:spPr>
            <a:xfrm>
              <a:off x="5440775" y="5412803"/>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01</a:t>
              </a:r>
            </a:p>
          </p:txBody>
        </p:sp>
      </p:grpSp>
      <p:grpSp>
        <p:nvGrpSpPr>
          <p:cNvPr id="39" name="Group 39"/>
          <p:cNvGrpSpPr/>
          <p:nvPr/>
        </p:nvGrpSpPr>
        <p:grpSpPr>
          <a:xfrm>
            <a:off x="7265709" y="4184077"/>
            <a:ext cx="1953437" cy="490334"/>
            <a:chOff x="7265709" y="4184077"/>
            <a:chExt cx="1953437" cy="490334"/>
          </a:xfrm>
        </p:grpSpPr>
        <p:sp>
          <p:nvSpPr>
            <p:cNvPr id="40" name="TextBox 40"/>
            <p:cNvSpPr txBox="1"/>
            <p:nvPr/>
          </p:nvSpPr>
          <p:spPr>
            <a:xfrm>
              <a:off x="7265709" y="4184077"/>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02</a:t>
              </a:r>
            </a:p>
          </p:txBody>
        </p:sp>
      </p:grpSp>
      <p:grpSp>
        <p:nvGrpSpPr>
          <p:cNvPr id="41" name="Group 41"/>
          <p:cNvGrpSpPr/>
          <p:nvPr/>
        </p:nvGrpSpPr>
        <p:grpSpPr>
          <a:xfrm>
            <a:off x="9027586" y="2936302"/>
            <a:ext cx="1953437" cy="490334"/>
            <a:chOff x="9027586" y="2936302"/>
            <a:chExt cx="1953437" cy="490334"/>
          </a:xfrm>
        </p:grpSpPr>
        <p:sp>
          <p:nvSpPr>
            <p:cNvPr id="42" name="TextBox 42"/>
            <p:cNvSpPr txBox="1"/>
            <p:nvPr/>
          </p:nvSpPr>
          <p:spPr>
            <a:xfrm>
              <a:off x="9027586" y="2936302"/>
              <a:ext cx="1953437" cy="49033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chemeClr val="accent1">
                      <a:alpha val="100000"/>
                    </a:schemeClr>
                  </a:solidFill>
                  <a:latin typeface="Microsoft Yahei"/>
                  <a:ea typeface="Microsoft Yahei"/>
                  <a:cs typeface="Microsoft Yahei"/>
                </a:rPr>
                <a:t>03</a:t>
              </a:r>
            </a:p>
          </p:txBody>
        </p:sp>
      </p:grpSp>
      <p:grpSp>
        <p:nvGrpSpPr>
          <p:cNvPr id="43" name="Group 43"/>
          <p:cNvGrpSpPr/>
          <p:nvPr/>
        </p:nvGrpSpPr>
        <p:grpSpPr>
          <a:xfrm>
            <a:off x="2228086" y="3512222"/>
            <a:ext cx="2381737" cy="806572"/>
            <a:chOff x="2228086" y="3512222"/>
            <a:chExt cx="2381737" cy="806572"/>
          </a:xfrm>
        </p:grpSpPr>
        <p:sp>
          <p:nvSpPr>
            <p:cNvPr id="44" name="TextBox 44"/>
            <p:cNvSpPr txBox="1"/>
            <p:nvPr/>
          </p:nvSpPr>
          <p:spPr>
            <a:xfrm>
              <a:off x="2228086" y="3512222"/>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招标人：某公司</a:t>
              </a:r>
            </a:p>
          </p:txBody>
        </p:sp>
      </p:grpSp>
      <p:grpSp>
        <p:nvGrpSpPr>
          <p:cNvPr id="45" name="Group 45"/>
          <p:cNvGrpSpPr/>
          <p:nvPr/>
        </p:nvGrpSpPr>
        <p:grpSpPr>
          <a:xfrm>
            <a:off x="4027453" y="2264447"/>
            <a:ext cx="2381737" cy="806572"/>
            <a:chOff x="4027453" y="2264447"/>
            <a:chExt cx="2381737" cy="806572"/>
          </a:xfrm>
        </p:grpSpPr>
        <p:sp>
          <p:nvSpPr>
            <p:cNvPr id="46" name="TextBox 46"/>
            <p:cNvSpPr txBox="1"/>
            <p:nvPr/>
          </p:nvSpPr>
          <p:spPr>
            <a:xfrm>
              <a:off x="4027453" y="22644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招标代理机构：某招标代理公司</a:t>
              </a:r>
            </a:p>
          </p:txBody>
        </p:sp>
      </p:grpSp>
      <p:grpSp>
        <p:nvGrpSpPr>
          <p:cNvPr id="47" name="Group 47"/>
          <p:cNvGrpSpPr/>
          <p:nvPr/>
        </p:nvGrpSpPr>
        <p:grpSpPr>
          <a:xfrm>
            <a:off x="454963" y="4740947"/>
            <a:ext cx="2381737" cy="806572"/>
            <a:chOff x="454963" y="4740947"/>
            <a:chExt cx="2381737" cy="806572"/>
          </a:xfrm>
        </p:grpSpPr>
        <p:sp>
          <p:nvSpPr>
            <p:cNvPr id="48" name="TextBox 48"/>
            <p:cNvSpPr txBox="1"/>
            <p:nvPr/>
          </p:nvSpPr>
          <p:spPr>
            <a:xfrm>
              <a:off x="454963" y="4740947"/>
              <a:ext cx="2381737" cy="806572"/>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招标项目名称：某项目拆除工程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1435703" y="1925288"/>
            <a:ext cx="3294412" cy="3432906"/>
            <a:chOff x="1435703" y="1925288"/>
            <a:chExt cx="3294412" cy="3432906"/>
          </a:xfrm>
        </p:grpSpPr>
        <p:sp>
          <p:nvSpPr>
            <p:cNvPr id="3" name="AutoShape 3"/>
            <p:cNvSpPr/>
            <p:nvPr/>
          </p:nvSpPr>
          <p:spPr>
            <a:xfrm>
              <a:off x="1435703" y="1925288"/>
              <a:ext cx="3294412" cy="3294412"/>
            </a:xfrm>
            <a:prstGeom prst="blockArc">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rot="10800000">
              <a:off x="1435703" y="2063782"/>
              <a:ext cx="3294412" cy="3294412"/>
            </a:xfrm>
            <a:prstGeom prst="blockArc">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Freeform 5"/>
          <p:cNvSpPr/>
          <p:nvPr/>
        </p:nvSpPr>
        <p:spPr>
          <a:xfrm>
            <a:off x="2699099" y="3358880"/>
            <a:ext cx="767367" cy="703933"/>
          </a:xfrm>
          <a:custGeom>
            <a:rect l="l" t="t" r="r" b="b"/>
            <a:pathLst>
              <a:path w="986" h="905">
                <a:moveTo>
                  <a:pt x="298" y="855"/>
                </a:moveTo>
                <a:lnTo>
                  <a:pt x="359" y="855"/>
                </a:lnTo>
                <a:lnTo>
                  <a:pt x="359" y="855"/>
                </a:lnTo>
                <a:lnTo>
                  <a:pt x="374" y="838"/>
                </a:lnTo>
                <a:lnTo>
                  <a:pt x="388" y="819"/>
                </a:lnTo>
                <a:lnTo>
                  <a:pt x="401" y="799"/>
                </a:lnTo>
                <a:lnTo>
                  <a:pt x="412" y="776"/>
                </a:lnTo>
                <a:lnTo>
                  <a:pt x="421" y="752"/>
                </a:lnTo>
                <a:lnTo>
                  <a:pt x="427" y="725"/>
                </a:lnTo>
                <a:lnTo>
                  <a:pt x="432" y="697"/>
                </a:lnTo>
                <a:lnTo>
                  <a:pt x="436" y="666"/>
                </a:lnTo>
                <a:lnTo>
                  <a:pt x="425" y="666"/>
                </a:lnTo>
                <a:lnTo>
                  <a:pt x="425" y="666"/>
                </a:lnTo>
                <a:lnTo>
                  <a:pt x="418" y="666"/>
                </a:lnTo>
                <a:lnTo>
                  <a:pt x="412" y="664"/>
                </a:lnTo>
                <a:lnTo>
                  <a:pt x="405" y="661"/>
                </a:lnTo>
                <a:lnTo>
                  <a:pt x="401" y="656"/>
                </a:lnTo>
                <a:lnTo>
                  <a:pt x="397" y="651"/>
                </a:lnTo>
                <a:lnTo>
                  <a:pt x="393" y="646"/>
                </a:lnTo>
                <a:lnTo>
                  <a:pt x="391" y="639"/>
                </a:lnTo>
                <a:lnTo>
                  <a:pt x="390" y="633"/>
                </a:lnTo>
                <a:lnTo>
                  <a:pt x="390" y="633"/>
                </a:lnTo>
                <a:lnTo>
                  <a:pt x="390" y="633"/>
                </a:lnTo>
                <a:lnTo>
                  <a:pt x="391" y="625"/>
                </a:lnTo>
                <a:lnTo>
                  <a:pt x="393" y="620"/>
                </a:lnTo>
                <a:lnTo>
                  <a:pt x="397" y="613"/>
                </a:lnTo>
                <a:lnTo>
                  <a:pt x="401" y="609"/>
                </a:lnTo>
                <a:lnTo>
                  <a:pt x="405" y="604"/>
                </a:lnTo>
                <a:lnTo>
                  <a:pt x="412" y="601"/>
                </a:lnTo>
                <a:lnTo>
                  <a:pt x="418" y="599"/>
                </a:lnTo>
                <a:lnTo>
                  <a:pt x="425" y="598"/>
                </a:lnTo>
                <a:lnTo>
                  <a:pt x="442" y="598"/>
                </a:lnTo>
                <a:lnTo>
                  <a:pt x="442" y="598"/>
                </a:lnTo>
                <a:lnTo>
                  <a:pt x="417" y="573"/>
                </a:lnTo>
                <a:lnTo>
                  <a:pt x="393" y="546"/>
                </a:lnTo>
                <a:lnTo>
                  <a:pt x="371" y="519"/>
                </a:lnTo>
                <a:lnTo>
                  <a:pt x="351" y="489"/>
                </a:lnTo>
                <a:lnTo>
                  <a:pt x="337" y="512"/>
                </a:lnTo>
                <a:lnTo>
                  <a:pt x="337" y="512"/>
                </a:lnTo>
                <a:lnTo>
                  <a:pt x="277" y="476"/>
                </a:lnTo>
                <a:lnTo>
                  <a:pt x="248" y="458"/>
                </a:lnTo>
                <a:lnTo>
                  <a:pt x="219" y="438"/>
                </a:lnTo>
                <a:lnTo>
                  <a:pt x="191" y="418"/>
                </a:lnTo>
                <a:lnTo>
                  <a:pt x="164" y="395"/>
                </a:lnTo>
                <a:lnTo>
                  <a:pt x="138" y="371"/>
                </a:lnTo>
                <a:lnTo>
                  <a:pt x="126" y="358"/>
                </a:lnTo>
                <a:lnTo>
                  <a:pt x="114" y="345"/>
                </a:lnTo>
                <a:lnTo>
                  <a:pt x="114" y="345"/>
                </a:lnTo>
                <a:lnTo>
                  <a:pt x="102" y="331"/>
                </a:lnTo>
                <a:lnTo>
                  <a:pt x="92" y="317"/>
                </a:lnTo>
                <a:lnTo>
                  <a:pt x="81" y="301"/>
                </a:lnTo>
                <a:lnTo>
                  <a:pt x="71" y="285"/>
                </a:lnTo>
                <a:lnTo>
                  <a:pt x="61" y="269"/>
                </a:lnTo>
                <a:lnTo>
                  <a:pt x="53" y="251"/>
                </a:lnTo>
                <a:lnTo>
                  <a:pt x="44" y="234"/>
                </a:lnTo>
                <a:lnTo>
                  <a:pt x="36" y="216"/>
                </a:lnTo>
                <a:lnTo>
                  <a:pt x="30" y="196"/>
                </a:lnTo>
                <a:lnTo>
                  <a:pt x="23" y="175"/>
                </a:lnTo>
                <a:lnTo>
                  <a:pt x="18" y="154"/>
                </a:lnTo>
                <a:lnTo>
                  <a:pt x="13" y="132"/>
                </a:lnTo>
                <a:lnTo>
                  <a:pt x="9" y="108"/>
                </a:lnTo>
                <a:lnTo>
                  <a:pt x="6" y="84"/>
                </a:lnTo>
                <a:lnTo>
                  <a:pt x="4" y="59"/>
                </a:lnTo>
                <a:lnTo>
                  <a:pt x="3" y="33"/>
                </a:lnTo>
                <a:lnTo>
                  <a:pt x="0" y="0"/>
                </a:lnTo>
                <a:lnTo>
                  <a:pt x="33" y="7"/>
                </a:lnTo>
                <a:lnTo>
                  <a:pt x="239" y="55"/>
                </a:lnTo>
                <a:lnTo>
                  <a:pt x="252" y="58"/>
                </a:lnTo>
                <a:lnTo>
                  <a:pt x="252" y="58"/>
                </a:lnTo>
                <a:lnTo>
                  <a:pt x="256" y="23"/>
                </a:lnTo>
                <a:lnTo>
                  <a:pt x="473" y="23"/>
                </a:lnTo>
                <a:lnTo>
                  <a:pt x="520" y="23"/>
                </a:lnTo>
                <a:lnTo>
                  <a:pt x="737" y="23"/>
                </a:lnTo>
                <a:lnTo>
                  <a:pt x="737" y="23"/>
                </a:lnTo>
                <a:lnTo>
                  <a:pt x="740" y="57"/>
                </a:lnTo>
                <a:lnTo>
                  <a:pt x="751" y="55"/>
                </a:lnTo>
                <a:lnTo>
                  <a:pt x="956" y="7"/>
                </a:lnTo>
                <a:lnTo>
                  <a:pt x="988" y="0"/>
                </a:lnTo>
                <a:lnTo>
                  <a:pt x="987" y="33"/>
                </a:lnTo>
                <a:lnTo>
                  <a:pt x="987" y="33"/>
                </a:lnTo>
                <a:lnTo>
                  <a:pt x="986" y="59"/>
                </a:lnTo>
                <a:lnTo>
                  <a:pt x="983" y="84"/>
                </a:lnTo>
                <a:lnTo>
                  <a:pt x="980" y="108"/>
                </a:lnTo>
                <a:lnTo>
                  <a:pt x="976" y="132"/>
                </a:lnTo>
                <a:lnTo>
                  <a:pt x="971" y="154"/>
                </a:lnTo>
                <a:lnTo>
                  <a:pt x="965" y="175"/>
                </a:lnTo>
                <a:lnTo>
                  <a:pt x="960" y="196"/>
                </a:lnTo>
                <a:lnTo>
                  <a:pt x="952" y="216"/>
                </a:lnTo>
                <a:lnTo>
                  <a:pt x="945" y="234"/>
                </a:lnTo>
                <a:lnTo>
                  <a:pt x="936" y="251"/>
                </a:lnTo>
                <a:lnTo>
                  <a:pt x="927" y="269"/>
                </a:lnTo>
                <a:lnTo>
                  <a:pt x="918" y="285"/>
                </a:lnTo>
                <a:lnTo>
                  <a:pt x="908" y="301"/>
                </a:lnTo>
                <a:lnTo>
                  <a:pt x="897" y="317"/>
                </a:lnTo>
                <a:lnTo>
                  <a:pt x="886" y="331"/>
                </a:lnTo>
                <a:lnTo>
                  <a:pt x="874" y="345"/>
                </a:lnTo>
                <a:lnTo>
                  <a:pt x="874" y="345"/>
                </a:lnTo>
                <a:lnTo>
                  <a:pt x="862" y="358"/>
                </a:lnTo>
                <a:lnTo>
                  <a:pt x="850" y="371"/>
                </a:lnTo>
                <a:lnTo>
                  <a:pt x="825" y="395"/>
                </a:lnTo>
                <a:lnTo>
                  <a:pt x="798" y="418"/>
                </a:lnTo>
                <a:lnTo>
                  <a:pt x="770" y="438"/>
                </a:lnTo>
                <a:lnTo>
                  <a:pt x="742" y="458"/>
                </a:lnTo>
                <a:lnTo>
                  <a:pt x="713" y="476"/>
                </a:lnTo>
                <a:lnTo>
                  <a:pt x="653" y="512"/>
                </a:lnTo>
                <a:lnTo>
                  <a:pt x="640" y="491"/>
                </a:lnTo>
                <a:lnTo>
                  <a:pt x="640" y="491"/>
                </a:lnTo>
                <a:lnTo>
                  <a:pt x="620" y="521"/>
                </a:lnTo>
                <a:lnTo>
                  <a:pt x="599" y="548"/>
                </a:lnTo>
                <a:lnTo>
                  <a:pt x="576" y="574"/>
                </a:lnTo>
                <a:lnTo>
                  <a:pt x="551" y="598"/>
                </a:lnTo>
                <a:lnTo>
                  <a:pt x="567" y="598"/>
                </a:lnTo>
                <a:lnTo>
                  <a:pt x="567" y="598"/>
                </a:lnTo>
                <a:lnTo>
                  <a:pt x="574" y="599"/>
                </a:lnTo>
                <a:lnTo>
                  <a:pt x="580" y="601"/>
                </a:lnTo>
                <a:lnTo>
                  <a:pt x="586" y="604"/>
                </a:lnTo>
                <a:lnTo>
                  <a:pt x="591" y="609"/>
                </a:lnTo>
                <a:lnTo>
                  <a:pt x="595" y="613"/>
                </a:lnTo>
                <a:lnTo>
                  <a:pt x="599" y="620"/>
                </a:lnTo>
                <a:lnTo>
                  <a:pt x="601" y="625"/>
                </a:lnTo>
                <a:lnTo>
                  <a:pt x="601" y="633"/>
                </a:lnTo>
                <a:lnTo>
                  <a:pt x="601" y="633"/>
                </a:lnTo>
                <a:lnTo>
                  <a:pt x="601" y="633"/>
                </a:lnTo>
                <a:lnTo>
                  <a:pt x="601" y="639"/>
                </a:lnTo>
                <a:lnTo>
                  <a:pt x="599" y="646"/>
                </a:lnTo>
                <a:lnTo>
                  <a:pt x="595" y="651"/>
                </a:lnTo>
                <a:lnTo>
                  <a:pt x="591" y="656"/>
                </a:lnTo>
                <a:lnTo>
                  <a:pt x="586" y="661"/>
                </a:lnTo>
                <a:lnTo>
                  <a:pt x="580" y="664"/>
                </a:lnTo>
                <a:lnTo>
                  <a:pt x="574" y="666"/>
                </a:lnTo>
                <a:lnTo>
                  <a:pt x="567" y="666"/>
                </a:lnTo>
                <a:lnTo>
                  <a:pt x="557" y="666"/>
                </a:lnTo>
                <a:lnTo>
                  <a:pt x="557" y="666"/>
                </a:lnTo>
                <a:lnTo>
                  <a:pt x="561" y="697"/>
                </a:lnTo>
                <a:lnTo>
                  <a:pt x="565" y="725"/>
                </a:lnTo>
                <a:lnTo>
                  <a:pt x="572" y="752"/>
                </a:lnTo>
                <a:lnTo>
                  <a:pt x="581" y="776"/>
                </a:lnTo>
                <a:lnTo>
                  <a:pt x="592" y="799"/>
                </a:lnTo>
                <a:lnTo>
                  <a:pt x="605" y="819"/>
                </a:lnTo>
                <a:lnTo>
                  <a:pt x="619" y="838"/>
                </a:lnTo>
                <a:lnTo>
                  <a:pt x="634" y="855"/>
                </a:lnTo>
                <a:lnTo>
                  <a:pt x="697" y="855"/>
                </a:lnTo>
                <a:lnTo>
                  <a:pt x="713" y="905"/>
                </a:lnTo>
                <a:lnTo>
                  <a:pt x="283" y="905"/>
                </a:lnTo>
                <a:lnTo>
                  <a:pt x="298" y="855"/>
                </a:lnTo>
                <a:lnTo>
                  <a:pt x="298" y="855"/>
                </a:lnTo>
                <a:close/>
                <a:moveTo>
                  <a:pt x="742" y="109"/>
                </a:moveTo>
                <a:lnTo>
                  <a:pt x="742" y="109"/>
                </a:lnTo>
                <a:lnTo>
                  <a:pt x="741" y="157"/>
                </a:lnTo>
                <a:lnTo>
                  <a:pt x="737" y="203"/>
                </a:lnTo>
                <a:lnTo>
                  <a:pt x="731" y="247"/>
                </a:lnTo>
                <a:lnTo>
                  <a:pt x="723" y="289"/>
                </a:lnTo>
                <a:lnTo>
                  <a:pt x="719" y="310"/>
                </a:lnTo>
                <a:lnTo>
                  <a:pt x="714" y="331"/>
                </a:lnTo>
                <a:lnTo>
                  <a:pt x="707" y="350"/>
                </a:lnTo>
                <a:lnTo>
                  <a:pt x="701" y="370"/>
                </a:lnTo>
                <a:lnTo>
                  <a:pt x="693" y="388"/>
                </a:lnTo>
                <a:lnTo>
                  <a:pt x="685" y="407"/>
                </a:lnTo>
                <a:lnTo>
                  <a:pt x="678" y="425"/>
                </a:lnTo>
                <a:lnTo>
                  <a:pt x="669" y="443"/>
                </a:lnTo>
                <a:lnTo>
                  <a:pt x="669" y="443"/>
                </a:lnTo>
                <a:lnTo>
                  <a:pt x="715" y="414"/>
                </a:lnTo>
                <a:lnTo>
                  <a:pt x="736" y="399"/>
                </a:lnTo>
                <a:lnTo>
                  <a:pt x="758" y="383"/>
                </a:lnTo>
                <a:lnTo>
                  <a:pt x="779" y="367"/>
                </a:lnTo>
                <a:lnTo>
                  <a:pt x="798" y="349"/>
                </a:lnTo>
                <a:lnTo>
                  <a:pt x="818" y="331"/>
                </a:lnTo>
                <a:lnTo>
                  <a:pt x="836" y="311"/>
                </a:lnTo>
                <a:lnTo>
                  <a:pt x="836" y="311"/>
                </a:lnTo>
                <a:lnTo>
                  <a:pt x="855" y="288"/>
                </a:lnTo>
                <a:lnTo>
                  <a:pt x="871" y="263"/>
                </a:lnTo>
                <a:lnTo>
                  <a:pt x="886" y="236"/>
                </a:lnTo>
                <a:lnTo>
                  <a:pt x="894" y="222"/>
                </a:lnTo>
                <a:lnTo>
                  <a:pt x="900" y="208"/>
                </a:lnTo>
                <a:lnTo>
                  <a:pt x="906" y="192"/>
                </a:lnTo>
                <a:lnTo>
                  <a:pt x="912" y="177"/>
                </a:lnTo>
                <a:lnTo>
                  <a:pt x="917" y="159"/>
                </a:lnTo>
                <a:lnTo>
                  <a:pt x="921" y="142"/>
                </a:lnTo>
                <a:lnTo>
                  <a:pt x="925" y="123"/>
                </a:lnTo>
                <a:lnTo>
                  <a:pt x="929" y="105"/>
                </a:lnTo>
                <a:lnTo>
                  <a:pt x="932" y="85"/>
                </a:lnTo>
                <a:lnTo>
                  <a:pt x="934" y="66"/>
                </a:lnTo>
                <a:lnTo>
                  <a:pt x="793" y="97"/>
                </a:lnTo>
                <a:lnTo>
                  <a:pt x="808" y="130"/>
                </a:lnTo>
                <a:lnTo>
                  <a:pt x="761" y="152"/>
                </a:lnTo>
                <a:lnTo>
                  <a:pt x="742" y="109"/>
                </a:lnTo>
                <a:lnTo>
                  <a:pt x="742" y="109"/>
                </a:lnTo>
                <a:close/>
                <a:moveTo>
                  <a:pt x="326" y="446"/>
                </a:moveTo>
                <a:lnTo>
                  <a:pt x="326" y="446"/>
                </a:lnTo>
                <a:lnTo>
                  <a:pt x="316" y="428"/>
                </a:lnTo>
                <a:lnTo>
                  <a:pt x="308" y="409"/>
                </a:lnTo>
                <a:lnTo>
                  <a:pt x="300" y="390"/>
                </a:lnTo>
                <a:lnTo>
                  <a:pt x="292" y="371"/>
                </a:lnTo>
                <a:lnTo>
                  <a:pt x="286" y="350"/>
                </a:lnTo>
                <a:lnTo>
                  <a:pt x="279" y="331"/>
                </a:lnTo>
                <a:lnTo>
                  <a:pt x="274" y="309"/>
                </a:lnTo>
                <a:lnTo>
                  <a:pt x="269" y="288"/>
                </a:lnTo>
                <a:lnTo>
                  <a:pt x="264" y="267"/>
                </a:lnTo>
                <a:lnTo>
                  <a:pt x="261" y="244"/>
                </a:lnTo>
                <a:lnTo>
                  <a:pt x="258" y="221"/>
                </a:lnTo>
                <a:lnTo>
                  <a:pt x="256" y="198"/>
                </a:lnTo>
                <a:lnTo>
                  <a:pt x="253" y="174"/>
                </a:lnTo>
                <a:lnTo>
                  <a:pt x="252" y="151"/>
                </a:lnTo>
                <a:lnTo>
                  <a:pt x="251" y="102"/>
                </a:lnTo>
                <a:lnTo>
                  <a:pt x="228" y="152"/>
                </a:lnTo>
                <a:lnTo>
                  <a:pt x="182" y="130"/>
                </a:lnTo>
                <a:lnTo>
                  <a:pt x="197" y="97"/>
                </a:lnTo>
                <a:lnTo>
                  <a:pt x="56" y="66"/>
                </a:lnTo>
                <a:lnTo>
                  <a:pt x="56" y="66"/>
                </a:lnTo>
                <a:lnTo>
                  <a:pt x="58" y="85"/>
                </a:lnTo>
                <a:lnTo>
                  <a:pt x="60" y="105"/>
                </a:lnTo>
                <a:lnTo>
                  <a:pt x="63" y="123"/>
                </a:lnTo>
                <a:lnTo>
                  <a:pt x="68" y="142"/>
                </a:lnTo>
                <a:lnTo>
                  <a:pt x="72" y="159"/>
                </a:lnTo>
                <a:lnTo>
                  <a:pt x="77" y="177"/>
                </a:lnTo>
                <a:lnTo>
                  <a:pt x="83" y="192"/>
                </a:lnTo>
                <a:lnTo>
                  <a:pt x="89" y="208"/>
                </a:lnTo>
                <a:lnTo>
                  <a:pt x="96" y="222"/>
                </a:lnTo>
                <a:lnTo>
                  <a:pt x="102" y="236"/>
                </a:lnTo>
                <a:lnTo>
                  <a:pt x="118" y="263"/>
                </a:lnTo>
                <a:lnTo>
                  <a:pt x="135" y="288"/>
                </a:lnTo>
                <a:lnTo>
                  <a:pt x="153" y="311"/>
                </a:lnTo>
                <a:lnTo>
                  <a:pt x="153" y="311"/>
                </a:lnTo>
                <a:lnTo>
                  <a:pt x="172" y="332"/>
                </a:lnTo>
                <a:lnTo>
                  <a:pt x="191" y="350"/>
                </a:lnTo>
                <a:lnTo>
                  <a:pt x="212" y="369"/>
                </a:lnTo>
                <a:lnTo>
                  <a:pt x="234" y="385"/>
                </a:lnTo>
                <a:lnTo>
                  <a:pt x="256" y="401"/>
                </a:lnTo>
                <a:lnTo>
                  <a:pt x="279" y="417"/>
                </a:lnTo>
                <a:lnTo>
                  <a:pt x="326" y="446"/>
                </a:lnTo>
                <a:lnTo>
                  <a:pt x="326" y="446"/>
                </a:lnTo>
                <a:close/>
                <a:moveTo>
                  <a:pt x="304" y="70"/>
                </a:moveTo>
                <a:lnTo>
                  <a:pt x="304" y="70"/>
                </a:lnTo>
                <a:lnTo>
                  <a:pt x="304" y="120"/>
                </a:lnTo>
                <a:lnTo>
                  <a:pt x="307" y="170"/>
                </a:lnTo>
                <a:lnTo>
                  <a:pt x="309" y="194"/>
                </a:lnTo>
                <a:lnTo>
                  <a:pt x="312" y="218"/>
                </a:lnTo>
                <a:lnTo>
                  <a:pt x="315" y="242"/>
                </a:lnTo>
                <a:lnTo>
                  <a:pt x="320" y="266"/>
                </a:lnTo>
                <a:lnTo>
                  <a:pt x="320" y="266"/>
                </a:lnTo>
                <a:lnTo>
                  <a:pt x="325" y="288"/>
                </a:lnTo>
                <a:lnTo>
                  <a:pt x="331" y="312"/>
                </a:lnTo>
                <a:lnTo>
                  <a:pt x="339" y="335"/>
                </a:lnTo>
                <a:lnTo>
                  <a:pt x="348" y="358"/>
                </a:lnTo>
                <a:lnTo>
                  <a:pt x="358" y="380"/>
                </a:lnTo>
                <a:lnTo>
                  <a:pt x="368" y="401"/>
                </a:lnTo>
                <a:lnTo>
                  <a:pt x="381" y="423"/>
                </a:lnTo>
                <a:lnTo>
                  <a:pt x="394" y="445"/>
                </a:lnTo>
                <a:lnTo>
                  <a:pt x="394" y="445"/>
                </a:lnTo>
                <a:lnTo>
                  <a:pt x="398" y="448"/>
                </a:lnTo>
                <a:lnTo>
                  <a:pt x="401" y="450"/>
                </a:lnTo>
                <a:lnTo>
                  <a:pt x="404" y="452"/>
                </a:lnTo>
                <a:lnTo>
                  <a:pt x="407" y="453"/>
                </a:lnTo>
                <a:lnTo>
                  <a:pt x="412" y="453"/>
                </a:lnTo>
                <a:lnTo>
                  <a:pt x="416" y="453"/>
                </a:lnTo>
                <a:lnTo>
                  <a:pt x="419" y="452"/>
                </a:lnTo>
                <a:lnTo>
                  <a:pt x="424" y="450"/>
                </a:lnTo>
                <a:lnTo>
                  <a:pt x="424" y="450"/>
                </a:lnTo>
                <a:lnTo>
                  <a:pt x="427" y="447"/>
                </a:lnTo>
                <a:lnTo>
                  <a:pt x="429" y="444"/>
                </a:lnTo>
                <a:lnTo>
                  <a:pt x="430" y="440"/>
                </a:lnTo>
                <a:lnTo>
                  <a:pt x="431" y="436"/>
                </a:lnTo>
                <a:lnTo>
                  <a:pt x="432" y="433"/>
                </a:lnTo>
                <a:lnTo>
                  <a:pt x="431" y="428"/>
                </a:lnTo>
                <a:lnTo>
                  <a:pt x="430" y="425"/>
                </a:lnTo>
                <a:lnTo>
                  <a:pt x="428" y="421"/>
                </a:lnTo>
                <a:lnTo>
                  <a:pt x="428" y="421"/>
                </a:lnTo>
                <a:lnTo>
                  <a:pt x="416" y="402"/>
                </a:lnTo>
                <a:lnTo>
                  <a:pt x="404" y="382"/>
                </a:lnTo>
                <a:lnTo>
                  <a:pt x="394" y="362"/>
                </a:lnTo>
                <a:lnTo>
                  <a:pt x="386" y="342"/>
                </a:lnTo>
                <a:lnTo>
                  <a:pt x="378" y="321"/>
                </a:lnTo>
                <a:lnTo>
                  <a:pt x="371" y="300"/>
                </a:lnTo>
                <a:lnTo>
                  <a:pt x="365" y="279"/>
                </a:lnTo>
                <a:lnTo>
                  <a:pt x="360" y="257"/>
                </a:lnTo>
                <a:lnTo>
                  <a:pt x="360" y="257"/>
                </a:lnTo>
                <a:lnTo>
                  <a:pt x="355" y="234"/>
                </a:lnTo>
                <a:lnTo>
                  <a:pt x="352" y="212"/>
                </a:lnTo>
                <a:lnTo>
                  <a:pt x="350" y="189"/>
                </a:lnTo>
                <a:lnTo>
                  <a:pt x="348" y="166"/>
                </a:lnTo>
                <a:lnTo>
                  <a:pt x="346" y="119"/>
                </a:lnTo>
                <a:lnTo>
                  <a:pt x="346" y="70"/>
                </a:lnTo>
                <a:lnTo>
                  <a:pt x="346" y="70"/>
                </a:lnTo>
                <a:lnTo>
                  <a:pt x="345" y="67"/>
                </a:lnTo>
                <a:lnTo>
                  <a:pt x="343" y="63"/>
                </a:lnTo>
                <a:lnTo>
                  <a:pt x="342" y="59"/>
                </a:lnTo>
                <a:lnTo>
                  <a:pt x="339" y="56"/>
                </a:lnTo>
                <a:lnTo>
                  <a:pt x="337" y="54"/>
                </a:lnTo>
                <a:lnTo>
                  <a:pt x="333" y="52"/>
                </a:lnTo>
                <a:lnTo>
                  <a:pt x="329" y="51"/>
                </a:lnTo>
                <a:lnTo>
                  <a:pt x="325" y="50"/>
                </a:lnTo>
                <a:lnTo>
                  <a:pt x="325" y="50"/>
                </a:lnTo>
                <a:lnTo>
                  <a:pt x="321" y="51"/>
                </a:lnTo>
                <a:lnTo>
                  <a:pt x="317" y="52"/>
                </a:lnTo>
                <a:lnTo>
                  <a:pt x="313" y="53"/>
                </a:lnTo>
                <a:lnTo>
                  <a:pt x="311" y="56"/>
                </a:lnTo>
                <a:lnTo>
                  <a:pt x="308" y="58"/>
                </a:lnTo>
                <a:lnTo>
                  <a:pt x="307" y="63"/>
                </a:lnTo>
                <a:lnTo>
                  <a:pt x="304" y="66"/>
                </a:lnTo>
                <a:lnTo>
                  <a:pt x="304" y="70"/>
                </a:lnTo>
                <a:lnTo>
                  <a:pt x="304" y="7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投标人须知前附表</a:t>
              </a:r>
            </a:p>
          </p:txBody>
        </p:sp>
      </p:grpSp>
      <p:grpSp>
        <p:nvGrpSpPr>
          <p:cNvPr id="28" name="Group 28"/>
          <p:cNvGrpSpPr/>
          <p:nvPr/>
        </p:nvGrpSpPr>
        <p:grpSpPr>
          <a:xfrm>
            <a:off x="5784437" y="1687163"/>
            <a:ext cx="4496144" cy="565817"/>
            <a:chOff x="5784437" y="1687163"/>
            <a:chExt cx="4496144" cy="565817"/>
          </a:xfrm>
        </p:grpSpPr>
        <p:sp>
          <p:nvSpPr>
            <p:cNvPr id="29" name="AutoShape 29"/>
            <p:cNvSpPr/>
            <p:nvPr/>
          </p:nvSpPr>
          <p:spPr>
            <a:xfrm>
              <a:off x="5784437" y="1687163"/>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0" name="TextBox 30"/>
          <p:cNvSpPr txBox="1"/>
          <p:nvPr/>
        </p:nvSpPr>
        <p:spPr>
          <a:xfrm>
            <a:off x="5927774" y="1687163"/>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01</a:t>
            </a:r>
          </a:p>
        </p:txBody>
      </p:sp>
      <p:grpSp>
        <p:nvGrpSpPr>
          <p:cNvPr id="31" name="Group 31"/>
          <p:cNvGrpSpPr/>
          <p:nvPr/>
        </p:nvGrpSpPr>
        <p:grpSpPr>
          <a:xfrm>
            <a:off x="5784437" y="2262505"/>
            <a:ext cx="4496144" cy="820535"/>
            <a:chOff x="5784437" y="2262505"/>
            <a:chExt cx="4496144" cy="820535"/>
          </a:xfrm>
        </p:grpSpPr>
        <p:sp>
          <p:nvSpPr>
            <p:cNvPr id="32" name="TextBox 32"/>
            <p:cNvSpPr txBox="1"/>
            <p:nvPr/>
          </p:nvSpPr>
          <p:spPr>
            <a:xfrm>
              <a:off x="5784437" y="2262505"/>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招标文件编号：XXX</a:t>
              </a:r>
            </a:p>
          </p:txBody>
        </p:sp>
      </p:grpSp>
      <p:grpSp>
        <p:nvGrpSpPr>
          <p:cNvPr id="33" name="Group 33"/>
          <p:cNvGrpSpPr/>
          <p:nvPr/>
        </p:nvGrpSpPr>
        <p:grpSpPr>
          <a:xfrm>
            <a:off x="5784437" y="3120755"/>
            <a:ext cx="4496144" cy="565817"/>
            <a:chOff x="5784437" y="3120755"/>
            <a:chExt cx="4496144" cy="565817"/>
          </a:xfrm>
        </p:grpSpPr>
        <p:sp>
          <p:nvSpPr>
            <p:cNvPr id="34" name="AutoShape 34"/>
            <p:cNvSpPr/>
            <p:nvPr/>
          </p:nvSpPr>
          <p:spPr>
            <a:xfrm>
              <a:off x="5784437" y="3120755"/>
              <a:ext cx="4496144" cy="565817"/>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35" name="TextBox 35"/>
          <p:cNvSpPr txBox="1"/>
          <p:nvPr/>
        </p:nvSpPr>
        <p:spPr>
          <a:xfrm>
            <a:off x="5927774" y="3120755"/>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02</a:t>
            </a:r>
          </a:p>
        </p:txBody>
      </p:sp>
      <p:grpSp>
        <p:nvGrpSpPr>
          <p:cNvPr id="36" name="Group 36"/>
          <p:cNvGrpSpPr/>
          <p:nvPr/>
        </p:nvGrpSpPr>
        <p:grpSpPr>
          <a:xfrm>
            <a:off x="5784437" y="3715147"/>
            <a:ext cx="4496144" cy="820535"/>
            <a:chOff x="5784437" y="3715147"/>
            <a:chExt cx="4496144" cy="820535"/>
          </a:xfrm>
        </p:grpSpPr>
        <p:sp>
          <p:nvSpPr>
            <p:cNvPr id="37" name="TextBox 37"/>
            <p:cNvSpPr txBox="1"/>
            <p:nvPr/>
          </p:nvSpPr>
          <p:spPr>
            <a:xfrm>
              <a:off x="5784437" y="3715147"/>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招标范围：拆除工程范围内的建筑物、构筑物、设备等</a:t>
              </a:r>
            </a:p>
          </p:txBody>
        </p:sp>
      </p:grpSp>
      <p:grpSp>
        <p:nvGrpSpPr>
          <p:cNvPr id="38" name="Group 38"/>
          <p:cNvGrpSpPr/>
          <p:nvPr/>
        </p:nvGrpSpPr>
        <p:grpSpPr>
          <a:xfrm>
            <a:off x="5784437" y="4609991"/>
            <a:ext cx="4496144" cy="565817"/>
            <a:chOff x="5784437" y="4609991"/>
            <a:chExt cx="4496144" cy="565817"/>
          </a:xfrm>
        </p:grpSpPr>
        <p:sp>
          <p:nvSpPr>
            <p:cNvPr id="39" name="AutoShape 39"/>
            <p:cNvSpPr/>
            <p:nvPr/>
          </p:nvSpPr>
          <p:spPr>
            <a:xfrm>
              <a:off x="5784437" y="4609991"/>
              <a:ext cx="4496144" cy="565817"/>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40" name="Group 40"/>
          <p:cNvGrpSpPr/>
          <p:nvPr/>
        </p:nvGrpSpPr>
        <p:grpSpPr>
          <a:xfrm>
            <a:off x="5784437" y="5204382"/>
            <a:ext cx="4496144" cy="820535"/>
            <a:chOff x="5784437" y="5204382"/>
            <a:chExt cx="4496144" cy="820535"/>
          </a:xfrm>
        </p:grpSpPr>
        <p:sp>
          <p:nvSpPr>
            <p:cNvPr id="41" name="TextBox 41"/>
            <p:cNvSpPr txBox="1"/>
            <p:nvPr/>
          </p:nvSpPr>
          <p:spPr>
            <a:xfrm>
              <a:off x="5784437" y="5204382"/>
              <a:ext cx="4496144" cy="82053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500">
                  <a:solidFill>
                    <a:schemeClr val="dk1">
                      <a:alpha val="100000"/>
                    </a:schemeClr>
                  </a:solidFill>
                  <a:latin typeface="Microsoft Yahei"/>
                  <a:ea typeface="Microsoft Yahei"/>
                  <a:cs typeface="Microsoft Yahei"/>
                </a:rPr>
                <a:t>招标方式：公开招标</a:t>
              </a:r>
            </a:p>
          </p:txBody>
        </p:sp>
      </p:grpSp>
      <p:sp>
        <p:nvSpPr>
          <p:cNvPr id="42" name="TextBox 42"/>
          <p:cNvSpPr txBox="1"/>
          <p:nvPr/>
        </p:nvSpPr>
        <p:spPr>
          <a:xfrm>
            <a:off x="5945582" y="4609991"/>
            <a:ext cx="4173855" cy="561199"/>
          </a:xfrm>
          <a:prstGeom prst="rect">
            <a:avLst/>
          </a:prstGeom>
        </p:spPr>
        <p:txBody>
          <a:bodyPr vert="horz" wrap="square" lIns="91440" tIns="45720" rIns="91440" bIns="45720"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025" b="1">
                <a:solidFill>
                  <a:srgbClr val="FFFFFF">
                    <a:alpha val="100000"/>
                  </a:srgbClr>
                </a:solidFill>
                <a:latin typeface="Microsoft Yahei"/>
                <a:ea typeface="Microsoft Yahei"/>
                <a:cs typeface="Microsoft Yahei"/>
              </a:rPr>
              <a:t>03</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rot="19589987">
            <a:off x="4454253" y="3728811"/>
            <a:ext cx="4292624" cy="1204932"/>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rot="19589987">
            <a:off x="3568187" y="2529272"/>
            <a:ext cx="4270524" cy="1198728"/>
          </a:xfrm>
          <a:custGeom>
            <a:rect l="l" t="t" r="r" b="b"/>
            <a:pathLst>
              <a:path w="4648848" h="1304923">
                <a:moveTo>
                  <a:pt x="4559807" y="0"/>
                </a:moveTo>
                <a:lnTo>
                  <a:pt x="4648848" y="1304923"/>
                </a:lnTo>
                <a:lnTo>
                  <a:pt x="406711" y="1304922"/>
                </a:lnTo>
                <a:lnTo>
                  <a:pt x="89042" y="1304922"/>
                </a:lnTo>
                <a:lnTo>
                  <a:pt x="0" y="0"/>
                </a:lnTo>
                <a:lnTo>
                  <a:pt x="406711" y="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flipH="1" flipV="1">
            <a:off x="4474863" y="5012009"/>
            <a:ext cx="6452875" cy="1007532"/>
          </a:xfrm>
          <a:custGeom>
            <a:rect l="l" t="t" r="r" b="b"/>
            <a:pathLst>
              <a:path w="7024533" h="1096789">
                <a:moveTo>
                  <a:pt x="7024533" y="1096789"/>
                </a:moveTo>
                <a:lnTo>
                  <a:pt x="6730159" y="1096789"/>
                </a:lnTo>
                <a:lnTo>
                  <a:pt x="6227367" y="1096789"/>
                </a:lnTo>
                <a:lnTo>
                  <a:pt x="5932993" y="1096789"/>
                </a:lnTo>
                <a:lnTo>
                  <a:pt x="835684" y="1096789"/>
                </a:lnTo>
                <a:lnTo>
                  <a:pt x="0" y="0"/>
                </a:lnTo>
                <a:lnTo>
                  <a:pt x="255312" y="0"/>
                </a:lnTo>
                <a:lnTo>
                  <a:pt x="5094321" y="0"/>
                </a:lnTo>
                <a:lnTo>
                  <a:pt x="5388695" y="0"/>
                </a:lnTo>
                <a:lnTo>
                  <a:pt x="5891487" y="0"/>
                </a:lnTo>
                <a:lnTo>
                  <a:pt x="6185861" y="0"/>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flipH="1" flipV="1">
            <a:off x="3576905" y="3825188"/>
            <a:ext cx="6446549" cy="1007532"/>
          </a:xfrm>
          <a:custGeom>
            <a:rect l="l" t="t" r="r" b="b"/>
            <a:pathLst>
              <a:path w="7017646" h="1096789">
                <a:moveTo>
                  <a:pt x="7017646" y="1096789"/>
                </a:moveTo>
                <a:lnTo>
                  <a:pt x="6679144" y="1096789"/>
                </a:lnTo>
                <a:lnTo>
                  <a:pt x="6334779" y="1096789"/>
                </a:lnTo>
                <a:lnTo>
                  <a:pt x="5996278" y="1096789"/>
                </a:lnTo>
                <a:lnTo>
                  <a:pt x="835685" y="1096789"/>
                </a:lnTo>
                <a:lnTo>
                  <a:pt x="0" y="0"/>
                </a:lnTo>
                <a:lnTo>
                  <a:pt x="5157606" y="0"/>
                </a:lnTo>
                <a:lnTo>
                  <a:pt x="5496108" y="0"/>
                </a:lnTo>
                <a:lnTo>
                  <a:pt x="5840472" y="0"/>
                </a:lnTo>
                <a:lnTo>
                  <a:pt x="6178974"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2609211" y="1451543"/>
            <a:ext cx="5216281" cy="1007532"/>
          </a:xfrm>
          <a:custGeom>
            <a:rect l="l" t="t" r="r" b="b"/>
            <a:pathLst>
              <a:path w="5678389" h="1096789">
                <a:moveTo>
                  <a:pt x="0" y="0"/>
                </a:moveTo>
                <a:lnTo>
                  <a:pt x="3420227" y="0"/>
                </a:lnTo>
                <a:lnTo>
                  <a:pt x="4038183" y="0"/>
                </a:lnTo>
                <a:lnTo>
                  <a:pt x="4221761" y="0"/>
                </a:lnTo>
                <a:lnTo>
                  <a:pt x="4839717" y="0"/>
                </a:lnTo>
                <a:lnTo>
                  <a:pt x="5678389" y="1096789"/>
                </a:lnTo>
                <a:lnTo>
                  <a:pt x="5060433" y="1096789"/>
                </a:lnTo>
                <a:lnTo>
                  <a:pt x="4876855" y="1096789"/>
                </a:lnTo>
                <a:lnTo>
                  <a:pt x="4258899" y="1096789"/>
                </a:lnTo>
                <a:lnTo>
                  <a:pt x="0" y="109678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2590163" y="2638366"/>
            <a:ext cx="6130636" cy="1007532"/>
          </a:xfrm>
          <a:custGeom>
            <a:rect l="l" t="t" r="r" b="b"/>
            <a:pathLst>
              <a:path w="6673747" h="1096789">
                <a:moveTo>
                  <a:pt x="0" y="0"/>
                </a:moveTo>
                <a:lnTo>
                  <a:pt x="3420226" y="0"/>
                </a:lnTo>
                <a:lnTo>
                  <a:pt x="4221760" y="0"/>
                </a:lnTo>
                <a:lnTo>
                  <a:pt x="5152211" y="0"/>
                </a:lnTo>
                <a:lnTo>
                  <a:pt x="5835075" y="0"/>
                </a:lnTo>
                <a:lnTo>
                  <a:pt x="6673747" y="1096789"/>
                </a:lnTo>
                <a:lnTo>
                  <a:pt x="5990883" y="1096789"/>
                </a:lnTo>
                <a:lnTo>
                  <a:pt x="5060432" y="1096789"/>
                </a:lnTo>
                <a:lnTo>
                  <a:pt x="4258898" y="1096789"/>
                </a:lnTo>
                <a:lnTo>
                  <a:pt x="0" y="1096789"/>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3654742" y="2746306"/>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02</a:t>
            </a:r>
            <a:endParaRPr lang="en-US" sz="1100"/>
          </a:p>
        </p:txBody>
      </p:sp>
      <p:sp>
        <p:nvSpPr>
          <p:cNvPr id="9" name="AutoShape 9"/>
          <p:cNvSpPr/>
          <p:nvPr/>
        </p:nvSpPr>
        <p:spPr>
          <a:xfrm>
            <a:off x="4474857" y="3898948"/>
            <a:ext cx="641522"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03</a:t>
            </a:r>
            <a:endParaRPr lang="en-US" sz="1100"/>
          </a:p>
        </p:txBody>
      </p:sp>
      <p:sp>
        <p:nvSpPr>
          <p:cNvPr id="10" name="AutoShape 10"/>
          <p:cNvSpPr/>
          <p:nvPr/>
        </p:nvSpPr>
        <p:spPr>
          <a:xfrm>
            <a:off x="5295226" y="5119948"/>
            <a:ext cx="649537"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04</a:t>
            </a:r>
            <a:endParaRPr lang="en-US" sz="1100"/>
          </a:p>
        </p:txBody>
      </p:sp>
      <p:sp>
        <p:nvSpPr>
          <p:cNvPr id="11" name="Freeform 11"/>
          <p:cNvSpPr/>
          <p:nvPr/>
        </p:nvSpPr>
        <p:spPr>
          <a:xfrm>
            <a:off x="1480299" y="1451543"/>
            <a:ext cx="2095069" cy="1097178"/>
          </a:xfrm>
          <a:custGeom>
            <a:rect l="l" t="t" r="r" b="b"/>
            <a:pathLst>
              <a:path w="2280670" h="1194377">
                <a:moveTo>
                  <a:pt x="2280670" y="0"/>
                </a:moveTo>
                <a:lnTo>
                  <a:pt x="1362432" y="1194377"/>
                </a:lnTo>
                <a:lnTo>
                  <a:pt x="0" y="1194376"/>
                </a:lnTo>
                <a:lnTo>
                  <a:pt x="918238"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1480300" y="2548719"/>
            <a:ext cx="2095069" cy="1097178"/>
          </a:xfrm>
          <a:custGeom>
            <a:rect l="l" t="t" r="r" b="b"/>
            <a:pathLst>
              <a:path w="2280670" h="1194377">
                <a:moveTo>
                  <a:pt x="1362432" y="0"/>
                </a:moveTo>
                <a:lnTo>
                  <a:pt x="2280670" y="1194377"/>
                </a:lnTo>
                <a:lnTo>
                  <a:pt x="918238" y="1194377"/>
                </a:lnTo>
                <a:lnTo>
                  <a:pt x="0" y="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2883508" y="1559483"/>
            <a:ext cx="612668" cy="799130"/>
          </a:xfrm>
          <a:prstGeom prst="rect">
            <a:avLst/>
          </a:prstGeom>
        </p:spPr>
        <p:txBody>
          <a:bodyPr vert="horz" wrap="non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defRPr/>
            </a:pPr>
            <a:r>
              <a:rPr lang="en-US" sz="4595">
                <a:solidFill>
                  <a:srgbClr val="FFFFFF">
                    <a:alpha val="100000"/>
                  </a:srgbClr>
                </a:solidFill>
                <a:latin typeface="Bebas Neue Regular"/>
                <a:ea typeface="Bebas Neue Regular"/>
                <a:cs typeface="Bebas Neue Regular"/>
              </a:rPr>
              <a:t>01</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投标人须知前附表</a:t>
              </a:r>
            </a:p>
          </p:txBody>
        </p:sp>
      </p:grpSp>
      <p:grpSp>
        <p:nvGrpSpPr>
          <p:cNvPr id="36" name="Group 36"/>
          <p:cNvGrpSpPr/>
          <p:nvPr/>
        </p:nvGrpSpPr>
        <p:grpSpPr>
          <a:xfrm>
            <a:off x="3698767" y="1450300"/>
            <a:ext cx="3702933" cy="914024"/>
            <a:chOff x="3698767" y="1450300"/>
            <a:chExt cx="3702933" cy="914024"/>
          </a:xfrm>
        </p:grpSpPr>
        <p:sp>
          <p:nvSpPr>
            <p:cNvPr id="37" name="TextBox 37"/>
            <p:cNvSpPr txBox="1"/>
            <p:nvPr/>
          </p:nvSpPr>
          <p:spPr>
            <a:xfrm>
              <a:off x="3698767" y="1450300"/>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投标人资格要求：具备相关资质和能力的企业或个人</a:t>
              </a:r>
            </a:p>
          </p:txBody>
        </p:sp>
      </p:grpSp>
      <p:grpSp>
        <p:nvGrpSpPr>
          <p:cNvPr id="38" name="Group 38"/>
          <p:cNvGrpSpPr/>
          <p:nvPr/>
        </p:nvGrpSpPr>
        <p:grpSpPr>
          <a:xfrm>
            <a:off x="4550182" y="2644255"/>
            <a:ext cx="3702933" cy="914024"/>
            <a:chOff x="4550182" y="2644255"/>
            <a:chExt cx="3702933" cy="914024"/>
          </a:xfrm>
        </p:grpSpPr>
        <p:sp>
          <p:nvSpPr>
            <p:cNvPr id="39" name="TextBox 39"/>
            <p:cNvSpPr txBox="1"/>
            <p:nvPr/>
          </p:nvSpPr>
          <p:spPr>
            <a:xfrm>
              <a:off x="4550182" y="264425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投标保证金：人民币XX万元</a:t>
              </a:r>
            </a:p>
          </p:txBody>
        </p:sp>
      </p:grpSp>
      <p:grpSp>
        <p:nvGrpSpPr>
          <p:cNvPr id="40" name="Group 40"/>
          <p:cNvGrpSpPr/>
          <p:nvPr/>
        </p:nvGrpSpPr>
        <p:grpSpPr>
          <a:xfrm>
            <a:off x="5655481" y="3874265"/>
            <a:ext cx="3702933" cy="914024"/>
            <a:chOff x="5655481" y="3874265"/>
            <a:chExt cx="3702933" cy="914024"/>
          </a:xfrm>
        </p:grpSpPr>
        <p:sp>
          <p:nvSpPr>
            <p:cNvPr id="41" name="TextBox 41"/>
            <p:cNvSpPr txBox="1"/>
            <p:nvPr/>
          </p:nvSpPr>
          <p:spPr>
            <a:xfrm>
              <a:off x="5655481" y="3874265"/>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投标文件递交方式及截止时间：详见投标人须知后附表</a:t>
              </a:r>
            </a:p>
          </p:txBody>
        </p:sp>
      </p:grpSp>
      <p:grpSp>
        <p:nvGrpSpPr>
          <p:cNvPr id="42" name="Group 42"/>
          <p:cNvGrpSpPr/>
          <p:nvPr/>
        </p:nvGrpSpPr>
        <p:grpSpPr>
          <a:xfrm>
            <a:off x="6401648" y="5012009"/>
            <a:ext cx="3702933" cy="914024"/>
            <a:chOff x="6401648" y="5012009"/>
            <a:chExt cx="3702933" cy="914024"/>
          </a:xfrm>
        </p:grpSpPr>
        <p:sp>
          <p:nvSpPr>
            <p:cNvPr id="43" name="TextBox 43"/>
            <p:cNvSpPr txBox="1"/>
            <p:nvPr/>
          </p:nvSpPr>
          <p:spPr>
            <a:xfrm>
              <a:off x="6401648" y="5012009"/>
              <a:ext cx="3702933" cy="91402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评标方法和标准：详见投标人须知后附表</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Freeform 2"/>
          <p:cNvSpPr/>
          <p:nvPr/>
        </p:nvSpPr>
        <p:spPr>
          <a:xfrm>
            <a:off x="1477192" y="3522743"/>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Freeform 3"/>
          <p:cNvSpPr/>
          <p:nvPr/>
        </p:nvSpPr>
        <p:spPr>
          <a:xfrm>
            <a:off x="2568117" y="1927706"/>
            <a:ext cx="2204933" cy="2157159"/>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4067465" y="3482773"/>
            <a:ext cx="2116735" cy="2070873"/>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5566823" y="2336206"/>
            <a:ext cx="1702240" cy="1665358"/>
          </a:xfrm>
          <a:custGeom>
            <a:rect l="l" t="t" r="r" b="b"/>
            <a:pathLst>
              <a:path w="1905000" h="1863725">
                <a:moveTo>
                  <a:pt x="952500" y="355818"/>
                </a:moveTo>
                <a:cubicBezTo>
                  <a:pt x="634360" y="355818"/>
                  <a:pt x="376456" y="613722"/>
                  <a:pt x="376456" y="931862"/>
                </a:cubicBezTo>
                <a:cubicBezTo>
                  <a:pt x="376456" y="1250002"/>
                  <a:pt x="634360" y="1507906"/>
                  <a:pt x="952500" y="1507906"/>
                </a:cubicBezTo>
                <a:cubicBezTo>
                  <a:pt x="1270640" y="1507906"/>
                  <a:pt x="1528544" y="1250002"/>
                  <a:pt x="1528544" y="931862"/>
                </a:cubicBezTo>
                <a:cubicBezTo>
                  <a:pt x="1528544" y="613722"/>
                  <a:pt x="1270640" y="355818"/>
                  <a:pt x="952500" y="355818"/>
                </a:cubicBezTo>
                <a:close/>
                <a:moveTo>
                  <a:pt x="747804" y="0"/>
                </a:moveTo>
                <a:lnTo>
                  <a:pt x="752363" y="0"/>
                </a:lnTo>
                <a:lnTo>
                  <a:pt x="756921" y="650"/>
                </a:lnTo>
                <a:lnTo>
                  <a:pt x="761262" y="1735"/>
                </a:lnTo>
                <a:lnTo>
                  <a:pt x="765604" y="3253"/>
                </a:lnTo>
                <a:lnTo>
                  <a:pt x="769728" y="4988"/>
                </a:lnTo>
                <a:lnTo>
                  <a:pt x="773635" y="7374"/>
                </a:lnTo>
                <a:lnTo>
                  <a:pt x="777108" y="9977"/>
                </a:lnTo>
                <a:lnTo>
                  <a:pt x="780798" y="12796"/>
                </a:lnTo>
                <a:lnTo>
                  <a:pt x="783837" y="16050"/>
                </a:lnTo>
                <a:lnTo>
                  <a:pt x="786660" y="19736"/>
                </a:lnTo>
                <a:lnTo>
                  <a:pt x="789264" y="23640"/>
                </a:lnTo>
                <a:lnTo>
                  <a:pt x="791218" y="27978"/>
                </a:lnTo>
                <a:lnTo>
                  <a:pt x="793172" y="32316"/>
                </a:lnTo>
                <a:lnTo>
                  <a:pt x="841361" y="181970"/>
                </a:lnTo>
                <a:lnTo>
                  <a:pt x="855036" y="180018"/>
                </a:lnTo>
                <a:lnTo>
                  <a:pt x="868929" y="178499"/>
                </a:lnTo>
                <a:lnTo>
                  <a:pt x="882604" y="176981"/>
                </a:lnTo>
                <a:lnTo>
                  <a:pt x="896497" y="175897"/>
                </a:lnTo>
                <a:lnTo>
                  <a:pt x="910389" y="175029"/>
                </a:lnTo>
                <a:lnTo>
                  <a:pt x="924281" y="174378"/>
                </a:lnTo>
                <a:lnTo>
                  <a:pt x="938391" y="173945"/>
                </a:lnTo>
                <a:lnTo>
                  <a:pt x="952500" y="173945"/>
                </a:lnTo>
                <a:lnTo>
                  <a:pt x="966392" y="173945"/>
                </a:lnTo>
                <a:lnTo>
                  <a:pt x="980719" y="174378"/>
                </a:lnTo>
                <a:lnTo>
                  <a:pt x="994612" y="175029"/>
                </a:lnTo>
                <a:lnTo>
                  <a:pt x="1008505" y="175897"/>
                </a:lnTo>
                <a:lnTo>
                  <a:pt x="1022397" y="176981"/>
                </a:lnTo>
                <a:lnTo>
                  <a:pt x="1035855" y="178499"/>
                </a:lnTo>
                <a:lnTo>
                  <a:pt x="1049747" y="180018"/>
                </a:lnTo>
                <a:lnTo>
                  <a:pt x="1063423" y="181970"/>
                </a:lnTo>
                <a:lnTo>
                  <a:pt x="1112046" y="32316"/>
                </a:lnTo>
                <a:lnTo>
                  <a:pt x="1113783" y="27762"/>
                </a:lnTo>
                <a:lnTo>
                  <a:pt x="1115954" y="23640"/>
                </a:lnTo>
                <a:lnTo>
                  <a:pt x="1118558" y="19736"/>
                </a:lnTo>
                <a:lnTo>
                  <a:pt x="1121380" y="16050"/>
                </a:lnTo>
                <a:lnTo>
                  <a:pt x="1124419" y="12796"/>
                </a:lnTo>
                <a:lnTo>
                  <a:pt x="1127675" y="9977"/>
                </a:lnTo>
                <a:lnTo>
                  <a:pt x="1131582" y="7157"/>
                </a:lnTo>
                <a:lnTo>
                  <a:pt x="1135490" y="4988"/>
                </a:lnTo>
                <a:lnTo>
                  <a:pt x="1139614" y="3253"/>
                </a:lnTo>
                <a:lnTo>
                  <a:pt x="1143738" y="1735"/>
                </a:lnTo>
                <a:lnTo>
                  <a:pt x="1148080" y="650"/>
                </a:lnTo>
                <a:lnTo>
                  <a:pt x="1152638" y="0"/>
                </a:lnTo>
                <a:lnTo>
                  <a:pt x="1157414" y="0"/>
                </a:lnTo>
                <a:lnTo>
                  <a:pt x="1161972" y="216"/>
                </a:lnTo>
                <a:lnTo>
                  <a:pt x="1166531" y="868"/>
                </a:lnTo>
                <a:lnTo>
                  <a:pt x="1171306" y="1952"/>
                </a:lnTo>
                <a:lnTo>
                  <a:pt x="1322169" y="51402"/>
                </a:lnTo>
                <a:lnTo>
                  <a:pt x="1326945" y="52921"/>
                </a:lnTo>
                <a:lnTo>
                  <a:pt x="1331069" y="55090"/>
                </a:lnTo>
                <a:lnTo>
                  <a:pt x="1335194" y="57475"/>
                </a:lnTo>
                <a:lnTo>
                  <a:pt x="1338666" y="60295"/>
                </a:lnTo>
                <a:lnTo>
                  <a:pt x="1342139" y="63765"/>
                </a:lnTo>
                <a:lnTo>
                  <a:pt x="1344962" y="67018"/>
                </a:lnTo>
                <a:lnTo>
                  <a:pt x="1347349" y="70706"/>
                </a:lnTo>
                <a:lnTo>
                  <a:pt x="1349737" y="74392"/>
                </a:lnTo>
                <a:lnTo>
                  <a:pt x="1351474" y="78514"/>
                </a:lnTo>
                <a:lnTo>
                  <a:pt x="1353210" y="82852"/>
                </a:lnTo>
                <a:lnTo>
                  <a:pt x="1354079" y="87406"/>
                </a:lnTo>
                <a:lnTo>
                  <a:pt x="1354730" y="91961"/>
                </a:lnTo>
                <a:lnTo>
                  <a:pt x="1354946" y="96515"/>
                </a:lnTo>
                <a:lnTo>
                  <a:pt x="1354296" y="101287"/>
                </a:lnTo>
                <a:lnTo>
                  <a:pt x="1353645" y="105842"/>
                </a:lnTo>
                <a:lnTo>
                  <a:pt x="1352559" y="110396"/>
                </a:lnTo>
                <a:lnTo>
                  <a:pt x="1303718" y="260050"/>
                </a:lnTo>
                <a:lnTo>
                  <a:pt x="1316091" y="266773"/>
                </a:lnTo>
                <a:lnTo>
                  <a:pt x="1328464" y="273497"/>
                </a:lnTo>
                <a:lnTo>
                  <a:pt x="1340403" y="280654"/>
                </a:lnTo>
                <a:lnTo>
                  <a:pt x="1352342" y="287811"/>
                </a:lnTo>
                <a:lnTo>
                  <a:pt x="1364281" y="295186"/>
                </a:lnTo>
                <a:lnTo>
                  <a:pt x="1375785" y="302994"/>
                </a:lnTo>
                <a:lnTo>
                  <a:pt x="1387073" y="310585"/>
                </a:lnTo>
                <a:lnTo>
                  <a:pt x="1398578" y="318827"/>
                </a:lnTo>
                <a:lnTo>
                  <a:pt x="1409648" y="327068"/>
                </a:lnTo>
                <a:lnTo>
                  <a:pt x="1420719" y="335527"/>
                </a:lnTo>
                <a:lnTo>
                  <a:pt x="1431572" y="344203"/>
                </a:lnTo>
                <a:lnTo>
                  <a:pt x="1442209" y="353095"/>
                </a:lnTo>
                <a:lnTo>
                  <a:pt x="1452628" y="361988"/>
                </a:lnTo>
                <a:lnTo>
                  <a:pt x="1463047" y="371314"/>
                </a:lnTo>
                <a:lnTo>
                  <a:pt x="1473250" y="380857"/>
                </a:lnTo>
                <a:lnTo>
                  <a:pt x="1483234" y="390400"/>
                </a:lnTo>
                <a:lnTo>
                  <a:pt x="1610872" y="297788"/>
                </a:lnTo>
                <a:lnTo>
                  <a:pt x="1614779" y="295186"/>
                </a:lnTo>
                <a:lnTo>
                  <a:pt x="1619120" y="293017"/>
                </a:lnTo>
                <a:lnTo>
                  <a:pt x="1623244" y="291499"/>
                </a:lnTo>
                <a:lnTo>
                  <a:pt x="1627803" y="290197"/>
                </a:lnTo>
                <a:lnTo>
                  <a:pt x="1632144" y="289330"/>
                </a:lnTo>
                <a:lnTo>
                  <a:pt x="1636702" y="288896"/>
                </a:lnTo>
                <a:lnTo>
                  <a:pt x="1641261" y="288896"/>
                </a:lnTo>
                <a:lnTo>
                  <a:pt x="1645603" y="289330"/>
                </a:lnTo>
                <a:lnTo>
                  <a:pt x="1649944" y="290414"/>
                </a:lnTo>
                <a:lnTo>
                  <a:pt x="1654285" y="291715"/>
                </a:lnTo>
                <a:lnTo>
                  <a:pt x="1658410" y="293451"/>
                </a:lnTo>
                <a:lnTo>
                  <a:pt x="1662534" y="295619"/>
                </a:lnTo>
                <a:lnTo>
                  <a:pt x="1666441" y="298005"/>
                </a:lnTo>
                <a:lnTo>
                  <a:pt x="1670132" y="301259"/>
                </a:lnTo>
                <a:lnTo>
                  <a:pt x="1673171" y="304512"/>
                </a:lnTo>
                <a:lnTo>
                  <a:pt x="1676210" y="308416"/>
                </a:lnTo>
                <a:lnTo>
                  <a:pt x="1769766" y="436597"/>
                </a:lnTo>
                <a:lnTo>
                  <a:pt x="1772371" y="440718"/>
                </a:lnTo>
                <a:lnTo>
                  <a:pt x="1774542" y="444839"/>
                </a:lnTo>
                <a:lnTo>
                  <a:pt x="1776278" y="449177"/>
                </a:lnTo>
                <a:lnTo>
                  <a:pt x="1777581" y="453515"/>
                </a:lnTo>
                <a:lnTo>
                  <a:pt x="1778449" y="458069"/>
                </a:lnTo>
                <a:lnTo>
                  <a:pt x="1778666" y="462624"/>
                </a:lnTo>
                <a:lnTo>
                  <a:pt x="1778666" y="467178"/>
                </a:lnTo>
                <a:lnTo>
                  <a:pt x="1778015" y="471516"/>
                </a:lnTo>
                <a:lnTo>
                  <a:pt x="1777146" y="475854"/>
                </a:lnTo>
                <a:lnTo>
                  <a:pt x="1775844" y="480409"/>
                </a:lnTo>
                <a:lnTo>
                  <a:pt x="1774325" y="484529"/>
                </a:lnTo>
                <a:lnTo>
                  <a:pt x="1771937" y="488651"/>
                </a:lnTo>
                <a:lnTo>
                  <a:pt x="1769332" y="492337"/>
                </a:lnTo>
                <a:lnTo>
                  <a:pt x="1766510" y="496025"/>
                </a:lnTo>
                <a:lnTo>
                  <a:pt x="1763254" y="499278"/>
                </a:lnTo>
                <a:lnTo>
                  <a:pt x="1759564" y="502098"/>
                </a:lnTo>
                <a:lnTo>
                  <a:pt x="1631927" y="594709"/>
                </a:lnTo>
                <a:lnTo>
                  <a:pt x="1637788" y="607072"/>
                </a:lnTo>
                <a:lnTo>
                  <a:pt x="1643866" y="619651"/>
                </a:lnTo>
                <a:lnTo>
                  <a:pt x="1649293" y="632231"/>
                </a:lnTo>
                <a:lnTo>
                  <a:pt x="1654502" y="644810"/>
                </a:lnTo>
                <a:lnTo>
                  <a:pt x="1659712" y="657607"/>
                </a:lnTo>
                <a:lnTo>
                  <a:pt x="1664704" y="670620"/>
                </a:lnTo>
                <a:lnTo>
                  <a:pt x="1669263" y="683634"/>
                </a:lnTo>
                <a:lnTo>
                  <a:pt x="1673605" y="696647"/>
                </a:lnTo>
                <a:lnTo>
                  <a:pt x="1677946" y="710094"/>
                </a:lnTo>
                <a:lnTo>
                  <a:pt x="1681853" y="723541"/>
                </a:lnTo>
                <a:lnTo>
                  <a:pt x="1685760" y="736771"/>
                </a:lnTo>
                <a:lnTo>
                  <a:pt x="1689017" y="750436"/>
                </a:lnTo>
                <a:lnTo>
                  <a:pt x="1692489" y="764099"/>
                </a:lnTo>
                <a:lnTo>
                  <a:pt x="1695311" y="777764"/>
                </a:lnTo>
                <a:lnTo>
                  <a:pt x="1698133" y="791644"/>
                </a:lnTo>
                <a:lnTo>
                  <a:pt x="1700738" y="805525"/>
                </a:lnTo>
                <a:lnTo>
                  <a:pt x="1857896" y="805525"/>
                </a:lnTo>
                <a:lnTo>
                  <a:pt x="1862672" y="805742"/>
                </a:lnTo>
                <a:lnTo>
                  <a:pt x="1867448" y="806609"/>
                </a:lnTo>
                <a:lnTo>
                  <a:pt x="1872006" y="807477"/>
                </a:lnTo>
                <a:lnTo>
                  <a:pt x="1876130" y="809429"/>
                </a:lnTo>
                <a:lnTo>
                  <a:pt x="1880255" y="811164"/>
                </a:lnTo>
                <a:lnTo>
                  <a:pt x="1884161" y="813550"/>
                </a:lnTo>
                <a:lnTo>
                  <a:pt x="1887635" y="816370"/>
                </a:lnTo>
                <a:lnTo>
                  <a:pt x="1891108" y="819406"/>
                </a:lnTo>
                <a:lnTo>
                  <a:pt x="1894147" y="822659"/>
                </a:lnTo>
                <a:lnTo>
                  <a:pt x="1896969" y="826346"/>
                </a:lnTo>
                <a:lnTo>
                  <a:pt x="1899356" y="830250"/>
                </a:lnTo>
                <a:lnTo>
                  <a:pt x="1901310" y="833937"/>
                </a:lnTo>
                <a:lnTo>
                  <a:pt x="1902830" y="838275"/>
                </a:lnTo>
                <a:lnTo>
                  <a:pt x="1903915" y="843047"/>
                </a:lnTo>
                <a:lnTo>
                  <a:pt x="1904566" y="847601"/>
                </a:lnTo>
                <a:lnTo>
                  <a:pt x="1905000" y="852156"/>
                </a:lnTo>
                <a:lnTo>
                  <a:pt x="1905000" y="1011353"/>
                </a:lnTo>
                <a:lnTo>
                  <a:pt x="1904566" y="1015907"/>
                </a:lnTo>
                <a:lnTo>
                  <a:pt x="1904132" y="1020896"/>
                </a:lnTo>
                <a:lnTo>
                  <a:pt x="1902830" y="1025234"/>
                </a:lnTo>
                <a:lnTo>
                  <a:pt x="1901310" y="1029571"/>
                </a:lnTo>
                <a:lnTo>
                  <a:pt x="1899356" y="1033692"/>
                </a:lnTo>
                <a:lnTo>
                  <a:pt x="1896969" y="1037596"/>
                </a:lnTo>
                <a:lnTo>
                  <a:pt x="1894147" y="1041283"/>
                </a:lnTo>
                <a:lnTo>
                  <a:pt x="1891325" y="1044536"/>
                </a:lnTo>
                <a:lnTo>
                  <a:pt x="1887852" y="1047356"/>
                </a:lnTo>
                <a:lnTo>
                  <a:pt x="1884161" y="1050175"/>
                </a:lnTo>
                <a:lnTo>
                  <a:pt x="1880255" y="1052562"/>
                </a:lnTo>
                <a:lnTo>
                  <a:pt x="1876130" y="1054513"/>
                </a:lnTo>
                <a:lnTo>
                  <a:pt x="1872006" y="1056032"/>
                </a:lnTo>
                <a:lnTo>
                  <a:pt x="1867448" y="1057116"/>
                </a:lnTo>
                <a:lnTo>
                  <a:pt x="1862672" y="1057983"/>
                </a:lnTo>
                <a:lnTo>
                  <a:pt x="1858113" y="1058201"/>
                </a:lnTo>
                <a:lnTo>
                  <a:pt x="1700738" y="1058201"/>
                </a:lnTo>
                <a:lnTo>
                  <a:pt x="1698133" y="1072082"/>
                </a:lnTo>
                <a:lnTo>
                  <a:pt x="1695311" y="1085962"/>
                </a:lnTo>
                <a:lnTo>
                  <a:pt x="1692489" y="1099626"/>
                </a:lnTo>
                <a:lnTo>
                  <a:pt x="1689017" y="1113507"/>
                </a:lnTo>
                <a:lnTo>
                  <a:pt x="1685760" y="1126737"/>
                </a:lnTo>
                <a:lnTo>
                  <a:pt x="1681853" y="1140401"/>
                </a:lnTo>
                <a:lnTo>
                  <a:pt x="1677946" y="1153848"/>
                </a:lnTo>
                <a:lnTo>
                  <a:pt x="1673605" y="1166862"/>
                </a:lnTo>
                <a:lnTo>
                  <a:pt x="1669263" y="1180092"/>
                </a:lnTo>
                <a:lnTo>
                  <a:pt x="1664704" y="1193105"/>
                </a:lnTo>
                <a:lnTo>
                  <a:pt x="1659712" y="1205902"/>
                </a:lnTo>
                <a:lnTo>
                  <a:pt x="1654502" y="1218698"/>
                </a:lnTo>
                <a:lnTo>
                  <a:pt x="1649293" y="1231711"/>
                </a:lnTo>
                <a:lnTo>
                  <a:pt x="1643866" y="1244291"/>
                </a:lnTo>
                <a:lnTo>
                  <a:pt x="1637788" y="1256654"/>
                </a:lnTo>
                <a:lnTo>
                  <a:pt x="1631927" y="1269016"/>
                </a:lnTo>
                <a:lnTo>
                  <a:pt x="1759564" y="1361411"/>
                </a:lnTo>
                <a:lnTo>
                  <a:pt x="1763254" y="1364231"/>
                </a:lnTo>
                <a:lnTo>
                  <a:pt x="1766510" y="1367701"/>
                </a:lnTo>
                <a:lnTo>
                  <a:pt x="1769332" y="1371171"/>
                </a:lnTo>
                <a:lnTo>
                  <a:pt x="1771937" y="1375075"/>
                </a:lnTo>
                <a:lnTo>
                  <a:pt x="1774325" y="1379196"/>
                </a:lnTo>
                <a:lnTo>
                  <a:pt x="1775844" y="1383317"/>
                </a:lnTo>
                <a:lnTo>
                  <a:pt x="1777146" y="1387654"/>
                </a:lnTo>
                <a:lnTo>
                  <a:pt x="1778015" y="1391992"/>
                </a:lnTo>
                <a:lnTo>
                  <a:pt x="1778666" y="1396330"/>
                </a:lnTo>
                <a:lnTo>
                  <a:pt x="1778666" y="1401101"/>
                </a:lnTo>
                <a:lnTo>
                  <a:pt x="1778449" y="1405439"/>
                </a:lnTo>
                <a:lnTo>
                  <a:pt x="1777581" y="1409994"/>
                </a:lnTo>
                <a:lnTo>
                  <a:pt x="1776278" y="1414332"/>
                </a:lnTo>
                <a:lnTo>
                  <a:pt x="1774542" y="1418886"/>
                </a:lnTo>
                <a:lnTo>
                  <a:pt x="1772371" y="1422790"/>
                </a:lnTo>
                <a:lnTo>
                  <a:pt x="1769766" y="1426694"/>
                </a:lnTo>
                <a:lnTo>
                  <a:pt x="1676210" y="1555526"/>
                </a:lnTo>
                <a:lnTo>
                  <a:pt x="1673171" y="1559214"/>
                </a:lnTo>
                <a:lnTo>
                  <a:pt x="1670132" y="1562467"/>
                </a:lnTo>
                <a:lnTo>
                  <a:pt x="1666441" y="1565503"/>
                </a:lnTo>
                <a:lnTo>
                  <a:pt x="1662534" y="1567889"/>
                </a:lnTo>
                <a:lnTo>
                  <a:pt x="1658410" y="1570275"/>
                </a:lnTo>
                <a:lnTo>
                  <a:pt x="1654285" y="1572010"/>
                </a:lnTo>
                <a:lnTo>
                  <a:pt x="1649944" y="1573311"/>
                </a:lnTo>
                <a:lnTo>
                  <a:pt x="1645603" y="1573962"/>
                </a:lnTo>
                <a:lnTo>
                  <a:pt x="1641261" y="1574612"/>
                </a:lnTo>
                <a:lnTo>
                  <a:pt x="1636702" y="1574830"/>
                </a:lnTo>
                <a:lnTo>
                  <a:pt x="1632144" y="1574179"/>
                </a:lnTo>
                <a:lnTo>
                  <a:pt x="1627586" y="1573528"/>
                </a:lnTo>
                <a:lnTo>
                  <a:pt x="1623244" y="1572227"/>
                </a:lnTo>
                <a:lnTo>
                  <a:pt x="1618903" y="1570708"/>
                </a:lnTo>
                <a:lnTo>
                  <a:pt x="1614779" y="1568323"/>
                </a:lnTo>
                <a:lnTo>
                  <a:pt x="1610872" y="1565720"/>
                </a:lnTo>
                <a:lnTo>
                  <a:pt x="1483234" y="1473326"/>
                </a:lnTo>
                <a:lnTo>
                  <a:pt x="1473250" y="1483085"/>
                </a:lnTo>
                <a:lnTo>
                  <a:pt x="1463047" y="1492195"/>
                </a:lnTo>
                <a:lnTo>
                  <a:pt x="1452628" y="1501521"/>
                </a:lnTo>
                <a:lnTo>
                  <a:pt x="1442209" y="1510631"/>
                </a:lnTo>
                <a:lnTo>
                  <a:pt x="1431572" y="1519523"/>
                </a:lnTo>
                <a:lnTo>
                  <a:pt x="1420719" y="1527982"/>
                </a:lnTo>
                <a:lnTo>
                  <a:pt x="1409648" y="1536440"/>
                </a:lnTo>
                <a:lnTo>
                  <a:pt x="1398578" y="1544682"/>
                </a:lnTo>
                <a:lnTo>
                  <a:pt x="1387290" y="1552923"/>
                </a:lnTo>
                <a:lnTo>
                  <a:pt x="1375785" y="1560731"/>
                </a:lnTo>
                <a:lnTo>
                  <a:pt x="1364281" y="1568323"/>
                </a:lnTo>
                <a:lnTo>
                  <a:pt x="1352342" y="1575914"/>
                </a:lnTo>
                <a:lnTo>
                  <a:pt x="1340403" y="1583071"/>
                </a:lnTo>
                <a:lnTo>
                  <a:pt x="1328464" y="1590228"/>
                </a:lnTo>
                <a:lnTo>
                  <a:pt x="1316091" y="1596952"/>
                </a:lnTo>
                <a:lnTo>
                  <a:pt x="1303718" y="1603676"/>
                </a:lnTo>
                <a:lnTo>
                  <a:pt x="1352559" y="1753112"/>
                </a:lnTo>
                <a:lnTo>
                  <a:pt x="1353645" y="1757883"/>
                </a:lnTo>
                <a:lnTo>
                  <a:pt x="1354296" y="1762655"/>
                </a:lnTo>
                <a:lnTo>
                  <a:pt x="1354946" y="1767426"/>
                </a:lnTo>
                <a:lnTo>
                  <a:pt x="1354730" y="1771764"/>
                </a:lnTo>
                <a:lnTo>
                  <a:pt x="1354079" y="1776319"/>
                </a:lnTo>
                <a:lnTo>
                  <a:pt x="1353210" y="1780657"/>
                </a:lnTo>
                <a:lnTo>
                  <a:pt x="1351474" y="1784995"/>
                </a:lnTo>
                <a:lnTo>
                  <a:pt x="1349737" y="1789115"/>
                </a:lnTo>
                <a:lnTo>
                  <a:pt x="1347349" y="1793019"/>
                </a:lnTo>
                <a:lnTo>
                  <a:pt x="1344962" y="1796707"/>
                </a:lnTo>
                <a:lnTo>
                  <a:pt x="1342139" y="1799960"/>
                </a:lnTo>
                <a:lnTo>
                  <a:pt x="1338666" y="1803214"/>
                </a:lnTo>
                <a:lnTo>
                  <a:pt x="1335194" y="1806033"/>
                </a:lnTo>
                <a:lnTo>
                  <a:pt x="1331286" y="1808419"/>
                </a:lnTo>
                <a:lnTo>
                  <a:pt x="1326945" y="1810588"/>
                </a:lnTo>
                <a:lnTo>
                  <a:pt x="1322603" y="1812323"/>
                </a:lnTo>
                <a:lnTo>
                  <a:pt x="1171306" y="1861556"/>
                </a:lnTo>
                <a:lnTo>
                  <a:pt x="1166531" y="1862641"/>
                </a:lnTo>
                <a:lnTo>
                  <a:pt x="1161972" y="1863508"/>
                </a:lnTo>
                <a:lnTo>
                  <a:pt x="1157414" y="1863725"/>
                </a:lnTo>
                <a:lnTo>
                  <a:pt x="1152638" y="1863725"/>
                </a:lnTo>
                <a:lnTo>
                  <a:pt x="1148080" y="1862858"/>
                </a:lnTo>
                <a:lnTo>
                  <a:pt x="1143738" y="1861990"/>
                </a:lnTo>
                <a:lnTo>
                  <a:pt x="1139614" y="1860472"/>
                </a:lnTo>
                <a:lnTo>
                  <a:pt x="1135490" y="1858520"/>
                </a:lnTo>
                <a:lnTo>
                  <a:pt x="1131365" y="1856568"/>
                </a:lnTo>
                <a:lnTo>
                  <a:pt x="1127675" y="1853748"/>
                </a:lnTo>
                <a:lnTo>
                  <a:pt x="1124419" y="1850929"/>
                </a:lnTo>
                <a:lnTo>
                  <a:pt x="1121380" y="1847459"/>
                </a:lnTo>
                <a:lnTo>
                  <a:pt x="1118558" y="1843989"/>
                </a:lnTo>
                <a:lnTo>
                  <a:pt x="1115954" y="1840085"/>
                </a:lnTo>
                <a:lnTo>
                  <a:pt x="1113783" y="1835747"/>
                </a:lnTo>
                <a:lnTo>
                  <a:pt x="1112046" y="1831409"/>
                </a:lnTo>
                <a:lnTo>
                  <a:pt x="1063423" y="1681538"/>
                </a:lnTo>
                <a:lnTo>
                  <a:pt x="1049747" y="1683491"/>
                </a:lnTo>
                <a:lnTo>
                  <a:pt x="1036289" y="1685009"/>
                </a:lnTo>
                <a:lnTo>
                  <a:pt x="1022397" y="1686310"/>
                </a:lnTo>
                <a:lnTo>
                  <a:pt x="1008505" y="1687611"/>
                </a:lnTo>
                <a:lnTo>
                  <a:pt x="994612" y="1688479"/>
                </a:lnTo>
                <a:lnTo>
                  <a:pt x="980719" y="1689130"/>
                </a:lnTo>
                <a:lnTo>
                  <a:pt x="966392" y="1689346"/>
                </a:lnTo>
                <a:lnTo>
                  <a:pt x="952500" y="1689780"/>
                </a:lnTo>
                <a:lnTo>
                  <a:pt x="938391" y="1689346"/>
                </a:lnTo>
                <a:lnTo>
                  <a:pt x="924281" y="1689130"/>
                </a:lnTo>
                <a:lnTo>
                  <a:pt x="910389" y="1688479"/>
                </a:lnTo>
                <a:lnTo>
                  <a:pt x="896497" y="1687611"/>
                </a:lnTo>
                <a:lnTo>
                  <a:pt x="882604" y="1686310"/>
                </a:lnTo>
                <a:lnTo>
                  <a:pt x="868929" y="1685009"/>
                </a:lnTo>
                <a:lnTo>
                  <a:pt x="855036" y="1683491"/>
                </a:lnTo>
                <a:lnTo>
                  <a:pt x="841361" y="1681538"/>
                </a:lnTo>
                <a:lnTo>
                  <a:pt x="793172" y="1831409"/>
                </a:lnTo>
                <a:lnTo>
                  <a:pt x="791218" y="1835963"/>
                </a:lnTo>
                <a:lnTo>
                  <a:pt x="789264" y="1840085"/>
                </a:lnTo>
                <a:lnTo>
                  <a:pt x="786660" y="1843989"/>
                </a:lnTo>
                <a:lnTo>
                  <a:pt x="783837" y="1847459"/>
                </a:lnTo>
                <a:lnTo>
                  <a:pt x="780798" y="1850929"/>
                </a:lnTo>
                <a:lnTo>
                  <a:pt x="777108" y="1853748"/>
                </a:lnTo>
                <a:lnTo>
                  <a:pt x="773635" y="1856568"/>
                </a:lnTo>
                <a:lnTo>
                  <a:pt x="769728" y="1858520"/>
                </a:lnTo>
                <a:lnTo>
                  <a:pt x="765604" y="1860472"/>
                </a:lnTo>
                <a:lnTo>
                  <a:pt x="761262" y="1861990"/>
                </a:lnTo>
                <a:lnTo>
                  <a:pt x="756921" y="1862858"/>
                </a:lnTo>
                <a:lnTo>
                  <a:pt x="752145" y="1863725"/>
                </a:lnTo>
                <a:lnTo>
                  <a:pt x="747804" y="1863725"/>
                </a:lnTo>
                <a:lnTo>
                  <a:pt x="743246" y="1863508"/>
                </a:lnTo>
                <a:lnTo>
                  <a:pt x="738470" y="1862641"/>
                </a:lnTo>
                <a:lnTo>
                  <a:pt x="733694" y="1861340"/>
                </a:lnTo>
                <a:lnTo>
                  <a:pt x="582614" y="1812323"/>
                </a:lnTo>
                <a:lnTo>
                  <a:pt x="578056" y="1810588"/>
                </a:lnTo>
                <a:lnTo>
                  <a:pt x="573931" y="1808419"/>
                </a:lnTo>
                <a:lnTo>
                  <a:pt x="570024" y="1806033"/>
                </a:lnTo>
                <a:lnTo>
                  <a:pt x="566551" y="1803214"/>
                </a:lnTo>
                <a:lnTo>
                  <a:pt x="563078" y="1799960"/>
                </a:lnTo>
                <a:lnTo>
                  <a:pt x="560039" y="1796707"/>
                </a:lnTo>
                <a:lnTo>
                  <a:pt x="557434" y="1793019"/>
                </a:lnTo>
                <a:lnTo>
                  <a:pt x="555481" y="1789115"/>
                </a:lnTo>
                <a:lnTo>
                  <a:pt x="553310" y="1784995"/>
                </a:lnTo>
                <a:lnTo>
                  <a:pt x="552007" y="1780657"/>
                </a:lnTo>
                <a:lnTo>
                  <a:pt x="550922" y="1776319"/>
                </a:lnTo>
                <a:lnTo>
                  <a:pt x="550271" y="1771764"/>
                </a:lnTo>
                <a:lnTo>
                  <a:pt x="550271" y="1767426"/>
                </a:lnTo>
                <a:lnTo>
                  <a:pt x="550488" y="1762655"/>
                </a:lnTo>
                <a:lnTo>
                  <a:pt x="551356" y="1757883"/>
                </a:lnTo>
                <a:lnTo>
                  <a:pt x="552224" y="1753112"/>
                </a:lnTo>
                <a:lnTo>
                  <a:pt x="601282" y="1603676"/>
                </a:lnTo>
                <a:lnTo>
                  <a:pt x="588909" y="1596952"/>
                </a:lnTo>
                <a:lnTo>
                  <a:pt x="576753" y="1590228"/>
                </a:lnTo>
                <a:lnTo>
                  <a:pt x="564597" y="1583071"/>
                </a:lnTo>
                <a:lnTo>
                  <a:pt x="552658" y="1575914"/>
                </a:lnTo>
                <a:lnTo>
                  <a:pt x="540936" y="1568323"/>
                </a:lnTo>
                <a:lnTo>
                  <a:pt x="529215" y="1560731"/>
                </a:lnTo>
                <a:lnTo>
                  <a:pt x="517927" y="1552923"/>
                </a:lnTo>
                <a:lnTo>
                  <a:pt x="506423" y="1544682"/>
                </a:lnTo>
                <a:lnTo>
                  <a:pt x="495135" y="1536440"/>
                </a:lnTo>
                <a:lnTo>
                  <a:pt x="484281" y="1527982"/>
                </a:lnTo>
                <a:lnTo>
                  <a:pt x="473428" y="1519306"/>
                </a:lnTo>
                <a:lnTo>
                  <a:pt x="462791" y="1510631"/>
                </a:lnTo>
                <a:lnTo>
                  <a:pt x="452155" y="1501521"/>
                </a:lnTo>
                <a:lnTo>
                  <a:pt x="441953" y="1492195"/>
                </a:lnTo>
                <a:lnTo>
                  <a:pt x="431751" y="1482869"/>
                </a:lnTo>
                <a:lnTo>
                  <a:pt x="421549" y="1473108"/>
                </a:lnTo>
                <a:lnTo>
                  <a:pt x="294346" y="1565720"/>
                </a:lnTo>
                <a:lnTo>
                  <a:pt x="290222" y="1568323"/>
                </a:lnTo>
                <a:lnTo>
                  <a:pt x="286097" y="1570708"/>
                </a:lnTo>
                <a:lnTo>
                  <a:pt x="281756" y="1572227"/>
                </a:lnTo>
                <a:lnTo>
                  <a:pt x="277197" y="1573528"/>
                </a:lnTo>
                <a:lnTo>
                  <a:pt x="272856" y="1574179"/>
                </a:lnTo>
                <a:lnTo>
                  <a:pt x="268298" y="1574830"/>
                </a:lnTo>
                <a:lnTo>
                  <a:pt x="263739" y="1574830"/>
                </a:lnTo>
                <a:lnTo>
                  <a:pt x="259397" y="1574179"/>
                </a:lnTo>
                <a:lnTo>
                  <a:pt x="254839" y="1573311"/>
                </a:lnTo>
                <a:lnTo>
                  <a:pt x="250498" y="1572010"/>
                </a:lnTo>
                <a:lnTo>
                  <a:pt x="246374" y="1570275"/>
                </a:lnTo>
                <a:lnTo>
                  <a:pt x="242249" y="1568106"/>
                </a:lnTo>
                <a:lnTo>
                  <a:pt x="238776" y="1565503"/>
                </a:lnTo>
                <a:lnTo>
                  <a:pt x="235086" y="1562467"/>
                </a:lnTo>
                <a:lnTo>
                  <a:pt x="231829" y="1559214"/>
                </a:lnTo>
                <a:lnTo>
                  <a:pt x="228791" y="1555526"/>
                </a:lnTo>
                <a:lnTo>
                  <a:pt x="135017" y="1426694"/>
                </a:lnTo>
                <a:lnTo>
                  <a:pt x="132412" y="1422790"/>
                </a:lnTo>
                <a:lnTo>
                  <a:pt x="130458" y="1418886"/>
                </a:lnTo>
                <a:lnTo>
                  <a:pt x="128722" y="1414332"/>
                </a:lnTo>
                <a:lnTo>
                  <a:pt x="127419" y="1409994"/>
                </a:lnTo>
                <a:lnTo>
                  <a:pt x="126551" y="1405439"/>
                </a:lnTo>
                <a:lnTo>
                  <a:pt x="126334" y="1401101"/>
                </a:lnTo>
                <a:lnTo>
                  <a:pt x="126334" y="1396330"/>
                </a:lnTo>
                <a:lnTo>
                  <a:pt x="126768" y="1391992"/>
                </a:lnTo>
                <a:lnTo>
                  <a:pt x="127853" y="1387654"/>
                </a:lnTo>
                <a:lnTo>
                  <a:pt x="129156" y="1383317"/>
                </a:lnTo>
                <a:lnTo>
                  <a:pt x="130893" y="1379196"/>
                </a:lnTo>
                <a:lnTo>
                  <a:pt x="133063" y="1375075"/>
                </a:lnTo>
                <a:lnTo>
                  <a:pt x="135668" y="1371171"/>
                </a:lnTo>
                <a:lnTo>
                  <a:pt x="138490" y="1367701"/>
                </a:lnTo>
                <a:lnTo>
                  <a:pt x="141746" y="1364447"/>
                </a:lnTo>
                <a:lnTo>
                  <a:pt x="145653" y="1361411"/>
                </a:lnTo>
                <a:lnTo>
                  <a:pt x="272856" y="1269016"/>
                </a:lnTo>
                <a:lnTo>
                  <a:pt x="266995" y="1256654"/>
                </a:lnTo>
                <a:lnTo>
                  <a:pt x="261351" y="1244074"/>
                </a:lnTo>
                <a:lnTo>
                  <a:pt x="255707" y="1231711"/>
                </a:lnTo>
                <a:lnTo>
                  <a:pt x="250281" y="1218698"/>
                </a:lnTo>
                <a:lnTo>
                  <a:pt x="245071" y="1205902"/>
                </a:lnTo>
                <a:lnTo>
                  <a:pt x="240295" y="1193105"/>
                </a:lnTo>
                <a:lnTo>
                  <a:pt x="235737" y="1180092"/>
                </a:lnTo>
                <a:lnTo>
                  <a:pt x="231178" y="1166862"/>
                </a:lnTo>
                <a:lnTo>
                  <a:pt x="227054" y="1153848"/>
                </a:lnTo>
                <a:lnTo>
                  <a:pt x="222930" y="1140401"/>
                </a:lnTo>
                <a:lnTo>
                  <a:pt x="219457" y="1126737"/>
                </a:lnTo>
                <a:lnTo>
                  <a:pt x="215767" y="1113507"/>
                </a:lnTo>
                <a:lnTo>
                  <a:pt x="212728" y="1099626"/>
                </a:lnTo>
                <a:lnTo>
                  <a:pt x="209689" y="1085962"/>
                </a:lnTo>
                <a:lnTo>
                  <a:pt x="207084" y="1072082"/>
                </a:lnTo>
                <a:lnTo>
                  <a:pt x="204479" y="1058201"/>
                </a:lnTo>
                <a:lnTo>
                  <a:pt x="47104" y="1058201"/>
                </a:lnTo>
                <a:lnTo>
                  <a:pt x="42111" y="1057983"/>
                </a:lnTo>
                <a:lnTo>
                  <a:pt x="37552" y="1057116"/>
                </a:lnTo>
                <a:lnTo>
                  <a:pt x="32994" y="1056032"/>
                </a:lnTo>
                <a:lnTo>
                  <a:pt x="28653" y="1054513"/>
                </a:lnTo>
                <a:lnTo>
                  <a:pt x="24745" y="1052562"/>
                </a:lnTo>
                <a:lnTo>
                  <a:pt x="20839" y="1050175"/>
                </a:lnTo>
                <a:lnTo>
                  <a:pt x="16931" y="1047356"/>
                </a:lnTo>
                <a:lnTo>
                  <a:pt x="13892" y="1044536"/>
                </a:lnTo>
                <a:lnTo>
                  <a:pt x="10853" y="1041283"/>
                </a:lnTo>
                <a:lnTo>
                  <a:pt x="8032" y="1037596"/>
                </a:lnTo>
                <a:lnTo>
                  <a:pt x="5644" y="1033692"/>
                </a:lnTo>
                <a:lnTo>
                  <a:pt x="3690" y="1029571"/>
                </a:lnTo>
                <a:lnTo>
                  <a:pt x="1954" y="1025234"/>
                </a:lnTo>
                <a:lnTo>
                  <a:pt x="1085" y="1020896"/>
                </a:lnTo>
                <a:lnTo>
                  <a:pt x="217" y="1015907"/>
                </a:lnTo>
                <a:lnTo>
                  <a:pt x="0" y="1011353"/>
                </a:lnTo>
                <a:lnTo>
                  <a:pt x="0" y="852156"/>
                </a:lnTo>
                <a:lnTo>
                  <a:pt x="217" y="847601"/>
                </a:lnTo>
                <a:lnTo>
                  <a:pt x="1085" y="843047"/>
                </a:lnTo>
                <a:lnTo>
                  <a:pt x="1954" y="838275"/>
                </a:lnTo>
                <a:lnTo>
                  <a:pt x="3690" y="833937"/>
                </a:lnTo>
                <a:lnTo>
                  <a:pt x="5644" y="830250"/>
                </a:lnTo>
                <a:lnTo>
                  <a:pt x="8032" y="826346"/>
                </a:lnTo>
                <a:lnTo>
                  <a:pt x="10853" y="822659"/>
                </a:lnTo>
                <a:lnTo>
                  <a:pt x="13892" y="819406"/>
                </a:lnTo>
                <a:lnTo>
                  <a:pt x="16931" y="816370"/>
                </a:lnTo>
                <a:lnTo>
                  <a:pt x="20839" y="813550"/>
                </a:lnTo>
                <a:lnTo>
                  <a:pt x="24745" y="811164"/>
                </a:lnTo>
                <a:lnTo>
                  <a:pt x="28653" y="809429"/>
                </a:lnTo>
                <a:lnTo>
                  <a:pt x="32994" y="807477"/>
                </a:lnTo>
                <a:lnTo>
                  <a:pt x="37552" y="806609"/>
                </a:lnTo>
                <a:lnTo>
                  <a:pt x="42111" y="805742"/>
                </a:lnTo>
                <a:lnTo>
                  <a:pt x="47104" y="805525"/>
                </a:lnTo>
                <a:lnTo>
                  <a:pt x="204479" y="805525"/>
                </a:lnTo>
                <a:lnTo>
                  <a:pt x="207084" y="791644"/>
                </a:lnTo>
                <a:lnTo>
                  <a:pt x="209689" y="777764"/>
                </a:lnTo>
                <a:lnTo>
                  <a:pt x="212728" y="764099"/>
                </a:lnTo>
                <a:lnTo>
                  <a:pt x="215767" y="750436"/>
                </a:lnTo>
                <a:lnTo>
                  <a:pt x="219457" y="736771"/>
                </a:lnTo>
                <a:lnTo>
                  <a:pt x="222930" y="723324"/>
                </a:lnTo>
                <a:lnTo>
                  <a:pt x="227054" y="709877"/>
                </a:lnTo>
                <a:lnTo>
                  <a:pt x="231178" y="696647"/>
                </a:lnTo>
                <a:lnTo>
                  <a:pt x="235737" y="683634"/>
                </a:lnTo>
                <a:lnTo>
                  <a:pt x="240295" y="670620"/>
                </a:lnTo>
                <a:lnTo>
                  <a:pt x="245071" y="657607"/>
                </a:lnTo>
                <a:lnTo>
                  <a:pt x="250281" y="644810"/>
                </a:lnTo>
                <a:lnTo>
                  <a:pt x="255707" y="632014"/>
                </a:lnTo>
                <a:lnTo>
                  <a:pt x="261351" y="619434"/>
                </a:lnTo>
                <a:lnTo>
                  <a:pt x="266995" y="607072"/>
                </a:lnTo>
                <a:lnTo>
                  <a:pt x="272856" y="594709"/>
                </a:lnTo>
                <a:lnTo>
                  <a:pt x="145653" y="502098"/>
                </a:lnTo>
                <a:lnTo>
                  <a:pt x="141746" y="499061"/>
                </a:lnTo>
                <a:lnTo>
                  <a:pt x="138490" y="495808"/>
                </a:lnTo>
                <a:lnTo>
                  <a:pt x="135668" y="492337"/>
                </a:lnTo>
                <a:lnTo>
                  <a:pt x="133063" y="488651"/>
                </a:lnTo>
                <a:lnTo>
                  <a:pt x="130893" y="484529"/>
                </a:lnTo>
                <a:lnTo>
                  <a:pt x="129156" y="480409"/>
                </a:lnTo>
                <a:lnTo>
                  <a:pt x="127853" y="475854"/>
                </a:lnTo>
                <a:lnTo>
                  <a:pt x="126768" y="471516"/>
                </a:lnTo>
                <a:lnTo>
                  <a:pt x="126334" y="467178"/>
                </a:lnTo>
                <a:lnTo>
                  <a:pt x="126334" y="462624"/>
                </a:lnTo>
                <a:lnTo>
                  <a:pt x="126551" y="458069"/>
                </a:lnTo>
                <a:lnTo>
                  <a:pt x="127419" y="453515"/>
                </a:lnTo>
                <a:lnTo>
                  <a:pt x="128722" y="449177"/>
                </a:lnTo>
                <a:lnTo>
                  <a:pt x="130458" y="444839"/>
                </a:lnTo>
                <a:lnTo>
                  <a:pt x="132412" y="440718"/>
                </a:lnTo>
                <a:lnTo>
                  <a:pt x="135017" y="436597"/>
                </a:lnTo>
                <a:lnTo>
                  <a:pt x="228791" y="308416"/>
                </a:lnTo>
                <a:lnTo>
                  <a:pt x="231829" y="304512"/>
                </a:lnTo>
                <a:lnTo>
                  <a:pt x="235086" y="301259"/>
                </a:lnTo>
                <a:lnTo>
                  <a:pt x="238776" y="298005"/>
                </a:lnTo>
                <a:lnTo>
                  <a:pt x="242249" y="295619"/>
                </a:lnTo>
                <a:lnTo>
                  <a:pt x="246374" y="293451"/>
                </a:lnTo>
                <a:lnTo>
                  <a:pt x="250498" y="291715"/>
                </a:lnTo>
                <a:lnTo>
                  <a:pt x="254839" y="290414"/>
                </a:lnTo>
                <a:lnTo>
                  <a:pt x="259397" y="289330"/>
                </a:lnTo>
                <a:lnTo>
                  <a:pt x="263739" y="288896"/>
                </a:lnTo>
                <a:lnTo>
                  <a:pt x="268298" y="288896"/>
                </a:lnTo>
                <a:lnTo>
                  <a:pt x="272856" y="289330"/>
                </a:lnTo>
                <a:lnTo>
                  <a:pt x="277197" y="290197"/>
                </a:lnTo>
                <a:lnTo>
                  <a:pt x="281756" y="291499"/>
                </a:lnTo>
                <a:lnTo>
                  <a:pt x="286097" y="293017"/>
                </a:lnTo>
                <a:lnTo>
                  <a:pt x="290222" y="295186"/>
                </a:lnTo>
                <a:lnTo>
                  <a:pt x="294346" y="297788"/>
                </a:lnTo>
                <a:lnTo>
                  <a:pt x="421549" y="390400"/>
                </a:lnTo>
                <a:lnTo>
                  <a:pt x="431751" y="380857"/>
                </a:lnTo>
                <a:lnTo>
                  <a:pt x="441953" y="371314"/>
                </a:lnTo>
                <a:lnTo>
                  <a:pt x="452155" y="361988"/>
                </a:lnTo>
                <a:lnTo>
                  <a:pt x="462791" y="353095"/>
                </a:lnTo>
                <a:lnTo>
                  <a:pt x="473645" y="344203"/>
                </a:lnTo>
                <a:lnTo>
                  <a:pt x="484281" y="335527"/>
                </a:lnTo>
                <a:lnTo>
                  <a:pt x="495135" y="327068"/>
                </a:lnTo>
                <a:lnTo>
                  <a:pt x="506423" y="318827"/>
                </a:lnTo>
                <a:lnTo>
                  <a:pt x="517927" y="310585"/>
                </a:lnTo>
                <a:lnTo>
                  <a:pt x="529215" y="302994"/>
                </a:lnTo>
                <a:lnTo>
                  <a:pt x="540936" y="295186"/>
                </a:lnTo>
                <a:lnTo>
                  <a:pt x="552658" y="287811"/>
                </a:lnTo>
                <a:lnTo>
                  <a:pt x="564597" y="280654"/>
                </a:lnTo>
                <a:lnTo>
                  <a:pt x="576753" y="273497"/>
                </a:lnTo>
                <a:lnTo>
                  <a:pt x="588909" y="266773"/>
                </a:lnTo>
                <a:lnTo>
                  <a:pt x="601282" y="260050"/>
                </a:lnTo>
                <a:lnTo>
                  <a:pt x="552224" y="110396"/>
                </a:lnTo>
                <a:lnTo>
                  <a:pt x="550922" y="105842"/>
                </a:lnTo>
                <a:lnTo>
                  <a:pt x="550488" y="100853"/>
                </a:lnTo>
                <a:lnTo>
                  <a:pt x="550053" y="96299"/>
                </a:lnTo>
                <a:lnTo>
                  <a:pt x="550271" y="91961"/>
                </a:lnTo>
                <a:lnTo>
                  <a:pt x="550704" y="87406"/>
                </a:lnTo>
                <a:lnTo>
                  <a:pt x="552007" y="82852"/>
                </a:lnTo>
                <a:lnTo>
                  <a:pt x="553310" y="78514"/>
                </a:lnTo>
                <a:lnTo>
                  <a:pt x="555046" y="74826"/>
                </a:lnTo>
                <a:lnTo>
                  <a:pt x="557434" y="70706"/>
                </a:lnTo>
                <a:lnTo>
                  <a:pt x="560039" y="67018"/>
                </a:lnTo>
                <a:lnTo>
                  <a:pt x="563078" y="63765"/>
                </a:lnTo>
                <a:lnTo>
                  <a:pt x="566551" y="60512"/>
                </a:lnTo>
                <a:lnTo>
                  <a:pt x="570024" y="57693"/>
                </a:lnTo>
                <a:lnTo>
                  <a:pt x="573931" y="55090"/>
                </a:lnTo>
                <a:lnTo>
                  <a:pt x="578056" y="53137"/>
                </a:lnTo>
                <a:lnTo>
                  <a:pt x="582614" y="51402"/>
                </a:lnTo>
                <a:lnTo>
                  <a:pt x="733912" y="1952"/>
                </a:lnTo>
                <a:lnTo>
                  <a:pt x="738470" y="868"/>
                </a:lnTo>
                <a:lnTo>
                  <a:pt x="743246" y="216"/>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6" name="Group 6"/>
          <p:cNvGrpSpPr/>
          <p:nvPr/>
        </p:nvGrpSpPr>
        <p:grpSpPr>
          <a:xfrm>
            <a:off x="6184200" y="2878170"/>
            <a:ext cx="461677" cy="550831"/>
            <a:chOff x="6184200" y="2878170"/>
            <a:chExt cx="461677" cy="550831"/>
          </a:xfrm>
        </p:grpSpPr>
        <p:sp>
          <p:nvSpPr>
            <p:cNvPr id="7" name="Freeform 7"/>
            <p:cNvSpPr/>
            <p:nvPr/>
          </p:nvSpPr>
          <p:spPr>
            <a:xfrm>
              <a:off x="6350411" y="2984088"/>
              <a:ext cx="147161" cy="176213"/>
            </a:xfrm>
            <a:custGeom>
              <a:rect l="l" t="t" r="r" b="b"/>
              <a:pathLst>
                <a:path w="56" h="67">
                  <a:moveTo>
                    <a:pt x="28" y="0"/>
                  </a:moveTo>
                  <a:cubicBezTo>
                    <a:pt x="13" y="0"/>
                    <a:pt x="0" y="13"/>
                    <a:pt x="0" y="28"/>
                  </a:cubicBezTo>
                  <a:cubicBezTo>
                    <a:pt x="0" y="34"/>
                    <a:pt x="2" y="40"/>
                    <a:pt x="7" y="46"/>
                  </a:cubicBezTo>
                  <a:cubicBezTo>
                    <a:pt x="11" y="52"/>
                    <a:pt x="15" y="58"/>
                    <a:pt x="16" y="65"/>
                  </a:cubicBezTo>
                  <a:cubicBezTo>
                    <a:pt x="16" y="67"/>
                    <a:pt x="16" y="67"/>
                    <a:pt x="16" y="67"/>
                  </a:cubicBezTo>
                  <a:cubicBezTo>
                    <a:pt x="25" y="67"/>
                    <a:pt x="25" y="67"/>
                    <a:pt x="25" y="67"/>
                  </a:cubicBezTo>
                  <a:cubicBezTo>
                    <a:pt x="26" y="65"/>
                    <a:pt x="26" y="65"/>
                    <a:pt x="26" y="65"/>
                  </a:cubicBezTo>
                  <a:cubicBezTo>
                    <a:pt x="26" y="61"/>
                    <a:pt x="26" y="50"/>
                    <a:pt x="22" y="42"/>
                  </a:cubicBezTo>
                  <a:cubicBezTo>
                    <a:pt x="24" y="42"/>
                    <a:pt x="26" y="41"/>
                    <a:pt x="28" y="41"/>
                  </a:cubicBezTo>
                  <a:cubicBezTo>
                    <a:pt x="29" y="41"/>
                    <a:pt x="29" y="41"/>
                    <a:pt x="29" y="41"/>
                  </a:cubicBezTo>
                  <a:cubicBezTo>
                    <a:pt x="31" y="41"/>
                    <a:pt x="33" y="42"/>
                    <a:pt x="34" y="42"/>
                  </a:cubicBezTo>
                  <a:cubicBezTo>
                    <a:pt x="32" y="48"/>
                    <a:pt x="31" y="55"/>
                    <a:pt x="31" y="65"/>
                  </a:cubicBezTo>
                  <a:cubicBezTo>
                    <a:pt x="31" y="67"/>
                    <a:pt x="31" y="67"/>
                    <a:pt x="31" y="67"/>
                  </a:cubicBezTo>
                  <a:cubicBezTo>
                    <a:pt x="40" y="67"/>
                    <a:pt x="40" y="67"/>
                    <a:pt x="40" y="67"/>
                  </a:cubicBezTo>
                  <a:cubicBezTo>
                    <a:pt x="41" y="65"/>
                    <a:pt x="41" y="65"/>
                    <a:pt x="41" y="65"/>
                  </a:cubicBezTo>
                  <a:cubicBezTo>
                    <a:pt x="42" y="58"/>
                    <a:pt x="46" y="52"/>
                    <a:pt x="50" y="46"/>
                  </a:cubicBezTo>
                  <a:cubicBezTo>
                    <a:pt x="54" y="41"/>
                    <a:pt x="56" y="34"/>
                    <a:pt x="56" y="28"/>
                  </a:cubicBezTo>
                  <a:cubicBezTo>
                    <a:pt x="56" y="13"/>
                    <a:pt x="44" y="0"/>
                    <a:pt x="28"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184200" y="2878170"/>
              <a:ext cx="461677" cy="550831"/>
            </a:xfrm>
            <a:custGeom>
              <a:rect l="l" t="t" r="r" b="b"/>
              <a:pathLst>
                <a:path w="175" h="209">
                  <a:moveTo>
                    <a:pt x="146" y="24"/>
                  </a:moveTo>
                  <a:cubicBezTo>
                    <a:pt x="126" y="8"/>
                    <a:pt x="100" y="0"/>
                    <a:pt x="66" y="8"/>
                  </a:cubicBezTo>
                  <a:cubicBezTo>
                    <a:pt x="42" y="15"/>
                    <a:pt x="21" y="33"/>
                    <a:pt x="16" y="67"/>
                  </a:cubicBezTo>
                  <a:cubicBezTo>
                    <a:pt x="14" y="78"/>
                    <a:pt x="16" y="84"/>
                    <a:pt x="16" y="85"/>
                  </a:cubicBezTo>
                  <a:cubicBezTo>
                    <a:pt x="18" y="87"/>
                    <a:pt x="20" y="91"/>
                    <a:pt x="20" y="94"/>
                  </a:cubicBezTo>
                  <a:cubicBezTo>
                    <a:pt x="20" y="95"/>
                    <a:pt x="19" y="96"/>
                    <a:pt x="19" y="97"/>
                  </a:cubicBezTo>
                  <a:cubicBezTo>
                    <a:pt x="2" y="121"/>
                    <a:pt x="2" y="121"/>
                    <a:pt x="2" y="121"/>
                  </a:cubicBezTo>
                  <a:cubicBezTo>
                    <a:pt x="1" y="123"/>
                    <a:pt x="0" y="125"/>
                    <a:pt x="1" y="127"/>
                  </a:cubicBezTo>
                  <a:cubicBezTo>
                    <a:pt x="4" y="132"/>
                    <a:pt x="12" y="131"/>
                    <a:pt x="14" y="132"/>
                  </a:cubicBezTo>
                  <a:cubicBezTo>
                    <a:pt x="16" y="133"/>
                    <a:pt x="17" y="136"/>
                    <a:pt x="16" y="139"/>
                  </a:cubicBezTo>
                  <a:cubicBezTo>
                    <a:pt x="15" y="141"/>
                    <a:pt x="13" y="145"/>
                    <a:pt x="15" y="146"/>
                  </a:cubicBezTo>
                  <a:cubicBezTo>
                    <a:pt x="17" y="147"/>
                    <a:pt x="19" y="148"/>
                    <a:pt x="19" y="148"/>
                  </a:cubicBezTo>
                  <a:cubicBezTo>
                    <a:pt x="19" y="148"/>
                    <a:pt x="16" y="149"/>
                    <a:pt x="16" y="151"/>
                  </a:cubicBezTo>
                  <a:cubicBezTo>
                    <a:pt x="15" y="153"/>
                    <a:pt x="16" y="156"/>
                    <a:pt x="19" y="157"/>
                  </a:cubicBezTo>
                  <a:cubicBezTo>
                    <a:pt x="19" y="157"/>
                    <a:pt x="22" y="164"/>
                    <a:pt x="21" y="171"/>
                  </a:cubicBezTo>
                  <a:cubicBezTo>
                    <a:pt x="20" y="177"/>
                    <a:pt x="18" y="183"/>
                    <a:pt x="23" y="187"/>
                  </a:cubicBezTo>
                  <a:cubicBezTo>
                    <a:pt x="28" y="191"/>
                    <a:pt x="48" y="188"/>
                    <a:pt x="60" y="184"/>
                  </a:cubicBezTo>
                  <a:cubicBezTo>
                    <a:pt x="60" y="184"/>
                    <a:pt x="64" y="191"/>
                    <a:pt x="68" y="209"/>
                  </a:cubicBezTo>
                  <a:cubicBezTo>
                    <a:pt x="152" y="183"/>
                    <a:pt x="152" y="183"/>
                    <a:pt x="152" y="183"/>
                  </a:cubicBezTo>
                  <a:cubicBezTo>
                    <a:pt x="147" y="170"/>
                    <a:pt x="145" y="163"/>
                    <a:pt x="145" y="159"/>
                  </a:cubicBezTo>
                  <a:cubicBezTo>
                    <a:pt x="143" y="148"/>
                    <a:pt x="160" y="128"/>
                    <a:pt x="166" y="106"/>
                  </a:cubicBezTo>
                  <a:cubicBezTo>
                    <a:pt x="173" y="81"/>
                    <a:pt x="175" y="48"/>
                    <a:pt x="146" y="24"/>
                  </a:cubicBezTo>
                  <a:close/>
                  <a:moveTo>
                    <a:pt x="118" y="90"/>
                  </a:moveTo>
                  <a:cubicBezTo>
                    <a:pt x="112" y="98"/>
                    <a:pt x="110" y="104"/>
                    <a:pt x="110" y="110"/>
                  </a:cubicBezTo>
                  <a:cubicBezTo>
                    <a:pt x="110" y="128"/>
                    <a:pt x="110" y="128"/>
                    <a:pt x="110" y="128"/>
                  </a:cubicBezTo>
                  <a:cubicBezTo>
                    <a:pt x="110" y="133"/>
                    <a:pt x="107" y="136"/>
                    <a:pt x="104" y="136"/>
                  </a:cubicBezTo>
                  <a:cubicBezTo>
                    <a:pt x="97" y="136"/>
                    <a:pt x="97" y="136"/>
                    <a:pt x="97" y="136"/>
                  </a:cubicBezTo>
                  <a:cubicBezTo>
                    <a:pt x="96" y="136"/>
                    <a:pt x="96" y="136"/>
                    <a:pt x="96" y="136"/>
                  </a:cubicBezTo>
                  <a:cubicBezTo>
                    <a:pt x="95" y="138"/>
                    <a:pt x="93" y="139"/>
                    <a:pt x="91" y="139"/>
                  </a:cubicBezTo>
                  <a:cubicBezTo>
                    <a:pt x="89" y="139"/>
                    <a:pt x="88" y="138"/>
                    <a:pt x="87" y="136"/>
                  </a:cubicBezTo>
                  <a:cubicBezTo>
                    <a:pt x="86" y="136"/>
                    <a:pt x="86" y="136"/>
                    <a:pt x="86" y="136"/>
                  </a:cubicBezTo>
                  <a:cubicBezTo>
                    <a:pt x="79" y="136"/>
                    <a:pt x="79" y="136"/>
                    <a:pt x="79" y="136"/>
                  </a:cubicBezTo>
                  <a:cubicBezTo>
                    <a:pt x="76" y="136"/>
                    <a:pt x="73" y="133"/>
                    <a:pt x="73" y="129"/>
                  </a:cubicBezTo>
                  <a:cubicBezTo>
                    <a:pt x="73" y="110"/>
                    <a:pt x="73" y="110"/>
                    <a:pt x="73" y="110"/>
                  </a:cubicBezTo>
                  <a:cubicBezTo>
                    <a:pt x="73" y="104"/>
                    <a:pt x="70" y="98"/>
                    <a:pt x="65" y="90"/>
                  </a:cubicBezTo>
                  <a:cubicBezTo>
                    <a:pt x="59" y="83"/>
                    <a:pt x="57" y="76"/>
                    <a:pt x="57" y="68"/>
                  </a:cubicBezTo>
                  <a:cubicBezTo>
                    <a:pt x="57" y="49"/>
                    <a:pt x="72" y="34"/>
                    <a:pt x="91" y="34"/>
                  </a:cubicBezTo>
                  <a:cubicBezTo>
                    <a:pt x="110" y="34"/>
                    <a:pt x="126" y="49"/>
                    <a:pt x="126" y="68"/>
                  </a:cubicBezTo>
                  <a:cubicBezTo>
                    <a:pt x="126" y="76"/>
                    <a:pt x="123" y="83"/>
                    <a:pt x="118" y="9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9" name="Group 9"/>
          <p:cNvGrpSpPr/>
          <p:nvPr/>
        </p:nvGrpSpPr>
        <p:grpSpPr>
          <a:xfrm>
            <a:off x="1996032" y="4065529"/>
            <a:ext cx="664560" cy="579786"/>
            <a:chOff x="1996032" y="4065529"/>
            <a:chExt cx="664560" cy="579786"/>
          </a:xfrm>
        </p:grpSpPr>
        <p:sp>
          <p:nvSpPr>
            <p:cNvPr id="10" name="Freeform 10"/>
            <p:cNvSpPr/>
            <p:nvPr/>
          </p:nvSpPr>
          <p:spPr>
            <a:xfrm>
              <a:off x="1996032" y="4204879"/>
              <a:ext cx="440436" cy="440436"/>
            </a:xfrm>
            <a:custGeom>
              <a:rect l="l" t="t" r="r" b="b"/>
              <a:pathLst>
                <a:path w="167" h="167">
                  <a:moveTo>
                    <a:pt x="161" y="71"/>
                  </a:moveTo>
                  <a:cubicBezTo>
                    <a:pt x="148" y="71"/>
                    <a:pt x="148" y="71"/>
                    <a:pt x="148" y="71"/>
                  </a:cubicBezTo>
                  <a:cubicBezTo>
                    <a:pt x="146" y="62"/>
                    <a:pt x="143" y="54"/>
                    <a:pt x="138" y="47"/>
                  </a:cubicBezTo>
                  <a:cubicBezTo>
                    <a:pt x="147" y="38"/>
                    <a:pt x="147" y="38"/>
                    <a:pt x="147" y="38"/>
                  </a:cubicBezTo>
                  <a:cubicBezTo>
                    <a:pt x="149" y="36"/>
                    <a:pt x="150" y="32"/>
                    <a:pt x="148" y="31"/>
                  </a:cubicBezTo>
                  <a:cubicBezTo>
                    <a:pt x="136" y="19"/>
                    <a:pt x="136" y="19"/>
                    <a:pt x="136" y="19"/>
                  </a:cubicBezTo>
                  <a:cubicBezTo>
                    <a:pt x="135" y="17"/>
                    <a:pt x="131" y="18"/>
                    <a:pt x="129" y="20"/>
                  </a:cubicBezTo>
                  <a:cubicBezTo>
                    <a:pt x="120" y="29"/>
                    <a:pt x="120" y="29"/>
                    <a:pt x="120" y="29"/>
                  </a:cubicBezTo>
                  <a:cubicBezTo>
                    <a:pt x="113" y="24"/>
                    <a:pt x="105" y="21"/>
                    <a:pt x="96" y="19"/>
                  </a:cubicBezTo>
                  <a:cubicBezTo>
                    <a:pt x="96" y="6"/>
                    <a:pt x="96" y="6"/>
                    <a:pt x="96" y="6"/>
                  </a:cubicBezTo>
                  <a:cubicBezTo>
                    <a:pt x="96" y="3"/>
                    <a:pt x="94" y="0"/>
                    <a:pt x="92" y="0"/>
                  </a:cubicBezTo>
                  <a:cubicBezTo>
                    <a:pt x="75" y="0"/>
                    <a:pt x="75" y="0"/>
                    <a:pt x="75" y="0"/>
                  </a:cubicBezTo>
                  <a:cubicBezTo>
                    <a:pt x="73" y="0"/>
                    <a:pt x="71" y="3"/>
                    <a:pt x="71" y="6"/>
                  </a:cubicBezTo>
                  <a:cubicBezTo>
                    <a:pt x="71" y="19"/>
                    <a:pt x="71" y="19"/>
                    <a:pt x="71" y="19"/>
                  </a:cubicBezTo>
                  <a:cubicBezTo>
                    <a:pt x="62" y="21"/>
                    <a:pt x="54" y="24"/>
                    <a:pt x="46" y="29"/>
                  </a:cubicBezTo>
                  <a:cubicBezTo>
                    <a:pt x="37" y="20"/>
                    <a:pt x="37" y="20"/>
                    <a:pt x="37" y="20"/>
                  </a:cubicBezTo>
                  <a:cubicBezTo>
                    <a:pt x="35" y="18"/>
                    <a:pt x="32" y="17"/>
                    <a:pt x="30" y="19"/>
                  </a:cubicBezTo>
                  <a:cubicBezTo>
                    <a:pt x="18" y="31"/>
                    <a:pt x="18" y="31"/>
                    <a:pt x="18" y="31"/>
                  </a:cubicBezTo>
                  <a:cubicBezTo>
                    <a:pt x="17" y="32"/>
                    <a:pt x="17" y="36"/>
                    <a:pt x="19" y="38"/>
                  </a:cubicBezTo>
                  <a:cubicBezTo>
                    <a:pt x="29" y="47"/>
                    <a:pt x="29" y="47"/>
                    <a:pt x="29" y="47"/>
                  </a:cubicBezTo>
                  <a:cubicBezTo>
                    <a:pt x="24" y="54"/>
                    <a:pt x="20" y="62"/>
                    <a:pt x="19" y="71"/>
                  </a:cubicBezTo>
                  <a:cubicBezTo>
                    <a:pt x="6" y="71"/>
                    <a:pt x="6" y="71"/>
                    <a:pt x="6" y="71"/>
                  </a:cubicBezTo>
                  <a:cubicBezTo>
                    <a:pt x="2" y="71"/>
                    <a:pt x="0" y="73"/>
                    <a:pt x="0" y="75"/>
                  </a:cubicBezTo>
                  <a:cubicBezTo>
                    <a:pt x="0" y="92"/>
                    <a:pt x="0" y="92"/>
                    <a:pt x="0" y="92"/>
                  </a:cubicBezTo>
                  <a:cubicBezTo>
                    <a:pt x="0" y="94"/>
                    <a:pt x="2" y="96"/>
                    <a:pt x="6" y="96"/>
                  </a:cubicBezTo>
                  <a:cubicBezTo>
                    <a:pt x="19" y="96"/>
                    <a:pt x="19" y="96"/>
                    <a:pt x="19" y="96"/>
                  </a:cubicBezTo>
                  <a:cubicBezTo>
                    <a:pt x="20" y="105"/>
                    <a:pt x="24" y="113"/>
                    <a:pt x="29" y="120"/>
                  </a:cubicBezTo>
                  <a:cubicBezTo>
                    <a:pt x="19" y="130"/>
                    <a:pt x="19" y="130"/>
                    <a:pt x="19" y="130"/>
                  </a:cubicBezTo>
                  <a:cubicBezTo>
                    <a:pt x="17" y="132"/>
                    <a:pt x="17" y="135"/>
                    <a:pt x="18" y="137"/>
                  </a:cubicBezTo>
                  <a:cubicBezTo>
                    <a:pt x="30" y="148"/>
                    <a:pt x="30" y="148"/>
                    <a:pt x="30" y="148"/>
                  </a:cubicBezTo>
                  <a:cubicBezTo>
                    <a:pt x="32" y="150"/>
                    <a:pt x="35" y="150"/>
                    <a:pt x="37" y="147"/>
                  </a:cubicBezTo>
                  <a:cubicBezTo>
                    <a:pt x="46" y="138"/>
                    <a:pt x="46" y="138"/>
                    <a:pt x="46" y="138"/>
                  </a:cubicBezTo>
                  <a:cubicBezTo>
                    <a:pt x="54" y="143"/>
                    <a:pt x="62" y="147"/>
                    <a:pt x="71" y="148"/>
                  </a:cubicBezTo>
                  <a:cubicBezTo>
                    <a:pt x="71" y="161"/>
                    <a:pt x="71" y="161"/>
                    <a:pt x="71" y="161"/>
                  </a:cubicBezTo>
                  <a:cubicBezTo>
                    <a:pt x="71" y="164"/>
                    <a:pt x="73" y="167"/>
                    <a:pt x="75" y="167"/>
                  </a:cubicBezTo>
                  <a:cubicBezTo>
                    <a:pt x="92" y="167"/>
                    <a:pt x="92" y="167"/>
                    <a:pt x="92" y="167"/>
                  </a:cubicBezTo>
                  <a:cubicBezTo>
                    <a:pt x="94" y="167"/>
                    <a:pt x="96" y="164"/>
                    <a:pt x="96" y="161"/>
                  </a:cubicBezTo>
                  <a:cubicBezTo>
                    <a:pt x="96" y="148"/>
                    <a:pt x="96" y="148"/>
                    <a:pt x="96" y="148"/>
                  </a:cubicBezTo>
                  <a:cubicBezTo>
                    <a:pt x="105" y="147"/>
                    <a:pt x="113" y="143"/>
                    <a:pt x="120" y="138"/>
                  </a:cubicBezTo>
                  <a:cubicBezTo>
                    <a:pt x="129" y="147"/>
                    <a:pt x="129" y="147"/>
                    <a:pt x="129" y="147"/>
                  </a:cubicBezTo>
                  <a:cubicBezTo>
                    <a:pt x="131" y="150"/>
                    <a:pt x="135" y="150"/>
                    <a:pt x="136" y="148"/>
                  </a:cubicBezTo>
                  <a:cubicBezTo>
                    <a:pt x="148" y="137"/>
                    <a:pt x="148" y="137"/>
                    <a:pt x="148" y="137"/>
                  </a:cubicBezTo>
                  <a:cubicBezTo>
                    <a:pt x="150" y="135"/>
                    <a:pt x="149" y="132"/>
                    <a:pt x="147" y="130"/>
                  </a:cubicBezTo>
                  <a:cubicBezTo>
                    <a:pt x="138" y="120"/>
                    <a:pt x="138" y="120"/>
                    <a:pt x="138" y="120"/>
                  </a:cubicBezTo>
                  <a:cubicBezTo>
                    <a:pt x="143" y="113"/>
                    <a:pt x="146" y="105"/>
                    <a:pt x="148" y="96"/>
                  </a:cubicBezTo>
                  <a:cubicBezTo>
                    <a:pt x="161" y="96"/>
                    <a:pt x="161" y="96"/>
                    <a:pt x="161" y="96"/>
                  </a:cubicBezTo>
                  <a:cubicBezTo>
                    <a:pt x="164" y="96"/>
                    <a:pt x="167" y="94"/>
                    <a:pt x="167" y="92"/>
                  </a:cubicBezTo>
                  <a:cubicBezTo>
                    <a:pt x="167" y="75"/>
                    <a:pt x="167" y="75"/>
                    <a:pt x="167" y="75"/>
                  </a:cubicBezTo>
                  <a:cubicBezTo>
                    <a:pt x="167" y="73"/>
                    <a:pt x="164" y="71"/>
                    <a:pt x="161" y="71"/>
                  </a:cubicBezTo>
                  <a:close/>
                  <a:moveTo>
                    <a:pt x="83" y="114"/>
                  </a:moveTo>
                  <a:cubicBezTo>
                    <a:pt x="66" y="114"/>
                    <a:pt x="52" y="101"/>
                    <a:pt x="52" y="84"/>
                  </a:cubicBezTo>
                  <a:cubicBezTo>
                    <a:pt x="52" y="67"/>
                    <a:pt x="66" y="53"/>
                    <a:pt x="83" y="53"/>
                  </a:cubicBezTo>
                  <a:cubicBezTo>
                    <a:pt x="100" y="53"/>
                    <a:pt x="114" y="67"/>
                    <a:pt x="114" y="84"/>
                  </a:cubicBezTo>
                  <a:cubicBezTo>
                    <a:pt x="114" y="101"/>
                    <a:pt x="100" y="114"/>
                    <a:pt x="83" y="114"/>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2341695" y="4065529"/>
              <a:ext cx="318897" cy="316706"/>
            </a:xfrm>
            <a:custGeom>
              <a:rect l="l" t="t" r="r" b="b"/>
              <a:pathLst>
                <a:path w="120" h="120">
                  <a:moveTo>
                    <a:pt x="117" y="51"/>
                  </a:moveTo>
                  <a:cubicBezTo>
                    <a:pt x="108" y="51"/>
                    <a:pt x="108" y="51"/>
                    <a:pt x="108" y="51"/>
                  </a:cubicBezTo>
                  <a:cubicBezTo>
                    <a:pt x="106" y="44"/>
                    <a:pt x="104" y="38"/>
                    <a:pt x="100" y="33"/>
                  </a:cubicBezTo>
                  <a:cubicBezTo>
                    <a:pt x="107" y="27"/>
                    <a:pt x="107" y="27"/>
                    <a:pt x="107" y="27"/>
                  </a:cubicBezTo>
                  <a:cubicBezTo>
                    <a:pt x="109" y="25"/>
                    <a:pt x="109" y="23"/>
                    <a:pt x="108" y="22"/>
                  </a:cubicBezTo>
                  <a:cubicBezTo>
                    <a:pt x="99" y="13"/>
                    <a:pt x="99" y="13"/>
                    <a:pt x="99" y="13"/>
                  </a:cubicBezTo>
                  <a:cubicBezTo>
                    <a:pt x="98" y="12"/>
                    <a:pt x="96" y="12"/>
                    <a:pt x="94" y="14"/>
                  </a:cubicBezTo>
                  <a:cubicBezTo>
                    <a:pt x="87" y="20"/>
                    <a:pt x="87" y="20"/>
                    <a:pt x="87" y="20"/>
                  </a:cubicBezTo>
                  <a:cubicBezTo>
                    <a:pt x="82" y="17"/>
                    <a:pt x="76" y="14"/>
                    <a:pt x="70" y="13"/>
                  </a:cubicBezTo>
                  <a:cubicBezTo>
                    <a:pt x="70" y="4"/>
                    <a:pt x="70" y="4"/>
                    <a:pt x="70" y="4"/>
                  </a:cubicBezTo>
                  <a:cubicBezTo>
                    <a:pt x="70" y="1"/>
                    <a:pt x="69" y="0"/>
                    <a:pt x="67" y="0"/>
                  </a:cubicBezTo>
                  <a:cubicBezTo>
                    <a:pt x="55" y="0"/>
                    <a:pt x="55" y="0"/>
                    <a:pt x="55" y="0"/>
                  </a:cubicBezTo>
                  <a:cubicBezTo>
                    <a:pt x="53" y="0"/>
                    <a:pt x="52" y="1"/>
                    <a:pt x="52" y="4"/>
                  </a:cubicBezTo>
                  <a:cubicBezTo>
                    <a:pt x="52" y="13"/>
                    <a:pt x="52" y="13"/>
                    <a:pt x="52" y="13"/>
                  </a:cubicBezTo>
                  <a:cubicBezTo>
                    <a:pt x="45" y="14"/>
                    <a:pt x="39" y="17"/>
                    <a:pt x="34" y="20"/>
                  </a:cubicBezTo>
                  <a:cubicBezTo>
                    <a:pt x="28" y="14"/>
                    <a:pt x="28" y="14"/>
                    <a:pt x="28" y="14"/>
                  </a:cubicBezTo>
                  <a:cubicBezTo>
                    <a:pt x="26" y="12"/>
                    <a:pt x="24" y="12"/>
                    <a:pt x="22" y="13"/>
                  </a:cubicBezTo>
                  <a:cubicBezTo>
                    <a:pt x="14" y="22"/>
                    <a:pt x="14" y="22"/>
                    <a:pt x="14" y="22"/>
                  </a:cubicBezTo>
                  <a:cubicBezTo>
                    <a:pt x="13" y="23"/>
                    <a:pt x="13" y="25"/>
                    <a:pt x="15" y="27"/>
                  </a:cubicBezTo>
                  <a:cubicBezTo>
                    <a:pt x="21" y="33"/>
                    <a:pt x="21" y="33"/>
                    <a:pt x="21" y="33"/>
                  </a:cubicBezTo>
                  <a:cubicBezTo>
                    <a:pt x="18" y="38"/>
                    <a:pt x="15" y="44"/>
                    <a:pt x="14" y="51"/>
                  </a:cubicBezTo>
                  <a:cubicBezTo>
                    <a:pt x="5" y="51"/>
                    <a:pt x="5" y="51"/>
                    <a:pt x="5" y="51"/>
                  </a:cubicBezTo>
                  <a:cubicBezTo>
                    <a:pt x="2" y="51"/>
                    <a:pt x="0" y="52"/>
                    <a:pt x="0" y="54"/>
                  </a:cubicBezTo>
                  <a:cubicBezTo>
                    <a:pt x="0" y="66"/>
                    <a:pt x="0" y="66"/>
                    <a:pt x="0" y="66"/>
                  </a:cubicBezTo>
                  <a:cubicBezTo>
                    <a:pt x="0" y="68"/>
                    <a:pt x="2" y="69"/>
                    <a:pt x="5" y="69"/>
                  </a:cubicBezTo>
                  <a:cubicBezTo>
                    <a:pt x="14" y="69"/>
                    <a:pt x="14" y="69"/>
                    <a:pt x="14" y="69"/>
                  </a:cubicBezTo>
                  <a:cubicBezTo>
                    <a:pt x="15" y="76"/>
                    <a:pt x="18" y="81"/>
                    <a:pt x="21" y="87"/>
                  </a:cubicBezTo>
                  <a:cubicBezTo>
                    <a:pt x="15" y="93"/>
                    <a:pt x="15" y="93"/>
                    <a:pt x="15" y="93"/>
                  </a:cubicBezTo>
                  <a:cubicBezTo>
                    <a:pt x="13" y="95"/>
                    <a:pt x="13" y="97"/>
                    <a:pt x="14" y="98"/>
                  </a:cubicBezTo>
                  <a:cubicBezTo>
                    <a:pt x="22" y="107"/>
                    <a:pt x="22" y="107"/>
                    <a:pt x="22" y="107"/>
                  </a:cubicBezTo>
                  <a:cubicBezTo>
                    <a:pt x="24" y="108"/>
                    <a:pt x="26" y="108"/>
                    <a:pt x="28" y="106"/>
                  </a:cubicBezTo>
                  <a:cubicBezTo>
                    <a:pt x="34" y="100"/>
                    <a:pt x="34" y="100"/>
                    <a:pt x="34" y="100"/>
                  </a:cubicBezTo>
                  <a:cubicBezTo>
                    <a:pt x="39" y="103"/>
                    <a:pt x="45" y="106"/>
                    <a:pt x="52" y="107"/>
                  </a:cubicBezTo>
                  <a:cubicBezTo>
                    <a:pt x="52" y="116"/>
                    <a:pt x="52" y="116"/>
                    <a:pt x="52" y="116"/>
                  </a:cubicBezTo>
                  <a:cubicBezTo>
                    <a:pt x="52" y="118"/>
                    <a:pt x="53" y="120"/>
                    <a:pt x="55" y="120"/>
                  </a:cubicBezTo>
                  <a:cubicBezTo>
                    <a:pt x="67" y="120"/>
                    <a:pt x="67" y="120"/>
                    <a:pt x="67" y="120"/>
                  </a:cubicBezTo>
                  <a:cubicBezTo>
                    <a:pt x="69" y="120"/>
                    <a:pt x="70" y="118"/>
                    <a:pt x="70" y="116"/>
                  </a:cubicBezTo>
                  <a:cubicBezTo>
                    <a:pt x="70" y="107"/>
                    <a:pt x="70" y="107"/>
                    <a:pt x="70" y="107"/>
                  </a:cubicBezTo>
                  <a:cubicBezTo>
                    <a:pt x="76" y="106"/>
                    <a:pt x="82" y="103"/>
                    <a:pt x="87" y="100"/>
                  </a:cubicBezTo>
                  <a:cubicBezTo>
                    <a:pt x="94" y="106"/>
                    <a:pt x="94" y="106"/>
                    <a:pt x="94" y="106"/>
                  </a:cubicBezTo>
                  <a:cubicBezTo>
                    <a:pt x="96" y="108"/>
                    <a:pt x="98" y="108"/>
                    <a:pt x="99" y="107"/>
                  </a:cubicBezTo>
                  <a:cubicBezTo>
                    <a:pt x="108" y="98"/>
                    <a:pt x="108" y="98"/>
                    <a:pt x="108" y="98"/>
                  </a:cubicBezTo>
                  <a:cubicBezTo>
                    <a:pt x="109" y="97"/>
                    <a:pt x="109" y="95"/>
                    <a:pt x="107" y="93"/>
                  </a:cubicBezTo>
                  <a:cubicBezTo>
                    <a:pt x="100" y="87"/>
                    <a:pt x="100" y="87"/>
                    <a:pt x="100" y="87"/>
                  </a:cubicBezTo>
                  <a:cubicBezTo>
                    <a:pt x="104" y="81"/>
                    <a:pt x="106" y="76"/>
                    <a:pt x="108" y="69"/>
                  </a:cubicBezTo>
                  <a:cubicBezTo>
                    <a:pt x="117" y="69"/>
                    <a:pt x="117" y="69"/>
                    <a:pt x="117" y="69"/>
                  </a:cubicBezTo>
                  <a:cubicBezTo>
                    <a:pt x="119" y="69"/>
                    <a:pt x="121" y="68"/>
                    <a:pt x="121" y="66"/>
                  </a:cubicBezTo>
                  <a:cubicBezTo>
                    <a:pt x="121" y="54"/>
                    <a:pt x="121" y="54"/>
                    <a:pt x="121" y="54"/>
                  </a:cubicBezTo>
                  <a:cubicBezTo>
                    <a:pt x="121" y="52"/>
                    <a:pt x="119" y="51"/>
                    <a:pt x="117" y="51"/>
                  </a:cubicBezTo>
                  <a:close/>
                  <a:moveTo>
                    <a:pt x="61" y="82"/>
                  </a:moveTo>
                  <a:cubicBezTo>
                    <a:pt x="48" y="82"/>
                    <a:pt x="38" y="72"/>
                    <a:pt x="38" y="60"/>
                  </a:cubicBezTo>
                  <a:cubicBezTo>
                    <a:pt x="38" y="48"/>
                    <a:pt x="48" y="38"/>
                    <a:pt x="61" y="38"/>
                  </a:cubicBezTo>
                  <a:cubicBezTo>
                    <a:pt x="73" y="38"/>
                    <a:pt x="83" y="48"/>
                    <a:pt x="83" y="60"/>
                  </a:cubicBezTo>
                  <a:cubicBezTo>
                    <a:pt x="83" y="72"/>
                    <a:pt x="73" y="82"/>
                    <a:pt x="61" y="82"/>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4836987" y="4210981"/>
            <a:ext cx="577691" cy="614457"/>
            <a:chOff x="4836987" y="4210981"/>
            <a:chExt cx="577691" cy="614457"/>
          </a:xfrm>
        </p:grpSpPr>
        <p:sp>
          <p:nvSpPr>
            <p:cNvPr id="13" name="Freeform 13"/>
            <p:cNvSpPr/>
            <p:nvPr/>
          </p:nvSpPr>
          <p:spPr>
            <a:xfrm>
              <a:off x="5174934" y="4210981"/>
              <a:ext cx="239744" cy="269843"/>
            </a:xfrm>
            <a:custGeom>
              <a:rect l="l" t="t" r="r" b="b"/>
              <a:pathLst>
                <a:path w="91" h="102">
                  <a:moveTo>
                    <a:pt x="76" y="45"/>
                  </a:moveTo>
                  <a:cubicBezTo>
                    <a:pt x="65" y="52"/>
                    <a:pt x="54" y="52"/>
                    <a:pt x="50" y="52"/>
                  </a:cubicBezTo>
                  <a:cubicBezTo>
                    <a:pt x="11" y="102"/>
                    <a:pt x="11" y="102"/>
                    <a:pt x="11" y="102"/>
                  </a:cubicBezTo>
                  <a:cubicBezTo>
                    <a:pt x="0" y="93"/>
                    <a:pt x="0" y="93"/>
                    <a:pt x="0" y="93"/>
                  </a:cubicBezTo>
                  <a:cubicBezTo>
                    <a:pt x="43" y="47"/>
                    <a:pt x="43" y="47"/>
                    <a:pt x="43" y="47"/>
                  </a:cubicBezTo>
                  <a:cubicBezTo>
                    <a:pt x="42" y="43"/>
                    <a:pt x="40" y="32"/>
                    <a:pt x="45" y="19"/>
                  </a:cubicBezTo>
                  <a:cubicBezTo>
                    <a:pt x="52" y="4"/>
                    <a:pt x="70" y="0"/>
                    <a:pt x="70" y="0"/>
                  </a:cubicBezTo>
                  <a:cubicBezTo>
                    <a:pt x="67" y="22"/>
                    <a:pt x="67" y="22"/>
                    <a:pt x="67" y="22"/>
                  </a:cubicBezTo>
                  <a:cubicBezTo>
                    <a:pt x="68" y="21"/>
                    <a:pt x="69" y="21"/>
                    <a:pt x="70" y="22"/>
                  </a:cubicBezTo>
                  <a:cubicBezTo>
                    <a:pt x="70" y="22"/>
                    <a:pt x="70" y="23"/>
                    <a:pt x="70" y="24"/>
                  </a:cubicBezTo>
                  <a:cubicBezTo>
                    <a:pt x="91" y="17"/>
                    <a:pt x="91" y="17"/>
                    <a:pt x="91" y="17"/>
                  </a:cubicBezTo>
                  <a:cubicBezTo>
                    <a:pt x="91" y="17"/>
                    <a:pt x="90" y="36"/>
                    <a:pt x="76" y="45"/>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4836987" y="4396146"/>
              <a:ext cx="461677" cy="429292"/>
            </a:xfrm>
            <a:custGeom>
              <a:rect l="l" t="t" r="r" b="b"/>
              <a:pathLst>
                <a:path w="175" h="163">
                  <a:moveTo>
                    <a:pt x="77" y="0"/>
                  </a:moveTo>
                  <a:cubicBezTo>
                    <a:pt x="95" y="0"/>
                    <a:pt x="112" y="6"/>
                    <a:pt x="127" y="16"/>
                  </a:cubicBezTo>
                  <a:cubicBezTo>
                    <a:pt x="107" y="40"/>
                    <a:pt x="107" y="40"/>
                    <a:pt x="107" y="40"/>
                  </a:cubicBezTo>
                  <a:cubicBezTo>
                    <a:pt x="100" y="36"/>
                    <a:pt x="92" y="34"/>
                    <a:pt x="84" y="34"/>
                  </a:cubicBezTo>
                  <a:cubicBezTo>
                    <a:pt x="59" y="34"/>
                    <a:pt x="41" y="54"/>
                    <a:pt x="44" y="80"/>
                  </a:cubicBezTo>
                  <a:cubicBezTo>
                    <a:pt x="47" y="105"/>
                    <a:pt x="70" y="125"/>
                    <a:pt x="96" y="125"/>
                  </a:cubicBezTo>
                  <a:cubicBezTo>
                    <a:pt x="121" y="125"/>
                    <a:pt x="138" y="105"/>
                    <a:pt x="135" y="80"/>
                  </a:cubicBezTo>
                  <a:cubicBezTo>
                    <a:pt x="134" y="71"/>
                    <a:pt x="130" y="63"/>
                    <a:pt x="125" y="56"/>
                  </a:cubicBezTo>
                  <a:cubicBezTo>
                    <a:pt x="145" y="32"/>
                    <a:pt x="145" y="32"/>
                    <a:pt x="145" y="32"/>
                  </a:cubicBezTo>
                  <a:cubicBezTo>
                    <a:pt x="158" y="46"/>
                    <a:pt x="166" y="63"/>
                    <a:pt x="169" y="82"/>
                  </a:cubicBezTo>
                  <a:cubicBezTo>
                    <a:pt x="175" y="127"/>
                    <a:pt x="143" y="163"/>
                    <a:pt x="98" y="163"/>
                  </a:cubicBezTo>
                  <a:cubicBezTo>
                    <a:pt x="53" y="163"/>
                    <a:pt x="12" y="127"/>
                    <a:pt x="6" y="82"/>
                  </a:cubicBezTo>
                  <a:cubicBezTo>
                    <a:pt x="0" y="37"/>
                    <a:pt x="31" y="0"/>
                    <a:pt x="77" y="0"/>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976433" y="4512066"/>
              <a:ext cx="195167" cy="181737"/>
            </a:xfrm>
            <a:custGeom>
              <a:rect l="l" t="t" r="r" b="b"/>
              <a:pathLst>
                <a:path w="74" h="69">
                  <a:moveTo>
                    <a:pt x="42" y="69"/>
                  </a:moveTo>
                  <a:cubicBezTo>
                    <a:pt x="23" y="69"/>
                    <a:pt x="5" y="54"/>
                    <a:pt x="3" y="35"/>
                  </a:cubicBezTo>
                  <a:cubicBezTo>
                    <a:pt x="0" y="16"/>
                    <a:pt x="14" y="0"/>
                    <a:pt x="33" y="0"/>
                  </a:cubicBezTo>
                  <a:cubicBezTo>
                    <a:pt x="38" y="0"/>
                    <a:pt x="44" y="2"/>
                    <a:pt x="49" y="4"/>
                  </a:cubicBezTo>
                  <a:cubicBezTo>
                    <a:pt x="48" y="6"/>
                    <a:pt x="48" y="9"/>
                    <a:pt x="49" y="11"/>
                  </a:cubicBezTo>
                  <a:cubicBezTo>
                    <a:pt x="36" y="30"/>
                    <a:pt x="36" y="30"/>
                    <a:pt x="36" y="30"/>
                  </a:cubicBezTo>
                  <a:cubicBezTo>
                    <a:pt x="42" y="35"/>
                    <a:pt x="42" y="35"/>
                    <a:pt x="42" y="35"/>
                  </a:cubicBezTo>
                  <a:cubicBezTo>
                    <a:pt x="59" y="20"/>
                    <a:pt x="59" y="20"/>
                    <a:pt x="59" y="20"/>
                  </a:cubicBezTo>
                  <a:cubicBezTo>
                    <a:pt x="59" y="20"/>
                    <a:pt x="60" y="20"/>
                    <a:pt x="60" y="20"/>
                  </a:cubicBezTo>
                  <a:cubicBezTo>
                    <a:pt x="62" y="20"/>
                    <a:pt x="64" y="19"/>
                    <a:pt x="66" y="18"/>
                  </a:cubicBezTo>
                  <a:cubicBezTo>
                    <a:pt x="69" y="23"/>
                    <a:pt x="71" y="29"/>
                    <a:pt x="72" y="35"/>
                  </a:cubicBezTo>
                  <a:cubicBezTo>
                    <a:pt x="74" y="54"/>
                    <a:pt x="61" y="69"/>
                    <a:pt x="42" y="69"/>
                  </a:cubicBez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084541" y="4461869"/>
              <a:ext cx="113728" cy="129349"/>
            </a:xfrm>
            <a:custGeom>
              <a:rect l="l" t="t" r="r" b="b"/>
              <a:pathLst>
                <a:path w="43" h="49">
                  <a:moveTo>
                    <a:pt x="13" y="31"/>
                  </a:moveTo>
                  <a:cubicBezTo>
                    <a:pt x="11" y="28"/>
                    <a:pt x="12" y="25"/>
                    <a:pt x="14" y="22"/>
                  </a:cubicBezTo>
                  <a:cubicBezTo>
                    <a:pt x="32" y="0"/>
                    <a:pt x="32" y="0"/>
                    <a:pt x="32" y="0"/>
                  </a:cubicBezTo>
                  <a:cubicBezTo>
                    <a:pt x="43" y="9"/>
                    <a:pt x="43" y="9"/>
                    <a:pt x="43" y="9"/>
                  </a:cubicBezTo>
                  <a:cubicBezTo>
                    <a:pt x="24" y="32"/>
                    <a:pt x="24" y="32"/>
                    <a:pt x="24" y="32"/>
                  </a:cubicBezTo>
                  <a:cubicBezTo>
                    <a:pt x="22" y="34"/>
                    <a:pt x="19" y="35"/>
                    <a:pt x="17" y="34"/>
                  </a:cubicBezTo>
                  <a:cubicBezTo>
                    <a:pt x="1" y="49"/>
                    <a:pt x="1" y="49"/>
                    <a:pt x="1" y="49"/>
                  </a:cubicBezTo>
                  <a:cubicBezTo>
                    <a:pt x="0" y="48"/>
                    <a:pt x="0" y="48"/>
                    <a:pt x="0" y="48"/>
                  </a:cubicBezTo>
                  <a:lnTo>
                    <a:pt x="13" y="31"/>
                  </a:lnTo>
                  <a:close/>
                </a:path>
              </a:pathLst>
            </a:custGeom>
            <a:solidFill>
              <a:schemeClr val="accent4">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3390861" y="2655299"/>
            <a:ext cx="559445" cy="701973"/>
            <a:chOff x="3390861" y="2655299"/>
            <a:chExt cx="559445" cy="701973"/>
          </a:xfrm>
        </p:grpSpPr>
        <p:sp>
          <p:nvSpPr>
            <p:cNvPr id="18" name="Freeform 18"/>
            <p:cNvSpPr/>
            <p:nvPr/>
          </p:nvSpPr>
          <p:spPr>
            <a:xfrm>
              <a:off x="3782073" y="2655299"/>
              <a:ext cx="168233" cy="183703"/>
            </a:xfrm>
            <a:custGeom>
              <a:rect l="l" t="t" r="r" b="b"/>
              <a:pathLst>
                <a:path w="125" h="140">
                  <a:moveTo>
                    <a:pt x="0" y="57"/>
                  </a:moveTo>
                  <a:lnTo>
                    <a:pt x="48" y="0"/>
                  </a:lnTo>
                  <a:lnTo>
                    <a:pt x="126" y="85"/>
                  </a:lnTo>
                  <a:lnTo>
                    <a:pt x="78" y="140"/>
                  </a:lnTo>
                  <a:lnTo>
                    <a:pt x="0" y="57"/>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3564454" y="2751018"/>
              <a:ext cx="296432" cy="326720"/>
            </a:xfrm>
            <a:custGeom>
              <a:rect l="l" t="t" r="r" b="b"/>
              <a:pathLst>
                <a:path w="94" h="105">
                  <a:moveTo>
                    <a:pt x="70" y="0"/>
                  </a:moveTo>
                  <a:cubicBezTo>
                    <a:pt x="63" y="9"/>
                    <a:pt x="63" y="9"/>
                    <a:pt x="63" y="9"/>
                  </a:cubicBezTo>
                  <a:cubicBezTo>
                    <a:pt x="21" y="30"/>
                    <a:pt x="21" y="30"/>
                    <a:pt x="21" y="30"/>
                  </a:cubicBezTo>
                  <a:cubicBezTo>
                    <a:pt x="20" y="30"/>
                    <a:pt x="14" y="33"/>
                    <a:pt x="12" y="37"/>
                  </a:cubicBezTo>
                  <a:cubicBezTo>
                    <a:pt x="10" y="40"/>
                    <a:pt x="2" y="67"/>
                    <a:pt x="1" y="70"/>
                  </a:cubicBezTo>
                  <a:cubicBezTo>
                    <a:pt x="0" y="71"/>
                    <a:pt x="0" y="75"/>
                    <a:pt x="0" y="77"/>
                  </a:cubicBezTo>
                  <a:cubicBezTo>
                    <a:pt x="0" y="78"/>
                    <a:pt x="2" y="93"/>
                    <a:pt x="3" y="102"/>
                  </a:cubicBezTo>
                  <a:cubicBezTo>
                    <a:pt x="3" y="103"/>
                    <a:pt x="3" y="103"/>
                    <a:pt x="3" y="103"/>
                  </a:cubicBezTo>
                  <a:cubicBezTo>
                    <a:pt x="3" y="103"/>
                    <a:pt x="3" y="103"/>
                    <a:pt x="3" y="103"/>
                  </a:cubicBezTo>
                  <a:cubicBezTo>
                    <a:pt x="3" y="103"/>
                    <a:pt x="3" y="104"/>
                    <a:pt x="4" y="105"/>
                  </a:cubicBezTo>
                  <a:cubicBezTo>
                    <a:pt x="4" y="81"/>
                    <a:pt x="4" y="81"/>
                    <a:pt x="4" y="81"/>
                  </a:cubicBezTo>
                  <a:cubicBezTo>
                    <a:pt x="20" y="81"/>
                    <a:pt x="20" y="81"/>
                    <a:pt x="20" y="81"/>
                  </a:cubicBezTo>
                  <a:cubicBezTo>
                    <a:pt x="20" y="75"/>
                    <a:pt x="20" y="75"/>
                    <a:pt x="20" y="75"/>
                  </a:cubicBezTo>
                  <a:cubicBezTo>
                    <a:pt x="30" y="58"/>
                    <a:pt x="30" y="58"/>
                    <a:pt x="30" y="58"/>
                  </a:cubicBezTo>
                  <a:cubicBezTo>
                    <a:pt x="32" y="59"/>
                    <a:pt x="37" y="61"/>
                    <a:pt x="40" y="62"/>
                  </a:cubicBezTo>
                  <a:cubicBezTo>
                    <a:pt x="39" y="64"/>
                    <a:pt x="37" y="68"/>
                    <a:pt x="37" y="69"/>
                  </a:cubicBezTo>
                  <a:cubicBezTo>
                    <a:pt x="36" y="71"/>
                    <a:pt x="30" y="78"/>
                    <a:pt x="27" y="83"/>
                  </a:cubicBezTo>
                  <a:cubicBezTo>
                    <a:pt x="25" y="85"/>
                    <a:pt x="24" y="90"/>
                    <a:pt x="28" y="93"/>
                  </a:cubicBezTo>
                  <a:cubicBezTo>
                    <a:pt x="29" y="94"/>
                    <a:pt x="31" y="95"/>
                    <a:pt x="33" y="95"/>
                  </a:cubicBezTo>
                  <a:cubicBezTo>
                    <a:pt x="37" y="95"/>
                    <a:pt x="41" y="92"/>
                    <a:pt x="41" y="92"/>
                  </a:cubicBezTo>
                  <a:cubicBezTo>
                    <a:pt x="41" y="92"/>
                    <a:pt x="41" y="92"/>
                    <a:pt x="41" y="92"/>
                  </a:cubicBezTo>
                  <a:cubicBezTo>
                    <a:pt x="41" y="92"/>
                    <a:pt x="41" y="92"/>
                    <a:pt x="41" y="92"/>
                  </a:cubicBezTo>
                  <a:cubicBezTo>
                    <a:pt x="41" y="91"/>
                    <a:pt x="56" y="74"/>
                    <a:pt x="63" y="71"/>
                  </a:cubicBezTo>
                  <a:cubicBezTo>
                    <a:pt x="69" y="68"/>
                    <a:pt x="87" y="54"/>
                    <a:pt x="87" y="36"/>
                  </a:cubicBezTo>
                  <a:cubicBezTo>
                    <a:pt x="94" y="26"/>
                    <a:pt x="94" y="26"/>
                    <a:pt x="94" y="26"/>
                  </a:cubicBezTo>
                  <a:lnTo>
                    <a:pt x="7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390861" y="3012170"/>
              <a:ext cx="467288" cy="345102"/>
            </a:xfrm>
            <a:custGeom>
              <a:rect l="l" t="t" r="r" b="b"/>
              <a:pathLst>
                <a:path w="148" h="110">
                  <a:moveTo>
                    <a:pt x="124" y="49"/>
                  </a:moveTo>
                  <a:cubicBezTo>
                    <a:pt x="124" y="104"/>
                    <a:pt x="124" y="104"/>
                    <a:pt x="124" y="104"/>
                  </a:cubicBezTo>
                  <a:cubicBezTo>
                    <a:pt x="117" y="104"/>
                    <a:pt x="117" y="104"/>
                    <a:pt x="117" y="104"/>
                  </a:cubicBezTo>
                  <a:cubicBezTo>
                    <a:pt x="117" y="29"/>
                    <a:pt x="117" y="29"/>
                    <a:pt x="117" y="29"/>
                  </a:cubicBezTo>
                  <a:cubicBezTo>
                    <a:pt x="93" y="29"/>
                    <a:pt x="93" y="29"/>
                    <a:pt x="93" y="29"/>
                  </a:cubicBezTo>
                  <a:cubicBezTo>
                    <a:pt x="93" y="104"/>
                    <a:pt x="93" y="104"/>
                    <a:pt x="93" y="104"/>
                  </a:cubicBezTo>
                  <a:cubicBezTo>
                    <a:pt x="86" y="104"/>
                    <a:pt x="86" y="104"/>
                    <a:pt x="86" y="104"/>
                  </a:cubicBezTo>
                  <a:cubicBezTo>
                    <a:pt x="86" y="14"/>
                    <a:pt x="86" y="14"/>
                    <a:pt x="86" y="14"/>
                  </a:cubicBezTo>
                  <a:cubicBezTo>
                    <a:pt x="83" y="13"/>
                    <a:pt x="81" y="12"/>
                    <a:pt x="80" y="10"/>
                  </a:cubicBezTo>
                  <a:cubicBezTo>
                    <a:pt x="77" y="7"/>
                    <a:pt x="77" y="3"/>
                    <a:pt x="78" y="0"/>
                  </a:cubicBezTo>
                  <a:cubicBezTo>
                    <a:pt x="62" y="0"/>
                    <a:pt x="62" y="0"/>
                    <a:pt x="62" y="0"/>
                  </a:cubicBezTo>
                  <a:cubicBezTo>
                    <a:pt x="62" y="104"/>
                    <a:pt x="62" y="104"/>
                    <a:pt x="62" y="104"/>
                  </a:cubicBezTo>
                  <a:cubicBezTo>
                    <a:pt x="55" y="104"/>
                    <a:pt x="55" y="104"/>
                    <a:pt x="55" y="104"/>
                  </a:cubicBezTo>
                  <a:cubicBezTo>
                    <a:pt x="55" y="36"/>
                    <a:pt x="55" y="36"/>
                    <a:pt x="55" y="36"/>
                  </a:cubicBezTo>
                  <a:cubicBezTo>
                    <a:pt x="31" y="36"/>
                    <a:pt x="31" y="36"/>
                    <a:pt x="31" y="36"/>
                  </a:cubicBezTo>
                  <a:cubicBezTo>
                    <a:pt x="31" y="104"/>
                    <a:pt x="31" y="104"/>
                    <a:pt x="31" y="104"/>
                  </a:cubicBezTo>
                  <a:cubicBezTo>
                    <a:pt x="24" y="104"/>
                    <a:pt x="24" y="104"/>
                    <a:pt x="24" y="104"/>
                  </a:cubicBezTo>
                  <a:cubicBezTo>
                    <a:pt x="24" y="66"/>
                    <a:pt x="24" y="66"/>
                    <a:pt x="24" y="66"/>
                  </a:cubicBezTo>
                  <a:cubicBezTo>
                    <a:pt x="0" y="66"/>
                    <a:pt x="0" y="66"/>
                    <a:pt x="0" y="66"/>
                  </a:cubicBezTo>
                  <a:cubicBezTo>
                    <a:pt x="0" y="104"/>
                    <a:pt x="0" y="104"/>
                    <a:pt x="0" y="104"/>
                  </a:cubicBezTo>
                  <a:cubicBezTo>
                    <a:pt x="0" y="111"/>
                    <a:pt x="0" y="111"/>
                    <a:pt x="0" y="111"/>
                  </a:cubicBezTo>
                  <a:cubicBezTo>
                    <a:pt x="148" y="111"/>
                    <a:pt x="148" y="111"/>
                    <a:pt x="148" y="111"/>
                  </a:cubicBezTo>
                  <a:cubicBezTo>
                    <a:pt x="148" y="104"/>
                    <a:pt x="148" y="104"/>
                    <a:pt x="148" y="104"/>
                  </a:cubicBezTo>
                  <a:cubicBezTo>
                    <a:pt x="148" y="49"/>
                    <a:pt x="148" y="49"/>
                    <a:pt x="148" y="49"/>
                  </a:cubicBezTo>
                  <a:lnTo>
                    <a:pt x="124" y="49"/>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投标费用</a:t>
              </a:r>
            </a:p>
          </p:txBody>
        </p:sp>
      </p:grpSp>
      <p:grpSp>
        <p:nvGrpSpPr>
          <p:cNvPr id="43" name="Group 43"/>
          <p:cNvGrpSpPr/>
          <p:nvPr/>
        </p:nvGrpSpPr>
        <p:grpSpPr>
          <a:xfrm>
            <a:off x="7809821" y="1823726"/>
            <a:ext cx="3286271" cy="1875094"/>
            <a:chOff x="7809821" y="1823726"/>
            <a:chExt cx="3286271" cy="1875094"/>
          </a:xfrm>
        </p:grpSpPr>
        <p:sp>
          <p:nvSpPr>
            <p:cNvPr id="44" name="TextBox 44"/>
            <p:cNvSpPr txBox="1"/>
            <p:nvPr/>
          </p:nvSpPr>
          <p:spPr>
            <a:xfrm>
              <a:off x="7809821" y="1823726"/>
              <a:ext cx="3286271" cy="187509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投标人在递交投标文件时，需缴纳人民币XX元的投标费用，用于补偿招标方为组织本次招标所产生的相关费用。</a:t>
              </a:r>
            </a:p>
          </p:txBody>
        </p:sp>
      </p:grpSp>
      <p:grpSp>
        <p:nvGrpSpPr>
          <p:cNvPr id="45" name="Group 45"/>
          <p:cNvGrpSpPr/>
          <p:nvPr/>
        </p:nvGrpSpPr>
        <p:grpSpPr>
          <a:xfrm>
            <a:off x="7809821" y="4249198"/>
            <a:ext cx="3286271" cy="1875094"/>
            <a:chOff x="7809821" y="4249198"/>
            <a:chExt cx="3286271" cy="1875094"/>
          </a:xfrm>
        </p:grpSpPr>
        <p:sp>
          <p:nvSpPr>
            <p:cNvPr id="46" name="TextBox 46"/>
            <p:cNvSpPr txBox="1"/>
            <p:nvPr/>
          </p:nvSpPr>
          <p:spPr>
            <a:xfrm>
              <a:off x="7809821" y="4249198"/>
              <a:ext cx="3286271" cy="1875094"/>
            </a:xfrm>
            <a:prstGeom prst="rect">
              <a:avLst/>
            </a:prstGeom>
          </p:spPr>
          <p:txBody>
            <a:bodyPr vert="horz" wrap="square" lIns="66008" tIns="33052" rIns="66008" bIns="33052"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投标费用不退还，未缴纳投标费用的投标文件将被拒绝。</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a:off x="6670291" y="3742977"/>
            <a:ext cx="1631969" cy="672075"/>
          </a:xfrm>
          <a:prstGeom prst="line">
            <a:avLst/>
          </a:prstGeom>
          <a:ln w="9525">
            <a:solidFill>
              <a:srgbClr val="0A6446">
                <a:alpha val="100000"/>
              </a:srgbClr>
            </a:solidFill>
            <a:prstDash val="dash"/>
          </a:ln>
        </p:spPr>
      </p:cxnSp>
      <p:cxnSp>
        <p:nvCxnSpPr>
          <p:cNvPr id="3" name="Connector 3"/>
          <p:cNvCxnSpPr/>
          <p:nvPr/>
        </p:nvCxnSpPr>
        <p:spPr>
          <a:xfrm flipV="1">
            <a:off x="6670291" y="2014785"/>
            <a:ext cx="1631969" cy="672075"/>
          </a:xfrm>
          <a:prstGeom prst="line">
            <a:avLst/>
          </a:prstGeom>
          <a:ln w="9525">
            <a:solidFill>
              <a:srgbClr val="0A6446">
                <a:alpha val="100000"/>
              </a:srgbClr>
            </a:solidFill>
            <a:prstDash val="dash"/>
          </a:ln>
        </p:spPr>
      </p:cxnSp>
      <p:cxnSp>
        <p:nvCxnSpPr>
          <p:cNvPr id="4" name="Connector 4"/>
          <p:cNvCxnSpPr/>
          <p:nvPr/>
        </p:nvCxnSpPr>
        <p:spPr>
          <a:xfrm flipH="1" flipV="1">
            <a:off x="3776689" y="2110795"/>
            <a:ext cx="1645627" cy="576064"/>
          </a:xfrm>
          <a:prstGeom prst="line">
            <a:avLst/>
          </a:prstGeom>
          <a:ln w="9525">
            <a:solidFill>
              <a:srgbClr val="0A6446">
                <a:alpha val="100000"/>
              </a:srgbClr>
            </a:solidFill>
            <a:prstDash val="dash"/>
          </a:ln>
        </p:spPr>
      </p:cxnSp>
      <p:cxnSp>
        <p:nvCxnSpPr>
          <p:cNvPr id="5" name="Connector 5"/>
          <p:cNvCxnSpPr/>
          <p:nvPr/>
        </p:nvCxnSpPr>
        <p:spPr>
          <a:xfrm flipH="1">
            <a:off x="3776689" y="3742977"/>
            <a:ext cx="1645627" cy="672075"/>
          </a:xfrm>
          <a:prstGeom prst="line">
            <a:avLst/>
          </a:prstGeom>
          <a:ln w="9525">
            <a:solidFill>
              <a:srgbClr val="0A6446">
                <a:alpha val="100000"/>
              </a:srgbClr>
            </a:solidFill>
            <a:prstDash val="dash"/>
          </a:ln>
        </p:spPr>
      </p:cxnSp>
      <p:grpSp>
        <p:nvGrpSpPr>
          <p:cNvPr id="6" name="Group 6"/>
          <p:cNvGrpSpPr/>
          <p:nvPr/>
        </p:nvGrpSpPr>
        <p:grpSpPr>
          <a:xfrm>
            <a:off x="2734342" y="1420368"/>
            <a:ext cx="1042321" cy="1042416"/>
            <a:chOff x="2734342" y="1420368"/>
            <a:chExt cx="1042321" cy="1042416"/>
          </a:xfrm>
        </p:grpSpPr>
        <p:sp>
          <p:nvSpPr>
            <p:cNvPr id="7" name="AutoShape 7"/>
            <p:cNvSpPr/>
            <p:nvPr/>
          </p:nvSpPr>
          <p:spPr>
            <a:xfrm>
              <a:off x="2734342" y="1420368"/>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8" name="Group 8"/>
          <p:cNvGrpSpPr/>
          <p:nvPr/>
        </p:nvGrpSpPr>
        <p:grpSpPr>
          <a:xfrm>
            <a:off x="2734342" y="4030980"/>
            <a:ext cx="1042321" cy="1042416"/>
            <a:chOff x="2734342" y="4030980"/>
            <a:chExt cx="1042321" cy="1042416"/>
          </a:xfrm>
        </p:grpSpPr>
        <p:sp>
          <p:nvSpPr>
            <p:cNvPr id="9" name="AutoShape 9"/>
            <p:cNvSpPr/>
            <p:nvPr/>
          </p:nvSpPr>
          <p:spPr>
            <a:xfrm>
              <a:off x="2734342" y="4030980"/>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0" name="Group 10"/>
          <p:cNvGrpSpPr/>
          <p:nvPr/>
        </p:nvGrpSpPr>
        <p:grpSpPr>
          <a:xfrm>
            <a:off x="8398288" y="1431608"/>
            <a:ext cx="1042321" cy="1042416"/>
            <a:chOff x="8398288" y="1431608"/>
            <a:chExt cx="1042321" cy="1042416"/>
          </a:xfrm>
        </p:grpSpPr>
        <p:sp>
          <p:nvSpPr>
            <p:cNvPr id="11" name="AutoShape 11"/>
            <p:cNvSpPr/>
            <p:nvPr/>
          </p:nvSpPr>
          <p:spPr>
            <a:xfrm>
              <a:off x="8398288" y="1431608"/>
              <a:ext cx="1042321" cy="10424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2" name="Group 12"/>
          <p:cNvGrpSpPr/>
          <p:nvPr/>
        </p:nvGrpSpPr>
        <p:grpSpPr>
          <a:xfrm>
            <a:off x="8398288" y="4042220"/>
            <a:ext cx="1042321" cy="1042416"/>
            <a:chOff x="8398288" y="4042220"/>
            <a:chExt cx="1042321" cy="1042416"/>
          </a:xfrm>
        </p:grpSpPr>
        <p:sp>
          <p:nvSpPr>
            <p:cNvPr id="13" name="AutoShape 13"/>
            <p:cNvSpPr/>
            <p:nvPr/>
          </p:nvSpPr>
          <p:spPr>
            <a:xfrm>
              <a:off x="8398288" y="4042220"/>
              <a:ext cx="1042321" cy="1042416"/>
            </a:xfrm>
            <a:prstGeom prst="ellipse">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Freeform 14"/>
          <p:cNvSpPr/>
          <p:nvPr/>
        </p:nvSpPr>
        <p:spPr>
          <a:xfrm>
            <a:off x="5202215" y="2324886"/>
            <a:ext cx="720631" cy="720631"/>
          </a:xfrm>
          <a:custGeom>
            <a:rect l="l" t="t" r="r" b="b"/>
            <a:pathLst>
              <a:path w="1090749" h="1090749">
                <a:moveTo>
                  <a:pt x="1090749" y="0"/>
                </a:moveTo>
                <a:lnTo>
                  <a:pt x="1090749" y="520353"/>
                </a:lnTo>
                <a:lnTo>
                  <a:pt x="1054097" y="529777"/>
                </a:lnTo>
                <a:cubicBezTo>
                  <a:pt x="804459" y="607423"/>
                  <a:pt x="607423" y="804459"/>
                  <a:pt x="529777" y="1054097"/>
                </a:cubicBezTo>
                <a:lnTo>
                  <a:pt x="520353" y="1090749"/>
                </a:lnTo>
                <a:lnTo>
                  <a:pt x="0" y="1090749"/>
                </a:lnTo>
                <a:lnTo>
                  <a:pt x="9646" y="1027542"/>
                </a:lnTo>
                <a:cubicBezTo>
                  <a:pt x="114196" y="516617"/>
                  <a:pt x="516617" y="114196"/>
                  <a:pt x="1027542" y="9646"/>
                </a:cubicBezTo>
                <a:lnTo>
                  <a:pt x="1090749"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6187678" y="2324886"/>
            <a:ext cx="720631" cy="720631"/>
          </a:xfrm>
          <a:custGeom>
            <a:rect l="l" t="t" r="r" b="b"/>
            <a:pathLst>
              <a:path w="1090749" h="1090749">
                <a:moveTo>
                  <a:pt x="0" y="0"/>
                </a:moveTo>
                <a:lnTo>
                  <a:pt x="63206" y="9646"/>
                </a:lnTo>
                <a:cubicBezTo>
                  <a:pt x="574131" y="114196"/>
                  <a:pt x="976552" y="516617"/>
                  <a:pt x="1081102" y="1027542"/>
                </a:cubicBezTo>
                <a:lnTo>
                  <a:pt x="1090749" y="1090749"/>
                </a:lnTo>
                <a:lnTo>
                  <a:pt x="570395" y="1090749"/>
                </a:lnTo>
                <a:lnTo>
                  <a:pt x="560971" y="1054097"/>
                </a:lnTo>
                <a:cubicBezTo>
                  <a:pt x="483326" y="804459"/>
                  <a:pt x="286290" y="607423"/>
                  <a:pt x="36651" y="529777"/>
                </a:cubicBezTo>
                <a:lnTo>
                  <a:pt x="0" y="520353"/>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5202215" y="3310349"/>
            <a:ext cx="720631" cy="720631"/>
          </a:xfrm>
          <a:custGeom>
            <a:rect l="l" t="t" r="r" b="b"/>
            <a:pathLst>
              <a:path w="1090749" h="1090749">
                <a:moveTo>
                  <a:pt x="0" y="0"/>
                </a:moveTo>
                <a:lnTo>
                  <a:pt x="520353" y="0"/>
                </a:lnTo>
                <a:lnTo>
                  <a:pt x="529777" y="36651"/>
                </a:lnTo>
                <a:cubicBezTo>
                  <a:pt x="607423" y="286290"/>
                  <a:pt x="804459" y="483326"/>
                  <a:pt x="1054097" y="560971"/>
                </a:cubicBezTo>
                <a:lnTo>
                  <a:pt x="1090749" y="570395"/>
                </a:lnTo>
                <a:lnTo>
                  <a:pt x="1090749" y="1090749"/>
                </a:lnTo>
                <a:lnTo>
                  <a:pt x="1027542" y="1081102"/>
                </a:lnTo>
                <a:cubicBezTo>
                  <a:pt x="516617" y="976552"/>
                  <a:pt x="114196" y="574131"/>
                  <a:pt x="9646" y="63206"/>
                </a:cubic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6187678" y="3310349"/>
            <a:ext cx="720631" cy="720631"/>
          </a:xfrm>
          <a:custGeom>
            <a:rect l="l" t="t" r="r" b="b"/>
            <a:pathLst>
              <a:path w="1090748" h="1090748">
                <a:moveTo>
                  <a:pt x="570395" y="0"/>
                </a:moveTo>
                <a:lnTo>
                  <a:pt x="1090748" y="0"/>
                </a:lnTo>
                <a:lnTo>
                  <a:pt x="1081102" y="63206"/>
                </a:lnTo>
                <a:cubicBezTo>
                  <a:pt x="976552" y="574131"/>
                  <a:pt x="574131" y="976552"/>
                  <a:pt x="63206" y="1081102"/>
                </a:cubicBezTo>
                <a:lnTo>
                  <a:pt x="0" y="1090748"/>
                </a:lnTo>
                <a:lnTo>
                  <a:pt x="0" y="570395"/>
                </a:lnTo>
                <a:lnTo>
                  <a:pt x="36651" y="560971"/>
                </a:lnTo>
                <a:cubicBezTo>
                  <a:pt x="286290" y="483326"/>
                  <a:pt x="483326" y="286290"/>
                  <a:pt x="560971" y="36651"/>
                </a:cubicBezTo>
                <a:lnTo>
                  <a:pt x="570395" y="0"/>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3010349" y="1696423"/>
            <a:ext cx="490307" cy="490307"/>
          </a:xfrm>
          <a:custGeom>
            <a:rect l="l" t="t" r="r" b="b"/>
            <a:pathLst>
              <a:path w="304800" h="304800">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close/>
                <a:moveTo>
                  <a:pt x="128778" y="222723"/>
                </a:moveTo>
                <a:lnTo>
                  <a:pt x="58655" y="152591"/>
                </a:lnTo>
                <a:lnTo>
                  <a:pt x="85592" y="125654"/>
                </a:lnTo>
                <a:lnTo>
                  <a:pt x="128768" y="168850"/>
                </a:lnTo>
                <a:lnTo>
                  <a:pt x="220370" y="77248"/>
                </a:lnTo>
                <a:lnTo>
                  <a:pt x="247307" y="104184"/>
                </a:lnTo>
                <a:lnTo>
                  <a:pt x="128778" y="222723"/>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Freeform 19"/>
          <p:cNvSpPr/>
          <p:nvPr/>
        </p:nvSpPr>
        <p:spPr>
          <a:xfrm>
            <a:off x="8674179" y="1696307"/>
            <a:ext cx="490538" cy="490538"/>
          </a:xfrm>
          <a:custGeom>
            <a:rect l="l" t="t" r="r" b="b"/>
            <a:pathLst>
              <a:path w="304800" h="304800">
                <a:moveTo>
                  <a:pt x="57150" y="114300"/>
                </a:moveTo>
                <a:lnTo>
                  <a:pt x="0" y="171450"/>
                </a:lnTo>
                <a:lnTo>
                  <a:pt x="114300" y="285750"/>
                </a:lnTo>
                <a:lnTo>
                  <a:pt x="304800" y="95250"/>
                </a:lnTo>
                <a:lnTo>
                  <a:pt x="247650" y="38100"/>
                </a:lnTo>
                <a:lnTo>
                  <a:pt x="114300" y="1714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Freeform 20"/>
          <p:cNvSpPr/>
          <p:nvPr/>
        </p:nvSpPr>
        <p:spPr>
          <a:xfrm>
            <a:off x="3010233" y="4306919"/>
            <a:ext cx="490538" cy="490538"/>
          </a:xfrm>
          <a:custGeom>
            <a:rect l="l" t="t" r="r" b="b"/>
            <a:pathLst>
              <a:path w="304800" h="304800">
                <a:moveTo>
                  <a:pt x="152400" y="38100"/>
                </a:moveTo>
                <a:cubicBezTo>
                  <a:pt x="215427" y="38100"/>
                  <a:pt x="266700" y="89373"/>
                  <a:pt x="266700" y="152400"/>
                </a:cubicBezTo>
                <a:cubicBezTo>
                  <a:pt x="266700" y="215427"/>
                  <a:pt x="215427" y="266700"/>
                  <a:pt x="152400" y="266700"/>
                </a:cubicBezTo>
                <a:cubicBezTo>
                  <a:pt x="89373" y="266700"/>
                  <a:pt x="38100" y="215427"/>
                  <a:pt x="38100" y="152400"/>
                </a:cubicBezTo>
                <a:cubicBezTo>
                  <a:pt x="38100" y="89373"/>
                  <a:pt x="89373" y="38100"/>
                  <a:pt x="152400" y="38100"/>
                </a:cubicBezTo>
                <a:moveTo>
                  <a:pt x="152400" y="0"/>
                </a:moveTo>
                <a:cubicBezTo>
                  <a:pt x="68237" y="0"/>
                  <a:pt x="0" y="68237"/>
                  <a:pt x="0" y="152400"/>
                </a:cubicBezTo>
                <a:cubicBezTo>
                  <a:pt x="0" y="236563"/>
                  <a:pt x="68237" y="304800"/>
                  <a:pt x="152400" y="304800"/>
                </a:cubicBezTo>
                <a:cubicBezTo>
                  <a:pt x="236563" y="304800"/>
                  <a:pt x="304800" y="236563"/>
                  <a:pt x="304800" y="152400"/>
                </a:cubicBezTo>
                <a:cubicBezTo>
                  <a:pt x="304800" y="68237"/>
                  <a:pt x="236563" y="0"/>
                  <a:pt x="152400" y="0"/>
                </a:cubicBezTo>
                <a:lnTo>
                  <a:pt x="152400" y="0"/>
                </a:lnTo>
                <a:close/>
                <a:moveTo>
                  <a:pt x="204045" y="176955"/>
                </a:moveTo>
                <a:lnTo>
                  <a:pt x="171450" y="144323"/>
                </a:lnTo>
                <a:lnTo>
                  <a:pt x="171450" y="76200"/>
                </a:lnTo>
                <a:lnTo>
                  <a:pt x="133131" y="76200"/>
                </a:lnTo>
                <a:lnTo>
                  <a:pt x="133131" y="152324"/>
                </a:lnTo>
                <a:cubicBezTo>
                  <a:pt x="133131" y="158058"/>
                  <a:pt x="135769" y="163001"/>
                  <a:pt x="139751" y="166535"/>
                </a:cubicBezTo>
                <a:lnTo>
                  <a:pt x="177108" y="203892"/>
                </a:lnTo>
                <a:lnTo>
                  <a:pt x="204045" y="176955"/>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Freeform 21"/>
          <p:cNvSpPr/>
          <p:nvPr/>
        </p:nvSpPr>
        <p:spPr>
          <a:xfrm>
            <a:off x="8674179" y="4306919"/>
            <a:ext cx="490538" cy="490538"/>
          </a:xfrm>
          <a:custGeom>
            <a:rect l="l" t="t" r="r" b="b"/>
            <a:pathLst>
              <a:path w="323850" h="304800">
                <a:moveTo>
                  <a:pt x="265490" y="266700"/>
                </a:moveTo>
                <a:cubicBezTo>
                  <a:pt x="265490" y="266700"/>
                  <a:pt x="318068" y="266757"/>
                  <a:pt x="325450" y="215313"/>
                </a:cubicBezTo>
                <a:cubicBezTo>
                  <a:pt x="328965" y="159058"/>
                  <a:pt x="274625" y="147971"/>
                  <a:pt x="274625" y="147971"/>
                </a:cubicBezTo>
                <a:cubicBezTo>
                  <a:pt x="274625" y="147971"/>
                  <a:pt x="280807" y="64694"/>
                  <a:pt x="204511" y="55197"/>
                </a:cubicBezTo>
                <a:cubicBezTo>
                  <a:pt x="139122" y="48520"/>
                  <a:pt x="119224" y="109290"/>
                  <a:pt x="119224" y="109290"/>
                </a:cubicBezTo>
                <a:cubicBezTo>
                  <a:pt x="119224" y="109290"/>
                  <a:pt x="99527" y="90354"/>
                  <a:pt x="72809" y="105823"/>
                </a:cubicBezTo>
                <a:cubicBezTo>
                  <a:pt x="48892" y="120587"/>
                  <a:pt x="53121" y="147618"/>
                  <a:pt x="53121" y="147618"/>
                </a:cubicBezTo>
                <a:cubicBezTo>
                  <a:pt x="53121" y="147618"/>
                  <a:pt x="0" y="157944"/>
                  <a:pt x="0" y="212084"/>
                </a:cubicBezTo>
                <a:cubicBezTo>
                  <a:pt x="1191" y="266157"/>
                  <a:pt x="57693" y="266700"/>
                  <a:pt x="57693" y="266700"/>
                </a:cubicBezTo>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643475" y="2556545"/>
            <a:ext cx="2551945" cy="488972"/>
          </a:xfrm>
          <a:prstGeom prst="rect">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3" name="Group 23"/>
          <p:cNvGrpSpPr/>
          <p:nvPr/>
        </p:nvGrpSpPr>
        <p:grpSpPr>
          <a:xfrm>
            <a:off x="454963" y="93878"/>
            <a:ext cx="10641129" cy="914400"/>
            <a:chOff x="454963" y="93878"/>
            <a:chExt cx="10641129" cy="914400"/>
          </a:xfrm>
        </p:grpSpPr>
        <p:sp>
          <p:nvSpPr>
            <p:cNvPr id="24" name="AutoShape 2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TextBox 4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投标人资格要求</a:t>
              </a:r>
            </a:p>
          </p:txBody>
        </p:sp>
      </p:grpSp>
      <p:grpSp>
        <p:nvGrpSpPr>
          <p:cNvPr id="45" name="Group 45"/>
          <p:cNvGrpSpPr/>
          <p:nvPr/>
        </p:nvGrpSpPr>
        <p:grpSpPr>
          <a:xfrm>
            <a:off x="2100892" y="2655329"/>
            <a:ext cx="2309220" cy="1189048"/>
            <a:chOff x="2100892" y="2655329"/>
            <a:chExt cx="2309220" cy="1189048"/>
          </a:xfrm>
        </p:grpSpPr>
        <p:sp>
          <p:nvSpPr>
            <p:cNvPr id="46" name="TextBox 46"/>
            <p:cNvSpPr txBox="1"/>
            <p:nvPr/>
          </p:nvSpPr>
          <p:spPr>
            <a:xfrm>
              <a:off x="2100892"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投标人应具备相关资质和能力，能够独立承担拆除工程任务。</a:t>
              </a:r>
            </a:p>
          </p:txBody>
        </p:sp>
      </p:grpSp>
      <p:grpSp>
        <p:nvGrpSpPr>
          <p:cNvPr id="47" name="Group 47"/>
          <p:cNvGrpSpPr/>
          <p:nvPr/>
        </p:nvGrpSpPr>
        <p:grpSpPr>
          <a:xfrm>
            <a:off x="2100892" y="5218283"/>
            <a:ext cx="2309220" cy="1189048"/>
            <a:chOff x="2100892" y="5218283"/>
            <a:chExt cx="2309220" cy="1189048"/>
          </a:xfrm>
        </p:grpSpPr>
        <p:sp>
          <p:nvSpPr>
            <p:cNvPr id="48" name="TextBox 48"/>
            <p:cNvSpPr txBox="1"/>
            <p:nvPr/>
          </p:nvSpPr>
          <p:spPr>
            <a:xfrm>
              <a:off x="2100892"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投标人应具有良好的商业信誉和健全的财务会计制度。</a:t>
              </a:r>
            </a:p>
          </p:txBody>
        </p:sp>
      </p:grpSp>
      <p:grpSp>
        <p:nvGrpSpPr>
          <p:cNvPr id="49" name="Group 49"/>
          <p:cNvGrpSpPr/>
          <p:nvPr/>
        </p:nvGrpSpPr>
        <p:grpSpPr>
          <a:xfrm>
            <a:off x="7764838" y="2655329"/>
            <a:ext cx="2309220" cy="1189048"/>
            <a:chOff x="7764838" y="2655329"/>
            <a:chExt cx="2309220" cy="1189048"/>
          </a:xfrm>
        </p:grpSpPr>
        <p:sp>
          <p:nvSpPr>
            <p:cNvPr id="50" name="TextBox 50"/>
            <p:cNvSpPr txBox="1"/>
            <p:nvPr/>
          </p:nvSpPr>
          <p:spPr>
            <a:xfrm>
              <a:off x="7764838" y="2655329"/>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投标人应具备相应的安全生产许可证。</a:t>
              </a:r>
            </a:p>
          </p:txBody>
        </p:sp>
      </p:grpSp>
      <p:grpSp>
        <p:nvGrpSpPr>
          <p:cNvPr id="51" name="Group 51"/>
          <p:cNvGrpSpPr/>
          <p:nvPr/>
        </p:nvGrpSpPr>
        <p:grpSpPr>
          <a:xfrm>
            <a:off x="7764838" y="5218283"/>
            <a:ext cx="2309220" cy="1189048"/>
            <a:chOff x="7764838" y="5218283"/>
            <a:chExt cx="2309220" cy="1189048"/>
          </a:xfrm>
        </p:grpSpPr>
        <p:sp>
          <p:nvSpPr>
            <p:cNvPr id="52" name="TextBox 52"/>
            <p:cNvSpPr txBox="1"/>
            <p:nvPr/>
          </p:nvSpPr>
          <p:spPr>
            <a:xfrm>
              <a:off x="7764838" y="5218283"/>
              <a:ext cx="2309220" cy="1189048"/>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chemeClr val="dk1">
                      <a:alpha val="100000"/>
                    </a:schemeClr>
                  </a:solidFill>
                  <a:latin typeface="Microsoft Yahei"/>
                  <a:ea typeface="Microsoft Yahei"/>
                  <a:cs typeface="Microsoft Yahei"/>
                </a:rPr>
                <a:t>投标人应具有类似工程业绩，并能够提供相关证明材料。</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507874" y="6318935"/>
            <a:ext cx="701468" cy="12299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54963"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37715" y="6318935"/>
            <a:ext cx="122998" cy="12299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5" name="Connector 5"/>
          <p:cNvCxnSpPr/>
          <p:nvPr/>
        </p:nvCxnSpPr>
        <p:spPr>
          <a:xfrm>
            <a:off x="1209343" y="6393165"/>
            <a:ext cx="10991852" cy="0"/>
          </a:xfrm>
          <a:prstGeom prst="line">
            <a:avLst/>
          </a:prstGeom>
          <a:ln w="14288">
            <a:solidFill>
              <a:schemeClr val="accent2"/>
            </a:solidFill>
            <a:prstDash val="dash"/>
          </a:ln>
        </p:spPr>
        <p:style>
          <a:lnRef idx="0">
            <a:schemeClr val="accent2"/>
          </a:lnRef>
          <a:fillRef idx="1">
            <a:schemeClr val="accent2"/>
          </a:fillRef>
          <a:effectRef idx="0">
            <a:schemeClr val="accent2"/>
          </a:effectRef>
          <a:fontRef idx="minor">
            <a:schemeClr val="lt1"/>
          </a:fontRef>
        </p:style>
      </p:cxnSp>
      <p:sp>
        <p:nvSpPr>
          <p:cNvPr id="6" name="AutoShape 6"/>
          <p:cNvSpPr/>
          <p:nvPr/>
        </p:nvSpPr>
        <p:spPr>
          <a:xfrm>
            <a:off x="904945" y="1398355"/>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218874" y="2592503"/>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8" name="AutoShape 8"/>
          <p:cNvSpPr/>
          <p:nvPr/>
        </p:nvSpPr>
        <p:spPr>
          <a:xfrm>
            <a:off x="4503089" y="1424901"/>
            <a:ext cx="2590123" cy="1506389"/>
          </a:xfrm>
          <a:prstGeom prst="round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4817018" y="2619049"/>
            <a:ext cx="2871893" cy="3142827"/>
          </a:xfrm>
          <a:prstGeom prst="roundRect">
            <a:avLst/>
          </a:prstGeom>
          <a:solidFill>
            <a:schemeClr val="accent1">
              <a:lumMod val="20000"/>
              <a:lumOff val="80000"/>
              <a:alpha val="90000"/>
            </a:schemeClr>
          </a:solidFill>
          <a:ln w="19050">
            <a:solidFill>
              <a:schemeClr val="accent1">
                <a:alpha val="9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0" name="AutoShape 10"/>
          <p:cNvSpPr/>
          <p:nvPr/>
        </p:nvSpPr>
        <p:spPr>
          <a:xfrm>
            <a:off x="8201329" y="1424901"/>
            <a:ext cx="2590123" cy="150638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8515258" y="2619049"/>
            <a:ext cx="2871893" cy="3142827"/>
          </a:xfrm>
          <a:prstGeom prst="roundRect">
            <a:avLst/>
          </a:prstGeom>
          <a:solidFill>
            <a:schemeClr val="accent2">
              <a:lumMod val="20000"/>
              <a:lumOff val="80000"/>
              <a:alpha val="90000"/>
            </a:schemeClr>
          </a:solidFill>
          <a:ln w="19050">
            <a:solidFill>
              <a:schemeClr val="accent2">
                <a:alpha val="90000"/>
              </a:schemeClr>
            </a:solidFill>
            <a:prstDash val="solid"/>
          </a:ln>
        </p:spPr>
        <p:style>
          <a:lnRef idx="0">
            <a:schemeClr val="accent2"/>
          </a:lnRef>
          <a:fillRef idx="1">
            <a:schemeClr val="accent2"/>
          </a:fillRef>
          <a:effectRef idx="0">
            <a:schemeClr val="accent2"/>
          </a:effectRef>
          <a:fontRef idx="minor">
            <a:schemeClr val="lt1"/>
          </a:fontRef>
        </p:style>
        <p:txBody>
          <a:bodyPr/>
          <a:lstStyle>
            <a:defPPr>
              <a:defRPr lang="en-US"/>
            </a:defPPr>
            <a:lvl1pPr marL="0" algn="l" defTabSz="914400" rtl="0" eaLnBrk="1" latinLnBrk="0" hangingPunct="1">
              <a:defRPr sz="1800" kern="1200">
                <a:solidFill>
                  <a:srgbClr val="F4F7FF"/>
                </a:solidFill>
                <a:latin typeface="Calibri"/>
                <a:ea typeface="+mn-ea"/>
                <a:cs typeface="+mn-cs"/>
              </a:defRPr>
            </a:lvl1pPr>
            <a:lvl2pPr marL="457200" algn="l" defTabSz="914400" rtl="0" eaLnBrk="1" latinLnBrk="0" hangingPunct="1">
              <a:defRPr sz="1800" kern="1200">
                <a:solidFill>
                  <a:srgbClr val="F4F7FF"/>
                </a:solidFill>
                <a:latin typeface="Calibri"/>
                <a:ea typeface="+mn-ea"/>
                <a:cs typeface="+mn-cs"/>
              </a:defRPr>
            </a:lvl2pPr>
            <a:lvl3pPr marL="914400" algn="l" defTabSz="914400" rtl="0" eaLnBrk="1" latinLnBrk="0" hangingPunct="1">
              <a:defRPr sz="1800" kern="1200">
                <a:solidFill>
                  <a:srgbClr val="F4F7FF"/>
                </a:solidFill>
                <a:latin typeface="Calibri"/>
                <a:ea typeface="+mn-ea"/>
                <a:cs typeface="+mn-cs"/>
              </a:defRPr>
            </a:lvl3pPr>
            <a:lvl4pPr marL="1371600" algn="l" defTabSz="914400" rtl="0" eaLnBrk="1" latinLnBrk="0" hangingPunct="1">
              <a:defRPr sz="1800" kern="1200">
                <a:solidFill>
                  <a:srgbClr val="F4F7FF"/>
                </a:solidFill>
                <a:latin typeface="Calibri"/>
                <a:ea typeface="+mn-ea"/>
                <a:cs typeface="+mn-cs"/>
              </a:defRPr>
            </a:lvl4pPr>
            <a:lvl5pPr marL="1828800" algn="l" defTabSz="914400" rtl="0" eaLnBrk="1" latinLnBrk="0" hangingPunct="1">
              <a:defRPr sz="1800" kern="1200">
                <a:solidFill>
                  <a:srgbClr val="F4F7FF"/>
                </a:solidFill>
                <a:latin typeface="Calibri"/>
                <a:ea typeface="+mn-ea"/>
                <a:cs typeface="+mn-cs"/>
              </a:defRPr>
            </a:lvl5pPr>
            <a:lvl6pPr marL="2286000" algn="l" defTabSz="914400" rtl="0" eaLnBrk="1" latinLnBrk="0" hangingPunct="1">
              <a:defRPr sz="1800" kern="1200">
                <a:solidFill>
                  <a:srgbClr val="F4F7FF"/>
                </a:solidFill>
                <a:latin typeface="Calibri"/>
                <a:ea typeface="+mn-ea"/>
                <a:cs typeface="+mn-cs"/>
              </a:defRPr>
            </a:lvl6pPr>
            <a:lvl7pPr marL="2743200" algn="l" defTabSz="914400" rtl="0" eaLnBrk="1" latinLnBrk="0" hangingPunct="1">
              <a:defRPr sz="1800" kern="1200">
                <a:solidFill>
                  <a:srgbClr val="F4F7FF"/>
                </a:solidFill>
                <a:latin typeface="Calibri"/>
                <a:ea typeface="+mn-ea"/>
                <a:cs typeface="+mn-cs"/>
              </a:defRPr>
            </a:lvl7pPr>
            <a:lvl8pPr marL="3200400" algn="l" defTabSz="914400" rtl="0" eaLnBrk="1" latinLnBrk="0" hangingPunct="1">
              <a:defRPr sz="1800" kern="1200">
                <a:solidFill>
                  <a:srgbClr val="F4F7FF"/>
                </a:solidFill>
                <a:latin typeface="Calibri"/>
                <a:ea typeface="+mn-ea"/>
                <a:cs typeface="+mn-cs"/>
              </a:defRPr>
            </a:lvl8pPr>
            <a:lvl9pPr marL="3657600" algn="l" defTabSz="914400" rtl="0" eaLnBrk="1" latinLnBrk="0" hangingPunct="1">
              <a:defRPr sz="1800" kern="1200">
                <a:solidFill>
                  <a:srgbClr val="F4F7FF"/>
                </a:solidFill>
                <a:latin typeface="Calibri"/>
                <a:ea typeface="+mn-ea"/>
                <a:cs typeface="+mn-cs"/>
              </a:defRPr>
            </a:lvl9pPr>
          </a:lstStyle>
          <a:p/>
        </p:txBody>
      </p:sp>
      <p:sp>
        <p:nvSpPr>
          <p:cNvPr id="12" name="TextBox 12"/>
          <p:cNvSpPr txBox="1"/>
          <p:nvPr/>
        </p:nvSpPr>
        <p:spPr>
          <a:xfrm>
            <a:off x="1414251"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投标文件应按照规定的格式和要求填写，包括但不限于企业简介、资质证书、业绩证明材料、施工组织设计等内容。</a:t>
            </a:r>
          </a:p>
        </p:txBody>
      </p:sp>
      <p:sp>
        <p:nvSpPr>
          <p:cNvPr id="13" name="TextBox 13"/>
          <p:cNvSpPr txBox="1"/>
          <p:nvPr/>
        </p:nvSpPr>
        <p:spPr>
          <a:xfrm>
            <a:off x="4999835"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投标文件应在规定的截止时间内递交，并按照规定的地点和方式进行递交。</a:t>
            </a:r>
          </a:p>
        </p:txBody>
      </p:sp>
      <p:sp>
        <p:nvSpPr>
          <p:cNvPr id="14" name="TextBox 14"/>
          <p:cNvSpPr txBox="1"/>
          <p:nvPr/>
        </p:nvSpPr>
        <p:spPr>
          <a:xfrm>
            <a:off x="8731942" y="2980276"/>
            <a:ext cx="2506259" cy="2484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071D40">
                    <a:alpha val="100000"/>
                  </a:srgbClr>
                </a:solidFill>
                <a:latin typeface="Microsoft Yahei"/>
                <a:ea typeface="Microsoft Yahei"/>
                <a:cs typeface="Microsoft Yahei"/>
              </a:rPr>
              <a:t>投标文件应当按照规定的格式进行装订、包装，并加盖投标人公章。</a:t>
            </a:r>
          </a:p>
        </p:txBody>
      </p:sp>
      <p:sp>
        <p:nvSpPr>
          <p:cNvPr id="15" name="Freeform 15"/>
          <p:cNvSpPr/>
          <p:nvPr/>
        </p:nvSpPr>
        <p:spPr>
          <a:xfrm>
            <a:off x="3734987" y="1845395"/>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7434234" y="1784900"/>
            <a:ext cx="509355" cy="509355"/>
          </a:xfrm>
          <a:custGeom>
            <a:rect l="l" t="t" r="r" b="b"/>
            <a:pathLst>
              <a:path w="1905000" h="1905000">
                <a:moveTo>
                  <a:pt x="1905000" y="952500"/>
                </a:moveTo>
                <a:lnTo>
                  <a:pt x="952500" y="0"/>
                </a:lnTo>
                <a:lnTo>
                  <a:pt x="952500" y="476250"/>
                </a:lnTo>
                <a:lnTo>
                  <a:pt x="0" y="476250"/>
                </a:lnTo>
                <a:lnTo>
                  <a:pt x="0" y="1428750"/>
                </a:lnTo>
                <a:lnTo>
                  <a:pt x="952500" y="1428750"/>
                </a:lnTo>
                <a:lnTo>
                  <a:pt x="952500" y="1905000"/>
                </a:lnTo>
                <a:lnTo>
                  <a:pt x="1905000" y="95250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TextBox 17"/>
          <p:cNvSpPr txBox="1"/>
          <p:nvPr/>
        </p:nvSpPr>
        <p:spPr>
          <a:xfrm>
            <a:off x="1622109" y="1191768"/>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01</a:t>
            </a:r>
          </a:p>
        </p:txBody>
      </p:sp>
      <p:sp>
        <p:nvSpPr>
          <p:cNvPr id="18" name="TextBox 18"/>
          <p:cNvSpPr txBox="1"/>
          <p:nvPr/>
        </p:nvSpPr>
        <p:spPr>
          <a:xfrm>
            <a:off x="5220252" y="1252051"/>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02</a:t>
            </a:r>
          </a:p>
        </p:txBody>
      </p:sp>
      <p:sp>
        <p:nvSpPr>
          <p:cNvPr id="19" name="TextBox 19"/>
          <p:cNvSpPr txBox="1"/>
          <p:nvPr/>
        </p:nvSpPr>
        <p:spPr>
          <a:xfrm>
            <a:off x="8918492" y="1215599"/>
            <a:ext cx="1155795" cy="18440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74000"/>
              </a:lnSpc>
            </a:pPr>
            <a:r>
              <a:rPr lang="en-US" sz="5775" b="1">
                <a:solidFill>
                  <a:srgbClr val="FFFFFF">
                    <a:alpha val="100000"/>
                  </a:srgbClr>
                </a:solidFill>
                <a:latin typeface="Microsoft Yahei"/>
                <a:ea typeface="Microsoft Yahei"/>
                <a:cs typeface="Microsoft Yahei"/>
              </a:rPr>
              <a:t>03</a:t>
            </a:r>
          </a:p>
        </p:txBody>
      </p:sp>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投标文件</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3444001" y="1600152"/>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2079755" y="160015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2079755" y="3212750"/>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439820" y="3012201"/>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3444001" y="4825344"/>
            <a:ext cx="6918594" cy="1211501"/>
          </a:xfrm>
          <a:prstGeom prst="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079755" y="4424248"/>
            <a:ext cx="1922776" cy="161259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投标保证金</a:t>
              </a:r>
            </a:p>
          </p:txBody>
        </p:sp>
      </p:grpSp>
      <p:sp>
        <p:nvSpPr>
          <p:cNvPr id="30" name="Freeform 30"/>
          <p:cNvSpPr/>
          <p:nvPr/>
        </p:nvSpPr>
        <p:spPr>
          <a:xfrm>
            <a:off x="2600086" y="1951546"/>
            <a:ext cx="843915" cy="860108"/>
          </a:xfrm>
          <a:custGeom>
            <a:rect l="l" t="t" r="r" b="b"/>
            <a:pathLst>
              <a:path w="68" h="69">
                <a:moveTo>
                  <a:pt x="65" y="29"/>
                </a:moveTo>
                <a:cubicBezTo>
                  <a:pt x="67" y="30"/>
                  <a:pt x="68" y="32"/>
                  <a:pt x="68" y="34"/>
                </a:cubicBezTo>
                <a:cubicBezTo>
                  <a:pt x="68" y="63"/>
                  <a:pt x="68" y="63"/>
                  <a:pt x="68" y="63"/>
                </a:cubicBezTo>
                <a:cubicBezTo>
                  <a:pt x="68" y="66"/>
                  <a:pt x="65" y="69"/>
                  <a:pt x="61" y="69"/>
                </a:cubicBezTo>
                <a:cubicBezTo>
                  <a:pt x="7" y="69"/>
                  <a:pt x="7" y="69"/>
                  <a:pt x="7" y="69"/>
                </a:cubicBezTo>
                <a:cubicBezTo>
                  <a:pt x="3" y="69"/>
                  <a:pt x="0" y="66"/>
                  <a:pt x="0" y="63"/>
                </a:cubicBezTo>
                <a:cubicBezTo>
                  <a:pt x="0" y="34"/>
                  <a:pt x="0" y="34"/>
                  <a:pt x="0" y="34"/>
                </a:cubicBezTo>
                <a:cubicBezTo>
                  <a:pt x="0" y="33"/>
                  <a:pt x="1" y="31"/>
                  <a:pt x="2" y="30"/>
                </a:cubicBezTo>
                <a:cubicBezTo>
                  <a:pt x="2" y="30"/>
                  <a:pt x="2" y="30"/>
                  <a:pt x="2" y="30"/>
                </a:cubicBezTo>
                <a:cubicBezTo>
                  <a:pt x="2" y="30"/>
                  <a:pt x="2" y="30"/>
                  <a:pt x="2" y="30"/>
                </a:cubicBezTo>
                <a:cubicBezTo>
                  <a:pt x="2" y="29"/>
                  <a:pt x="2" y="29"/>
                  <a:pt x="2" y="29"/>
                </a:cubicBezTo>
                <a:cubicBezTo>
                  <a:pt x="30" y="2"/>
                  <a:pt x="30" y="2"/>
                  <a:pt x="30" y="2"/>
                </a:cubicBezTo>
                <a:cubicBezTo>
                  <a:pt x="33" y="0"/>
                  <a:pt x="35" y="0"/>
                  <a:pt x="38" y="2"/>
                </a:cubicBezTo>
                <a:cubicBezTo>
                  <a:pt x="65" y="29"/>
                  <a:pt x="65" y="29"/>
                  <a:pt x="65" y="29"/>
                </a:cubicBezTo>
                <a:close/>
                <a:moveTo>
                  <a:pt x="12" y="22"/>
                </a:moveTo>
                <a:cubicBezTo>
                  <a:pt x="12" y="39"/>
                  <a:pt x="12" y="39"/>
                  <a:pt x="12" y="39"/>
                </a:cubicBezTo>
                <a:cubicBezTo>
                  <a:pt x="34" y="56"/>
                  <a:pt x="34" y="56"/>
                  <a:pt x="34" y="56"/>
                </a:cubicBezTo>
                <a:cubicBezTo>
                  <a:pt x="55" y="40"/>
                  <a:pt x="55" y="40"/>
                  <a:pt x="55" y="40"/>
                </a:cubicBezTo>
                <a:cubicBezTo>
                  <a:pt x="55" y="22"/>
                  <a:pt x="55" y="22"/>
                  <a:pt x="55" y="22"/>
                </a:cubicBezTo>
                <a:cubicBezTo>
                  <a:pt x="12" y="22"/>
                  <a:pt x="12" y="22"/>
                  <a:pt x="12" y="22"/>
                </a:cubicBezTo>
                <a:close/>
                <a:moveTo>
                  <a:pt x="19" y="26"/>
                </a:moveTo>
                <a:cubicBezTo>
                  <a:pt x="19" y="29"/>
                  <a:pt x="19" y="29"/>
                  <a:pt x="19" y="29"/>
                </a:cubicBezTo>
                <a:cubicBezTo>
                  <a:pt x="48" y="29"/>
                  <a:pt x="48" y="29"/>
                  <a:pt x="48" y="29"/>
                </a:cubicBezTo>
                <a:cubicBezTo>
                  <a:pt x="48" y="26"/>
                  <a:pt x="48" y="26"/>
                  <a:pt x="48" y="26"/>
                </a:cubicBezTo>
                <a:cubicBezTo>
                  <a:pt x="19" y="26"/>
                  <a:pt x="19" y="26"/>
                  <a:pt x="19" y="26"/>
                </a:cubicBezTo>
                <a:close/>
                <a:moveTo>
                  <a:pt x="19" y="38"/>
                </a:moveTo>
                <a:cubicBezTo>
                  <a:pt x="19" y="41"/>
                  <a:pt x="19" y="41"/>
                  <a:pt x="19" y="41"/>
                </a:cubicBezTo>
                <a:cubicBezTo>
                  <a:pt x="48" y="41"/>
                  <a:pt x="48" y="41"/>
                  <a:pt x="48" y="41"/>
                </a:cubicBezTo>
                <a:cubicBezTo>
                  <a:pt x="48" y="38"/>
                  <a:pt x="48" y="38"/>
                  <a:pt x="48" y="38"/>
                </a:cubicBezTo>
                <a:cubicBezTo>
                  <a:pt x="19" y="38"/>
                  <a:pt x="19" y="38"/>
                  <a:pt x="19" y="38"/>
                </a:cubicBezTo>
                <a:close/>
                <a:moveTo>
                  <a:pt x="19" y="32"/>
                </a:moveTo>
                <a:cubicBezTo>
                  <a:pt x="19" y="35"/>
                  <a:pt x="19" y="35"/>
                  <a:pt x="19" y="35"/>
                </a:cubicBezTo>
                <a:cubicBezTo>
                  <a:pt x="48" y="35"/>
                  <a:pt x="48" y="35"/>
                  <a:pt x="48" y="35"/>
                </a:cubicBezTo>
                <a:cubicBezTo>
                  <a:pt x="48" y="32"/>
                  <a:pt x="48" y="32"/>
                  <a:pt x="48" y="32"/>
                </a:cubicBezTo>
                <a:cubicBezTo>
                  <a:pt x="19" y="32"/>
                  <a:pt x="19" y="32"/>
                  <a:pt x="19" y="32"/>
                </a:cubicBezTo>
                <a:close/>
                <a:moveTo>
                  <a:pt x="8" y="65"/>
                </a:moveTo>
                <a:cubicBezTo>
                  <a:pt x="21" y="52"/>
                  <a:pt x="21" y="52"/>
                  <a:pt x="21" y="52"/>
                </a:cubicBezTo>
                <a:cubicBezTo>
                  <a:pt x="22" y="52"/>
                  <a:pt x="22" y="51"/>
                  <a:pt x="21" y="50"/>
                </a:cubicBezTo>
                <a:cubicBezTo>
                  <a:pt x="21" y="49"/>
                  <a:pt x="20" y="49"/>
                  <a:pt x="19" y="50"/>
                </a:cubicBezTo>
                <a:cubicBezTo>
                  <a:pt x="6" y="63"/>
                  <a:pt x="6" y="63"/>
                  <a:pt x="6" y="63"/>
                </a:cubicBezTo>
                <a:cubicBezTo>
                  <a:pt x="5" y="64"/>
                  <a:pt x="5" y="64"/>
                  <a:pt x="6" y="65"/>
                </a:cubicBezTo>
                <a:cubicBezTo>
                  <a:pt x="6" y="66"/>
                  <a:pt x="7" y="66"/>
                  <a:pt x="8" y="65"/>
                </a:cubicBezTo>
                <a:close/>
                <a:moveTo>
                  <a:pt x="63" y="63"/>
                </a:moveTo>
                <a:cubicBezTo>
                  <a:pt x="50" y="50"/>
                  <a:pt x="50" y="50"/>
                  <a:pt x="50" y="50"/>
                </a:cubicBezTo>
                <a:cubicBezTo>
                  <a:pt x="49" y="49"/>
                  <a:pt x="48" y="49"/>
                  <a:pt x="48" y="50"/>
                </a:cubicBezTo>
                <a:cubicBezTo>
                  <a:pt x="47" y="51"/>
                  <a:pt x="47" y="52"/>
                  <a:pt x="48" y="52"/>
                </a:cubicBezTo>
                <a:cubicBezTo>
                  <a:pt x="61" y="65"/>
                  <a:pt x="61" y="65"/>
                  <a:pt x="61" y="65"/>
                </a:cubicBezTo>
                <a:cubicBezTo>
                  <a:pt x="62" y="66"/>
                  <a:pt x="63" y="66"/>
                  <a:pt x="64" y="65"/>
                </a:cubicBezTo>
                <a:cubicBezTo>
                  <a:pt x="64" y="64"/>
                  <a:pt x="64" y="64"/>
                  <a:pt x="63" y="63"/>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8998349" y="3304525"/>
            <a:ext cx="857250" cy="857250"/>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2648637" y="4816650"/>
            <a:ext cx="857250" cy="857250"/>
          </a:xfrm>
          <a:custGeom>
            <a:rect l="l" t="t" r="r" b="b"/>
            <a:pathLst>
              <a:path w="304800" h="304800">
                <a:moveTo>
                  <a:pt x="81229" y="194615"/>
                </a:moveTo>
                <a:cubicBezTo>
                  <a:pt x="74981" y="196987"/>
                  <a:pt x="67751" y="198358"/>
                  <a:pt x="60208" y="198358"/>
                </a:cubicBezTo>
                <a:cubicBezTo>
                  <a:pt x="26537" y="198358"/>
                  <a:pt x="-752" y="171069"/>
                  <a:pt x="-752" y="137398"/>
                </a:cubicBezTo>
                <a:cubicBezTo>
                  <a:pt x="-752" y="108871"/>
                  <a:pt x="18840" y="84925"/>
                  <a:pt x="45301" y="78276"/>
                </a:cubicBezTo>
                <a:lnTo>
                  <a:pt x="45720" y="78191"/>
                </a:lnTo>
                <a:lnTo>
                  <a:pt x="45720" y="76210"/>
                </a:lnTo>
                <a:cubicBezTo>
                  <a:pt x="45720" y="76190"/>
                  <a:pt x="45720" y="76171"/>
                  <a:pt x="45720" y="76152"/>
                </a:cubicBezTo>
                <a:cubicBezTo>
                  <a:pt x="45720" y="42481"/>
                  <a:pt x="73009" y="15192"/>
                  <a:pt x="106680" y="15192"/>
                </a:cubicBezTo>
                <a:cubicBezTo>
                  <a:pt x="116148" y="15192"/>
                  <a:pt x="125111" y="17355"/>
                  <a:pt x="133102" y="21203"/>
                </a:cubicBezTo>
                <a:lnTo>
                  <a:pt x="132740" y="21041"/>
                </a:lnTo>
                <a:cubicBezTo>
                  <a:pt x="142580" y="8153"/>
                  <a:pt x="157953" y="-86"/>
                  <a:pt x="175250" y="-86"/>
                </a:cubicBezTo>
                <a:cubicBezTo>
                  <a:pt x="202273" y="-86"/>
                  <a:pt x="224600" y="20002"/>
                  <a:pt x="228114" y="46063"/>
                </a:cubicBezTo>
                <a:lnTo>
                  <a:pt x="228143" y="46339"/>
                </a:lnTo>
                <a:cubicBezTo>
                  <a:pt x="243964" y="49454"/>
                  <a:pt x="256127" y="62036"/>
                  <a:pt x="258594" y="77819"/>
                </a:cubicBezTo>
                <a:lnTo>
                  <a:pt x="258623" y="78038"/>
                </a:lnTo>
                <a:cubicBezTo>
                  <a:pt x="285255" y="84953"/>
                  <a:pt x="304610" y="108785"/>
                  <a:pt x="304610" y="137131"/>
                </a:cubicBezTo>
                <a:cubicBezTo>
                  <a:pt x="304610" y="170802"/>
                  <a:pt x="277320" y="198091"/>
                  <a:pt x="243649" y="198091"/>
                </a:cubicBezTo>
                <a:cubicBezTo>
                  <a:pt x="234134" y="198091"/>
                  <a:pt x="225133" y="195910"/>
                  <a:pt x="217113" y="192024"/>
                </a:cubicBezTo>
                <a:lnTo>
                  <a:pt x="217475" y="192186"/>
                </a:lnTo>
                <a:cubicBezTo>
                  <a:pt x="209226" y="205435"/>
                  <a:pt x="197406" y="215779"/>
                  <a:pt x="183366" y="222018"/>
                </a:cubicBezTo>
                <a:lnTo>
                  <a:pt x="182880" y="222209"/>
                </a:lnTo>
                <a:lnTo>
                  <a:pt x="182880" y="274330"/>
                </a:lnTo>
                <a:lnTo>
                  <a:pt x="213360" y="289570"/>
                </a:lnTo>
                <a:lnTo>
                  <a:pt x="213360" y="304810"/>
                </a:lnTo>
                <a:lnTo>
                  <a:pt x="91440" y="304810"/>
                </a:lnTo>
                <a:lnTo>
                  <a:pt x="91440" y="289570"/>
                </a:lnTo>
                <a:lnTo>
                  <a:pt x="121920" y="274330"/>
                </a:lnTo>
                <a:lnTo>
                  <a:pt x="121920" y="228610"/>
                </a:lnTo>
                <a:lnTo>
                  <a:pt x="81229" y="194624"/>
                </a:lnTo>
                <a:close/>
                <a:moveTo>
                  <a:pt x="76200" y="152400"/>
                </a:moveTo>
                <a:lnTo>
                  <a:pt x="121920" y="198120"/>
                </a:lnTo>
                <a:lnTo>
                  <a:pt x="121920" y="152400"/>
                </a:lnTo>
                <a:lnTo>
                  <a:pt x="76200" y="1524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3" name="Group 33"/>
          <p:cNvGrpSpPr/>
          <p:nvPr/>
        </p:nvGrpSpPr>
        <p:grpSpPr>
          <a:xfrm>
            <a:off x="4068198" y="1804533"/>
            <a:ext cx="6294397" cy="802744"/>
            <a:chOff x="4068198" y="1804533"/>
            <a:chExt cx="6294397" cy="802744"/>
          </a:xfrm>
        </p:grpSpPr>
        <p:sp>
          <p:nvSpPr>
            <p:cNvPr id="34" name="TextBox 34"/>
            <p:cNvSpPr txBox="1"/>
            <p:nvPr/>
          </p:nvSpPr>
          <p:spPr>
            <a:xfrm>
              <a:off x="4068198" y="1804533"/>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投标保证金是保证投标人在中标后能够按照合同约定履行义务的一种担保形式。</a:t>
              </a:r>
            </a:p>
          </p:txBody>
        </p:sp>
      </p:grpSp>
      <p:grpSp>
        <p:nvGrpSpPr>
          <p:cNvPr id="35" name="Group 35"/>
          <p:cNvGrpSpPr/>
          <p:nvPr/>
        </p:nvGrpSpPr>
        <p:grpSpPr>
          <a:xfrm>
            <a:off x="2102790" y="3417125"/>
            <a:ext cx="6294397" cy="802744"/>
            <a:chOff x="2102790" y="3417125"/>
            <a:chExt cx="6294397" cy="802744"/>
          </a:xfrm>
        </p:grpSpPr>
        <p:sp>
          <p:nvSpPr>
            <p:cNvPr id="36" name="TextBox 36"/>
            <p:cNvSpPr txBox="1"/>
            <p:nvPr/>
          </p:nvSpPr>
          <p:spPr>
            <a:xfrm>
              <a:off x="2102790" y="3417125"/>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投标保证金应当在规定的截止时间内缴纳，并按照规定的金额和方式进行缴纳。</a:t>
              </a:r>
            </a:p>
          </p:txBody>
        </p:sp>
      </p:grpSp>
      <p:grpSp>
        <p:nvGrpSpPr>
          <p:cNvPr id="37" name="Group 37"/>
          <p:cNvGrpSpPr/>
          <p:nvPr/>
        </p:nvGrpSpPr>
        <p:grpSpPr>
          <a:xfrm>
            <a:off x="4025566" y="5029724"/>
            <a:ext cx="6294397" cy="802744"/>
            <a:chOff x="4025566" y="5029724"/>
            <a:chExt cx="6294397" cy="802744"/>
          </a:xfrm>
        </p:grpSpPr>
        <p:sp>
          <p:nvSpPr>
            <p:cNvPr id="38" name="TextBox 38"/>
            <p:cNvSpPr txBox="1"/>
            <p:nvPr/>
          </p:nvSpPr>
          <p:spPr>
            <a:xfrm>
              <a:off x="4025566" y="5029724"/>
              <a:ext cx="6294397" cy="802744"/>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r>
                <a:rPr lang="en-US" sz="1500">
                  <a:solidFill>
                    <a:srgbClr val="060001">
                      <a:alpha val="100000"/>
                    </a:srgbClr>
                  </a:solidFill>
                  <a:latin typeface="Microsoft Yahei"/>
                  <a:ea typeface="Microsoft Yahei"/>
                  <a:cs typeface="Microsoft Yahei"/>
                </a:rPr>
                <a:t>如果投标人在投标过程中存在违规行为，或者未按照合同约定履行义务，招标方有权扣除或不予退还投标保证金。</a:t>
              </a:r>
            </a:p>
          </p:txBody>
        </p:sp>
      </p:gr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https://d.book118.com/468031030125006030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4F7FF"/>
      </a:lt1>
      <a:dk2>
        <a:srgbClr val="0A0237"/>
      </a:dk2>
      <a:lt2>
        <a:srgbClr val="FFFFFF"/>
      </a:lt2>
      <a:accent1>
        <a:srgbClr val="0084FF"/>
      </a:accent1>
      <a:accent2>
        <a:srgbClr val="5196FF"/>
      </a:accent2>
      <a:accent3>
        <a:srgbClr val="4454DF"/>
      </a:accent3>
      <a:accent4>
        <a:srgbClr val="7FA9F1"/>
      </a:accent4>
      <a:accent5>
        <a:srgbClr val="ABDDFF"/>
      </a:accent5>
      <a:accent6>
        <a:srgbClr val="A2E5B9"/>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97</Paragraphs>
  <Slides>17</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17</vt:i4>
      </vt:variant>
    </vt:vector>
  </HeadingPairs>
  <TitlesOfParts>
    <vt:vector baseType="lpstr" size="22">
      <vt:lpstr>Arial</vt:lpstr>
      <vt:lpstr>Calibri</vt:lpstr>
      <vt:lpstr>Microsoft Yahei</vt:lpstr>
      <vt:lpstr>Bebas Neue Regular</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2024-09-07T11:19:22.735</cp:lastPrinted>
  <dcterms:created xsi:type="dcterms:W3CDTF">2024-09-07T03:19:22Z</dcterms:created>
  <dcterms:modified xsi:type="dcterms:W3CDTF">2024-09-07T03:19:25Z</dcterms:modified>
</cp:coreProperties>
</file>