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51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AD974-810F-4A43-B49C-D18228D90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FAF03-3563-455D-A6FB-976973260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342AA-9B46-406E-8422-368D872E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F63CD-2B3A-44A8-BD5A-192E1A1D8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BC8EC-7010-4A06-BD7E-01309895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CD02A-D3A4-4206-866D-6F6B56A0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160725-EF50-4AA1-9FD4-D09720153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E99CD-852B-4D28-B3DB-42C81991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93157-2FCE-48A7-A132-818F4D6B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9FF31-65A6-4187-9BAA-A4BC5211B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A8761-F0EE-4A0C-98F9-FC37C0E5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6DF20577-EFEE-4BA9-9319-49A97C8D00EC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eaLnBrk="1" hangingPunct="1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 eaLnBrk="1" hangingPunct="1"/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en-US" altLang="zh-CN"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image" Target="../media/image1.jpe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2.png" /><Relationship Id="rId6" Type="http://schemas.openxmlformats.org/officeDocument/2006/relationships/image" Target="../media/image3.png" /><Relationship Id="rId7" Type="http://schemas.openxmlformats.org/officeDocument/2006/relationships/vmlDrawing" Target="../drawings/vmlDrawing1.vml" /><Relationship Id="rId8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0D024CE6-7501-4E79-B0F8-235938413F56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5124" name="Picture 7" descr="外科护理学校训模板内页"/>
          <p:cNvPicPr/>
          <p:nvPr/>
        </p:nvPicPr>
        <p:blipFill>
          <a:blip r:embed="rId3"/>
          <a:stretch>
            <a:fillRect/>
          </a:stretch>
        </p:blipFill>
        <p:spPr>
          <a:xfrm>
            <a:off x="-303212" y="-227012"/>
            <a:ext cx="9752012" cy="7313612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5122" name="对象 7"/>
          <p:cNvGraphicFramePr>
            <a:graphicFrameLocks noChangeAspect="1"/>
          </p:cNvGraphicFramePr>
          <p:nvPr/>
        </p:nvGraphicFramePr>
        <p:xfrm>
          <a:off x="-304800" y="-258762"/>
          <a:ext cx="9753600" cy="7315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Image" r:id="rId4" progId="Photoshop.Image.10">
                  <p:embed/>
                </p:oleObj>
              </mc:Choice>
              <mc:Fallback>
                <p:oleObj name="Image" r:id="rId4" progId="Photoshop.Image.10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-304800" y="-258762"/>
                        <a:ext cx="9753600" cy="7315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Rectangle 2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126" name="Rectangle 3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127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/>
          </a:p>
        </p:txBody>
      </p:sp>
      <p:sp>
        <p:nvSpPr>
          <p:cNvPr id="5128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/>
          </a:p>
        </p:txBody>
      </p:sp>
      <p:sp>
        <p:nvSpPr>
          <p:cNvPr id="5129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numCol="1" compatLnSpc="1"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AADA6940-E792-4990-B03F-15DB941C8751}" type="slidenum">
              <a:rPr lang="en-US" altLang="zh-CN" sz="1400"/>
              <a:t/>
            </a:fld>
            <a:endParaRPr lang="en-US" altLang="zh-CN" sz="14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103600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外科护理学皮肤性病学总论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</a:rPr>
              <a:t>学习目标</a:t>
            </a:r>
          </a:p>
        </p:txBody>
      </p:sp>
      <p:sp>
        <p:nvSpPr>
          <p:cNvPr id="9219" name="内容占位符 3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buNone/>
            </a:pPr>
            <a:r>
              <a:rPr lang="zh-CN" altLang="en-US">
                <a:solidFill>
                  <a:srgbClr val="000000"/>
                </a:solidFill>
              </a:rPr>
              <a:t>理解:</a:t>
            </a:r>
          </a:p>
          <a:p>
            <a:pPr marL="742950" lvl="1" indent="-285750" eaLnBrk="1" hangingPunct="1">
              <a:buFont typeface="Wingdings" panose="05000000000000000000" pitchFamily="2" charset="2"/>
            </a:pPr>
            <a:r>
              <a:rPr lang="zh-CN" altLang="en-US">
                <a:solidFill>
                  <a:srgbClr val="000000"/>
                </a:solidFill>
              </a:rPr>
              <a:t>比较皮肤病主观症状与客观症状得区别</a:t>
            </a:r>
          </a:p>
          <a:p>
            <a:pPr marL="742950" lvl="1" indent="-285750" eaLnBrk="1" hangingPunct="1">
              <a:buFont typeface="Wingdings" panose="05000000000000000000" pitchFamily="2" charset="2"/>
            </a:pPr>
            <a:r>
              <a:rPr lang="zh-CN" altLang="en-US">
                <a:solidFill>
                  <a:srgbClr val="000000"/>
                </a:solidFill>
              </a:rPr>
              <a:t>分析原发性皮损与继发性皮损得特点</a:t>
            </a:r>
            <a:endParaRPr lang="en-US" altLang="zh-CN">
              <a:solidFill>
                <a:srgbClr val="000000"/>
              </a:solidFill>
            </a:endParaRPr>
          </a:p>
          <a:p>
            <a:pPr marL="742950" lvl="1" indent="-285750" eaLnBrk="1" hangingPunct="1">
              <a:buFont typeface="Wingdings" panose="05000000000000000000" pitchFamily="2" charset="2"/>
            </a:pPr>
            <a:r>
              <a:rPr lang="zh-CN" altLang="en-US">
                <a:solidFill>
                  <a:srgbClr val="000000"/>
                </a:solidFill>
              </a:rPr>
              <a:t>阐明常用外用药物得种类与作用</a:t>
            </a:r>
            <a:endParaRPr lang="en-US" altLang="zh-CN">
              <a:solidFill>
                <a:srgbClr val="000000"/>
              </a:solidFill>
            </a:endParaRPr>
          </a:p>
          <a:p>
            <a:pPr marL="742950" lvl="1" indent="-285750" eaLnBrk="1" hangingPunct="1">
              <a:buFont typeface="Wingdings" panose="05000000000000000000" pitchFamily="2" charset="2"/>
            </a:pPr>
            <a:endParaRPr lang="en-US" altLang="zh-CN">
              <a:solidFill>
                <a:srgbClr val="000000"/>
              </a:solidFill>
            </a:endParaRPr>
          </a:p>
          <a:p>
            <a:pPr marL="742950" lvl="1" indent="-285750" eaLnBrk="1" hangingPunct="1">
              <a:buFont typeface="Wingdings" panose="05000000000000000000" pitchFamily="2" charset="2"/>
            </a:pPr>
            <a:endParaRPr lang="zh-CN" altLang="en-US" b="1">
              <a:solidFill>
                <a:srgbClr val="000000"/>
              </a:solidFill>
            </a:endParaRPr>
          </a:p>
          <a:p>
            <a:pPr marL="0" lvl="0" indent="0" eaLnBrk="1" hangingPunct="1">
              <a:buNone/>
            </a:pPr>
            <a:r>
              <a:rPr lang="zh-CN" altLang="en-US">
                <a:solidFill>
                  <a:srgbClr val="000000"/>
                </a:solidFill>
              </a:rPr>
              <a:t>运用:</a:t>
            </a:r>
          </a:p>
          <a:p>
            <a:pPr marL="742950" lvl="1" indent="-285750" eaLnBrk="1" hangingPunct="1">
              <a:buFont typeface="Wingdings" panose="05000000000000000000" pitchFamily="2" charset="2"/>
              <a:buChar char="n"/>
            </a:pPr>
            <a:r>
              <a:rPr lang="zh-CN" altLang="en-US">
                <a:solidFill>
                  <a:srgbClr val="000000"/>
                </a:solidFill>
              </a:rPr>
              <a:t>正确运用使用原则帮助病人使用外用药物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</a:rPr>
              <a:t>主要内容</a:t>
            </a:r>
          </a:p>
        </p:txBody>
      </p:sp>
      <p:sp>
        <p:nvSpPr>
          <p:cNvPr id="10243" name="内容占位符 2"/>
          <p:cNvSpPr>
            <a:spLocks noGrp="1"/>
          </p:cNvSpPr>
          <p:nvPr>
            <p:ph idx="4294967295"/>
          </p:nvPr>
        </p:nvSpPr>
        <p:spPr>
          <a:xfrm>
            <a:off x="457200" y="2362200"/>
            <a:ext cx="8229600" cy="3657600"/>
          </a:xfrm>
        </p:spPr>
        <p:txBody>
          <a:bodyPr vert="horz" wrap="square" lIns="91440" tIns="45720" rIns="91440" bIns="45720" numCol="1" anchor="t" anchorCtr="0" compatLnSpc="1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eaLnBrk="1" hangingPunct="1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zh-CN" altLang="en-US">
                <a:solidFill>
                  <a:srgbClr val="000000"/>
                </a:solidFill>
              </a:rPr>
              <a:t>皮肤解剖生理概要</a:t>
            </a:r>
            <a:endParaRPr lang="en-US" altLang="zh-CN">
              <a:solidFill>
                <a:srgbClr val="000000"/>
              </a:solidFill>
            </a:endParaRPr>
          </a:p>
          <a:p>
            <a:pPr marL="342900" marR="0" lvl="0" indent="-342900" eaLnBrk="1" hangingPunct="1">
              <a:lnSpc>
                <a:spcPct val="120000"/>
              </a:lnSpc>
              <a:buFont typeface="Wingdings" panose="05000000000000000000" pitchFamily="2" charset="2"/>
              <a:buChar char="ü"/>
            </a:pPr>
            <a:endParaRPr lang="en-US" altLang="zh-CN">
              <a:solidFill>
                <a:srgbClr val="000000"/>
              </a:solidFill>
            </a:endParaRPr>
          </a:p>
          <a:p>
            <a:pPr marL="342900" marR="0" lvl="0" indent="-342900" eaLnBrk="1" hangingPunct="1">
              <a:lnSpc>
                <a:spcPct val="120000"/>
              </a:lnSpc>
              <a:buFont typeface="Wingdings" panose="05000000000000000000" pitchFamily="2" charset="2"/>
              <a:buChar char="ü"/>
            </a:pPr>
            <a:endParaRPr lang="zh-CN" altLang="en-US">
              <a:solidFill>
                <a:srgbClr val="000000"/>
              </a:solidFill>
            </a:endParaRPr>
          </a:p>
          <a:p>
            <a:pPr marL="342900" marR="0" lvl="0" indent="-342900" eaLnBrk="1" hangingPunct="1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zh-CN" altLang="en-US">
                <a:solidFill>
                  <a:srgbClr val="000000"/>
                </a:solidFill>
              </a:rPr>
              <a:t>常见临床表现和处理</a:t>
            </a:r>
            <a:endParaRPr lang="en-US" altLang="zh-CN">
              <a:solidFill>
                <a:srgbClr val="000000"/>
              </a:solidFill>
            </a:endParaRPr>
          </a:p>
          <a:p>
            <a:pPr marL="342900" marR="0" lvl="0" indent="-342900" eaLnBrk="1" hangingPunct="1">
              <a:lnSpc>
                <a:spcPct val="120000"/>
              </a:lnSpc>
              <a:buFont typeface="Wingdings" panose="05000000000000000000" pitchFamily="2" charset="2"/>
              <a:buChar char="ü"/>
            </a:pPr>
            <a:endParaRPr lang="zh-CN" altLang="en-US">
              <a:solidFill>
                <a:srgbClr val="000000"/>
              </a:solidFill>
            </a:endParaRPr>
          </a:p>
          <a:p>
            <a:pPr marL="0" marR="0" lvl="0" indent="0" eaLnBrk="1" hangingPunct="1">
              <a:lnSpc>
                <a:spcPct val="120000"/>
              </a:lnSpc>
              <a:buNone/>
            </a:pPr>
            <a:endParaRPr lang="zh-CN" altLang="en-US">
              <a:solidFill>
                <a:srgbClr val="000000"/>
              </a:solidFill>
            </a:endParaRPr>
          </a:p>
          <a:p>
            <a:pPr marL="342900" marR="0" lvl="0" indent="-342900" eaLnBrk="1" hangingPunct="1">
              <a:buFont typeface="Wingdings" panose="05000000000000000000" pitchFamily="2" charset="2"/>
              <a:buChar char="ü"/>
            </a:pPr>
            <a:endParaRPr lang="zh-CN" altLang="en-US" sz="2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</a:rPr>
              <a:t>皮肤解剖生理概要</a:t>
            </a:r>
          </a:p>
        </p:txBody>
      </p:sp>
      <p:sp>
        <p:nvSpPr>
          <p:cNvPr id="11267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514350" indent="-5143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71550" indent="-5143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428750" indent="-514350" algn="l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514350" lvl="0" indent="-51435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</a:rPr>
              <a:t>皮肤得解剖结构</a:t>
            </a:r>
          </a:p>
          <a:p>
            <a:pPr marL="971550" lvl="1" indent="-514350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人体最大得器官</a:t>
            </a:r>
          </a:p>
          <a:p>
            <a:pPr marL="971550" lvl="1" indent="-514350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表皮</a:t>
            </a:r>
          </a:p>
          <a:p>
            <a:pPr marL="1428750" lvl="2" indent="-514350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基底层</a:t>
            </a:r>
          </a:p>
          <a:p>
            <a:pPr marL="1428750" lvl="2" indent="-514350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棘层</a:t>
            </a:r>
          </a:p>
          <a:p>
            <a:pPr marL="1428750" lvl="2" indent="-514350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颗粒层</a:t>
            </a:r>
          </a:p>
          <a:p>
            <a:pPr marL="1428750" lvl="2" indent="-514350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透明层</a:t>
            </a:r>
          </a:p>
          <a:p>
            <a:pPr marL="1428750" lvl="2" indent="-514350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角质层</a:t>
            </a:r>
          </a:p>
        </p:txBody>
      </p:sp>
      <p:pic>
        <p:nvPicPr>
          <p:cNvPr id="11268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48200" y="2217738"/>
            <a:ext cx="4343400" cy="3878262"/>
          </a:xfrm>
          <a:prstGeom prst="rect">
            <a:avLst/>
          </a:prstGeom>
          <a:noFill/>
          <a:ln>
            <a:noFill/>
            <a:miter lim="800000"/>
          </a:ln>
          <a:effectLst>
            <a:outerShdw dist="139700" dir="2700000" algn="tl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</a:rPr>
              <a:t>皮肤解剖生理概要</a:t>
            </a:r>
          </a:p>
        </p:txBody>
      </p:sp>
      <p:sp>
        <p:nvSpPr>
          <p:cNvPr id="12291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</a:rPr>
              <a:t>皮肤得解剖结构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真皮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乳头层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网状层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皮下组织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由疏松结缔组织及脂肪小叶组成,含有血管、淋巴管、神经、小汗腺和顶泌汗腺等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皮肤附属器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毛发、皮脂腺、汗腺和甲</a:t>
            </a:r>
          </a:p>
          <a:p>
            <a:pPr lvl="0" eaLnBrk="1" hangingPunct="1">
              <a:buNone/>
            </a:pPr>
            <a:endParaRPr lang="zh-CN" altLang="en-US" sz="28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8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br>
              <a:rPr lang="zh-CN" altLang="en-US" sz="2800">
                <a:solidFill>
                  <a:srgbClr val="000000"/>
                </a:solidFill>
              </a:rPr>
            </a:b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</a:rPr>
              <a:t>皮肤解剖生理概要</a:t>
            </a:r>
          </a:p>
        </p:txBody>
      </p:sp>
      <p:sp>
        <p:nvSpPr>
          <p:cNvPr id="13315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</a:rPr>
              <a:t>皮肤得神经、脉管和肌肉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神经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感觉神经和运动神经</a:t>
            </a:r>
            <a:endParaRPr lang="zh-CN" altLang="en-US" sz="3200">
              <a:solidFill>
                <a:srgbClr val="000000"/>
              </a:solidFill>
              <a:sym typeface="Arial" pitchFamily="34" charset="0"/>
            </a:endParaRP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  <a:sym typeface="Arial" pitchFamily="34" charset="0"/>
              </a:rPr>
              <a:t>血管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血管具有营养皮肤组织和调节体温等作用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  <a:sym typeface="Arial" pitchFamily="34" charset="0"/>
              </a:rPr>
              <a:t>淋巴管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  <a:sym typeface="Arial" pitchFamily="34" charset="0"/>
              </a:rPr>
              <a:t>肌肉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立毛肌就是皮肤内最常见得肌肉类型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en-US" b="1">
                <a:solidFill>
                  <a:srgbClr val="000000"/>
                </a:solidFill>
              </a:rPr>
              <a:t>皮肤解剖生理概要</a:t>
            </a:r>
          </a:p>
        </p:txBody>
      </p:sp>
      <p:sp>
        <p:nvSpPr>
          <p:cNvPr id="14339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  <a:latin typeface="宋体" panose="02010600030101010101" pitchFamily="2" charset="-122"/>
              </a:rPr>
              <a:t>皮肤得功能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屏障功能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吸收功能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感觉功能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分泌和排泄功能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体温调节功能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代谢功能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免疫功能</a:t>
            </a:r>
          </a:p>
          <a:p>
            <a:pPr lvl="1" eaLnBrk="1" hangingPunct="1">
              <a:buFont typeface="Wingdings" panose="05000000000000000000" pitchFamily="2" charset="2"/>
              <a:buChar char="ü"/>
            </a:pPr>
            <a:endParaRPr lang="zh-CN" altLang="en-US" b="1">
              <a:solidFill>
                <a:srgbClr val="000000"/>
              </a:solidFill>
            </a:endParaRPr>
          </a:p>
          <a:p>
            <a:pPr lvl="1" eaLnBrk="1" hangingPunct="1">
              <a:buFont typeface="Wingdings" panose="05000000000000000000" pitchFamily="2" charset="2"/>
              <a:buChar char="ü"/>
            </a:pPr>
            <a:endParaRPr lang="zh-CN" altLang="en-US" b="1">
              <a:solidFill>
                <a:srgbClr val="000000"/>
              </a:solidFill>
            </a:endParaRPr>
          </a:p>
          <a:p>
            <a:pPr lvl="1" eaLnBrk="1" hangingPunct="1">
              <a:buFont typeface="Wingdings" panose="05000000000000000000" pitchFamily="2" charset="2"/>
              <a:buChar char="ü"/>
            </a:pPr>
            <a:endParaRPr lang="zh-CN" altLang="en-US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zh-CN" b="1">
                <a:solidFill>
                  <a:srgbClr val="000000"/>
                </a:solidFill>
              </a:rPr>
              <a:t>皮肤病常见临床表现</a:t>
            </a:r>
          </a:p>
        </p:txBody>
      </p:sp>
      <p:sp>
        <p:nvSpPr>
          <p:cNvPr id="15363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</a:rPr>
              <a:t>自觉症状:</a:t>
            </a:r>
            <a:r>
              <a:rPr lang="zh-CN" altLang="en-US">
                <a:solidFill>
                  <a:srgbClr val="000000"/>
                </a:solidFill>
              </a:rPr>
              <a:t>指病人主观感受到得不适感或其她影响生活质量得感觉</a:t>
            </a:r>
          </a:p>
          <a:p>
            <a:pPr lvl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瘙痒</a:t>
            </a:r>
          </a:p>
          <a:p>
            <a:pPr lvl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疼痛</a:t>
            </a:r>
          </a:p>
          <a:p>
            <a:pPr lvl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烧灼感</a:t>
            </a:r>
          </a:p>
          <a:p>
            <a:pPr lvl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麻木感</a:t>
            </a:r>
          </a:p>
          <a:p>
            <a:pPr lvl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蚁行感</a:t>
            </a:r>
          </a:p>
          <a:p>
            <a:pPr lvl="0">
              <a:buFont typeface="Wingdings" panose="05000000000000000000" pitchFamily="2" charset="2"/>
              <a:buChar char="ü"/>
            </a:pPr>
            <a:endParaRPr lang="zh-CN" altLang="en-US" sz="32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zh-CN" b="1">
                <a:solidFill>
                  <a:srgbClr val="000000"/>
                </a:solidFill>
              </a:rPr>
              <a:t>皮肤病常见临床表现</a:t>
            </a:r>
          </a:p>
        </p:txBody>
      </p:sp>
      <p:sp>
        <p:nvSpPr>
          <p:cNvPr id="16387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</a:rPr>
              <a:t>客观体征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原发性皮损:由皮肤性病得组织病理变化直接产生得皮肤损害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斑疹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斑块</a:t>
            </a: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</a:t>
            </a: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</a:t>
            </a:r>
            <a:endParaRPr lang="en-US" altLang="zh-CN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en-US" altLang="zh-CN" sz="2400">
                <a:solidFill>
                  <a:srgbClr val="000000"/>
                </a:solidFill>
              </a:rPr>
              <a:t>                                                              </a:t>
            </a:r>
            <a:r>
              <a:rPr lang="zh-CN" altLang="en-US" sz="2400" b="1">
                <a:solidFill>
                  <a:srgbClr val="000000"/>
                </a:solidFill>
              </a:rPr>
              <a:t>斑疹和斑</a:t>
            </a:r>
          </a:p>
        </p:txBody>
      </p:sp>
      <p:pic>
        <p:nvPicPr>
          <p:cNvPr id="16388" name="Picture 6"/>
          <p:cNvPicPr/>
          <p:nvPr/>
        </p:nvPicPr>
        <p:blipFill>
          <a:blip r:embed="rId2"/>
          <a:stretch>
            <a:fillRect/>
          </a:stretch>
        </p:blipFill>
        <p:spPr>
          <a:xfrm>
            <a:off x="4038600" y="3657600"/>
            <a:ext cx="4537075" cy="2263775"/>
          </a:xfrm>
          <a:prstGeom prst="rect">
            <a:avLst/>
          </a:prstGeom>
          <a:noFill/>
          <a:ln>
            <a:noFill/>
            <a:miter lim="800000"/>
          </a:ln>
          <a:effectLst>
            <a:outerShdw dist="139700" dir="2700000" algn="tl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zh-CN" b="1">
                <a:solidFill>
                  <a:srgbClr val="000000"/>
                </a:solidFill>
              </a:rPr>
              <a:t>皮肤病常见临床表现</a:t>
            </a:r>
          </a:p>
        </p:txBody>
      </p:sp>
      <p:sp>
        <p:nvSpPr>
          <p:cNvPr id="17411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</a:rPr>
              <a:t>客观体征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原发性皮损:由皮肤性病得组织病理变化直接产生得皮肤损害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丘疹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风团</a:t>
            </a: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None/>
            </a:pPr>
            <a:r>
              <a:rPr lang="en-US" altLang="zh-CN" sz="2800" b="1">
                <a:solidFill>
                  <a:srgbClr val="000000"/>
                </a:solidFill>
              </a:rPr>
              <a:t>                                              </a:t>
            </a:r>
            <a:r>
              <a:rPr lang="zh-CN" altLang="en-US" b="1">
                <a:solidFill>
                  <a:srgbClr val="000000"/>
                </a:solidFill>
              </a:rPr>
              <a:t>丘疹和风团</a:t>
            </a:r>
            <a:endParaRPr lang="zh-CN" altLang="en-US" sz="2800" b="1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</a:t>
            </a: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                                                       </a:t>
            </a:r>
          </a:p>
        </p:txBody>
      </p:sp>
      <p:pic>
        <p:nvPicPr>
          <p:cNvPr id="17412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267200" y="3581400"/>
            <a:ext cx="4665662" cy="2303462"/>
          </a:xfrm>
          <a:prstGeom prst="rect">
            <a:avLst/>
          </a:prstGeom>
          <a:noFill/>
          <a:ln>
            <a:noFill/>
            <a:miter lim="800000"/>
          </a:ln>
          <a:effectLst>
            <a:outerShdw dist="139700" dir="2700000" algn="tl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zh-CN" b="1">
                <a:solidFill>
                  <a:srgbClr val="000000"/>
                </a:solidFill>
              </a:rPr>
              <a:t>皮肤病常见临床表现</a:t>
            </a:r>
          </a:p>
        </p:txBody>
      </p:sp>
      <p:sp>
        <p:nvSpPr>
          <p:cNvPr id="18435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</a:rPr>
              <a:t>客观体征</a:t>
            </a:r>
            <a:endParaRPr lang="zh-CN" altLang="en-US">
              <a:solidFill>
                <a:srgbClr val="000000"/>
              </a:solidFill>
            </a:endParaRP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原发性皮损:由皮肤性病得组织病理变化直接产生得皮肤损害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水疱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脓疱</a:t>
            </a: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None/>
            </a:pPr>
            <a:r>
              <a:rPr lang="zh-CN" altLang="en-US" sz="2800">
                <a:solidFill>
                  <a:srgbClr val="000000"/>
                </a:solidFill>
              </a:rPr>
              <a:t>                                          </a:t>
            </a:r>
            <a:r>
              <a:rPr lang="zh-CN" altLang="en-US" b="1">
                <a:solidFill>
                  <a:srgbClr val="000000"/>
                </a:solidFill>
              </a:rPr>
              <a:t>水疱和脓疱</a:t>
            </a: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</a:t>
            </a: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                                                       </a:t>
            </a:r>
          </a:p>
        </p:txBody>
      </p:sp>
      <p:pic>
        <p:nvPicPr>
          <p:cNvPr id="18436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4038600" y="3352800"/>
            <a:ext cx="4746625" cy="2447925"/>
          </a:xfrm>
          <a:prstGeom prst="rect">
            <a:avLst/>
          </a:prstGeom>
          <a:noFill/>
          <a:ln>
            <a:noFill/>
            <a:miter lim="800000"/>
          </a:ln>
          <a:effectLst>
            <a:outerShdw dist="139700" dir="2700000" algn="tl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r>
              <a:rPr lang="zh-CN" altLang="zh-CN" b="1">
                <a:solidFill>
                  <a:srgbClr val="000000"/>
                </a:solidFill>
              </a:rPr>
              <a:t>皮肤病常见临床表现</a:t>
            </a:r>
          </a:p>
        </p:txBody>
      </p:sp>
      <p:sp>
        <p:nvSpPr>
          <p:cNvPr id="19459" name="内容占位符 2"/>
          <p:cNvSpPr/>
          <p:nvPr>
            <p:ph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Font typeface="Wingdings" panose="05000000000000000000" pitchFamily="2" charset="2"/>
              <a:buChar char="ü"/>
            </a:pPr>
            <a:r>
              <a:rPr lang="zh-CN" altLang="en-US" b="1">
                <a:solidFill>
                  <a:srgbClr val="000000"/>
                </a:solidFill>
              </a:rPr>
              <a:t>客观体征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zh-CN" altLang="en-US" sz="3200">
                <a:solidFill>
                  <a:srgbClr val="000000"/>
                </a:solidFill>
              </a:rPr>
              <a:t>原发性皮损:由皮肤性病得组织病理变化直接产生得皮肤损害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结节</a:t>
            </a:r>
          </a:p>
          <a:p>
            <a:pPr lvl="2" eaLnBrk="1" hangingPunct="1">
              <a:buFont typeface="Wingdings" panose="05000000000000000000" pitchFamily="2" charset="2"/>
              <a:buChar char="Ø"/>
            </a:pPr>
            <a:r>
              <a:rPr lang="zh-CN" altLang="en-US" sz="2800">
                <a:solidFill>
                  <a:srgbClr val="000000"/>
                </a:solidFill>
              </a:rPr>
              <a:t>囊肿</a:t>
            </a: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Char char="•"/>
            </a:pPr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>
              <a:buNone/>
            </a:pPr>
            <a:r>
              <a:rPr lang="zh-CN" altLang="en-US" sz="2800">
                <a:solidFill>
                  <a:srgbClr val="000000"/>
                </a:solidFill>
              </a:rPr>
              <a:t>                                      </a:t>
            </a: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         </a:t>
            </a: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                                                  </a:t>
            </a:r>
            <a:r>
              <a:rPr lang="zh-CN" altLang="en-US" sz="2400" b="1">
                <a:solidFill>
                  <a:srgbClr val="000000"/>
                </a:solidFill>
              </a:rPr>
              <a:t>结节和囊肿</a:t>
            </a:r>
            <a:endParaRPr lang="zh-CN" altLang="en-US" sz="2800" b="1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 sz="2800">
              <a:solidFill>
                <a:srgbClr val="000000"/>
              </a:solidFill>
            </a:endParaRPr>
          </a:p>
          <a:p>
            <a:pPr lvl="2" eaLnBrk="1" hangingPunct="1"/>
            <a:endParaRPr lang="zh-CN" altLang="en-US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</a:t>
            </a: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endParaRPr lang="zh-CN" altLang="en-US" sz="2400">
              <a:solidFill>
                <a:srgbClr val="000000"/>
              </a:solidFill>
            </a:endParaRPr>
          </a:p>
          <a:p>
            <a:pPr lvl="0" eaLnBrk="1" hangingPunct="1">
              <a:buNone/>
            </a:pPr>
            <a:r>
              <a:rPr lang="zh-CN" altLang="en-US" sz="2400">
                <a:solidFill>
                  <a:srgbClr val="000000"/>
                </a:solidFill>
              </a:rPr>
              <a:t>                                                          </a:t>
            </a:r>
          </a:p>
        </p:txBody>
      </p:sp>
      <p:pic>
        <p:nvPicPr>
          <p:cNvPr id="19460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3429000" y="3648075"/>
            <a:ext cx="4776788" cy="2447925"/>
          </a:xfrm>
          <a:prstGeom prst="rect">
            <a:avLst/>
          </a:prstGeom>
          <a:noFill/>
          <a:ln>
            <a:noFill/>
            <a:miter lim="800000"/>
          </a:ln>
          <a:effectLst>
            <a:outerShdw dist="139700" dir="2700000" algn="tl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>
            <a:spLocks noGrp="1"/>
          </p:cNvSpPr>
          <p:nvPr>
            <p:ph type="title" idx="4294967295"/>
          </p:nvPr>
        </p:nvSpPr>
        <p:spPr>
          <a:xfrm>
            <a:off x="207963" y="1433513"/>
            <a:ext cx="8229600" cy="785813"/>
          </a:xfrm>
        </p:spPr>
        <p:txBody>
          <a:bodyPr wrap="square" anchor="ctr"/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大家学习辛苦了，还是要坚持</a:t>
            </a:r>
          </a:p>
        </p:txBody>
      </p:sp>
      <p:sp>
        <p:nvSpPr>
          <p:cNvPr id="2051" name="文本框 1"/>
          <p:cNvSpPr/>
          <p:nvPr/>
        </p:nvSpPr>
        <p:spPr>
          <a:xfrm>
            <a:off x="4811713" y="3633788"/>
            <a:ext cx="26225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继续保持安静</a:t>
            </a:r>
            <a:endParaRPr lang="zh-CN" altLang="en-US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https://d.book118.com/468031036007006041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自定义设计方案">
  <a:themeElements>
    <a:clrScheme name="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华文宋体</vt:lpstr>
      <vt:lpstr>Wingdings</vt:lpstr>
      <vt:lpstr>黑体</vt:lpstr>
      <vt:lpstr>Office Theme</vt:lpstr>
      <vt:lpstr>PowerPoint Presentation</vt:lpstr>
      <vt:lpstr>学习目标</vt:lpstr>
      <vt:lpstr>主要内容</vt:lpstr>
      <vt:lpstr>皮肤解剖生理概要</vt:lpstr>
      <vt:lpstr>皮肤解剖生理概要</vt:lpstr>
      <vt:lpstr>皮肤解剖生理概要</vt:lpstr>
      <vt:lpstr>皮肤解剖生理概要</vt:lpstr>
      <vt:lpstr>皮肤病常见临床表现</vt:lpstr>
      <vt:lpstr>皮肤病常见临床表现</vt:lpstr>
      <vt:lpstr>皮肤病常见临床表现</vt:lpstr>
      <vt:lpstr>皮肤病常见临床表现</vt:lpstr>
      <vt:lpstr>皮肤病常见临床表现</vt:lpstr>
      <vt:lpstr>大家学习辛苦了，还是要坚持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2024-09-19T16:03:45.914</cp:lastPrinted>
  <dcterms:created xsi:type="dcterms:W3CDTF">2024-09-19T08:03:45Z</dcterms:created>
  <dcterms:modified xsi:type="dcterms:W3CDTF">2024-09-19T08:03:47Z</dcterms:modified>
</cp:coreProperties>
</file>