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582A9-DE52-4455-BB69-C3B641C1A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B1FD4-1867-461A-975C-BC0AE8063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B16B1-D23D-4E5C-A49F-1ADD138A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50C27-8D1A-4A2D-8A95-39DFD2BB9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9BCDC-4741-44C9-9270-8EDEFC143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C7CB8-3461-4747-B76E-6F320707E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990E2-890C-47F5-A1B5-1DD9BAEB7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C0E43-4669-47A2-90B0-EC9DB401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348CD-60AB-42C2-842A-FC679C5D0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E92DD-EC94-40C8-8483-99B858ED1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2F748-4769-4598-836A-8D18BA4EE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23E996C-A596-D10C-10D2-7FC8AEB16B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90278D4-87EE-56CF-A183-3890960DFA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B126305-7429-2CA4-6619-85E626A85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616EAA5-295B-616A-D4B3-71EDC972C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04712DA-A75D-5E67-B1F6-7EC8A9526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9170568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27C38A7-8F9F-1C91-F742-2C75B5D84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40D82B9-FBD7-3238-E07D-0663907B2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368D5B1-B427-F7A3-981E-4D1772FA1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12D5D0F-E01B-6360-EA52-FC58E2B9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DA49D1D-F045-9ACF-9D84-4F047E61C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1039319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77719D0-C6C7-4B2D-D6F7-9E24AB547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145E960-36E3-37FC-1B05-AC45A620AA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EB7D72D-CDF2-AF53-9E23-64EAE0FAE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6A9CA43-58B7-22A8-8B32-77837C649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54D930E-05E1-2336-077A-3043FBE92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83694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4FC362-610F-E3D4-5726-0EE87ED74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E07B825-55AF-A20A-CBAC-5722599EA5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B1736BC-C643-5D43-0E7D-3DC584D268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47734E2-ECEE-5263-2449-CB6E4532B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38EC6F5-DAF2-95EC-6453-5F345763C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D386419-7ED6-CD49-BA12-3479DC1CB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445279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4649016-12D5-0001-CD53-05576B308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8B1D1D3-E259-CA87-B076-F4C0CB2327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5FE00AA-71B0-7BC1-DDC7-B7C748EB99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0964C6F-777A-7921-9865-BECD496A8B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79D92A8A-F8DF-A101-2E81-19D8E04C2C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3192E1E5-2E51-A496-2045-BC5EB23C3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0605FEE7-6634-DBBF-5ED9-F30B1F47E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59C7549B-E095-334D-37F5-63F5C11C2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896229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EC128AD-F3EB-6D00-16C0-98FC948B2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E3AF2B3-E8D4-79C2-B0F6-F8F92BEAA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985A5958-AA69-DDC3-B802-A989F54BC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BF13CCB-0942-1458-AB3F-85C1C701C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386955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6096CED-D557-3418-FC46-2EE73BE63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44D0CD9-C938-496F-3EC1-5F2E3D5B0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F716DD5-E101-1458-66A7-9863344CC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707266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EB924ED-75FD-E52C-8F26-7B1E8910C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E1A193C-4BDB-756B-4817-24C5D15FF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B8945B8-BB3A-1EAF-D7B3-5A4401348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27D4FA3-36FE-7BAA-D736-D2C219AAB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8C3A482-8642-5F97-7EC5-78E417DD8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D43E949-AB40-BE33-22AD-35262E896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059515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6E29CBE-2B7E-12D9-E5A5-A4FB336D9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ACAF45D4-CB38-C9DE-C611-86AB39F5AE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D245DD9-779C-6045-DE1E-6DDDD0954F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AD23ACF-369D-70A6-166F-FF551C4CB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BC1DFC3-D507-3CA3-E17D-8AAAA37A0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D3F6F94-ACB9-F654-3DE4-FE1C026A7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867973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247F9DC-1DEA-6538-170C-4FF20D515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DED0B3B-2B04-CAF6-8B63-769734F2AE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C72D238-F9FF-DA20-6B73-1CB62E90A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255CFCA-66B9-5CFD-66D5-E70200BFD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E423CFE-8BB4-AE85-0479-CA1FBE248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34029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9D787061-5176-2418-7CA7-7138B8C2B1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4D3FA5E-0944-B7AA-6570-7B96E33503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CE67A5E-4B80-0867-4B17-079371C9B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EDDB96C-A69A-5C2E-66AC-BFC341E62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2E4022E-70D8-62CA-A591-254D67DD5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277900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BBCF8F28-40FA-235A-EA88-9859BEC73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658A9A3-4EFA-0157-FC76-B5E7538E0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FE3DAB6-E27A-49A7-148F-3420BE4808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F62F707-3C5D-4862-9266-CEAC6A3D994A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FA1D980-F8B6-42FD-070E-12740158F0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A020549-D993-6A46-122F-AC07638E13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F201D4-CAD6-454E-904F-B1DD14C7FFE3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704568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111307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>
            <a:extLst>
              <a:ext uri="{FF2B5EF4-FFF2-40B4-BE49-F238E27FC236}">
                <a16:creationId xmlns:a16="http://schemas.microsoft.com/office/drawing/2014/main" id="{113DC3A8-66C2-C7BD-B426-0190F6E81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E3C38A33-1C44-BD0D-5FDC-029F1E153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1636D5A7-9BF8-74B4-B1CC-4AFA95D525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5" name="标题 1" title="">
            <a:extLst>
              <a:ext uri="{FF2B5EF4-FFF2-40B4-BE49-F238E27FC236}">
                <a16:creationId xmlns:a16="http://schemas.microsoft.com/office/drawing/2014/main" id="{4A0605F7-8E1A-BCFA-421E-028210021304}"/>
              </a:ext>
            </a:extLst>
          </p:cNvPr>
          <p:cNvSpPr txBox="1"/>
          <p:nvPr/>
        </p:nvSpPr>
        <p:spPr>
          <a:xfrm>
            <a:off x="472917" y="2055813"/>
            <a:ext cx="11246166" cy="22133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zh-CN" sz="6600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从入格到出格：议论文教学的循“格”之道</a:t>
            </a:r>
            <a:br>
              <a:rPr lang="zh-CN" altLang="zh-CN" sz="6600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</a:br>
            <a:endParaRPr lang="zh-CN" altLang="en-US" sz="6600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0FEE5680-EB83-6FAC-77BF-221EEC450DC1}"/>
              </a:ext>
            </a:extLst>
          </p:cNvPr>
          <p:cNvSpPr txBox="1"/>
          <p:nvPr/>
        </p:nvSpPr>
        <p:spPr>
          <a:xfrm>
            <a:off x="1666678" y="4576730"/>
            <a:ext cx="10401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南京师范大学第二附属高级中学    高梅</a:t>
            </a:r>
          </a:p>
        </p:txBody>
      </p:sp>
    </p:spTree>
    <p:extLst>
      <p:ext uri="{BB962C8B-B14F-4D97-AF65-F5344CB8AC3E}">
        <p14:creationId xmlns:p14="http://schemas.microsoft.com/office/powerpoint/2010/main" val="323053170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04C57D10-DBE7-2B81-2BC5-17DE11D84C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0FB66C87-D06D-36F7-B114-A99039136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一、厘清概念</a:t>
            </a: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929438E0-73ED-0DBE-3B5E-3E4C797E8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83" y="783772"/>
            <a:ext cx="11735263" cy="60742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zh-CN" b="1">
                <a:solidFill>
                  <a:srgbClr val="0000FF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格</a:t>
            </a:r>
            <a:r>
              <a:rPr lang="zh-CN" altLang="en-US" b="1">
                <a:solidFill>
                  <a:srgbClr val="00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zh-CN" altLang="zh-CN" b="1">
                <a:solidFill>
                  <a:srgbClr val="0000FF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标准、规范</a:t>
            </a:r>
            <a:r>
              <a:rPr lang="zh-CN" altLang="en-US" b="1">
                <a:solidFill>
                  <a:srgbClr val="0000FF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b="1">
              <a:solidFill>
                <a:srgbClr val="0000FF"/>
              </a:solidFill>
              <a:effectLst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zh-CN" b="1">
                <a:solidFill>
                  <a:srgbClr val="0000FF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作文之“格”</a:t>
            </a:r>
            <a:r>
              <a:rPr lang="zh-CN" altLang="en-US" b="1">
                <a:solidFill>
                  <a:srgbClr val="0000FF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zh-CN" altLang="zh-CN" b="1">
                <a:solidFill>
                  <a:srgbClr val="0000FF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得到公认的、运用普遍的作文规范</a:t>
            </a:r>
            <a:r>
              <a:rPr lang="zh-CN" altLang="en-US" b="1">
                <a:solidFill>
                  <a:srgbClr val="0000FF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zh-CN" altLang="zh-CN" b="1">
                <a:solidFill>
                  <a:srgbClr val="0000FF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如：作文结构的基本样式、段落层次的常规安排、语言组织的基本要求等。</a:t>
            </a:r>
            <a:endParaRPr lang="en-US" altLang="zh-CN" b="1">
              <a:solidFill>
                <a:srgbClr val="0000FF"/>
              </a:solidFill>
              <a:effectLst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无格之文：文章结构杂乱；段落逻辑混乱；语言表达错乱</a:t>
            </a: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所谓“入格”，就是指初学者通过典范文本的学习，掌握一般的模式，如作文结构的基本样式、段落层次的常规安排、语言组织的基本要求等，以符合写作的基本要求。</a:t>
            </a:r>
          </a:p>
          <a:p>
            <a:pPr>
              <a:lnSpc>
                <a:spcPct val="150000"/>
              </a:lnSpc>
            </a:pPr>
            <a:endParaRPr lang="en-US" altLang="zh-CN" b="1">
              <a:solidFill>
                <a:srgbClr val="0000FF"/>
              </a:solidFill>
              <a:effectLst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379289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DE1F930B-19E6-E41E-78D2-610516EF6F84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F11ABCD3-117B-E16A-C980-61D81EEB25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E28F26EA-83E2-9BB3-6D27-6E71A3908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二、入格有法</a:t>
            </a: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8EACD8A5-F35A-3B11-3C57-50A935114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045029"/>
            <a:ext cx="11908971" cy="6074228"/>
          </a:xfrm>
        </p:spPr>
        <p:txBody>
          <a:bodyPr/>
          <a:lstStyle/>
          <a:p>
            <a:pPr>
              <a:lnSpc>
                <a:spcPct val="150000"/>
              </a:lnSpc>
            </a:pPr>
            <a:endParaRPr lang="en-US" altLang="zh-CN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看整篇文章，要看明白作者的思路。思想是有一条路的，一句一句，一段一段，都是有路的，这条路好文章的作者是绝不乱走的。</a:t>
            </a:r>
            <a:endParaRPr lang="en-US" altLang="zh-CN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                                     ——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叶圣陶</a:t>
            </a:r>
            <a:endParaRPr lang="en-US" altLang="zh-CN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929710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9223CFC4-F9D1-3C28-2948-B685B5F821F7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6BAB4B19-EAC7-9C16-9A56-B8A17BD4EF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FB6351AA-23EB-5067-575A-21A689163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（一）宏观之格：文章结构入格</a:t>
            </a: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BCDE275A-A0E6-FF5E-4921-EF4C8D460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045029"/>
            <a:ext cx="11908971" cy="6074228"/>
          </a:xfrm>
        </p:spPr>
        <p:txBody>
          <a:bodyPr/>
          <a:lstStyle/>
          <a:p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常规的议论文结构：</a:t>
            </a:r>
            <a:endParaRPr lang="en-US" altLang="zh-CN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总</a:t>
            </a:r>
            <a:r>
              <a:rPr lang="en-US" altLang="zh-CN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分</a:t>
            </a:r>
            <a:r>
              <a:rPr lang="en-US" altLang="zh-CN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总</a:t>
            </a:r>
            <a:endParaRPr lang="en-US" altLang="zh-CN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总</a:t>
            </a:r>
            <a:r>
              <a:rPr lang="en-US" altLang="zh-CN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分</a:t>
            </a:r>
            <a:endParaRPr lang="en-US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分</a:t>
            </a:r>
            <a:r>
              <a:rPr lang="en-US" altLang="zh-CN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总</a:t>
            </a:r>
            <a:endParaRPr lang="en-US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主体部分：</a:t>
            </a:r>
            <a:endParaRPr lang="en-US" altLang="zh-CN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并列式：面上横向展开</a:t>
            </a:r>
            <a:endParaRPr lang="en-US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递进式：点上纵向深入</a:t>
            </a:r>
            <a:endParaRPr lang="en-US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对照式：两个相反的观点或论据的对举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9F39EA35-DE66-095F-72A0-7BD284DACD7C}"/>
              </a:ext>
            </a:extLst>
          </p:cNvPr>
          <p:cNvSpPr txBox="1"/>
          <p:nvPr/>
        </p:nvSpPr>
        <p:spPr>
          <a:xfrm>
            <a:off x="2815119" y="1566839"/>
            <a:ext cx="620045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（典型、标准）★ ★ ★ </a:t>
            </a:r>
            <a:endParaRPr lang="zh-CN" altLang="en-US" sz="2800"/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0B7504B7-7FD7-1E5F-7BB8-43068CD46CAF}"/>
              </a:ext>
            </a:extLst>
          </p:cNvPr>
          <p:cNvSpPr txBox="1"/>
          <p:nvPr/>
        </p:nvSpPr>
        <p:spPr>
          <a:xfrm>
            <a:off x="3901612" y="4082143"/>
            <a:ext cx="60977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（较为理想）★ ★ ★ </a:t>
            </a:r>
            <a:endParaRPr lang="zh-CN" altLang="en-US" sz="2800"/>
          </a:p>
        </p:txBody>
      </p:sp>
    </p:spTree>
    <p:extLst>
      <p:ext uri="{BB962C8B-B14F-4D97-AF65-F5344CB8AC3E}">
        <p14:creationId xmlns:p14="http://schemas.microsoft.com/office/powerpoint/2010/main" val="32385381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9019D0FC-F99E-21DF-850F-8D7A3F9FEF87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6FD8BC40-7D86-3E49-77CC-FCE5A12B56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6D7D34C4-38DB-35B4-85FC-DBFBE70A6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89EF44CF-2E66-AC76-10F6-5E77DC329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045029"/>
            <a:ext cx="11908971" cy="6074228"/>
          </a:xfrm>
        </p:spPr>
        <p:txBody>
          <a:bodyPr/>
          <a:lstStyle/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段：引论（提出观点：明确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+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准确）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2-5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段：本论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段（是什么，对论点中的关键词进行阐释）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段，原因分析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 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200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字左右）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段，原因分析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200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字左右）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段，明确做法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段：反观当下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7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段：结论</a:t>
            </a:r>
          </a:p>
          <a:p>
            <a:endParaRPr lang="zh-CN" altLang="en-US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571804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983B409C-B633-AF4B-6EDF-F6BA77C98960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00287C20-FB80-9B6D-5B24-D075F8F0FC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60EF6620-DDF2-164E-5E3B-822FF1938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（二）中观之格：文章段落入格</a:t>
            </a: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99BF9592-1B7E-6128-2D66-7BFFC187D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992021"/>
            <a:ext cx="11908971" cy="5772997"/>
          </a:xfrm>
        </p:spPr>
        <p:txBody>
          <a:bodyPr/>
          <a:lstStyle/>
          <a:p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“五句成段法”</a:t>
            </a:r>
            <a:endParaRPr lang="en-US" altLang="zh-CN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</a:rPr>
              <a:t>五个要素：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观点句</a:t>
            </a:r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+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阐释句</a:t>
            </a:r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+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论据句</a:t>
            </a:r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+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分析句</a:t>
            </a:r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+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结论句</a:t>
            </a:r>
            <a:endParaRPr lang="en-US" altLang="zh-CN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①观点句，通常放在段首，是段落的中心句，文章的分论点，力求准确明确。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②阐释句，紧跟观点句，阐释观点的内涵，或从理论上对分论点进行论证，力求清晰、简洁易懂。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③论据句，简明扼要地列举能证明观点句的事实论据或理论论据，力求典型准确。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④分析句，紧扣主题，结合论据，运用恰当的分析方法，如因果分析、意义分析、归纳（从个别到一般）演绎（从一般到个别）等，对论据进行进一步剖析。</a:t>
            </a:r>
          </a:p>
          <a:p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⑤结论句，总结全段，呼应段首，收束全段。</a:t>
            </a:r>
          </a:p>
          <a:p>
            <a:endParaRPr lang="en-US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648119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468B8FF6-6D8D-1B25-2FDD-E4B52B4BCDD8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8EB9B875-B35D-5109-A8C6-B508E3A5E1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2A01E166-A18A-4093-37E8-8B70AA4D7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EFAB98FB-940A-811C-8962-2843FCECD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045029"/>
            <a:ext cx="11908971" cy="6074228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b="1" u="sng">
                <a:latin typeface="楷体" panose="02010609060101010101" pitchFamily="49" charset="-122"/>
                <a:ea typeface="楷体" panose="02010609060101010101" pitchFamily="49" charset="-122"/>
              </a:rPr>
              <a:t>自主创新奏强音，独领风骚谱华章。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en-US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观点句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从来模仿借鉴易，唯有创新难！创新就要敢于坚持自我，勇于挑战权威，善于“根据情境”走独创之路。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en-US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阐释句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en-US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袁隆平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在年轻时就敢于挑战权威，不惧冷嘲热讽，另辟新路，培育出杂交水稻；</a:t>
            </a:r>
            <a:r>
              <a:rPr lang="zh-CN" altLang="en-US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港珠澳大桥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在建设中抛弃西方经验，提出中国方案，最终天堑变通途；</a:t>
            </a:r>
            <a:r>
              <a:rPr lang="zh-CN" altLang="en-US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华为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独立自主，大胆创新，解决芯片之痛，闯出一条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5G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之路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en-US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论据句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由此可见，创新带来的不仅是个人价值的实现，更是国家的富强和民族的繁荣昌盛。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en-US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分析句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en-US" b="1" u="sng">
                <a:latin typeface="楷体" panose="02010609060101010101" pitchFamily="49" charset="-122"/>
                <a:ea typeface="楷体" panose="02010609060101010101" pitchFamily="49" charset="-122"/>
              </a:rPr>
              <a:t>可以说，中华民族的成长史亦是一部创新史，从“中国制造”到“中国智造”，写满了中国智慧，沁满了创新的芬芳。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en-US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结论句</a:t>
            </a:r>
            <a:r>
              <a:rPr lang="en-US" altLang="zh-CN" b="1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             ——2022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年全国甲卷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移用借鉴落俗套，唯有创新领风骚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</a:p>
          <a:p>
            <a:pPr>
              <a:lnSpc>
                <a:spcPct val="100000"/>
              </a:lnSpc>
              <a:spcBef>
                <a:spcPct val="0"/>
              </a:spcBef>
            </a:pP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899900" y="123952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80906257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E8AA8517-C84D-8F68-CB72-0F1A8B561D00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3F451138-1A27-D494-BD7E-E58B8FEAF6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18884" y="1"/>
            <a:ext cx="12173116" cy="6857999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A257BF48-664E-8366-1F39-1685A6E63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（三）微观之格：语言表达入格</a:t>
            </a:r>
          </a:p>
        </p:txBody>
      </p:sp>
      <p:pic>
        <p:nvPicPr>
          <p:cNvPr id="5" name="内容占位符 4" title="">
            <a:extLst>
              <a:ext uri="{FF2B5EF4-FFF2-40B4-BE49-F238E27FC236}">
                <a16:creationId xmlns:a16="http://schemas.microsoft.com/office/drawing/2014/main" id="{EB707B57-2846-8119-E086-39BBA8F621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11530" y="1724569"/>
            <a:ext cx="6251287" cy="2007876"/>
          </a:xfrm>
          <a:prstGeom prst="rect">
            <a:avLst/>
          </a:prstGeom>
        </p:spPr>
      </p:pic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6EABEF93-B221-D133-F50E-BF7CDC4C86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62990"/>
          <a:stretch>
            <a:fillRect/>
          </a:stretch>
        </p:blipFill>
        <p:spPr>
          <a:xfrm>
            <a:off x="155428" y="1802406"/>
            <a:ext cx="5459516" cy="212770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图片 6" title="">
            <a:extLst>
              <a:ext uri="{FF2B5EF4-FFF2-40B4-BE49-F238E27FC236}">
                <a16:creationId xmlns:a16="http://schemas.microsoft.com/office/drawing/2014/main" id="{C426557B-C24B-FC98-CB1A-4C4FD855624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189" b="29407"/>
          <a:stretch>
            <a:fillRect/>
          </a:stretch>
        </p:blipFill>
        <p:spPr bwMode="auto">
          <a:xfrm>
            <a:off x="160399" y="4680856"/>
            <a:ext cx="5761430" cy="152467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图片 7" title="">
            <a:extLst>
              <a:ext uri="{FF2B5EF4-FFF2-40B4-BE49-F238E27FC236}">
                <a16:creationId xmlns:a16="http://schemas.microsoft.com/office/drawing/2014/main" id="{1F1454EA-679F-3095-F829-FC662D7858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6117" y="3884043"/>
            <a:ext cx="5901712" cy="289991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0" name="直接连接符 9" title="">
            <a:extLst>
              <a:ext uri="{FF2B5EF4-FFF2-40B4-BE49-F238E27FC236}">
                <a16:creationId xmlns:a16="http://schemas.microsoft.com/office/drawing/2014/main" id="{F9B89723-8300-68FF-95B7-AB8ABED8C9A5}"/>
              </a:ext>
            </a:extLst>
          </p:cNvPr>
          <p:cNvCxnSpPr/>
          <p:nvPr/>
        </p:nvCxnSpPr>
        <p:spPr>
          <a:xfrm>
            <a:off x="5921829" y="2358413"/>
            <a:ext cx="6096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>
            <a:extLst>
              <a:ext uri="{FF2B5EF4-FFF2-40B4-BE49-F238E27FC236}">
                <a16:creationId xmlns:a16="http://schemas.microsoft.com/office/drawing/2014/main" id="{60FD6B74-9E8A-E893-3631-7382588FC637}"/>
              </a:ext>
            </a:extLst>
          </p:cNvPr>
          <p:cNvCxnSpPr/>
          <p:nvPr/>
        </p:nvCxnSpPr>
        <p:spPr>
          <a:xfrm>
            <a:off x="5811530" y="3046580"/>
            <a:ext cx="112411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>
            <a:extLst>
              <a:ext uri="{FF2B5EF4-FFF2-40B4-BE49-F238E27FC236}">
                <a16:creationId xmlns:a16="http://schemas.microsoft.com/office/drawing/2014/main" id="{D9E8E711-E8AB-7477-E307-4858A05B8552}"/>
              </a:ext>
            </a:extLst>
          </p:cNvPr>
          <p:cNvCxnSpPr/>
          <p:nvPr/>
        </p:nvCxnSpPr>
        <p:spPr>
          <a:xfrm>
            <a:off x="4591686" y="2507028"/>
            <a:ext cx="102325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 title="">
            <a:extLst>
              <a:ext uri="{FF2B5EF4-FFF2-40B4-BE49-F238E27FC236}">
                <a16:creationId xmlns:a16="http://schemas.microsoft.com/office/drawing/2014/main" id="{5968B4A7-4A62-0C38-1073-FD3E150A911F}"/>
              </a:ext>
            </a:extLst>
          </p:cNvPr>
          <p:cNvCxnSpPr/>
          <p:nvPr/>
        </p:nvCxnSpPr>
        <p:spPr>
          <a:xfrm flipV="1">
            <a:off x="155428" y="3174477"/>
            <a:ext cx="4042766" cy="4354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 title="">
            <a:extLst>
              <a:ext uri="{FF2B5EF4-FFF2-40B4-BE49-F238E27FC236}">
                <a16:creationId xmlns:a16="http://schemas.microsoft.com/office/drawing/2014/main" id="{906B1130-E6BA-9D6D-BF81-D656E677FBB1}"/>
              </a:ext>
            </a:extLst>
          </p:cNvPr>
          <p:cNvCxnSpPr/>
          <p:nvPr/>
        </p:nvCxnSpPr>
        <p:spPr>
          <a:xfrm>
            <a:off x="389000" y="5334000"/>
            <a:ext cx="331214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 title="">
            <a:extLst>
              <a:ext uri="{FF2B5EF4-FFF2-40B4-BE49-F238E27FC236}">
                <a16:creationId xmlns:a16="http://schemas.microsoft.com/office/drawing/2014/main" id="{C7E98EF6-81D8-6A33-E516-76BDD03F2BEC}"/>
              </a:ext>
            </a:extLst>
          </p:cNvPr>
          <p:cNvCxnSpPr/>
          <p:nvPr/>
        </p:nvCxnSpPr>
        <p:spPr>
          <a:xfrm>
            <a:off x="6923314" y="4702635"/>
            <a:ext cx="509451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 title="">
            <a:extLst>
              <a:ext uri="{FF2B5EF4-FFF2-40B4-BE49-F238E27FC236}">
                <a16:creationId xmlns:a16="http://schemas.microsoft.com/office/drawing/2014/main" id="{B958178F-9451-8E93-8CA4-EC2AB4CF17B3}"/>
              </a:ext>
            </a:extLst>
          </p:cNvPr>
          <p:cNvCxnSpPr/>
          <p:nvPr/>
        </p:nvCxnSpPr>
        <p:spPr>
          <a:xfrm>
            <a:off x="6116117" y="5334000"/>
            <a:ext cx="112411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文本框 25" title="">
            <a:extLst>
              <a:ext uri="{FF2B5EF4-FFF2-40B4-BE49-F238E27FC236}">
                <a16:creationId xmlns:a16="http://schemas.microsoft.com/office/drawing/2014/main" id="{572EE1A4-3257-D476-F2F5-D8AFF36ECEFE}"/>
              </a:ext>
            </a:extLst>
          </p:cNvPr>
          <p:cNvSpPr txBox="1"/>
          <p:nvPr/>
        </p:nvSpPr>
        <p:spPr>
          <a:xfrm>
            <a:off x="4657642" y="831034"/>
            <a:ext cx="2906482" cy="76944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latin typeface="隶书" panose="02010509060101010101" pitchFamily="49" charset="-122"/>
                <a:ea typeface="隶书" panose="02010509060101010101" pitchFamily="49" charset="-122"/>
              </a:rPr>
              <a:t>文从句顺</a:t>
            </a:r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0BC4B6CE-0F3E-C789-CCFD-2C56AB7BF1F9}"/>
              </a:ext>
            </a:extLst>
          </p:cNvPr>
          <p:cNvSpPr txBox="1"/>
          <p:nvPr/>
        </p:nvSpPr>
        <p:spPr>
          <a:xfrm>
            <a:off x="4876800" y="2866257"/>
            <a:ext cx="2743342" cy="2062103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b="1" kern="1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成分残缺</a:t>
            </a:r>
            <a:endParaRPr lang="en-US" altLang="zh-CN" sz="3200" b="1" kern="100">
              <a:effectLst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r>
              <a:rPr lang="zh-CN" altLang="zh-CN" sz="3200" b="1" kern="1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搭配不当</a:t>
            </a:r>
            <a:endParaRPr lang="en-US" altLang="zh-CN" sz="3200" b="1" kern="100">
              <a:effectLst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r>
              <a:rPr lang="zh-CN" altLang="zh-CN" sz="3200" b="1" kern="1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不合逻辑</a:t>
            </a:r>
            <a:endParaRPr lang="en-US" altLang="zh-CN" sz="3200" b="1" kern="100">
              <a:effectLst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r>
              <a:rPr lang="zh-CN" altLang="zh-CN" sz="3200" b="1" kern="1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表意不明</a:t>
            </a:r>
            <a:endParaRPr lang="zh-CN" altLang="en-US" sz="3200" b="1"/>
          </a:p>
        </p:txBody>
      </p:sp>
    </p:spTree>
    <p:extLst>
      <p:ext uri="{BB962C8B-B14F-4D97-AF65-F5344CB8AC3E}">
        <p14:creationId xmlns:p14="http://schemas.microsoft.com/office/powerpoint/2010/main" val="11825055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892A90C8-0ECB-A94B-926B-7DC71CC794F8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3C17CF6D-94D6-79D0-86CF-3491A9DE22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068AEF98-B676-CFF7-8A11-2C4B2F2BD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三、追求出格</a:t>
            </a: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8BF3137E-F908-EAC5-5FB5-419ACF612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045029"/>
            <a:ext cx="11908971" cy="60742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所谓“出格”，就是追求个性鲜明的作文表达。</a:t>
            </a:r>
            <a:endParaRPr lang="en-US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它是个性化的，而不是公式化的；</a:t>
            </a:r>
            <a:endParaRPr lang="en-US" altLang="zh-CN" sz="32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它是鲜活灵动的，而不是呆滞僵硬的；</a:t>
            </a:r>
            <a:endParaRPr lang="en-US" altLang="zh-CN" sz="32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它是随心所欲而不逾矩的，而不是畏手畏脚蜷缩在一般模式的悟空圈内的。</a:t>
            </a:r>
          </a:p>
        </p:txBody>
      </p:sp>
    </p:spTree>
    <p:extLst>
      <p:ext uri="{BB962C8B-B14F-4D97-AF65-F5344CB8AC3E}">
        <p14:creationId xmlns:p14="http://schemas.microsoft.com/office/powerpoint/2010/main" val="7064379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B9C541A2-D027-D10C-B3F4-6D712C2D0BE7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1EBEC2EC-B907-4549-D821-041EED0E9D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1671AC9E-C6F3-F94E-F4C4-0F3A6E31E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（一）灵动布排，追求结构出格</a:t>
            </a: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3C2BC463-C6FB-1300-6005-D3233A233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49" y="761233"/>
            <a:ext cx="11908971" cy="6003785"/>
          </a:xfrm>
        </p:spPr>
        <p:txBody>
          <a:bodyPr>
            <a:normAutofit fontScale="85000" lnSpcReduction="10000"/>
          </a:bodyPr>
          <a:lstStyle/>
          <a:p>
            <a:r>
              <a:rPr lang="en-US" altLang="zh-CN" sz="33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33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全文结构</a:t>
            </a:r>
            <a:endParaRPr lang="en-US" altLang="zh-CN" sz="33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段：引论（提出观点：明确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+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准确）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2-5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段：本论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段（是什么，对论点中的关键词进行阐释）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段，原因分析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 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200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字左右）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段，原因分析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200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字左右）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段，明确做法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段：反观当下</a:t>
            </a:r>
          </a:p>
          <a:p>
            <a:pPr>
              <a:lnSpc>
                <a:spcPct val="200000"/>
              </a:lnSpc>
              <a:spcBef>
                <a:spcPct val="0"/>
              </a:spcBef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7</a:t>
            </a: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段：结论</a:t>
            </a:r>
          </a:p>
          <a:p>
            <a:endParaRPr lang="en-US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箭头: 下弧形 8" title="">
            <a:extLst>
              <a:ext uri="{FF2B5EF4-FFF2-40B4-BE49-F238E27FC236}">
                <a16:creationId xmlns:a16="http://schemas.microsoft.com/office/drawing/2014/main" id="{35F7C769-166A-1B4E-5490-FEF01EF2201B}"/>
              </a:ext>
            </a:extLst>
          </p:cNvPr>
          <p:cNvSpPr/>
          <p:nvPr/>
        </p:nvSpPr>
        <p:spPr>
          <a:xfrm rot="16498978">
            <a:off x="1980394" y="2448783"/>
            <a:ext cx="4727059" cy="2452455"/>
          </a:xfrm>
          <a:prstGeom prst="curvedUpArrow">
            <a:avLst>
              <a:gd name="adj1" fmla="val 23329"/>
              <a:gd name="adj2" fmla="val 50000"/>
              <a:gd name="adj3" fmla="val 25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箭头: 上下 9" title="">
            <a:extLst>
              <a:ext uri="{FF2B5EF4-FFF2-40B4-BE49-F238E27FC236}">
                <a16:creationId xmlns:a16="http://schemas.microsoft.com/office/drawing/2014/main" id="{07ED1C8D-4D66-AA8E-D564-6068FE967BFD}"/>
              </a:ext>
            </a:extLst>
          </p:cNvPr>
          <p:cNvSpPr/>
          <p:nvPr/>
        </p:nvSpPr>
        <p:spPr>
          <a:xfrm>
            <a:off x="949942" y="5090590"/>
            <a:ext cx="286906" cy="606719"/>
          </a:xfrm>
          <a:prstGeom prst="up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 title="">
            <a:extLst>
              <a:ext uri="{FF2B5EF4-FFF2-40B4-BE49-F238E27FC236}">
                <a16:creationId xmlns:a16="http://schemas.microsoft.com/office/drawing/2014/main" id="{9842ED9D-03E4-FA21-28E1-249A854B2CC3}"/>
              </a:ext>
            </a:extLst>
          </p:cNvPr>
          <p:cNvSpPr txBox="1"/>
          <p:nvPr/>
        </p:nvSpPr>
        <p:spPr>
          <a:xfrm>
            <a:off x="5890081" y="1653651"/>
            <a:ext cx="610077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effectLst/>
                <a:highlight>
                  <a:srgbClr val="FFFF00"/>
                </a:highlight>
                <a:ea typeface="宋体" panose="02010600030101010101" pitchFamily="2" charset="-122"/>
                <a:cs typeface="Times New Roman" panose="02020603050405020304" pitchFamily="18" charset="0"/>
              </a:rPr>
              <a:t>首先，</a:t>
            </a:r>
            <a:r>
              <a:rPr lang="zh-CN" altLang="zh-CN" sz="2800" b="1">
                <a:effectLst/>
                <a:highlight>
                  <a:srgbClr val="FFFF00"/>
                </a:highlight>
                <a:ea typeface="宋体" panose="02010600030101010101" pitchFamily="2" charset="-122"/>
                <a:cs typeface="Times New Roman" panose="02020603050405020304" pitchFamily="18" charset="0"/>
              </a:rPr>
              <a:t>根据文意表达的需要调整结构</a:t>
            </a:r>
            <a:r>
              <a:rPr lang="zh-CN" altLang="en-US" sz="2800" b="1">
                <a:effectLst/>
                <a:highlight>
                  <a:srgbClr val="FFFF00"/>
                </a:highlight>
                <a:ea typeface="宋体" panose="02010600030101010101" pitchFamily="2" charset="-122"/>
                <a:cs typeface="Times New Roman" panose="02020603050405020304" pitchFamily="18" charset="0"/>
              </a:rPr>
              <a:t>；</a:t>
            </a:r>
            <a:endParaRPr lang="en-US" altLang="zh-CN" sz="2800" b="1">
              <a:highlight>
                <a:srgbClr val="FFFF00"/>
              </a:highlight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altLang="en-US" sz="2800" b="1">
                <a:effectLst/>
                <a:highlight>
                  <a:srgbClr val="FFFF00"/>
                </a:highlight>
                <a:ea typeface="宋体" panose="02010600030101010101" pitchFamily="2" charset="-122"/>
                <a:cs typeface="Times New Roman" panose="02020603050405020304" pitchFamily="18" charset="0"/>
              </a:rPr>
              <a:t>其次，</a:t>
            </a:r>
            <a:r>
              <a:rPr lang="zh-CN" altLang="zh-CN" sz="2800" b="1">
                <a:effectLst/>
                <a:highlight>
                  <a:srgbClr val="FFFF00"/>
                </a:highlight>
                <a:ea typeface="宋体" panose="02010600030101010101" pitchFamily="2" charset="-122"/>
                <a:cs typeface="Times New Roman" panose="02020603050405020304" pitchFamily="18" charset="0"/>
              </a:rPr>
              <a:t>根据不同的文体要求调整结构</a:t>
            </a:r>
            <a:r>
              <a:rPr lang="zh-CN" altLang="en-US" sz="2800" b="1">
                <a:effectLst/>
                <a:highlight>
                  <a:srgbClr val="FFFF00"/>
                </a:highlight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en-US" sz="2800">
              <a:highlight>
                <a:srgbClr val="FFFF00"/>
              </a:highlight>
            </a:endParaRPr>
          </a:p>
        </p:txBody>
      </p:sp>
      <p:sp>
        <p:nvSpPr>
          <p:cNvPr id="14" name="文本框 13" title="">
            <a:extLst>
              <a:ext uri="{FF2B5EF4-FFF2-40B4-BE49-F238E27FC236}">
                <a16:creationId xmlns:a16="http://schemas.microsoft.com/office/drawing/2014/main" id="{1B872E6E-BD21-D838-E04F-B539223C720C}"/>
              </a:ext>
            </a:extLst>
          </p:cNvPr>
          <p:cNvSpPr txBox="1"/>
          <p:nvPr/>
        </p:nvSpPr>
        <p:spPr>
          <a:xfrm>
            <a:off x="6052457" y="3889347"/>
            <a:ext cx="582385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结构变式：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）摆现象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析危害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挖根源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明方法；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）引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议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联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结；</a:t>
            </a:r>
          </a:p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）先破后立。</a:t>
            </a:r>
          </a:p>
        </p:txBody>
      </p:sp>
    </p:spTree>
    <p:extLst>
      <p:ext uri="{BB962C8B-B14F-4D97-AF65-F5344CB8AC3E}">
        <p14:creationId xmlns:p14="http://schemas.microsoft.com/office/powerpoint/2010/main" val="23104799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>
          <a:extLst>
            <a:ext uri="{FF2B5EF4-FFF2-40B4-BE49-F238E27FC236}">
              <a16:creationId xmlns:a16="http://schemas.microsoft.com/office/drawing/2014/main" id="{41DCC5F4-3A87-8633-5876-DC791368E785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E21C2CAF-FF9B-460D-75DD-06337AE3BE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85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 title="">
            <a:extLst>
              <a:ext uri="{FF2B5EF4-FFF2-40B4-BE49-F238E27FC236}">
                <a16:creationId xmlns:a16="http://schemas.microsoft.com/office/drawing/2014/main" id="{D0341830-1662-A827-3DA2-A34C59A04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92982"/>
            <a:ext cx="10515600" cy="952047"/>
          </a:xfrm>
        </p:spPr>
        <p:txBody>
          <a:bodyPr>
            <a:normAutofit/>
          </a:bodyPr>
          <a:lstStyle/>
          <a:p>
            <a:pPr algn="ctr"/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CF24D0DE-3470-CE00-1A94-F83D584CB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045029"/>
            <a:ext cx="11908971" cy="6074228"/>
          </a:xfrm>
        </p:spPr>
        <p:txBody>
          <a:bodyPr>
            <a:normAutofit/>
          </a:bodyPr>
          <a:lstStyle/>
          <a:p>
            <a:r>
              <a:rPr lang="en-US" altLang="zh-CN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段落结构</a:t>
            </a:r>
            <a:endParaRPr lang="en-US" altLang="zh-CN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）对比成段</a:t>
            </a:r>
            <a:endParaRPr lang="en-US" altLang="zh-CN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0" algn="l">
              <a:lnSpc>
                <a:spcPts val="3300"/>
              </a:lnSpc>
              <a:buNone/>
            </a:pPr>
            <a:r>
              <a:rPr lang="en-US" altLang="zh-CN" sz="2400" b="1" kern="100"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        </a:t>
            </a:r>
            <a:r>
              <a:rPr lang="zh-CN" altLang="zh-CN" sz="2400" b="1" u="sng" kern="100"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作为新青年，面对充满诱惑的世界，怎样创作自己的人生之书呢？应当“善则听之，恶则弃之”以对读者。</a:t>
            </a:r>
            <a:r>
              <a:rPr lang="en-US" altLang="zh-CN" sz="2400" b="1" kern="100">
                <a:effectLst/>
                <a:highlight>
                  <a:srgbClr val="FFFF00"/>
                </a:highlight>
                <a:latin typeface="楷体" panose="02010609060101010101" pitchFamily="49" charset="-122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400" b="1" kern="100">
                <a:effectLst/>
                <a:highlight>
                  <a:srgbClr val="FFFF00"/>
                </a:highlight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观点句</a:t>
            </a:r>
            <a:r>
              <a:rPr lang="en-US" altLang="zh-CN" sz="2400" b="1" kern="100">
                <a:effectLst/>
                <a:highlight>
                  <a:srgbClr val="FFFF00"/>
                </a:highlight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)</a:t>
            </a:r>
            <a:r>
              <a:rPr lang="zh-CN" altLang="zh-CN" sz="2400" b="1" kern="100"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有许多孤介自守的人，自以为才智过人，对读者的“呼声”</a:t>
            </a:r>
            <a:r>
              <a:rPr lang="zh-CN" altLang="zh-CN" sz="2400" b="1" u="sng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一概不听</a:t>
            </a:r>
            <a:r>
              <a:rPr lang="zh-CN" altLang="zh-CN" sz="2400" b="1" kern="100"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。自比太阳的尼采，抛却周围一切星辰，最终自取灭亡；晚年的“发明大王”爱迪生，固执己见，最终再无发明。</a:t>
            </a:r>
            <a:r>
              <a:rPr lang="en-US" altLang="zh-CN" sz="2400" b="1" kern="100">
                <a:effectLst/>
                <a:highlight>
                  <a:srgbClr val="FFFF00"/>
                </a:highlight>
                <a:latin typeface="楷体" panose="02010609060101010101" pitchFamily="49" charset="-122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400" b="1" kern="100">
                <a:effectLst/>
                <a:highlight>
                  <a:srgbClr val="FFFF00"/>
                </a:highlight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一方观点</a:t>
            </a:r>
            <a:r>
              <a:rPr lang="en-US" altLang="zh-CN" sz="2400" b="1" kern="100">
                <a:effectLst/>
                <a:highlight>
                  <a:srgbClr val="FFFF00"/>
                </a:highlight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)</a:t>
            </a:r>
            <a:r>
              <a:rPr lang="zh-CN" altLang="zh-CN" sz="2400" b="1" kern="100"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那么，</a:t>
            </a:r>
            <a:r>
              <a:rPr lang="zh-CN" altLang="zh-CN" sz="2400" b="1" u="sng" kern="100">
                <a:solidFill>
                  <a:srgbClr val="FF0000"/>
                </a:solidFill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全盘接受</a:t>
            </a:r>
            <a:r>
              <a:rPr lang="zh-CN" altLang="zh-CN" sz="2400" b="1" kern="100"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读者的“呼声”就是正确的选择吗？“活过、爱过、写过”的司汤达曾言：“我的梦想值得我为之奋斗，我今天的生活绝不是昨天的冷淡抄袭。”我们书写我们的故事，必有我之思想。没有旁人的导引，我们亦不会陷入循环往复的生活旋涡。</a:t>
            </a:r>
            <a:r>
              <a:rPr lang="en-US" altLang="zh-CN" sz="2400" b="1" kern="100">
                <a:effectLst/>
                <a:highlight>
                  <a:srgbClr val="FFFF00"/>
                </a:highlight>
                <a:latin typeface="楷体" panose="02010609060101010101" pitchFamily="49" charset="-122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400" b="1" kern="100">
                <a:effectLst/>
                <a:highlight>
                  <a:srgbClr val="FFFF00"/>
                </a:highlight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另一方观点</a:t>
            </a:r>
            <a:r>
              <a:rPr lang="en-US" altLang="zh-CN" sz="2400" b="1" kern="100">
                <a:effectLst/>
                <a:highlight>
                  <a:srgbClr val="FFFF00"/>
                </a:highlight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)</a:t>
            </a:r>
            <a:r>
              <a:rPr lang="zh-CN" altLang="zh-CN" sz="2400" b="1" u="sng" kern="100">
                <a:effectLst/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只有筛选出那些积极的、有建设性意义的“呼声”，舍弃那些是非不分、横加干涉的“呼声”，才能化读者之力为己用，创造更完美的“作品”。</a:t>
            </a:r>
            <a:r>
              <a:rPr lang="en-US" altLang="zh-CN" sz="2400" b="1" kern="100">
                <a:effectLst/>
                <a:highlight>
                  <a:srgbClr val="FFFF00"/>
                </a:highlight>
                <a:latin typeface="楷体" panose="02010609060101010101" pitchFamily="49" charset="-122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400" b="1" kern="100">
                <a:effectLst/>
                <a:highlight>
                  <a:srgbClr val="FFFF00"/>
                </a:highlight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总结句</a:t>
            </a:r>
            <a:r>
              <a:rPr lang="en-US" altLang="zh-CN" sz="2400" b="1" kern="100">
                <a:effectLst/>
                <a:highlight>
                  <a:srgbClr val="FFFF00"/>
                </a:highlight>
                <a:latin typeface="等线" panose="02010600030101010101" pitchFamily="2" charset="-122"/>
                <a:ea typeface="楷体" panose="02010609060101010101" pitchFamily="49" charset="-122"/>
                <a:cs typeface="Times New Roman" panose="02020603050405020304" pitchFamily="18" charset="0"/>
              </a:rPr>
              <a:t>)</a:t>
            </a:r>
            <a:endParaRPr lang="zh-CN" altLang="zh-CN" sz="2400" kern="100">
              <a:effectLst/>
              <a:highlight>
                <a:srgbClr val="FFFF00"/>
              </a:highlight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r">
              <a:lnSpc>
                <a:spcPts val="3300"/>
              </a:lnSpc>
            </a:pPr>
            <a:r>
              <a:rPr lang="zh-CN" altLang="zh-CN" sz="24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en-US" altLang="zh-CN" sz="24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2019</a:t>
            </a:r>
            <a:r>
              <a:rPr lang="zh-CN" altLang="zh-CN" sz="2400" b="1" kern="10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年浙江卷《善则听之，恶则弃之》</a:t>
            </a:r>
            <a:endParaRPr lang="zh-CN" altLang="zh-CN" sz="24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295339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https://d.book118.com/468031113074006044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宋体</vt:lpstr>
      <vt:lpstr>隶书</vt:lpstr>
      <vt:lpstr>Times New Roman</vt:lpstr>
      <vt:lpstr>楷体</vt:lpstr>
      <vt:lpstr>Office Theme</vt:lpstr>
      <vt:lpstr>PowerPoint Presentation</vt:lpstr>
      <vt:lpstr>一、厘清概念</vt:lpstr>
      <vt:lpstr>二、入格有法</vt:lpstr>
      <vt:lpstr>（一）宏观之格：文章结构入格</vt:lpstr>
      <vt:lpstr>PowerPoint Presentation</vt:lpstr>
      <vt:lpstr>（二）中观之格：文章段落入格</vt:lpstr>
      <vt:lpstr>PowerPoint Presentation</vt:lpstr>
      <vt:lpstr>（三）微观之格：语言表达入格</vt:lpstr>
      <vt:lpstr>三、追求出格</vt:lpstr>
      <vt:lpstr>（一）灵动布排，追求结构出格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2024-09-24T18:18:30.610</cp:lastPrinted>
  <dcterms:created xsi:type="dcterms:W3CDTF">2024-09-24T10:18:30Z</dcterms:created>
  <dcterms:modified xsi:type="dcterms:W3CDTF">2024-09-24T10:18:32Z</dcterms:modified>
</cp:coreProperties>
</file>