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54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5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F75BD6-8803-428D-AA68-40048CF81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F53340-939E-41D8-B543-081212F6F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5F812-3283-4B18-8BA9-78A05AF7CB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833FDA-892A-4F59-A4B9-DB6C0EFD6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5B9626-5CAD-4324-AA37-A501A7598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D872825-334B-41E8-95FB-3689936B1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D8D585-6666-45FE-82A4-104B76BA6C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7C2AE-71D7-4758-91E7-CC268B65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C4187B-63AF-4D43-8A60-5FB995DD5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127ADB-B53A-4909-B09D-D0EF5A39D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38F82-1766-4CF7-9993-333A0B620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534" r:id="rId2"/>
    <p:sldLayoutId id="2147490535" r:id="rId3"/>
    <p:sldLayoutId id="2147490536" r:id="rId4"/>
    <p:sldLayoutId id="2147490537" r:id="rId5"/>
    <p:sldLayoutId id="2147490538" r:id="rId6"/>
    <p:sldLayoutId id="2147490539" r:id="rId7"/>
    <p:sldLayoutId id="2147490540" r:id="rId8"/>
    <p:sldLayoutId id="2147490541" r:id="rId9"/>
    <p:sldLayoutId id="2147490542" r:id="rId10"/>
    <p:sldLayoutId id="2147490543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7.xml" /><Relationship Id="rId11" Type="http://schemas.openxmlformats.org/officeDocument/2006/relationships/tags" Target="../tags/tag168.xml" /><Relationship Id="rId12" Type="http://schemas.openxmlformats.org/officeDocument/2006/relationships/tags" Target="../tags/tag169.xml" /><Relationship Id="rId13" Type="http://schemas.openxmlformats.org/officeDocument/2006/relationships/tags" Target="../tags/tag170.xml" /><Relationship Id="rId14" Type="http://schemas.openxmlformats.org/officeDocument/2006/relationships/tags" Target="../tags/tag171.xml" /><Relationship Id="rId15" Type="http://schemas.openxmlformats.org/officeDocument/2006/relationships/tags" Target="../tags/tag172.xml" /><Relationship Id="rId16" Type="http://schemas.openxmlformats.org/officeDocument/2006/relationships/tags" Target="../tags/tag173.xml" /><Relationship Id="rId17" Type="http://schemas.openxmlformats.org/officeDocument/2006/relationships/tags" Target="../tags/tag174.xml" /><Relationship Id="rId18" Type="http://schemas.openxmlformats.org/officeDocument/2006/relationships/tags" Target="../tags/tag175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18" Type="http://schemas.openxmlformats.org/officeDocument/2006/relationships/tags" Target="../tags/tag192.xml" /><Relationship Id="rId19" Type="http://schemas.openxmlformats.org/officeDocument/2006/relationships/tags" Target="../tags/tag193.xml" /><Relationship Id="rId2" Type="http://schemas.openxmlformats.org/officeDocument/2006/relationships/tags" Target="../tags/tag176.xml" /><Relationship Id="rId20" Type="http://schemas.openxmlformats.org/officeDocument/2006/relationships/tags" Target="../tags/tag194.xml" /><Relationship Id="rId21" Type="http://schemas.openxmlformats.org/officeDocument/2006/relationships/tags" Target="../tags/tag195.xml" /><Relationship Id="rId22" Type="http://schemas.openxmlformats.org/officeDocument/2006/relationships/tags" Target="../tags/tag196.xml" /><Relationship Id="rId23" Type="http://schemas.openxmlformats.org/officeDocument/2006/relationships/tags" Target="../tags/tag197.xml" /><Relationship Id="rId24" Type="http://schemas.openxmlformats.org/officeDocument/2006/relationships/tags" Target="../tags/tag198.xml" /><Relationship Id="rId25" Type="http://schemas.openxmlformats.org/officeDocument/2006/relationships/tags" Target="../tags/tag199.xml" /><Relationship Id="rId26" Type="http://schemas.openxmlformats.org/officeDocument/2006/relationships/tags" Target="../tags/tag200.xml" /><Relationship Id="rId27" Type="http://schemas.openxmlformats.org/officeDocument/2006/relationships/tags" Target="../tags/tag201.xml" /><Relationship Id="rId28" Type="http://schemas.openxmlformats.org/officeDocument/2006/relationships/tags" Target="../tags/tag202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8.xml" /><Relationship Id="rId11" Type="http://schemas.openxmlformats.org/officeDocument/2006/relationships/tags" Target="../tags/tag229.xml" /><Relationship Id="rId12" Type="http://schemas.openxmlformats.org/officeDocument/2006/relationships/tags" Target="../tags/tag230.xml" /><Relationship Id="rId13" Type="http://schemas.openxmlformats.org/officeDocument/2006/relationships/tags" Target="../tags/tag231.xml" /><Relationship Id="rId14" Type="http://schemas.openxmlformats.org/officeDocument/2006/relationships/tags" Target="../tags/tag232.xml" /><Relationship Id="rId15" Type="http://schemas.openxmlformats.org/officeDocument/2006/relationships/tags" Target="../tags/tag233.xml" /><Relationship Id="rId16" Type="http://schemas.openxmlformats.org/officeDocument/2006/relationships/tags" Target="../tags/tag234.xml" /><Relationship Id="rId17" Type="http://schemas.openxmlformats.org/officeDocument/2006/relationships/tags" Target="../tags/tag235.xml" /><Relationship Id="rId18" Type="http://schemas.openxmlformats.org/officeDocument/2006/relationships/tags" Target="../tags/tag236.xml" /><Relationship Id="rId19" Type="http://schemas.openxmlformats.org/officeDocument/2006/relationships/tags" Target="../tags/tag237.xml" /><Relationship Id="rId2" Type="http://schemas.openxmlformats.org/officeDocument/2006/relationships/tags" Target="../tags/tag220.xml" /><Relationship Id="rId20" Type="http://schemas.openxmlformats.org/officeDocument/2006/relationships/tags" Target="../tags/tag238.xml" /><Relationship Id="rId21" Type="http://schemas.openxmlformats.org/officeDocument/2006/relationships/tags" Target="../tags/tag239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8.xml" /><Relationship Id="rId11" Type="http://schemas.openxmlformats.org/officeDocument/2006/relationships/tags" Target="../tags/tag249.xml" /><Relationship Id="rId12" Type="http://schemas.openxmlformats.org/officeDocument/2006/relationships/tags" Target="../tags/tag250.xml" /><Relationship Id="rId13" Type="http://schemas.openxmlformats.org/officeDocument/2006/relationships/tags" Target="../tags/tag251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tags" Target="../tags/tag243.xml" /><Relationship Id="rId6" Type="http://schemas.openxmlformats.org/officeDocument/2006/relationships/tags" Target="../tags/tag244.xml" /><Relationship Id="rId7" Type="http://schemas.openxmlformats.org/officeDocument/2006/relationships/tags" Target="../tags/tag245.xml" /><Relationship Id="rId8" Type="http://schemas.openxmlformats.org/officeDocument/2006/relationships/tags" Target="../tags/tag246.xml" /><Relationship Id="rId9" Type="http://schemas.openxmlformats.org/officeDocument/2006/relationships/tags" Target="../tags/tag24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03205202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桩基础工程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桩基础工程概述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桩基础工程的设计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桩基础工程的施工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桩基础工程的质量检测与加固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桩基础工程案例分析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ONE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桩基础工程概述</a:t>
            </a:r>
            <a:endParaRPr lang="zh-CN" altLang="en-US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TWO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桩基础的定义和作用</a:t>
            </a:r>
            <a:endParaRPr lang="zh-CN" altLang="en-US"/>
          </a:p>
        </p:txBody>
      </p:sp>
      <p:cxnSp>
        <p:nvCxnSpPr>
          <p:cNvPr id="3145729" name="直接连接符 29"/>
          <p:cNvCxnSpPr/>
          <p:nvPr>
            <p:custDataLst>
              <p:tags r:id="rId2"/>
            </p:custDataLst>
          </p:nvPr>
        </p:nvCxnSpPr>
        <p:spPr>
          <a:xfrm flipV="1">
            <a:off x="2504767" y="2102645"/>
            <a:ext cx="7177921" cy="844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12" name="标题"/>
          <p:cNvSpPr txBox="1"/>
          <p:nvPr>
            <p:custDataLst>
              <p:tags r:id="rId3"/>
            </p:custDataLst>
          </p:nvPr>
        </p:nvSpPr>
        <p:spPr>
          <a:xfrm>
            <a:off x="2737214" y="1364400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3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桩基础是一种由桩和连接桩顶的承台组成的深基础</a:t>
            </a:r>
            <a:endParaRPr lang="zh-CN" altLang="en-US" sz="13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4"/>
            </p:custDataLst>
          </p:nvPr>
        </p:nvSpPr>
        <p:spPr>
          <a:xfrm>
            <a:off x="2737863" y="1742937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19"/>
          <p:cNvCxnSpPr/>
          <p:nvPr>
            <p:custDataLst>
              <p:tags r:id="rId5"/>
            </p:custDataLst>
          </p:nvPr>
        </p:nvCxnSpPr>
        <p:spPr>
          <a:xfrm flipV="1">
            <a:off x="2504767" y="2906468"/>
            <a:ext cx="7177921" cy="844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16" name="标题"/>
          <p:cNvSpPr txBox="1"/>
          <p:nvPr>
            <p:custDataLst>
              <p:tags r:id="rId6"/>
            </p:custDataLst>
          </p:nvPr>
        </p:nvSpPr>
        <p:spPr>
          <a:xfrm>
            <a:off x="2737214" y="2168223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桩基础的作用是将上部建筑物的荷载通过承台传递到土层中  桩基础的作用</a:t>
            </a:r>
            <a:endParaRPr lang="zh-CN" altLang="en-US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7"/>
            </p:custDataLst>
          </p:nvPr>
        </p:nvSpPr>
        <p:spPr>
          <a:xfrm>
            <a:off x="2737863" y="2546760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桩基础的作用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23"/>
          <p:cNvCxnSpPr/>
          <p:nvPr>
            <p:custDataLst>
              <p:tags r:id="rId8"/>
            </p:custDataLst>
          </p:nvPr>
        </p:nvCxnSpPr>
        <p:spPr>
          <a:xfrm flipV="1">
            <a:off x="2504767" y="3734315"/>
            <a:ext cx="7177921" cy="844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20" name="标题"/>
          <p:cNvSpPr txBox="1"/>
          <p:nvPr>
            <p:custDataLst>
              <p:tags r:id="rId9"/>
            </p:custDataLst>
          </p:nvPr>
        </p:nvSpPr>
        <p:spPr>
          <a:xfrm>
            <a:off x="2737214" y="2996070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3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提高地基的承载能力</a:t>
            </a:r>
            <a:endParaRPr lang="zh-CN" altLang="en-US" sz="13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10"/>
            </p:custDataLst>
          </p:nvPr>
        </p:nvSpPr>
        <p:spPr>
          <a:xfrm>
            <a:off x="2737863" y="3374607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26"/>
          <p:cNvCxnSpPr/>
          <p:nvPr>
            <p:custDataLst>
              <p:tags r:id="rId11"/>
            </p:custDataLst>
          </p:nvPr>
        </p:nvCxnSpPr>
        <p:spPr>
          <a:xfrm flipV="1">
            <a:off x="2504767" y="4562162"/>
            <a:ext cx="7177921" cy="844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24" name="标题"/>
          <p:cNvSpPr txBox="1"/>
          <p:nvPr>
            <p:custDataLst>
              <p:tags r:id="rId12"/>
            </p:custDataLst>
          </p:nvPr>
        </p:nvSpPr>
        <p:spPr>
          <a:xfrm>
            <a:off x="2737214" y="3823917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3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减小建筑物的沉降</a:t>
            </a:r>
            <a:endParaRPr lang="zh-CN" altLang="en-US" sz="13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13"/>
            </p:custDataLst>
          </p:nvPr>
        </p:nvSpPr>
        <p:spPr>
          <a:xfrm>
            <a:off x="2737863" y="4202454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7"/>
          <p:cNvCxnSpPr/>
          <p:nvPr>
            <p:custDataLst>
              <p:tags r:id="rId14"/>
            </p:custDataLst>
          </p:nvPr>
        </p:nvCxnSpPr>
        <p:spPr>
          <a:xfrm flipV="1">
            <a:off x="2504767" y="5365985"/>
            <a:ext cx="7177921" cy="844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328" name="标题"/>
          <p:cNvSpPr txBox="1"/>
          <p:nvPr>
            <p:custDataLst>
              <p:tags r:id="rId15"/>
            </p:custDataLst>
          </p:nvPr>
        </p:nvSpPr>
        <p:spPr>
          <a:xfrm>
            <a:off x="2737214" y="4627740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3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增强建筑物的稳定性</a:t>
            </a:r>
            <a:endParaRPr lang="zh-CN" altLang="en-US" sz="13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16"/>
            </p:custDataLst>
          </p:nvPr>
        </p:nvSpPr>
        <p:spPr>
          <a:xfrm>
            <a:off x="2737863" y="5006278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标题"/>
          <p:cNvSpPr txBox="1"/>
          <p:nvPr>
            <p:custDataLst>
              <p:tags r:id="rId17"/>
            </p:custDataLst>
          </p:nvPr>
        </p:nvSpPr>
        <p:spPr>
          <a:xfrm>
            <a:off x="2737214" y="5431564"/>
            <a:ext cx="6950669" cy="3713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300" b="1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适用于各种地质条件</a:t>
            </a:r>
            <a:endParaRPr lang="zh-CN" altLang="en-US" sz="1300" b="1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18"/>
            </p:custDataLst>
          </p:nvPr>
        </p:nvSpPr>
        <p:spPr>
          <a:xfrm>
            <a:off x="2737863" y="5810101"/>
            <a:ext cx="6945474" cy="3674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桩基础的分类和特点</a:t>
            </a:r>
            <a:endParaRPr lang="zh-CN" altLang="en-US"/>
          </a:p>
        </p:txBody>
      </p:sp>
      <p:sp>
        <p:nvSpPr>
          <p:cNvPr id="1049370" name="椭圆 262"/>
          <p:cNvSpPr/>
          <p:nvPr>
            <p:custDataLst>
              <p:tags r:id="rId2"/>
            </p:custDataLst>
          </p:nvPr>
        </p:nvSpPr>
        <p:spPr>
          <a:xfrm>
            <a:off x="2569289" y="3102811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3"/>
          <p:cNvSpPr/>
          <p:nvPr>
            <p:custDataLst>
              <p:tags r:id="rId3"/>
            </p:custDataLst>
          </p:nvPr>
        </p:nvSpPr>
        <p:spPr>
          <a:xfrm>
            <a:off x="3386278" y="3179873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4"/>
          <p:cNvSpPr/>
          <p:nvPr>
            <p:custDataLst>
              <p:tags r:id="rId4"/>
            </p:custDataLst>
          </p:nvPr>
        </p:nvSpPr>
        <p:spPr>
          <a:xfrm>
            <a:off x="4151266" y="3406676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5"/>
          <p:cNvSpPr/>
          <p:nvPr>
            <p:custDataLst>
              <p:tags r:id="rId5"/>
            </p:custDataLst>
          </p:nvPr>
        </p:nvSpPr>
        <p:spPr>
          <a:xfrm>
            <a:off x="4797840" y="3598392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6"/>
          <p:cNvSpPr/>
          <p:nvPr>
            <p:custDataLst>
              <p:tags r:id="rId6"/>
            </p:custDataLst>
          </p:nvPr>
        </p:nvSpPr>
        <p:spPr>
          <a:xfrm>
            <a:off x="5460703" y="3794495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3723071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68"/>
          <p:cNvSpPr/>
          <p:nvPr>
            <p:custDataLst>
              <p:tags r:id="rId8"/>
            </p:custDataLst>
          </p:nvPr>
        </p:nvSpPr>
        <p:spPr>
          <a:xfrm flipV="1">
            <a:off x="2918264" y="3544511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9"/>
          <p:cNvSpPr/>
          <p:nvPr>
            <p:custDataLst>
              <p:tags r:id="rId9"/>
            </p:custDataLst>
          </p:nvPr>
        </p:nvSpPr>
        <p:spPr>
          <a:xfrm flipV="1">
            <a:off x="2958361" y="3585235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0"/>
          <p:cNvSpPr/>
          <p:nvPr>
            <p:custDataLst>
              <p:tags r:id="rId10"/>
            </p:custDataLst>
          </p:nvPr>
        </p:nvSpPr>
        <p:spPr>
          <a:xfrm flipV="1">
            <a:off x="7719953" y="2763861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2874129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2"/>
          <p:cNvSpPr/>
          <p:nvPr>
            <p:custDataLst>
              <p:tags r:id="rId12"/>
            </p:custDataLst>
          </p:nvPr>
        </p:nvSpPr>
        <p:spPr>
          <a:xfrm flipV="1">
            <a:off x="4099264" y="2643568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045797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2746318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5"/>
          <p:cNvSpPr/>
          <p:nvPr>
            <p:custDataLst>
              <p:tags r:id="rId15"/>
            </p:custDataLst>
          </p:nvPr>
        </p:nvSpPr>
        <p:spPr>
          <a:xfrm flipV="1">
            <a:off x="7003209" y="2567758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6"/>
          <p:cNvSpPr/>
          <p:nvPr>
            <p:custDataLst>
              <p:tags r:id="rId16"/>
            </p:custDataLst>
          </p:nvPr>
        </p:nvSpPr>
        <p:spPr>
          <a:xfrm flipV="1">
            <a:off x="7043306" y="2608482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77"/>
          <p:cNvSpPr/>
          <p:nvPr>
            <p:custDataLst>
              <p:tags r:id="rId17"/>
            </p:custDataLst>
          </p:nvPr>
        </p:nvSpPr>
        <p:spPr>
          <a:xfrm flipV="1">
            <a:off x="3858052" y="3392892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3503160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9"/>
          <p:cNvSpPr/>
          <p:nvPr>
            <p:custDataLst>
              <p:tags r:id="rId19"/>
            </p:custDataLst>
          </p:nvPr>
        </p:nvSpPr>
        <p:spPr>
          <a:xfrm flipV="1">
            <a:off x="8431686" y="3619068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3899751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81"/>
          <p:cNvSpPr/>
          <p:nvPr>
            <p:custDataLst>
              <p:tags r:id="rId21"/>
            </p:custDataLst>
          </p:nvPr>
        </p:nvSpPr>
        <p:spPr>
          <a:xfrm flipV="1">
            <a:off x="4999581" y="3917920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4281305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图形 15"/>
          <p:cNvSpPr/>
          <p:nvPr>
            <p:custDataLst>
              <p:tags r:id="rId23"/>
            </p:custDataLst>
          </p:nvPr>
        </p:nvSpPr>
        <p:spPr>
          <a:xfrm>
            <a:off x="5064113" y="3984958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图形 19"/>
          <p:cNvSpPr/>
          <p:nvPr>
            <p:custDataLst>
              <p:tags r:id="rId24"/>
            </p:custDataLst>
          </p:nvPr>
        </p:nvSpPr>
        <p:spPr>
          <a:xfrm>
            <a:off x="8496845" y="3689865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图形 27"/>
          <p:cNvSpPr/>
          <p:nvPr>
            <p:custDataLst>
              <p:tags r:id="rId25"/>
            </p:custDataLst>
          </p:nvPr>
        </p:nvSpPr>
        <p:spPr>
          <a:xfrm>
            <a:off x="4198255" y="2762608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2713739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838200" y="2783283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分类：预制桩、灌注桩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9285014" y="2783283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特点：承载力高、稳定性好、沉降量小、沉降均匀等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桩基础工程的设计</a:t>
            </a:r>
            <a:endParaRPr lang="zh-CN" altLang="en-US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THREE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桩基础的设计原则和依据</a:t>
            </a:r>
            <a:endParaRPr lang="zh-CN" altLang="en-US"/>
          </a:p>
        </p:txBody>
      </p:sp>
      <p:sp>
        <p:nvSpPr>
          <p:cNvPr id="1049556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58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0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2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4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依据建筑物抗震要求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6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8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0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依据建筑物沉降要求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4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6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依据建筑物总荷载要求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8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0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2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依据地质勘察报告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桩基础的承载力和稳定性计算</a:t>
            </a:r>
            <a:endParaRPr lang="zh-CN" altLang="en-US"/>
          </a:p>
        </p:txBody>
      </p:sp>
      <p:sp>
        <p:nvSpPr>
          <p:cNvPr id="104961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承载力计算：根据地质勘察报告和荷载要求，计算桩基础的承载力，确保满足建筑物的要求。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桩型选择：根据地质条件、荷载要求和施工条件，选择合适的桩型，提高桩基础的承载力和稳定性。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施工质量控制：严格控制施工过程，确保桩基础的施工质量，提高桩基础的承载力和稳定性。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稳定性计算：考虑土层分布、地下水位等因素，计算桩基础的稳定性，确保建筑物在各种工况下的安全。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桩基础的沉降和变形计算</a:t>
            </a:r>
            <a:endParaRPr lang="zh-CN" altLang="en-US"/>
          </a:p>
        </p:txBody>
      </p:sp>
      <p:sp>
        <p:nvSpPr>
          <p:cNvPr id="1049692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4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桩基础沉降计算：根据地质报告和设计要求，采用合适的计算方法，对桩基础沉降进行精确计算。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0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桩基础变形计算：考虑地质条件、荷载情况等因素，对桩基础变形进行预测和计算，确保工程安全。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6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计算方法和步骤：介绍常用的计算方法和步骤，包括分层总和法、弹性力学法等，并说明其适用范围和优缺点。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2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4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注意事项：强调计算过程中的注意事项，如地质报告的准确性、参数选取的合理性等，以确保计算结果的准确性和可靠性。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74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桩基础工程的施工</a:t>
            </a:r>
            <a:endParaRPr lang="zh-CN" altLang="en-US"/>
          </a:p>
        </p:txBody>
      </p:sp>
      <p:sp>
        <p:nvSpPr>
          <p:cNvPr id="104975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PART FOUR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https://d.book118.com/468032052021006023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3"/>
</p:tagLst>
</file>

<file path=ppt/tags/tag158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5_1"/>
  <p:tag name="KSO_WM_UNIT_INDEX" val="1_5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65000000000003,&quot;width&quot;:553.1500000000001}"/>
  <p:tag name="KSO_WM_TAG_VERSION" val="3.0"/>
  <p:tag name="KSO_WM_TEMPLATE_CATEGORY" val="diagram"/>
  <p:tag name="KSO_WM_TEMPLATE_INDEX" val="20231100"/>
  <p:tag name="KSO_WM_UNIT_COMPATIBLE" val="0"/>
  <p:tag name="KSO_WM_UNIT_DIAGRAM_ISNUMVISUAL" val="0"/>
  <p:tag name="KSO_WM_UNIT_DIAGRAM_ISREFERUNIT" val="0"/>
  <p:tag name="KSO_WM_UNIT_HIGHLIGHT" val="0"/>
  <p:tag name="KSO_WM_UNIT_ID" val="diagram20231100_5*l_h_f*1_6_1"/>
  <p:tag name="KSO_WM_UNIT_INDEX" val="1_6_1"/>
  <p:tag name="KSO_WM_UNIT_LAYERLEVEL" val="1_1_1"/>
  <p:tag name="KSO_WM_UNIT_NOCLEAR" val="0"/>
  <p:tag name="KSO_WM_UNIT_PRESET_TEXT" val="单击此处输入你的智能图形项正文，文字是您思想的提炼，请尽量言简意赅的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5"/>
  <p:tag name="KSO_WM_UNIT_INDEX" val="1_25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4"/>
  <p:tag name="KSO_WM_UNIT_INDEX" val="1_24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3"/>
  <p:tag name="KSO_WM_UNIT_INDEX" val="1_23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2"/>
  <p:tag name="KSO_WM_UNIT_INDEX" val="1_22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21"/>
  <p:tag name="KSO_WM_UNIT_INDEX" val="1_21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0"/>
  <p:tag name="KSO_WM_UNIT_INDEX" val="1_20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9"/>
  <p:tag name="KSO_WM_UNIT_INDEX" val="1_19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8"/>
  <p:tag name="KSO_WM_UNIT_INDEX" val="1_18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7"/>
  <p:tag name="KSO_WM_UNIT_INDEX" val="1_17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6"/>
  <p:tag name="KSO_WM_UNIT_INDEX" val="1_16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5"/>
  <p:tag name="KSO_WM_UNIT_INDEX" val="1_15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4"/>
  <p:tag name="KSO_WM_UNIT_INDEX" val="1_14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3"/>
  <p:tag name="KSO_WM_UNIT_INDEX" val="1_13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2"/>
  <p:tag name="KSO_WM_UNIT_INDEX" val="1_12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1"/>
  <p:tag name="KSO_WM_UNIT_INDEX" val="1_11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10"/>
  <p:tag name="KSO_WM_UNIT_INDEX" val="1_10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9"/>
  <p:tag name="KSO_WM_UNIT_INDEX" val="1_9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8"/>
  <p:tag name="KSO_WM_UNIT_INDEX" val="1_8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7"/>
  <p:tag name="KSO_WM_UNIT_INDEX" val="1_7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6"/>
  <p:tag name="KSO_WM_UNIT_INDEX" val="1_6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5"/>
  <p:tag name="KSO_WM_UNIT_INDEX" val="1_5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4"/>
  <p:tag name="KSO_WM_UNIT_INDEX" val="1_4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3"/>
  <p:tag name="KSO_WM_UNIT_INDEX" val="1_3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i*1_2"/>
  <p:tag name="KSO_WM_UNIT_INDEX" val="1_2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1*l_i*1_1"/>
  <p:tag name="KSO_WM_UNIT_INDEX" val="1_1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1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3"/>
</p:tagLst>
</file>

<file path=ppt/tags/tag20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13"/>
</p:tagLst>
</file>

<file path=ppt/tags/tag254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5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宋体</vt:lpstr>
      <vt:lpstr>Office Theme</vt:lpstr>
      <vt:lpstr>桩基础工程</vt:lpstr>
      <vt:lpstr>目录</vt:lpstr>
      <vt:lpstr>单击此处添加章节标题</vt:lpstr>
      <vt:lpstr>桩基础工程概述</vt:lpstr>
      <vt:lpstr>PowerPoint Presentation</vt:lpstr>
      <vt:lpstr>桩基础的定义和作用</vt:lpstr>
      <vt:lpstr>桩基础的分类和特点</vt:lpstr>
      <vt:lpstr>桩基础工程的设计</vt:lpstr>
      <vt:lpstr>PowerPoint Presentation</vt:lpstr>
      <vt:lpstr>桩基础的设计原则和依据</vt:lpstr>
      <vt:lpstr>桩基础的承载力和稳定性计算</vt:lpstr>
      <vt:lpstr>桩基础的沉降和变形计算</vt:lpstr>
      <vt:lpstr>桩基础工程的施工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2024-08-29T13:29:51.812</cp:lastPrinted>
  <dcterms:created xsi:type="dcterms:W3CDTF">2024-08-29T05:29:51Z</dcterms:created>
  <dcterms:modified xsi:type="dcterms:W3CDTF">2024-08-29T05:29:53Z</dcterms:modified>
</cp:coreProperties>
</file>