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0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B0945F-4E87-4644-89EB-DF10F24C17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024938-5684-49A1-AA00-379B04E776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B58A21-98E0-48F1-9E26-C63F132231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2B4002-FF1B-408F-8AFC-723233C82A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E385E7-529E-4EDE-A90A-634443313D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13497B5-BF9E-43C0-A59B-102A49107E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E73A10A-4467-4BD2-ACBF-6FE065EA41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DEB2AA-E033-419C-8CCC-2A338A2764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D94898-222F-46F8-A85C-8D10933020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3CDA8F-5DEB-4765-BBAF-F456858375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36FF4D-9880-48B6-B063-09ADFDCB08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image" Target="../media/image1.jpeg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  <p:pic>
        <p:nvPicPr>
          <p:cNvPr id="7" name="内容占位符 4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-71120" y="-20003"/>
            <a:ext cx="12263120" cy="689800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804611613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2762991" y="1715501"/>
            <a:ext cx="6605296" cy="1581785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50000"/>
              </a:lnSpc>
            </a:pPr>
            <a:r>
              <a:rPr lang="zh-CN" altLang="en-US" sz="4000" b="1">
                <a:solidFill>
                  <a:schemeClr val="accent1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期末监测真卷</a:t>
            </a:r>
            <a:r>
              <a:rPr lang="zh-CN" altLang="en-US" sz="4000" b="1" smtClean="0">
                <a:solidFill>
                  <a:schemeClr val="accent1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精选</a:t>
            </a:r>
            <a:endParaRPr lang="en-US" altLang="zh-CN" sz="4000" b="1" smtClean="0">
              <a:solidFill>
                <a:schemeClr val="accent1">
                  <a:lumMod val="75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4000" b="1" smtClean="0">
                <a:solidFill>
                  <a:schemeClr val="accent1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福州市</a:t>
            </a:r>
            <a:r>
              <a:rPr lang="zh-CN" altLang="en-US" sz="4000" b="1">
                <a:solidFill>
                  <a:schemeClr val="accent1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数学期末质量</a:t>
            </a:r>
            <a:r>
              <a:rPr lang="zh-CN" altLang="en-US" sz="4000" b="1" smtClean="0">
                <a:solidFill>
                  <a:schemeClr val="accent1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监测</a:t>
            </a:r>
            <a:endParaRPr lang="en-US" altLang="zh-CN" sz="4000" b="1" smtClean="0">
              <a:solidFill>
                <a:schemeClr val="accent1">
                  <a:lumMod val="75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240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时间</a:t>
            </a:r>
            <a:r>
              <a:rPr lang="en-US" altLang="zh-CN" sz="240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:60</a:t>
            </a:r>
            <a:r>
              <a:rPr lang="zh-CN" altLang="en-US" sz="240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分钟  满分</a:t>
            </a:r>
            <a:r>
              <a:rPr lang="en-US" altLang="zh-CN" sz="240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:100</a:t>
            </a:r>
            <a:r>
              <a:rPr lang="zh-CN" altLang="en-US" sz="240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分分</a:t>
            </a:r>
            <a:endParaRPr lang="zh-CN" altLang="en-US" sz="2400" b="1" smtClean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ctr"/>
            <a:endParaRPr lang="zh-CN" altLang="en-US" sz="4000" b="1" spc="60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文本框 1"/>
          <p:cNvSpPr txBox="1">
            <a:spLocks noChangeArrowheads="1"/>
          </p:cNvSpPr>
          <p:nvPr/>
        </p:nvSpPr>
        <p:spPr bwMode="auto">
          <a:xfrm>
            <a:off x="1327152" y="873950"/>
            <a:ext cx="10175797" cy="73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20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计算。（共</a:t>
            </a:r>
            <a:r>
              <a:rPr lang="en-US" altLang="zh-CN" sz="320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24 </a:t>
            </a:r>
            <a:r>
              <a:rPr lang="zh-CN" altLang="en-US" sz="320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分）</a:t>
            </a:r>
            <a:endParaRPr lang="en-US" altLang="zh-CN" sz="2800" b="1">
              <a:solidFill>
                <a:schemeClr val="accent1"/>
              </a:solidFill>
              <a:latin typeface="Times New Roman" panose="02020603050405020304" charset="0"/>
              <a:sym typeface="Times New Roman" panose="0202060305040502030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30268" y="1055159"/>
            <a:ext cx="496884" cy="530915"/>
            <a:chOff x="709497" y="1368342"/>
            <a:chExt cx="496884" cy="530915"/>
          </a:xfrm>
        </p:grpSpPr>
        <p:sp>
          <p:nvSpPr>
            <p:cNvPr id="23" name="圆角矩形 22"/>
            <p:cNvSpPr/>
            <p:nvPr/>
          </p:nvSpPr>
          <p:spPr>
            <a:xfrm>
              <a:off x="737823" y="1413952"/>
              <a:ext cx="432000" cy="43200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09497" y="1368342"/>
              <a:ext cx="496884" cy="530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50" b="1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一</a:t>
              </a:r>
              <a:endParaRPr kumimoji="1" lang="zh-CN" altLang="en-US" sz="285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98178" y="1752036"/>
            <a:ext cx="397660" cy="538609"/>
            <a:chOff x="733693" y="1986947"/>
            <a:chExt cx="397660" cy="538609"/>
          </a:xfrm>
        </p:grpSpPr>
        <p:sp>
          <p:nvSpPr>
            <p:cNvPr id="26" name="椭圆 25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27" name="文本框 1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1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sp>
        <p:nvSpPr>
          <p:cNvPr id="31" name="文本框 1"/>
          <p:cNvSpPr txBox="1">
            <a:spLocks noChangeArrowheads="1"/>
          </p:cNvSpPr>
          <p:nvPr/>
        </p:nvSpPr>
        <p:spPr bwMode="auto">
          <a:xfrm>
            <a:off x="1290594" y="1611460"/>
            <a:ext cx="10151887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直接写出得数。（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6 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分）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lnSpc>
                <a:spcPct val="150000"/>
              </a:lnSpc>
            </a:pP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54÷9 = 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9×7 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= 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65÷8 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=</a:t>
            </a:r>
            <a:endParaRPr lang="en-US" altLang="zh-CN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lnSpc>
                <a:spcPct val="150000"/>
              </a:lnSpc>
            </a:pP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7000 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2000 = 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320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500 =             60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70 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=</a:t>
            </a:r>
            <a:endParaRPr lang="en-US" altLang="zh-CN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lnSpc>
                <a:spcPct val="150000"/>
              </a:lnSpc>
            </a:pP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2600 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800 = 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4000 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700 = 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31 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12÷4 =</a:t>
            </a:r>
            <a:endParaRPr lang="en-US" altLang="zh-CN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lnSpc>
                <a:spcPct val="150000"/>
              </a:lnSpc>
            </a:pP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9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2×4 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= 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6×8 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8 = 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72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÷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（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3×3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）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=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2689059" y="2463799"/>
            <a:ext cx="37702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 b="1" kern="100" smtClean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6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401076" y="2463799"/>
            <a:ext cx="56938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 b="1" kern="100" smtClean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63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8152687" y="2463799"/>
            <a:ext cx="13388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8……1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832343" y="3073000"/>
            <a:ext cx="95410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 b="1" kern="100" smtClean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5000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" name="TextBox 19"/>
          <p:cNvSpPr txBox="1">
            <a:spLocks noChangeArrowheads="1"/>
          </p:cNvSpPr>
          <p:nvPr/>
        </p:nvSpPr>
        <p:spPr bwMode="auto">
          <a:xfrm>
            <a:off x="6990884" y="2994581"/>
            <a:ext cx="761747" cy="71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000" b="1" kern="100" smtClean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820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9" name="TextBox 19"/>
          <p:cNvSpPr txBox="1">
            <a:spLocks noChangeArrowheads="1"/>
          </p:cNvSpPr>
          <p:nvPr/>
        </p:nvSpPr>
        <p:spPr bwMode="auto">
          <a:xfrm>
            <a:off x="9702708" y="3017797"/>
            <a:ext cx="761747" cy="71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000" b="1" kern="100" smtClean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130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3778202" y="3751004"/>
            <a:ext cx="95410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 b="1" kern="100" smtClean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1800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7198580" y="3751004"/>
            <a:ext cx="95410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 b="1" kern="100" smtClean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3300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10539371" y="3751004"/>
            <a:ext cx="56938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 b="1" kern="100" smtClean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28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3014326" y="4483305"/>
            <a:ext cx="56938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 b="1" kern="100" smtClean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17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6150010" y="4559999"/>
            <a:ext cx="56938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 b="1" kern="100" smtClean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40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9775495" y="4483305"/>
            <a:ext cx="37702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 b="1" kern="100" smtClean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8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8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框 1"/>
          <p:cNvSpPr txBox="1">
            <a:spLocks noChangeArrowheads="1"/>
          </p:cNvSpPr>
          <p:nvPr/>
        </p:nvSpPr>
        <p:spPr bwMode="auto">
          <a:xfrm>
            <a:off x="1298511" y="951262"/>
            <a:ext cx="1008835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列竖式计算。（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9 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分）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lnSpc>
                <a:spcPct val="150000"/>
              </a:lnSpc>
            </a:pP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61÷8 = 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30÷5 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= 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44÷7 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=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33691" y="1117625"/>
            <a:ext cx="397660" cy="538609"/>
            <a:chOff x="733693" y="1986947"/>
            <a:chExt cx="397660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2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sp>
        <p:nvSpPr>
          <p:cNvPr id="17" name="TextBox 19"/>
          <p:cNvSpPr txBox="1">
            <a:spLocks noChangeArrowheads="1"/>
          </p:cNvSpPr>
          <p:nvPr/>
        </p:nvSpPr>
        <p:spPr bwMode="auto">
          <a:xfrm>
            <a:off x="2685281" y="1630102"/>
            <a:ext cx="1338828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7……5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67196" y="2712047"/>
            <a:ext cx="1527149" cy="205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9"/>
          <p:cNvSpPr txBox="1">
            <a:spLocks noChangeArrowheads="1"/>
          </p:cNvSpPr>
          <p:nvPr/>
        </p:nvSpPr>
        <p:spPr bwMode="auto">
          <a:xfrm>
            <a:off x="5991473" y="1619972"/>
            <a:ext cx="37702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000" b="1" kern="100" smtClean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6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91436" y="2711221"/>
            <a:ext cx="1542893" cy="2046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9"/>
          <p:cNvSpPr txBox="1">
            <a:spLocks noChangeArrowheads="1"/>
          </p:cNvSpPr>
          <p:nvPr/>
        </p:nvSpPr>
        <p:spPr bwMode="auto">
          <a:xfrm>
            <a:off x="9051576" y="1607507"/>
            <a:ext cx="1338828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6……2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85682" y="2711221"/>
            <a:ext cx="1479917" cy="2046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框 1"/>
          <p:cNvSpPr txBox="1">
            <a:spLocks noChangeArrowheads="1"/>
          </p:cNvSpPr>
          <p:nvPr/>
        </p:nvSpPr>
        <p:spPr bwMode="auto">
          <a:xfrm>
            <a:off x="1298510" y="951262"/>
            <a:ext cx="1001934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脱式计算。（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9 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分）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lnSpc>
                <a:spcPct val="150000"/>
              </a:lnSpc>
            </a:pP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44 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15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19              37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5×7             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（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81 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36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）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÷5</a:t>
            </a:r>
            <a:endParaRPr lang="en-US" altLang="zh-CN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33691" y="1117625"/>
            <a:ext cx="397660" cy="538609"/>
            <a:chOff x="733693" y="1986947"/>
            <a:chExt cx="397660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3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937333" y="2314877"/>
            <a:ext cx="1848583" cy="140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 29 </a:t>
            </a:r>
            <a:r>
              <a:rPr lang="zh-CN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＋</a:t>
            </a: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19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 48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1" name="TextBox 19"/>
          <p:cNvSpPr txBox="1">
            <a:spLocks noChangeArrowheads="1"/>
          </p:cNvSpPr>
          <p:nvPr/>
        </p:nvSpPr>
        <p:spPr bwMode="auto">
          <a:xfrm>
            <a:off x="4459600" y="2428590"/>
            <a:ext cx="1848583" cy="140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 37 </a:t>
            </a:r>
            <a:r>
              <a:rPr lang="zh-CN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＋</a:t>
            </a: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35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 72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2" name="TextBox 19"/>
          <p:cNvSpPr txBox="1">
            <a:spLocks noChangeArrowheads="1"/>
          </p:cNvSpPr>
          <p:nvPr/>
        </p:nvSpPr>
        <p:spPr bwMode="auto">
          <a:xfrm>
            <a:off x="7444340" y="2428590"/>
            <a:ext cx="1656223" cy="140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 45 ÷ 5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 9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文本框 1"/>
          <p:cNvSpPr txBox="1">
            <a:spLocks noChangeArrowheads="1"/>
          </p:cNvSpPr>
          <p:nvPr/>
        </p:nvSpPr>
        <p:spPr bwMode="auto">
          <a:xfrm>
            <a:off x="1243992" y="888490"/>
            <a:ext cx="10387714" cy="797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ts val="5540"/>
              </a:lnSpc>
            </a:pPr>
            <a:r>
              <a:rPr lang="zh-CN" altLang="en-US" sz="320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填空。（每空</a:t>
            </a:r>
            <a:r>
              <a:rPr lang="en-US" altLang="zh-CN" sz="320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1 </a:t>
            </a:r>
            <a:r>
              <a:rPr lang="zh-CN" altLang="en-US" sz="320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分，共</a:t>
            </a:r>
            <a:r>
              <a:rPr lang="en-US" altLang="zh-CN" sz="320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29 </a:t>
            </a:r>
            <a:r>
              <a:rPr lang="zh-CN" altLang="en-US" sz="320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分）</a:t>
            </a:r>
            <a:endParaRPr lang="en-US" altLang="zh-CN" sz="3200" b="1">
              <a:solidFill>
                <a:schemeClr val="accent1"/>
              </a:solidFill>
              <a:latin typeface="Times New Roman" panose="02020603050405020304" charset="0"/>
              <a:sym typeface="Times New Roman" panose="0202060305040502030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10198" y="1702185"/>
            <a:ext cx="397660" cy="538609"/>
            <a:chOff x="733693" y="1986947"/>
            <a:chExt cx="397660" cy="538609"/>
          </a:xfrm>
        </p:grpSpPr>
        <p:sp>
          <p:nvSpPr>
            <p:cNvPr id="19" name="椭圆 1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1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81872" y="1052303"/>
            <a:ext cx="496884" cy="530915"/>
            <a:chOff x="709497" y="1368342"/>
            <a:chExt cx="496884" cy="530915"/>
          </a:xfrm>
        </p:grpSpPr>
        <p:sp>
          <p:nvSpPr>
            <p:cNvPr id="27" name="圆角矩形 26"/>
            <p:cNvSpPr/>
            <p:nvPr/>
          </p:nvSpPr>
          <p:spPr>
            <a:xfrm>
              <a:off x="737823" y="1413952"/>
              <a:ext cx="432000" cy="43200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09497" y="1368342"/>
              <a:ext cx="496884" cy="530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50" b="1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二</a:t>
              </a:r>
              <a:endParaRPr kumimoji="1" lang="zh-CN" altLang="en-US" sz="2850">
                <a:solidFill>
                  <a:schemeClr val="bg1"/>
                </a:solidFill>
              </a:endParaRPr>
            </a:p>
          </p:txBody>
        </p:sp>
      </p:grpSp>
      <p:sp>
        <p:nvSpPr>
          <p:cNvPr id="11" name="文本框 1"/>
          <p:cNvSpPr txBox="1">
            <a:spLocks noChangeArrowheads="1"/>
          </p:cNvSpPr>
          <p:nvPr/>
        </p:nvSpPr>
        <p:spPr bwMode="auto">
          <a:xfrm>
            <a:off x="1243992" y="3511569"/>
            <a:ext cx="450886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写作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：（                       ） </a:t>
            </a:r>
            <a:endParaRPr lang="en-US" altLang="zh-CN" sz="3000" b="1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lnSpc>
                <a:spcPct val="15000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读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作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：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（                       ） </a:t>
            </a:r>
            <a:endParaRPr lang="en-US" altLang="zh-CN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5" name="TextBox 19"/>
          <p:cNvSpPr txBox="1">
            <a:spLocks noChangeArrowheads="1"/>
          </p:cNvSpPr>
          <p:nvPr/>
        </p:nvSpPr>
        <p:spPr bwMode="auto">
          <a:xfrm>
            <a:off x="3498424" y="3624709"/>
            <a:ext cx="95410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3020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7" name="TextBox 19"/>
          <p:cNvSpPr txBox="1">
            <a:spLocks noChangeArrowheads="1"/>
          </p:cNvSpPr>
          <p:nvPr/>
        </p:nvSpPr>
        <p:spPr bwMode="auto">
          <a:xfrm>
            <a:off x="2917334" y="4178707"/>
            <a:ext cx="2116285" cy="70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三千零二十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4" name="文本框 1"/>
          <p:cNvSpPr txBox="1">
            <a:spLocks noChangeArrowheads="1"/>
          </p:cNvSpPr>
          <p:nvPr/>
        </p:nvSpPr>
        <p:spPr bwMode="auto">
          <a:xfrm>
            <a:off x="6350688" y="3530263"/>
            <a:ext cx="450886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写作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：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（                       ） </a:t>
            </a:r>
            <a:endParaRPr lang="en-US" altLang="zh-CN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lnSpc>
                <a:spcPct val="15000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读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作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：（                         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） </a:t>
            </a:r>
            <a:endParaRPr lang="en-US" altLang="zh-CN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7911" y="1701526"/>
            <a:ext cx="3134809" cy="157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9148" y="1835732"/>
            <a:ext cx="3025975" cy="1307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19"/>
          <p:cNvSpPr txBox="1">
            <a:spLocks noChangeArrowheads="1"/>
          </p:cNvSpPr>
          <p:nvPr/>
        </p:nvSpPr>
        <p:spPr bwMode="auto">
          <a:xfrm>
            <a:off x="8536251" y="3624709"/>
            <a:ext cx="95410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2507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3" name="TextBox 19"/>
          <p:cNvSpPr txBox="1">
            <a:spLocks noChangeArrowheads="1"/>
          </p:cNvSpPr>
          <p:nvPr/>
        </p:nvSpPr>
        <p:spPr bwMode="auto">
          <a:xfrm>
            <a:off x="7955161" y="4178707"/>
            <a:ext cx="2502608" cy="70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二千五百零七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7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框 1"/>
          <p:cNvSpPr txBox="1">
            <a:spLocks noChangeArrowheads="1"/>
          </p:cNvSpPr>
          <p:nvPr/>
        </p:nvSpPr>
        <p:spPr bwMode="auto">
          <a:xfrm>
            <a:off x="1298513" y="1123504"/>
            <a:ext cx="988132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在（           ）里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填上适当的质量单位。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lnSpc>
                <a:spcPct val="150000"/>
              </a:lnSpc>
            </a:pPr>
            <a:endParaRPr lang="en-US" altLang="zh-CN" sz="3000" b="1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lnSpc>
                <a:spcPct val="150000"/>
              </a:lnSpc>
            </a:pPr>
            <a:endParaRPr lang="en-US" altLang="zh-CN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lnSpc>
                <a:spcPct val="150000"/>
              </a:lnSpc>
            </a:pP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150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（           ）              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15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（           ）               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1000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（           ）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33693" y="1289867"/>
            <a:ext cx="397660" cy="538609"/>
            <a:chOff x="733693" y="1986947"/>
            <a:chExt cx="397660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2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2603619" y="3272643"/>
            <a:ext cx="570990" cy="70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克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5" name="TextBox 19"/>
          <p:cNvSpPr txBox="1">
            <a:spLocks noChangeArrowheads="1"/>
          </p:cNvSpPr>
          <p:nvPr/>
        </p:nvSpPr>
        <p:spPr bwMode="auto">
          <a:xfrm>
            <a:off x="5946391" y="3205843"/>
            <a:ext cx="957313" cy="70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千克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7" name="TextBox 19"/>
          <p:cNvSpPr txBox="1">
            <a:spLocks noChangeArrowheads="1"/>
          </p:cNvSpPr>
          <p:nvPr/>
        </p:nvSpPr>
        <p:spPr bwMode="auto">
          <a:xfrm>
            <a:off x="10128064" y="3272643"/>
            <a:ext cx="570990" cy="70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克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3080" y="2037342"/>
            <a:ext cx="987741" cy="1034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5117" y="2037342"/>
            <a:ext cx="1105751" cy="1262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86830" y="1828476"/>
            <a:ext cx="828260" cy="1337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框 1"/>
          <p:cNvSpPr txBox="1">
            <a:spLocks noChangeArrowheads="1"/>
          </p:cNvSpPr>
          <p:nvPr/>
        </p:nvSpPr>
        <p:spPr bwMode="auto">
          <a:xfrm>
            <a:off x="1298513" y="1123504"/>
            <a:ext cx="988132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480 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里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有（           ）个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十，与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999 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相邻的两个数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是（           ）和（           ）。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33693" y="1289867"/>
            <a:ext cx="397660" cy="538609"/>
            <a:chOff x="733693" y="1986947"/>
            <a:chExt cx="397660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3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sp>
        <p:nvSpPr>
          <p:cNvPr id="15" name="TextBox 19"/>
          <p:cNvSpPr txBox="1">
            <a:spLocks noChangeArrowheads="1"/>
          </p:cNvSpPr>
          <p:nvPr/>
        </p:nvSpPr>
        <p:spPr bwMode="auto">
          <a:xfrm>
            <a:off x="3403479" y="1289898"/>
            <a:ext cx="56938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 b="1" kern="100" smtClean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48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6" name="TextBox 19"/>
          <p:cNvSpPr txBox="1">
            <a:spLocks noChangeArrowheads="1"/>
          </p:cNvSpPr>
          <p:nvPr/>
        </p:nvSpPr>
        <p:spPr bwMode="auto">
          <a:xfrm>
            <a:off x="10110649" y="1274478"/>
            <a:ext cx="76174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 b="1" kern="100" smtClean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998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" name="TextBox 19"/>
          <p:cNvSpPr txBox="1">
            <a:spLocks noChangeArrowheads="1"/>
          </p:cNvSpPr>
          <p:nvPr/>
        </p:nvSpPr>
        <p:spPr bwMode="auto">
          <a:xfrm>
            <a:off x="2199072" y="2039880"/>
            <a:ext cx="95410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 b="1" kern="100" smtClean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1000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/>
        </p:nvGrpSpPr>
        <p:grpSpPr>
          <a:xfrm>
            <a:off x="733693" y="1289867"/>
            <a:ext cx="397660" cy="538609"/>
            <a:chOff x="733693" y="1986947"/>
            <a:chExt cx="397660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4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sp>
        <p:nvSpPr>
          <p:cNvPr id="11" name="文本框 1"/>
          <p:cNvSpPr txBox="1">
            <a:spLocks noChangeArrowheads="1"/>
          </p:cNvSpPr>
          <p:nvPr/>
        </p:nvSpPr>
        <p:spPr bwMode="auto">
          <a:xfrm>
            <a:off x="1298513" y="1123504"/>
            <a:ext cx="988132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一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台电视机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998 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元，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大约（           ）元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；果园里有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5003 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棵树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，大约有（           ）棵。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2" name="TextBox 19"/>
          <p:cNvSpPr txBox="1">
            <a:spLocks noChangeArrowheads="1"/>
          </p:cNvSpPr>
          <p:nvPr/>
        </p:nvSpPr>
        <p:spPr bwMode="auto">
          <a:xfrm>
            <a:off x="5997632" y="1173553"/>
            <a:ext cx="954107" cy="71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1000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92526" y="1831769"/>
            <a:ext cx="954107" cy="71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5000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框 1"/>
          <p:cNvSpPr txBox="1">
            <a:spLocks noChangeArrowheads="1"/>
          </p:cNvSpPr>
          <p:nvPr/>
        </p:nvSpPr>
        <p:spPr bwMode="auto">
          <a:xfrm>
            <a:off x="1298510" y="951262"/>
            <a:ext cx="1050242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用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0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8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6 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组成的没有重复数字的四位数中，最大的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是（           ），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最小的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是（           ）。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33691" y="1117625"/>
            <a:ext cx="397660" cy="538609"/>
            <a:chOff x="733693" y="1986947"/>
            <a:chExt cx="397660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5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1834629" y="1592655"/>
            <a:ext cx="954107" cy="70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8620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  <p:sp>
        <p:nvSpPr>
          <p:cNvPr id="12" name="TextBox 19"/>
          <p:cNvSpPr txBox="1">
            <a:spLocks noChangeArrowheads="1"/>
          </p:cNvSpPr>
          <p:nvPr/>
        </p:nvSpPr>
        <p:spPr bwMode="auto">
          <a:xfrm>
            <a:off x="5595616" y="1592655"/>
            <a:ext cx="954107" cy="71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2068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框 1"/>
          <p:cNvSpPr txBox="1">
            <a:spLocks noChangeArrowheads="1"/>
          </p:cNvSpPr>
          <p:nvPr/>
        </p:nvSpPr>
        <p:spPr bwMode="auto">
          <a:xfrm>
            <a:off x="1298510" y="951262"/>
            <a:ext cx="1007110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在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○里填上“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&gt;”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或“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&lt;”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。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lnSpc>
                <a:spcPct val="150000"/>
              </a:lnSpc>
            </a:pP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527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○ 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572 </a:t>
            </a:r>
            <a:endParaRPr lang="en-US" altLang="zh-CN" sz="3000" b="1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lnSpc>
                <a:spcPct val="150000"/>
              </a:lnSpc>
            </a:pP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6505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○ 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6050 </a:t>
            </a:r>
            <a:endParaRPr lang="en-US" altLang="zh-CN" sz="3000" b="1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lnSpc>
                <a:spcPct val="150000"/>
              </a:lnSpc>
            </a:pP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999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○ 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1001</a:t>
            </a:r>
            <a:endParaRPr lang="en-US" altLang="zh-CN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33691" y="1117625"/>
            <a:ext cx="397660" cy="538609"/>
            <a:chOff x="733693" y="1986947"/>
            <a:chExt cx="397660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6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2035957" y="1628805"/>
            <a:ext cx="404278" cy="70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&lt;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  <p:sp>
        <p:nvSpPr>
          <p:cNvPr id="12" name="TextBox 19"/>
          <p:cNvSpPr txBox="1">
            <a:spLocks noChangeArrowheads="1"/>
          </p:cNvSpPr>
          <p:nvPr/>
        </p:nvSpPr>
        <p:spPr bwMode="auto">
          <a:xfrm>
            <a:off x="2238096" y="2330664"/>
            <a:ext cx="404278" cy="70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&gt;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2035957" y="3032523"/>
            <a:ext cx="404278" cy="70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&lt;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框 1"/>
          <p:cNvSpPr txBox="1">
            <a:spLocks noChangeArrowheads="1"/>
          </p:cNvSpPr>
          <p:nvPr/>
        </p:nvSpPr>
        <p:spPr bwMode="auto">
          <a:xfrm>
            <a:off x="1298510" y="951262"/>
            <a:ext cx="10502426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endParaRPr lang="en-US" altLang="zh-CN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982980" indent="-982980">
              <a:lnSpc>
                <a:spcPct val="15000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（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）把这些蛋糕每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5 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个装一盒，可以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装满（           ）个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盒子。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982980" indent="-982980">
              <a:lnSpc>
                <a:spcPct val="150000"/>
              </a:lnSpc>
            </a:pP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（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）把这些蛋糕每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6 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个装一盒，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需要（           ）个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盒子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。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33691" y="1117625"/>
            <a:ext cx="397660" cy="538609"/>
            <a:chOff x="733693" y="1986947"/>
            <a:chExt cx="397660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7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9152116" y="1666468"/>
            <a:ext cx="37702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000" b="1" kern="100" smtClean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4687" y="1045789"/>
            <a:ext cx="8074697" cy="591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9"/>
          <p:cNvSpPr txBox="1">
            <a:spLocks noChangeArrowheads="1"/>
          </p:cNvSpPr>
          <p:nvPr/>
        </p:nvSpPr>
        <p:spPr bwMode="auto">
          <a:xfrm>
            <a:off x="8323980" y="2336257"/>
            <a:ext cx="37702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000" b="1" kern="100" smtClean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框 1"/>
          <p:cNvSpPr txBox="1">
            <a:spLocks noChangeArrowheads="1"/>
          </p:cNvSpPr>
          <p:nvPr/>
        </p:nvSpPr>
        <p:spPr bwMode="auto">
          <a:xfrm>
            <a:off x="1088376" y="951262"/>
            <a:ext cx="10667518" cy="1823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用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6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9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42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63 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补充完整下面的算式。（每个数只能用一次）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45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□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÷ </a:t>
            </a:r>
            <a:r>
              <a:rPr lang="en-US" altLang="zh-CN" sz="45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□ 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× </a:t>
            </a:r>
            <a:r>
              <a:rPr lang="en-US" altLang="zh-CN" sz="45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□ 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= </a:t>
            </a:r>
            <a:r>
              <a:rPr lang="en-US" altLang="zh-CN" sz="45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□</a:t>
            </a:r>
            <a:endParaRPr lang="en-US" altLang="zh-CN" sz="4500" b="1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73467" y="1100372"/>
            <a:ext cx="397660" cy="538609"/>
            <a:chOff x="733693" y="1986947"/>
            <a:chExt cx="397660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8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1629029" y="1812770"/>
            <a:ext cx="6736139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42 </a:t>
            </a:r>
            <a:r>
              <a:rPr lang="en-US" altLang="zh-CN" sz="3000" b="1" kern="100" smtClean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6           9        63</a:t>
            </a:r>
            <a:r>
              <a:rPr lang="zh-CN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（答案不唯一）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框 1"/>
          <p:cNvSpPr txBox="1">
            <a:spLocks noChangeArrowheads="1"/>
          </p:cNvSpPr>
          <p:nvPr/>
        </p:nvSpPr>
        <p:spPr bwMode="auto">
          <a:xfrm>
            <a:off x="1088376" y="951262"/>
            <a:ext cx="1017772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把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10 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个面包平均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分成（           ）份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，每份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有（           ）个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；把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10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个面包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每（           ）个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分一份，可以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分成（           ）份。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73467" y="1100372"/>
            <a:ext cx="397660" cy="538609"/>
            <a:chOff x="733693" y="1986947"/>
            <a:chExt cx="397660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9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5384815" y="951262"/>
            <a:ext cx="377026" cy="70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  <p:sp>
        <p:nvSpPr>
          <p:cNvPr id="11" name="TextBox 19"/>
          <p:cNvSpPr txBox="1">
            <a:spLocks noChangeArrowheads="1"/>
          </p:cNvSpPr>
          <p:nvPr/>
        </p:nvSpPr>
        <p:spPr bwMode="auto">
          <a:xfrm>
            <a:off x="9190001" y="951262"/>
            <a:ext cx="377026" cy="70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5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  <p:sp>
        <p:nvSpPr>
          <p:cNvPr id="12" name="TextBox 19"/>
          <p:cNvSpPr txBox="1">
            <a:spLocks noChangeArrowheads="1"/>
          </p:cNvSpPr>
          <p:nvPr/>
        </p:nvSpPr>
        <p:spPr bwMode="auto">
          <a:xfrm>
            <a:off x="4152174" y="1653121"/>
            <a:ext cx="377026" cy="70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5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7721109" y="1847148"/>
            <a:ext cx="288893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000" b="1" kern="100" smtClean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          2</a:t>
            </a:r>
            <a:endParaRPr lang="en-US" altLang="zh-CN" sz="3000" b="1" kern="100" smtClean="0">
              <a:solidFill>
                <a:srgbClr val="C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eaLnBrk="1" hangingPunct="1"/>
            <a:r>
              <a:rPr lang="zh-CN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（答案不唯一</a:t>
            </a:r>
            <a:r>
              <a:rPr lang="zh-CN" altLang="zh-CN" sz="3000" b="1" kern="100" smtClean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框 1"/>
          <p:cNvSpPr txBox="1">
            <a:spLocks noChangeArrowheads="1"/>
          </p:cNvSpPr>
          <p:nvPr/>
        </p:nvSpPr>
        <p:spPr bwMode="auto">
          <a:xfrm>
            <a:off x="1088376" y="951262"/>
            <a:ext cx="10402009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三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个抽屉中分别装有文具盒、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《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新华字典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》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和作业本。明明说：文具盒在第三个抽屉里。”文文说：“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《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新华字典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》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不在第二个抽屉里。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”（                        ）在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第一个抽屉里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，（                ）在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第二个抽屉里。</a:t>
            </a:r>
            <a:endParaRPr lang="en-US" altLang="zh-CN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>
              <a:lnSpc>
                <a:spcPct val="150000"/>
              </a:lnSpc>
            </a:pPr>
            <a:endParaRPr lang="en-US" altLang="zh-CN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52091" y="1100372"/>
            <a:ext cx="672859" cy="538609"/>
            <a:chOff x="612317" y="1986947"/>
            <a:chExt cx="672859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12317" y="1986947"/>
              <a:ext cx="672859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10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5038076" y="2380081"/>
            <a:ext cx="2502608" cy="697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《新华字典》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  <p:sp>
        <p:nvSpPr>
          <p:cNvPr id="11" name="TextBox 19"/>
          <p:cNvSpPr txBox="1">
            <a:spLocks noChangeArrowheads="1"/>
          </p:cNvSpPr>
          <p:nvPr/>
        </p:nvSpPr>
        <p:spPr bwMode="auto">
          <a:xfrm>
            <a:off x="1709819" y="3011903"/>
            <a:ext cx="1343638" cy="70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作业本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6" name="组合 25"/>
          <p:cNvGrpSpPr/>
          <p:nvPr/>
        </p:nvGrpSpPr>
        <p:grpSpPr>
          <a:xfrm>
            <a:off x="681872" y="1064978"/>
            <a:ext cx="496884" cy="530915"/>
            <a:chOff x="709497" y="1368342"/>
            <a:chExt cx="496884" cy="530915"/>
          </a:xfrm>
        </p:grpSpPr>
        <p:sp>
          <p:nvSpPr>
            <p:cNvPr id="27" name="圆角矩形 26"/>
            <p:cNvSpPr/>
            <p:nvPr/>
          </p:nvSpPr>
          <p:spPr>
            <a:xfrm>
              <a:off x="737823" y="1413952"/>
              <a:ext cx="432000" cy="43200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09497" y="1368342"/>
              <a:ext cx="496884" cy="530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50" b="1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三</a:t>
              </a:r>
              <a:endParaRPr kumimoji="1" lang="zh-CN" altLang="en-US" sz="2850">
                <a:solidFill>
                  <a:schemeClr val="bg1"/>
                </a:solidFill>
              </a:endParaRPr>
            </a:p>
          </p:txBody>
        </p:sp>
      </p:grpSp>
      <p:sp>
        <p:nvSpPr>
          <p:cNvPr id="36" name="文本框 1"/>
          <p:cNvSpPr txBox="1">
            <a:spLocks noChangeArrowheads="1"/>
          </p:cNvSpPr>
          <p:nvPr/>
        </p:nvSpPr>
        <p:spPr bwMode="auto">
          <a:xfrm>
            <a:off x="1226739" y="926239"/>
            <a:ext cx="10151887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200" b="1">
                <a:solidFill>
                  <a:schemeClr val="accent1"/>
                </a:solidFill>
                <a:latin typeface="Times New Roman" panose="02020603050405020304" charset="0"/>
                <a:sym typeface="+mn-ea"/>
              </a:rPr>
              <a:t>选择。（将正确答案的序号填在括号里）（每小题</a:t>
            </a:r>
            <a:r>
              <a:rPr lang="en-US" altLang="zh-CN" sz="3200" b="1">
                <a:solidFill>
                  <a:schemeClr val="accent1"/>
                </a:solidFill>
                <a:latin typeface="Times New Roman" panose="02020603050405020304" charset="0"/>
                <a:sym typeface="+mn-ea"/>
              </a:rPr>
              <a:t>1 </a:t>
            </a:r>
            <a:r>
              <a:rPr lang="zh-CN" altLang="en-US" sz="3200" b="1">
                <a:solidFill>
                  <a:schemeClr val="accent1"/>
                </a:solidFill>
                <a:latin typeface="Times New Roman" panose="02020603050405020304" charset="0"/>
                <a:sym typeface="+mn-ea"/>
              </a:rPr>
              <a:t>分，共</a:t>
            </a:r>
            <a:r>
              <a:rPr lang="en-US" altLang="zh-CN" sz="3200" b="1">
                <a:solidFill>
                  <a:schemeClr val="accent1"/>
                </a:solidFill>
                <a:latin typeface="Times New Roman" panose="02020603050405020304" charset="0"/>
                <a:sym typeface="+mn-ea"/>
              </a:rPr>
              <a:t>6 </a:t>
            </a:r>
            <a:r>
              <a:rPr lang="zh-CN" altLang="en-US" sz="3200" b="1">
                <a:solidFill>
                  <a:schemeClr val="accent1"/>
                </a:solidFill>
                <a:latin typeface="Times New Roman" panose="02020603050405020304" charset="0"/>
                <a:sym typeface="+mn-ea"/>
              </a:rPr>
              <a:t>分）</a:t>
            </a:r>
            <a:endParaRPr lang="en-US" altLang="zh-CN" sz="3200" b="1">
              <a:solidFill>
                <a:schemeClr val="accent1"/>
              </a:solidFill>
              <a:latin typeface="Times New Roman" panose="02020603050405020304" charset="0"/>
            </a:endParaRPr>
          </a:p>
        </p:txBody>
      </p:sp>
      <p:sp>
        <p:nvSpPr>
          <p:cNvPr id="15" name="文本框 1"/>
          <p:cNvSpPr txBox="1">
            <a:spLocks noChangeArrowheads="1"/>
          </p:cNvSpPr>
          <p:nvPr/>
        </p:nvSpPr>
        <p:spPr bwMode="auto">
          <a:xfrm>
            <a:off x="1226738" y="2261452"/>
            <a:ext cx="10151887" cy="697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下列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图形中，（　　）不是轴对称图形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。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31" name="TextBox 19"/>
          <p:cNvSpPr txBox="1">
            <a:spLocks noChangeArrowheads="1"/>
          </p:cNvSpPr>
          <p:nvPr/>
        </p:nvSpPr>
        <p:spPr bwMode="auto">
          <a:xfrm>
            <a:off x="4081391" y="2345996"/>
            <a:ext cx="570990" cy="697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000" b="1" kern="100">
                <a:solidFill>
                  <a:srgbClr val="C00000"/>
                </a:solidFill>
                <a:latin typeface="Calibri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44538" y="2431962"/>
            <a:ext cx="397660" cy="538609"/>
            <a:chOff x="733693" y="1986947"/>
            <a:chExt cx="397660" cy="538609"/>
          </a:xfrm>
        </p:grpSpPr>
        <p:sp>
          <p:nvSpPr>
            <p:cNvPr id="33" name="椭圆 32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35" name="文本框 8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1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9202" y="3275338"/>
            <a:ext cx="8920439" cy="807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https://d.book118.com/468046116135006025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4">
      <vt:lpstr>Arial</vt:lpstr>
      <vt:lpstr>Calibri</vt:lpstr>
      <vt:lpstr>等线 Light</vt:lpstr>
      <vt:lpstr>等线</vt:lpstr>
      <vt:lpstr>黑体</vt:lpstr>
      <vt:lpstr>宋体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2024-09-02T17:34:40.853</cp:lastPrinted>
  <dcterms:created xsi:type="dcterms:W3CDTF">2024-09-02T09:34:40Z</dcterms:created>
  <dcterms:modified xsi:type="dcterms:W3CDTF">2024-09-02T09:34:43Z</dcterms:modified>
</cp:coreProperties>
</file>