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941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64.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9472EC-3BAA-4218-8DE2-9F812AD58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10E302-EBFA-4D4A-9591-37B8570B7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BABAC1-8936-4C16-ABB6-EFD5CD6B7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D8D0E3-3281-4BEC-BB23-E43661A821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FFEA70-CF30-4876-9F7F-5A300E5551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71922F-1EB8-4EBD-B36B-2A44BF22A5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E9E284-D456-4D5F-97A8-B8474707A4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155568-9D52-4781-B7E7-435AFED459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9EA2E4-FD2B-43DB-B73E-B741BD34BD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EC901C-A1EF-43C3-B570-0EEB623F5E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963F1-775F-47A4-800F-64C012714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9404" r:id="rId2"/>
    <p:sldLayoutId id="2147509405" r:id="rId3"/>
    <p:sldLayoutId id="2147509406" r:id="rId4"/>
    <p:sldLayoutId id="2147509407" r:id="rId5"/>
    <p:sldLayoutId id="2147509408" r:id="rId6"/>
    <p:sldLayoutId id="2147509409" r:id="rId7"/>
    <p:sldLayoutId id="2147509410" r:id="rId8"/>
    <p:sldLayoutId id="2147509411" r:id="rId9"/>
    <p:sldLayoutId id="2147509412" r:id="rId10"/>
    <p:sldLayoutId id="2147509413"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16" Type="http://schemas.openxmlformats.org/officeDocument/2006/relationships/tags" Target="../tags/tag168.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14" Type="http://schemas.openxmlformats.org/officeDocument/2006/relationships/tags" Target="../tags/tag181.xml" /><Relationship Id="rId15" Type="http://schemas.openxmlformats.org/officeDocument/2006/relationships/tags" Target="../tags/tag182.xml" /><Relationship Id="rId16" Type="http://schemas.openxmlformats.org/officeDocument/2006/relationships/tags" Target="../tags/tag183.xml" /><Relationship Id="rId17" Type="http://schemas.openxmlformats.org/officeDocument/2006/relationships/tags" Target="../tags/tag184.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19" Type="http://schemas.openxmlformats.org/officeDocument/2006/relationships/tags" Target="../tags/tag223.xml" /><Relationship Id="rId2" Type="http://schemas.openxmlformats.org/officeDocument/2006/relationships/tags" Target="../tags/tag206.xml" /><Relationship Id="rId20" Type="http://schemas.openxmlformats.org/officeDocument/2006/relationships/tags" Target="../tags/tag224.xml" /><Relationship Id="rId21" Type="http://schemas.openxmlformats.org/officeDocument/2006/relationships/tags" Target="../tags/tag225.xml" /><Relationship Id="rId22" Type="http://schemas.openxmlformats.org/officeDocument/2006/relationships/tags" Target="../tags/tag226.xml" /><Relationship Id="rId23" Type="http://schemas.openxmlformats.org/officeDocument/2006/relationships/tags" Target="../tags/tag227.xml" /><Relationship Id="rId24" Type="http://schemas.openxmlformats.org/officeDocument/2006/relationships/tags" Target="../tags/tag228.xml" /><Relationship Id="rId25" Type="http://schemas.openxmlformats.org/officeDocument/2006/relationships/tags" Target="../tags/tag229.xml" /><Relationship Id="rId26" Type="http://schemas.openxmlformats.org/officeDocument/2006/relationships/tags" Target="../tags/tag230.xml" /><Relationship Id="rId27" Type="http://schemas.openxmlformats.org/officeDocument/2006/relationships/tags" Target="../tags/tag231.xml" /><Relationship Id="rId28" Type="http://schemas.openxmlformats.org/officeDocument/2006/relationships/tags" Target="../tags/tag232.xml" /><Relationship Id="rId29" Type="http://schemas.openxmlformats.org/officeDocument/2006/relationships/tags" Target="../tags/tag233.xml" /><Relationship Id="rId3" Type="http://schemas.openxmlformats.org/officeDocument/2006/relationships/tags" Target="../tags/tag207.xml" /><Relationship Id="rId30" Type="http://schemas.openxmlformats.org/officeDocument/2006/relationships/tags" Target="../tags/tag234.xml" /><Relationship Id="rId31" Type="http://schemas.openxmlformats.org/officeDocument/2006/relationships/tags" Target="../tags/tag235.xml" /><Relationship Id="rId32" Type="http://schemas.openxmlformats.org/officeDocument/2006/relationships/tags" Target="../tags/tag236.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tags" Target="../tags/tag247.xml" /><Relationship Id="rId13" Type="http://schemas.openxmlformats.org/officeDocument/2006/relationships/tags" Target="../tags/tag248.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2" Type="http://schemas.openxmlformats.org/officeDocument/2006/relationships/tags" Target="../tags/tag252.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55117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分散系及其分类</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分散系的概念和分类</a:t>
            </a:r>
            <a:endParaRPr lang="zh-CN" altLang="en-US" sz="2800" b="1" spc="300">
              <a:solidFill>
                <a:schemeClr val="accent4"/>
              </a:solidFill>
              <a:latin typeface="+mj-ea"/>
              <a:ea typeface="+mj-ea"/>
            </a:endParaRPr>
          </a:p>
        </p:txBody>
      </p:sp>
      <p:sp>
        <p:nvSpPr>
          <p:cNvPr id="1048978"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分散系的性质和变化规律</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分散系的制备和分离方法</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分散系的实例分析</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分散系的表征和检测方法</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0" name="标题"/>
          <p:cNvSpPr>
            <a:spLocks noGrp="1"/>
          </p:cNvSpPr>
          <p:nvPr>
            <p:ph type="title"/>
            <p:custDataLst>
              <p:tags r:id="rId2"/>
            </p:custDataLst>
          </p:nvPr>
        </p:nvSpPr>
        <p:spPr>
          <a:xfrm>
            <a:off x="1526400" y="3137808"/>
            <a:ext cx="9144000" cy="2006395"/>
          </a:xfrm>
        </p:spPr>
        <p:txBody>
          <a:bodyPr/>
          <a:lstStyle/>
          <a:p>
            <a:r>
              <a:rPr lang="zh-CN" altLang="en-US"/>
              <a:t>分散系的概念和分类</a:t>
            </a:r>
            <a:endParaRPr lang="zh-CN" altLang="en-US"/>
          </a:p>
        </p:txBody>
      </p:sp>
      <p:sp>
        <p:nvSpPr>
          <p:cNvPr id="1049112"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4" name="标题 1"/>
          <p:cNvSpPr>
            <a:spLocks noGrp="1"/>
          </p:cNvSpPr>
          <p:nvPr>
            <p:ph type="title"/>
          </p:nvPr>
        </p:nvSpPr>
        <p:spPr/>
        <p:txBody>
          <a:bodyPr/>
          <a:lstStyle/>
          <a:p>
            <a:r>
              <a:rPr lang="zh-CN" altLang="en-US"/>
              <a:t>分散系的定义</a:t>
            </a:r>
            <a:endParaRPr lang="zh-CN" altLang="en-US"/>
          </a:p>
        </p:txBody>
      </p:sp>
      <p:sp>
        <p:nvSpPr>
          <p:cNvPr id="1049196" name="圆角矩形 3"/>
          <p:cNvSpPr/>
          <p:nvPr>
            <p:custDataLst>
              <p:tags r:id="rId2"/>
            </p:custDataLst>
          </p:nvPr>
        </p:nvSpPr>
        <p:spPr>
          <a:xfrm rot="16200000">
            <a:off x="5702418" y="-2489057"/>
            <a:ext cx="787164" cy="1051529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8" name="圆角矩形 4"/>
          <p:cNvSpPr/>
          <p:nvPr>
            <p:custDataLst>
              <p:tags r:id="rId3"/>
            </p:custDataLst>
          </p:nvPr>
        </p:nvSpPr>
        <p:spPr>
          <a:xfrm rot="16200000">
            <a:off x="514912" y="2699097"/>
            <a:ext cx="785868" cy="1387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00" name="圆角矩形 5"/>
          <p:cNvSpPr/>
          <p:nvPr>
            <p:custDataLst>
              <p:tags r:id="rId4"/>
            </p:custDataLst>
          </p:nvPr>
        </p:nvSpPr>
        <p:spPr>
          <a:xfrm rot="16200000">
            <a:off x="5702418" y="-3491314"/>
            <a:ext cx="787164" cy="1051453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02" name="圆角矩形 6"/>
          <p:cNvSpPr/>
          <p:nvPr>
            <p:custDataLst>
              <p:tags r:id="rId5"/>
            </p:custDataLst>
          </p:nvPr>
        </p:nvSpPr>
        <p:spPr>
          <a:xfrm rot="16200000">
            <a:off x="514912" y="1696192"/>
            <a:ext cx="785868" cy="1387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04" name="圆角矩形 11"/>
          <p:cNvSpPr/>
          <p:nvPr>
            <p:custDataLst>
              <p:tags r:id="rId6"/>
            </p:custDataLst>
          </p:nvPr>
        </p:nvSpPr>
        <p:spPr>
          <a:xfrm rot="16200000">
            <a:off x="5702418" y="-483895"/>
            <a:ext cx="787164" cy="1051529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06" name="圆角矩形 12"/>
          <p:cNvSpPr/>
          <p:nvPr>
            <p:custDataLst>
              <p:tags r:id="rId7"/>
            </p:custDataLst>
          </p:nvPr>
        </p:nvSpPr>
        <p:spPr>
          <a:xfrm rot="16200000">
            <a:off x="514912" y="4704259"/>
            <a:ext cx="785868" cy="1387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08" name="圆角矩形 9"/>
          <p:cNvSpPr/>
          <p:nvPr>
            <p:custDataLst>
              <p:tags r:id="rId8"/>
            </p:custDataLst>
          </p:nvPr>
        </p:nvSpPr>
        <p:spPr>
          <a:xfrm rot="16200000">
            <a:off x="5702418" y="-1486152"/>
            <a:ext cx="787164" cy="1051453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10" name="圆角矩形 10"/>
          <p:cNvSpPr/>
          <p:nvPr>
            <p:custDataLst>
              <p:tags r:id="rId9"/>
            </p:custDataLst>
          </p:nvPr>
        </p:nvSpPr>
        <p:spPr>
          <a:xfrm rot="16200000">
            <a:off x="514912" y="3701354"/>
            <a:ext cx="785868" cy="1387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12" name="圆角矩形 7"/>
          <p:cNvSpPr/>
          <p:nvPr>
            <p:custDataLst>
              <p:tags r:id="rId10"/>
            </p:custDataLst>
          </p:nvPr>
        </p:nvSpPr>
        <p:spPr>
          <a:xfrm rot="16200000">
            <a:off x="5702418" y="517714"/>
            <a:ext cx="787164" cy="1051529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14" name="圆角矩形 8"/>
          <p:cNvSpPr/>
          <p:nvPr>
            <p:custDataLst>
              <p:tags r:id="rId11"/>
            </p:custDataLst>
          </p:nvPr>
        </p:nvSpPr>
        <p:spPr>
          <a:xfrm rot="16200000">
            <a:off x="514912" y="5705868"/>
            <a:ext cx="785868" cy="13878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16" name="文本框 14"/>
          <p:cNvSpPr txBox="1"/>
          <p:nvPr>
            <p:custDataLst>
              <p:tags r:id="rId12"/>
            </p:custDataLst>
          </p:nvPr>
        </p:nvSpPr>
        <p:spPr>
          <a:xfrm>
            <a:off x="1280048" y="5383228"/>
            <a:ext cx="10073027" cy="78651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悬浮液：分散相为固体颗粒，分散介质为液体，如泥浆。</a:t>
            </a:r>
            <a:endParaRPr lang="zh-CN" altLang="en-US" sz="2000">
              <a:latin typeface="+mn-ea"/>
              <a:ea typeface="+mn-ea"/>
            </a:endParaRPr>
          </a:p>
        </p:txBody>
      </p:sp>
      <p:sp>
        <p:nvSpPr>
          <p:cNvPr id="1049218" name="文本框 15"/>
          <p:cNvSpPr txBox="1"/>
          <p:nvPr>
            <p:custDataLst>
              <p:tags r:id="rId13"/>
            </p:custDataLst>
          </p:nvPr>
        </p:nvSpPr>
        <p:spPr>
          <a:xfrm>
            <a:off x="1280696" y="3377418"/>
            <a:ext cx="10073027" cy="787164"/>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溶液：分散相为分子或离子，分散介质为液体，如食盐水。</a:t>
            </a:r>
            <a:endParaRPr lang="zh-CN" altLang="en-US" sz="2000">
              <a:latin typeface="+mn-ea"/>
              <a:ea typeface="+mn-ea"/>
            </a:endParaRPr>
          </a:p>
        </p:txBody>
      </p:sp>
      <p:sp>
        <p:nvSpPr>
          <p:cNvPr id="1049220" name="文本框 16"/>
          <p:cNvSpPr txBox="1"/>
          <p:nvPr>
            <p:custDataLst>
              <p:tags r:id="rId14"/>
            </p:custDataLst>
          </p:nvPr>
        </p:nvSpPr>
        <p:spPr>
          <a:xfrm>
            <a:off x="1280048" y="4380971"/>
            <a:ext cx="10073027" cy="78651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胶体：分散相为微粒，分散介质为液体，如牛奶。</a:t>
            </a:r>
            <a:endParaRPr lang="zh-CN" altLang="en-US" sz="2000">
              <a:latin typeface="+mn-ea"/>
              <a:ea typeface="+mn-ea"/>
            </a:endParaRPr>
          </a:p>
        </p:txBody>
      </p:sp>
      <p:sp>
        <p:nvSpPr>
          <p:cNvPr id="1049222" name="文本框 17"/>
          <p:cNvSpPr txBox="1"/>
          <p:nvPr>
            <p:custDataLst>
              <p:tags r:id="rId15"/>
            </p:custDataLst>
          </p:nvPr>
        </p:nvSpPr>
        <p:spPr>
          <a:xfrm>
            <a:off x="1280696" y="1372256"/>
            <a:ext cx="10073027" cy="787164"/>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概念：分散系是指一种或多种物质以微小颗粒或分子状态分散在另一种物质中形成的混合物。</a:t>
            </a:r>
            <a:endParaRPr lang="zh-CN" altLang="en-US" sz="2000">
              <a:latin typeface="+mn-ea"/>
              <a:ea typeface="+mn-ea"/>
            </a:endParaRPr>
          </a:p>
        </p:txBody>
      </p:sp>
      <p:sp>
        <p:nvSpPr>
          <p:cNvPr id="1049224" name="文本框 18"/>
          <p:cNvSpPr txBox="1"/>
          <p:nvPr>
            <p:custDataLst>
              <p:tags r:id="rId16"/>
            </p:custDataLst>
          </p:nvPr>
        </p:nvSpPr>
        <p:spPr>
          <a:xfrm>
            <a:off x="1280048" y="2375809"/>
            <a:ext cx="10073027" cy="78651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分类：根据分散相和分散介质的性质，分散系可以分为溶液、胶体和悬浮液等。</a:t>
            </a:r>
            <a:endParaRPr lang="zh-CN" altLang="en-US" sz="2000">
              <a:latin typeface="+mn-ea"/>
              <a:ea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58" name="标题 1"/>
          <p:cNvSpPr>
            <a:spLocks noGrp="1"/>
          </p:cNvSpPr>
          <p:nvPr>
            <p:ph type="title"/>
          </p:nvPr>
        </p:nvSpPr>
        <p:spPr/>
        <p:txBody>
          <a:bodyPr/>
          <a:lstStyle/>
          <a:p>
            <a:r>
              <a:rPr lang="zh-CN" altLang="en-US"/>
              <a:t>分散系的分类</a:t>
            </a:r>
            <a:endParaRPr lang="zh-CN" altLang="en-US"/>
          </a:p>
        </p:txBody>
      </p:sp>
      <p:sp>
        <p:nvSpPr>
          <p:cNvPr id="104926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按照分散相和分散介质的相对密度，可以分为悬浮分散系和乳化分散系</a:t>
            </a:r>
            <a:endParaRPr lang="en-US" altLang="zh-CN">
              <a:solidFill>
                <a:schemeClr val="dk1">
                  <a:lumMod val="80000"/>
                  <a:lumOff val="20000"/>
                </a:schemeClr>
              </a:solidFill>
              <a:latin typeface="+mn-ea"/>
              <a:sym typeface="+mn-ea"/>
            </a:endParaRPr>
          </a:p>
        </p:txBody>
      </p:sp>
      <p:sp>
        <p:nvSpPr>
          <p:cNvPr id="104926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按照分散相和分散介质的性质，可以分为均相分散系和非均相分散系</a:t>
            </a:r>
            <a:endParaRPr lang="zh-CN" altLang="en-US">
              <a:solidFill>
                <a:schemeClr val="dk1">
                  <a:lumMod val="80000"/>
                  <a:lumOff val="20000"/>
                </a:schemeClr>
              </a:solidFill>
              <a:latin typeface="+mn-ea"/>
              <a:sym typeface="+mn-ea"/>
            </a:endParaRPr>
          </a:p>
        </p:txBody>
      </p:sp>
      <p:sp>
        <p:nvSpPr>
          <p:cNvPr id="104927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按照分散相和分散介质的相对大小，可以分为粗分散系和细分散系</a:t>
            </a:r>
            <a:endParaRPr lang="zh-CN" altLang="en-US">
              <a:solidFill>
                <a:schemeClr val="dk1">
                  <a:lumMod val="80000"/>
                  <a:lumOff val="20000"/>
                </a:schemeClr>
              </a:solidFill>
              <a:latin typeface="+mn-ea"/>
              <a:sym typeface="+mn-ea"/>
            </a:endParaRPr>
          </a:p>
        </p:txBody>
      </p:sp>
      <p:sp>
        <p:nvSpPr>
          <p:cNvPr id="104928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按照分散相和分散介质的相对稳定性，可以分为稳定分散系和不稳定分散系</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24" name="标题 1"/>
          <p:cNvSpPr>
            <a:spLocks noGrp="1"/>
          </p:cNvSpPr>
          <p:nvPr>
            <p:ph type="title"/>
          </p:nvPr>
        </p:nvSpPr>
        <p:spPr/>
        <p:txBody>
          <a:bodyPr/>
          <a:lstStyle/>
          <a:p>
            <a:r>
              <a:rPr lang="zh-CN" altLang="en-US"/>
              <a:t>分散系的特点</a:t>
            </a:r>
            <a:endParaRPr lang="zh-CN" altLang="en-US"/>
          </a:p>
        </p:txBody>
      </p:sp>
      <p:sp>
        <p:nvSpPr>
          <p:cNvPr id="1049326" name="矩形 31"/>
          <p:cNvSpPr/>
          <p:nvPr>
            <p:custDataLst>
              <p:tags r:id="rId2"/>
            </p:custDataLst>
          </p:nvPr>
        </p:nvSpPr>
        <p:spPr>
          <a:xfrm>
            <a:off x="3822005" y="1364400"/>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由分散相和分散介质组成</a:t>
            </a:r>
            <a:endParaRPr lang="zh-CN" altLang="en-US" sz="1200" spc="150">
              <a:solidFill>
                <a:schemeClr val="tx1">
                  <a:lumMod val="65000"/>
                  <a:lumOff val="35000"/>
                </a:schemeClr>
              </a:solidFill>
              <a:latin typeface="+mn-ea"/>
              <a:sym typeface="+mn-ea"/>
            </a:endParaRPr>
          </a:p>
        </p:txBody>
      </p:sp>
      <p:sp>
        <p:nvSpPr>
          <p:cNvPr id="1049328" name="矩形 4"/>
          <p:cNvSpPr/>
          <p:nvPr>
            <p:custDataLst>
              <p:tags r:id="rId3"/>
            </p:custDataLst>
          </p:nvPr>
        </p:nvSpPr>
        <p:spPr>
          <a:xfrm>
            <a:off x="3822005" y="2186752"/>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两种物质之间存在界面</a:t>
            </a:r>
            <a:endParaRPr lang="zh-CN" altLang="en-US" sz="1200" spc="150">
              <a:solidFill>
                <a:schemeClr val="tx1">
                  <a:lumMod val="65000"/>
                  <a:lumOff val="35000"/>
                </a:schemeClr>
              </a:solidFill>
              <a:latin typeface="+mn-ea"/>
              <a:sym typeface="+mn-ea"/>
            </a:endParaRPr>
          </a:p>
        </p:txBody>
      </p:sp>
      <p:sp>
        <p:nvSpPr>
          <p:cNvPr id="1049330" name="矩形 5"/>
          <p:cNvSpPr/>
          <p:nvPr>
            <p:custDataLst>
              <p:tags r:id="rId4"/>
            </p:custDataLst>
          </p:nvPr>
        </p:nvSpPr>
        <p:spPr>
          <a:xfrm>
            <a:off x="3822005" y="3009105"/>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两种物质之间存在相互作用</a:t>
            </a:r>
            <a:endParaRPr lang="zh-CN" altLang="en-US" sz="1200" spc="150">
              <a:solidFill>
                <a:schemeClr val="tx1">
                  <a:lumMod val="65000"/>
                  <a:lumOff val="35000"/>
                </a:schemeClr>
              </a:solidFill>
              <a:latin typeface="+mn-ea"/>
              <a:sym typeface="+mn-ea"/>
            </a:endParaRPr>
          </a:p>
        </p:txBody>
      </p:sp>
      <p:sp>
        <p:nvSpPr>
          <p:cNvPr id="1049332" name="矩形 7"/>
          <p:cNvSpPr/>
          <p:nvPr>
            <p:custDataLst>
              <p:tags r:id="rId5"/>
            </p:custDataLst>
          </p:nvPr>
        </p:nvSpPr>
        <p:spPr>
          <a:xfrm>
            <a:off x="3822005" y="3831457"/>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两种物质之间存在相分离</a:t>
            </a:r>
            <a:endParaRPr lang="zh-CN" altLang="en-US" sz="1200" spc="150">
              <a:solidFill>
                <a:schemeClr val="tx1">
                  <a:lumMod val="65000"/>
                  <a:lumOff val="35000"/>
                </a:schemeClr>
              </a:solidFill>
              <a:latin typeface="+mn-ea"/>
              <a:sym typeface="+mn-ea"/>
            </a:endParaRPr>
          </a:p>
        </p:txBody>
      </p:sp>
      <p:sp>
        <p:nvSpPr>
          <p:cNvPr id="1049334" name="矩形 3"/>
          <p:cNvSpPr/>
          <p:nvPr>
            <p:custDataLst>
              <p:tags r:id="rId6"/>
            </p:custDataLst>
          </p:nvPr>
        </p:nvSpPr>
        <p:spPr>
          <a:xfrm>
            <a:off x="3822005" y="4653810"/>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两种物质之间存在相平衡</a:t>
            </a:r>
            <a:endParaRPr lang="zh-CN" altLang="en-US" sz="1200" spc="150">
              <a:solidFill>
                <a:schemeClr val="tx1">
                  <a:lumMod val="65000"/>
                  <a:lumOff val="35000"/>
                </a:schemeClr>
              </a:solidFill>
              <a:latin typeface="+mn-ea"/>
              <a:sym typeface="+mn-ea"/>
            </a:endParaRPr>
          </a:p>
        </p:txBody>
      </p:sp>
      <p:sp>
        <p:nvSpPr>
          <p:cNvPr id="1049336" name="矩形 6"/>
          <p:cNvSpPr/>
          <p:nvPr>
            <p:custDataLst>
              <p:tags r:id="rId7"/>
            </p:custDataLst>
          </p:nvPr>
        </p:nvSpPr>
        <p:spPr>
          <a:xfrm>
            <a:off x="3822005" y="5476162"/>
            <a:ext cx="4548658" cy="70143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两种物质之间存在相转变</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70" name="标题"/>
          <p:cNvSpPr>
            <a:spLocks noGrp="1"/>
          </p:cNvSpPr>
          <p:nvPr>
            <p:ph type="title"/>
            <p:custDataLst>
              <p:tags r:id="rId2"/>
            </p:custDataLst>
          </p:nvPr>
        </p:nvSpPr>
        <p:spPr>
          <a:xfrm>
            <a:off x="1526400" y="3137808"/>
            <a:ext cx="9144000" cy="2006395"/>
          </a:xfrm>
        </p:spPr>
        <p:txBody>
          <a:bodyPr/>
          <a:lstStyle/>
          <a:p>
            <a:r>
              <a:rPr lang="zh-CN" altLang="en-US"/>
              <a:t>分散系的性质和变化规律</a:t>
            </a:r>
            <a:endParaRPr lang="zh-CN" altLang="en-US"/>
          </a:p>
        </p:txBody>
      </p:sp>
      <p:sp>
        <p:nvSpPr>
          <p:cNvPr id="1049372"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54" name="标题 1"/>
          <p:cNvSpPr>
            <a:spLocks noGrp="1"/>
          </p:cNvSpPr>
          <p:nvPr>
            <p:ph type="title"/>
          </p:nvPr>
        </p:nvSpPr>
        <p:spPr/>
        <p:txBody>
          <a:bodyPr/>
          <a:lstStyle/>
          <a:p>
            <a:r>
              <a:rPr lang="zh-CN" altLang="en-US"/>
              <a:t>分散系的物理性质</a:t>
            </a:r>
            <a:endParaRPr lang="zh-CN" altLang="en-US"/>
          </a:p>
        </p:txBody>
      </p:sp>
      <p:sp>
        <p:nvSpPr>
          <p:cNvPr id="104945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5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6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6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6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7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7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黏度：分散系中颗粒的黏度决定了其物理性质</a:t>
            </a:r>
            <a:endParaRPr lang="zh-CN" altLang="en-US" sz="2400">
              <a:latin typeface="+mn-ea"/>
              <a:ea typeface="+mn-ea"/>
            </a:endParaRPr>
          </a:p>
        </p:txBody>
      </p:sp>
      <p:sp>
        <p:nvSpPr>
          <p:cNvPr id="104947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稳定性：分散系中颗粒的稳定性决定了其物理性质</a:t>
            </a:r>
            <a:endParaRPr lang="zh-CN" altLang="en-US" sz="2400">
              <a:latin typeface="+mn-ea"/>
              <a:ea typeface="+mn-ea"/>
            </a:endParaRPr>
          </a:p>
        </p:txBody>
      </p:sp>
      <p:sp>
        <p:nvSpPr>
          <p:cNvPr id="104947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颗粒大小：分散系中颗粒的大小决定了其物理性质</a:t>
            </a:r>
            <a:endParaRPr lang="zh-CN" altLang="en-US" sz="2400">
              <a:latin typeface="+mn-ea"/>
              <a:ea typeface="+mn-ea"/>
            </a:endParaRPr>
          </a:p>
        </p:txBody>
      </p:sp>
      <p:sp>
        <p:nvSpPr>
          <p:cNvPr id="104947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密度：分散系中颗粒的密度决定了其物理性质</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12" name="标题 1"/>
          <p:cNvSpPr>
            <a:spLocks noGrp="1"/>
          </p:cNvSpPr>
          <p:nvPr>
            <p:ph type="title"/>
          </p:nvPr>
        </p:nvSpPr>
        <p:spPr/>
        <p:txBody>
          <a:bodyPr/>
          <a:lstStyle/>
          <a:p>
            <a:r>
              <a:rPr lang="zh-CN" altLang="en-US"/>
              <a:t>分散系的变化规律</a:t>
            </a:r>
            <a:endParaRPr lang="zh-CN" altLang="en-US"/>
          </a:p>
        </p:txBody>
      </p:sp>
      <p:sp>
        <p:nvSpPr>
          <p:cNvPr id="1049514"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16"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18"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0"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2"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24"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6"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28"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30"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32"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34"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36"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38"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40"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42"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44"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4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48"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5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布朗运动：颗粒在液体中的随机运动</a:t>
            </a:r>
            <a:endParaRPr lang="zh-CN" altLang="en-US" sz="1200" spc="150">
              <a:solidFill>
                <a:schemeClr val="tx1">
                  <a:lumMod val="65000"/>
                  <a:lumOff val="35000"/>
                </a:schemeClr>
              </a:solidFill>
              <a:latin typeface="+mn-ea"/>
              <a:sym typeface="+mn-ea"/>
            </a:endParaRPr>
          </a:p>
        </p:txBody>
      </p:sp>
      <p:sp>
        <p:nvSpPr>
          <p:cNvPr id="1049552"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絮凝现象：颗粒在液体中的絮凝速度与颗粒的大小、浓度和液体的pH值有关</a:t>
            </a:r>
            <a:endParaRPr lang="zh-CN" altLang="en-US" sz="1200" spc="150">
              <a:solidFill>
                <a:schemeClr val="tx1">
                  <a:lumMod val="65000"/>
                  <a:lumOff val="35000"/>
                </a:schemeClr>
              </a:solidFill>
              <a:latin typeface="+mn-ea"/>
              <a:sym typeface="+mn-ea"/>
            </a:endParaRPr>
          </a:p>
        </p:txBody>
      </p:sp>
      <p:sp>
        <p:nvSpPr>
          <p:cNvPr id="1049554" name="正文"/>
          <p:cNvSpPr txBox="1"/>
          <p:nvPr>
            <p:custDataLst>
              <p:tags r:id="rId29"/>
            </p:custDataLst>
          </p:nvPr>
        </p:nvSpPr>
        <p:spPr>
          <a:xfrm>
            <a:off x="8155389" y="2675207"/>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凝聚现象：颗粒在液体中的凝聚速度与颗粒的大小、浓度和温度有关</a:t>
            </a:r>
            <a:endParaRPr lang="zh-CN" altLang="en-US" sz="1200" spc="150">
              <a:solidFill>
                <a:schemeClr val="tx1">
                  <a:lumMod val="65000"/>
                  <a:lumOff val="35000"/>
                </a:schemeClr>
              </a:solidFill>
              <a:latin typeface="+mn-ea"/>
              <a:sym typeface="+mn-ea"/>
            </a:endParaRPr>
          </a:p>
        </p:txBody>
      </p:sp>
      <p:sp>
        <p:nvSpPr>
          <p:cNvPr id="1049556" name="正文"/>
          <p:cNvSpPr txBox="1"/>
          <p:nvPr>
            <p:custDataLst>
              <p:tags r:id="rId30"/>
            </p:custDataLst>
          </p:nvPr>
        </p:nvSpPr>
        <p:spPr>
          <a:xfrm>
            <a:off x="1967825" y="2675207"/>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扩散现象：颗粒在液体中的扩散速度与颗粒大小、浓度和温度有关</a:t>
            </a:r>
            <a:endParaRPr lang="zh-CN" altLang="en-US" sz="1200" spc="150">
              <a:solidFill>
                <a:schemeClr val="tx1">
                  <a:lumMod val="65000"/>
                  <a:lumOff val="35000"/>
                </a:schemeClr>
              </a:solidFill>
              <a:latin typeface="+mn-ea"/>
              <a:sym typeface="+mn-ea"/>
            </a:endParaRPr>
          </a:p>
        </p:txBody>
      </p:sp>
      <p:sp>
        <p:nvSpPr>
          <p:cNvPr id="1049558" name="正文"/>
          <p:cNvSpPr txBox="1"/>
          <p:nvPr>
            <p:custDataLst>
              <p:tags r:id="rId31"/>
            </p:custDataLst>
          </p:nvPr>
        </p:nvSpPr>
        <p:spPr>
          <a:xfrm>
            <a:off x="643495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电泳现象：颗粒在液体中的电泳速度与颗粒的电荷和液体的电导率有关</a:t>
            </a:r>
            <a:endParaRPr lang="zh-CN" altLang="en-US" sz="1200" spc="150">
              <a:solidFill>
                <a:schemeClr val="tx1">
                  <a:lumMod val="65000"/>
                  <a:lumOff val="35000"/>
                </a:schemeClr>
              </a:solidFill>
              <a:latin typeface="+mn-ea"/>
              <a:sym typeface="+mn-ea"/>
            </a:endParaRPr>
          </a:p>
        </p:txBody>
      </p:sp>
      <p:sp>
        <p:nvSpPr>
          <p:cNvPr id="1049560" name="正文"/>
          <p:cNvSpPr txBox="1"/>
          <p:nvPr>
            <p:custDataLst>
              <p:tags r:id="rId32"/>
            </p:custDataLst>
          </p:nvPr>
        </p:nvSpPr>
        <p:spPr>
          <a:xfrm>
            <a:off x="3688263"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沉降现象：颗粒在液体中的沉降速度与颗粒大小、密度和液体的密度有关</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594" name="标题 1"/>
          <p:cNvSpPr>
            <a:spLocks noGrp="1"/>
          </p:cNvSpPr>
          <p:nvPr>
            <p:ph type="title"/>
          </p:nvPr>
        </p:nvSpPr>
        <p:spPr/>
        <p:txBody>
          <a:bodyPr/>
          <a:lstStyle/>
          <a:p>
            <a:r>
              <a:rPr lang="zh-CN" altLang="en-US"/>
              <a:t>分散系的稳定性</a:t>
            </a:r>
            <a:endParaRPr lang="zh-CN" altLang="en-US"/>
          </a:p>
        </p:txBody>
      </p:sp>
      <p:sp>
        <p:nvSpPr>
          <p:cNvPr id="1049596"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598"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600"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稳定性的定义：分散系在长时间内保持其原有状态的能力</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02"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604"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606"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影响因素：分散剂、分散相、介质、温度、压力等</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08"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610"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612"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pitchFamily="34" charset="-122"/>
                <a:sym typeface="Arial" pitchFamily="34" charset="0"/>
              </a:rPr>
              <a:t>稳定性的测量方法：沉降法、电泳法、光散射法等</a:t>
            </a:r>
            <a:endParaRPr lang="zh-CN" altLang="en-US" sz="16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14"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616"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618" name="TextBox 2"/>
          <p:cNvSpPr txBox="1"/>
          <p:nvPr>
            <p:custDataLst>
              <p:tags r:id="rId13"/>
            </p:custDataLst>
          </p:nvPr>
        </p:nvSpPr>
        <p:spPr>
          <a:xfrm>
            <a:off x="9021280" y="3068798"/>
            <a:ext cx="2184713" cy="1764137"/>
          </a:xfrm>
          <a:prstGeom prst="rect">
            <a:avLst/>
          </a:prstGeom>
          <a:noFill/>
        </p:spPr>
        <p:txBody>
          <a:bodyPr wrap="square" rtlCol="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提高稳定性的方法：选择合适的分散剂、控制分散相的粒径和形状、调整介质的性质等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52" name="标题"/>
          <p:cNvSpPr>
            <a:spLocks noGrp="1"/>
          </p:cNvSpPr>
          <p:nvPr>
            <p:ph type="title"/>
            <p:custDataLst>
              <p:tags r:id="rId2"/>
            </p:custDataLst>
          </p:nvPr>
        </p:nvSpPr>
        <p:spPr>
          <a:xfrm>
            <a:off x="1526400" y="3137808"/>
            <a:ext cx="9144000" cy="2006395"/>
          </a:xfrm>
        </p:spPr>
        <p:txBody>
          <a:bodyPr/>
          <a:lstStyle/>
          <a:p>
            <a:r>
              <a:rPr lang="zh-CN" altLang="en-US"/>
              <a:t>分散系的制备和分离方法</a:t>
            </a:r>
            <a:endParaRPr lang="zh-CN" altLang="en-US"/>
          </a:p>
        </p:txBody>
      </p:sp>
      <p:sp>
        <p:nvSpPr>
          <p:cNvPr id="1049654"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736" name="标题 1"/>
          <p:cNvSpPr>
            <a:spLocks noGrp="1"/>
          </p:cNvSpPr>
          <p:nvPr>
            <p:ph type="title"/>
          </p:nvPr>
        </p:nvSpPr>
        <p:spPr/>
        <p:txBody>
          <a:bodyPr/>
          <a:lstStyle/>
          <a:p>
            <a:r>
              <a:rPr lang="zh-CN" altLang="en-US"/>
              <a:t>分散系的制备方法</a:t>
            </a:r>
            <a:endParaRPr lang="zh-CN" altLang="en-US"/>
          </a:p>
        </p:txBody>
      </p:sp>
      <p:sp>
        <p:nvSpPr>
          <p:cNvPr id="104973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4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4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4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4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4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5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5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5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乳化法：通过乳化剂使分散相和连续相混合</a:t>
            </a:r>
            <a:endParaRPr lang="zh-CN" altLang="en-US" sz="2400">
              <a:latin typeface="+mn-ea"/>
              <a:ea typeface="+mn-ea"/>
            </a:endParaRPr>
          </a:p>
        </p:txBody>
      </p:sp>
      <p:sp>
        <p:nvSpPr>
          <p:cNvPr id="104975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冷冻干燥法：通过冷冻干燥使分散相和连续相混合</a:t>
            </a:r>
            <a:endParaRPr lang="zh-CN" altLang="en-US" sz="2400">
              <a:latin typeface="+mn-ea"/>
              <a:ea typeface="+mn-ea"/>
            </a:endParaRPr>
          </a:p>
        </p:txBody>
      </p:sp>
      <p:sp>
        <p:nvSpPr>
          <p:cNvPr id="104975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机械搅拌法：通过机械搅拌使分散相和连续相混合</a:t>
            </a:r>
            <a:endParaRPr lang="zh-CN" altLang="en-US" sz="2400">
              <a:latin typeface="+mn-ea"/>
              <a:ea typeface="+mn-ea"/>
            </a:endParaRPr>
          </a:p>
        </p:txBody>
      </p:sp>
      <p:sp>
        <p:nvSpPr>
          <p:cNvPr id="104976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超声波法：利用超声波使分散相和连续相混合</a:t>
            </a:r>
            <a:endParaRPr lang="zh-CN" altLang="en-US" sz="2400">
              <a:latin typeface="+mn-ea"/>
              <a:ea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https://d.book118.com/468055117130006033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2_1"/>
  <p:tag name="KSO_WM_UNIT_INDEX" val="1_2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2_2"/>
  <p:tag name="KSO_WM_UNIT_INDEX" val="1_2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1_1"/>
  <p:tag name="KSO_WM_UNIT_INDEX" val="1_1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4_1"/>
  <p:tag name="KSO_WM_UNIT_INDEX" val="1_4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4_2"/>
  <p:tag name="KSO_WM_UNIT_INDEX" val="1_4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5_1"/>
  <p:tag name="KSO_WM_UNIT_INDEX" val="1_5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5_2"/>
  <p:tag name="KSO_WM_UNIT_INDEX" val="1_5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9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9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
  <p:tag name="KSO_WM_UNIT_INDEX" val="1_1"/>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
  <p:tag name="KSO_WM_UNIT_INDEX" val="1_2"/>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3"/>
  <p:tag name="KSO_WM_UNIT_INDEX" val="1_3"/>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4"/>
  <p:tag name="KSO_WM_UNIT_INDEX" val="1_4"/>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5"/>
  <p:tag name="KSO_WM_UNIT_INDEX" val="1_5"/>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6"/>
  <p:tag name="KSO_WM_UNIT_INDEX" val="1_6"/>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7"/>
  <p:tag name="KSO_WM_UNIT_INDEX" val="1_7"/>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8"/>
  <p:tag name="KSO_WM_UNIT_INDEX" val="1_8"/>
  <p:tag name="KSO_WM_UNIT_LAYERLEVEL" val="1_1"/>
  <p:tag name="KSO_WM_UNIT_LINE_FORE_SCHEMECOLOR_INDEX" val="5"/>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9"/>
  <p:tag name="KSO_WM_UNIT_INDEX" val="1_9"/>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0"/>
  <p:tag name="KSO_WM_UNIT_INDEX" val="1_10"/>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1"/>
  <p:tag name="KSO_WM_UNIT_INDEX" val="1_11"/>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2"/>
  <p:tag name="KSO_WM_UNIT_INDEX" val="1_12"/>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3"/>
  <p:tag name="KSO_WM_UNIT_INDEX" val="1_13"/>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4"/>
  <p:tag name="KSO_WM_UNIT_INDEX" val="1_14"/>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5"/>
  <p:tag name="KSO_WM_UNIT_INDEX" val="1_15"/>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6"/>
  <p:tag name="KSO_WM_UNIT_INDEX" val="1_16"/>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7"/>
  <p:tag name="KSO_WM_UNIT_INDEX" val="1_17"/>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8"/>
  <p:tag name="KSO_WM_UNIT_INDEX" val="1_18"/>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9"/>
  <p:tag name="KSO_WM_UNIT_INDEX" val="1_19"/>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0"/>
  <p:tag name="KSO_WM_UNIT_INDEX" val="1_20"/>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1"/>
  <p:tag name="KSO_WM_UNIT_INDEX" val="1_21"/>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2"/>
  <p:tag name="KSO_WM_UNIT_INDEX" val="1_22"/>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3"/>
  <p:tag name="KSO_WM_UNIT_INDEX" val="1_23"/>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4"/>
  <p:tag name="KSO_WM_UNIT_INDEX" val="1_24"/>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5"/>
  <p:tag name="KSO_WM_UNIT_INDEX" val="1_25"/>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6_1"/>
  <p:tag name="KSO_WM_UNIT_INDEX" val="1_6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51.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6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Wingdings</vt:lpstr>
      <vt:lpstr>Office Theme</vt:lpstr>
      <vt:lpstr>分散系及其分类</vt:lpstr>
      <vt:lpstr>目录</vt:lpstr>
      <vt:lpstr>分散系的概念和分类</vt:lpstr>
      <vt:lpstr>分散系的定义</vt:lpstr>
      <vt:lpstr>分散系的分类</vt:lpstr>
      <vt:lpstr>分散系的特点</vt:lpstr>
      <vt:lpstr>分散系的性质和变化规律</vt:lpstr>
      <vt:lpstr>分散系的物理性质</vt:lpstr>
      <vt:lpstr>分散系的变化规律</vt:lpstr>
      <vt:lpstr>分散系的稳定性</vt:lpstr>
      <vt:lpstr>分散系的制备和分离方法</vt:lpstr>
      <vt:lpstr>分散系的制备方法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2024-09-11T22:58:21.022</cp:lastPrinted>
  <dcterms:created xsi:type="dcterms:W3CDTF">2024-09-11T14:58:21Z</dcterms:created>
  <dcterms:modified xsi:type="dcterms:W3CDTF">2024-09-11T14:58:23Z</dcterms:modified>
</cp:coreProperties>
</file>