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  <p:sldMasterId id="2147483719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hyperlink" Target="http://www.1ppt.com/hangye/" TargetMode="External" /><Relationship Id="rId3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hyperlink" Target="http://www.1ppt.com/hangye/" TargetMode="External" /><Relationship Id="rId3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3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3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slideMaster" Target="../slideMasters/slideMaster3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AF577-7C78-4959-808C-12E21C23D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00FB7-5B91-4181-8E51-BA98FFBCE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46AFD-733C-417B-BB35-7D7E17F0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89FB1-0AE6-492B-B6B2-BA68549C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CF5DB-055C-415D-A8AF-07CFDFB1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445CC-3D3B-4941-BFE6-209AA628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48E85-45C8-4DBA-8429-3BC743CB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166E5-FFF6-4DCF-9E44-FF2B71F4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05C44-C7F8-429F-9F62-7A38F6345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63590-8FD7-4B67-BBB6-B657C1DBC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40573-FC7F-4514-ADE0-84F36B149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"/>
          <p:cNvPicPr>
            <a:picLocks noChangeAspect="1"/>
          </p:cNvPicPr>
          <p:nvPr userDrawn="1"/>
        </p:nvPicPr>
        <p:blipFill>
          <a:blip r:embed="rId1"/>
          <a:srcRect r="47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descr="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233680" y="-234315"/>
            <a:ext cx="1286510" cy="175450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68821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4000" b="1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我国消费者的九项基本权利</a:t>
            </a:r>
            <a:endParaRPr lang="zh-CN" altLang="en-US" sz="4000" b="1">
              <a:solidFill>
                <a:srgbClr val="0C89E6"/>
              </a:solidFill>
              <a:effectLst/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28194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ym typeface="+mn-ea"/>
              </a:rPr>
              <a:t>315曝光台</a:t>
            </a:r>
            <a:endParaRPr lang="zh-CN" altLang="en-US"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38519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ym typeface="+mn-ea"/>
              </a:rPr>
              <a:t>315维权这样做</a:t>
            </a:r>
            <a:endParaRPr lang="zh-CN" altLang="en-US"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7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6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5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4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墨迹 6"/>
          <p:cNvPicPr/>
          <p:nvPr/>
        </p:nvPicPr>
        <p:blipFill>
          <a:blip r:embed="rId1"/>
          <a:stretch>
            <a:fillRect/>
          </a:stretch>
        </p:blipFill>
        <p:spPr>
          <a:xfrm>
            <a:off x="-1286677" y="471795"/>
            <a:ext cx="36000" cy="162000"/>
          </a:xfrm>
          <a:prstGeom prst="rect">
            <a:avLst/>
          </a:prstGeom>
        </p:spPr>
      </p:pic>
      <p:sp>
        <p:nvSpPr>
          <p:cNvPr id="3" name="TextBox 4"/>
          <p:cNvSpPr txBox="1"/>
          <p:nvPr/>
        </p:nvSpPr>
        <p:spPr>
          <a:xfrm>
            <a:off x="270030" y="4948014"/>
            <a:ext cx="453650" cy="137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http://www.1ppt.com/hangye/</a:t>
            </a:r>
            <a:endParaRPr lang="en-US" altLang="zh-CN" sz="100">
              <a:solidFill>
                <a:schemeClr val="tx1"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8"/>
          <p:cNvSpPr txBox="1"/>
          <p:nvPr/>
        </p:nvSpPr>
        <p:spPr>
          <a:xfrm>
            <a:off x="8873970" y="0"/>
            <a:ext cx="540060" cy="137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行业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模板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http://www.1ppt.com/hangye/</a:t>
            </a:r>
            <a:endParaRPr lang="en-US" altLang="zh-CN" sz="100">
              <a:solidFill>
                <a:schemeClr val="tx1"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5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4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3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2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墨迹 6"/>
          <p:cNvPicPr/>
          <p:nvPr/>
        </p:nvPicPr>
        <p:blipFill>
          <a:blip r:embed="rId1"/>
          <a:stretch>
            <a:fillRect/>
          </a:stretch>
        </p:blipFill>
        <p:spPr>
          <a:xfrm>
            <a:off x="-1286677" y="471795"/>
            <a:ext cx="36000" cy="162000"/>
          </a:xfrm>
          <a:prstGeom prst="rect">
            <a:avLst/>
          </a:prstGeom>
        </p:spPr>
      </p:pic>
      <p:sp>
        <p:nvSpPr>
          <p:cNvPr id="3" name="TextBox 4"/>
          <p:cNvSpPr txBox="1"/>
          <p:nvPr/>
        </p:nvSpPr>
        <p:spPr>
          <a:xfrm>
            <a:off x="270030" y="4948014"/>
            <a:ext cx="453650" cy="137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行业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http://www.1ppt.com/hangye/</a:t>
            </a:r>
            <a:endParaRPr lang="en-US" altLang="zh-CN" sz="100">
              <a:solidFill>
                <a:schemeClr val="tx1"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TextBox 8"/>
          <p:cNvSpPr txBox="1"/>
          <p:nvPr/>
        </p:nvSpPr>
        <p:spPr>
          <a:xfrm>
            <a:off x="8873970" y="0"/>
            <a:ext cx="540060" cy="137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行业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PPT</a:t>
            </a:r>
            <a:r>
              <a:rPr lang="zh-CN" altLang="en-US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hlinkClick r:id="rId2"/>
              </a:rPr>
              <a:t>模板</a:t>
            </a:r>
            <a:r>
              <a:rPr lang="en-US" altLang="zh-CN" sz="100">
                <a:solidFill>
                  <a:schemeClr val="tx1">
                    <a:alpha val="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http://www.1ppt.com/hangye/</a:t>
            </a:r>
            <a:endParaRPr lang="en-US" altLang="zh-CN" sz="100">
              <a:solidFill>
                <a:schemeClr val="tx1">
                  <a:alpha val="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1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9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8_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"/>
          <p:cNvPicPr>
            <a:picLocks noChangeAspect="1"/>
          </p:cNvPicPr>
          <p:nvPr userDrawn="1"/>
        </p:nvPicPr>
        <p:blipFill>
          <a:blip r:embed="rId1"/>
          <a:srcRect r="47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图片 4" descr="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 rot="16200000">
            <a:off x="233680" y="-234315"/>
            <a:ext cx="1286510" cy="175450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688213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ym typeface="+mn-ea"/>
              </a:rPr>
              <a:t>我国消费者的九项基本权利</a:t>
            </a:r>
            <a:endParaRPr lang="zh-CN" altLang="en-US"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28194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ym typeface="+mn-ea"/>
              </a:rPr>
              <a:t>315曝光台</a:t>
            </a:r>
            <a:endParaRPr lang="zh-CN" altLang="en-US"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1490980" y="739140"/>
            <a:ext cx="385191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4000" b="1" kern="1200">
                <a:solidFill>
                  <a:srgbClr val="0C89E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>
                <a:sym typeface="+mn-ea"/>
              </a:rPr>
              <a:t>315维权这样做</a:t>
            </a:r>
            <a:endParaRPr lang="zh-CN" altLang="en-US">
              <a:sym typeface="+mn-ea"/>
            </a:endParaRPr>
          </a:p>
        </p:txBody>
      </p:sp>
      <p:pic>
        <p:nvPicPr>
          <p:cNvPr id="2" name="图片 1" descr="51miz-E1243190-6C3C46F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70205" y="536575"/>
            <a:ext cx="1339215" cy="100457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C:/Users/Administrator/AppData/Local/Temp/picturecompress_20220228144951/output_1.pngoutput_1"/>
          <p:cNvPicPr>
            <a:picLocks noChangeAspect="1"/>
          </p:cNvPicPr>
          <p:nvPr userDrawn="1"/>
        </p:nvPicPr>
        <p:blipFill>
          <a:blip r:embed="rId1">
            <a:lum bright="6000" contrast="-12000"/>
          </a:blip>
          <a:stretch>
            <a:fillRect/>
          </a:stretch>
        </p:blipFill>
        <p:spPr>
          <a:xfrm>
            <a:off x="0" y="0"/>
            <a:ext cx="12192000" cy="6858635"/>
          </a:xfrm>
          <a:prstGeom prst="rect">
            <a:avLst/>
          </a:prstGeom>
        </p:spPr>
      </p:pic>
      <p:sp>
        <p:nvSpPr>
          <p:cNvPr id="4" name="矩形 3"/>
          <p:cNvSpPr/>
          <p:nvPr userDrawn="1"/>
        </p:nvSpPr>
        <p:spPr>
          <a:xfrm>
            <a:off x="218940" y="257577"/>
            <a:ext cx="11771291" cy="63750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9.xml" /><Relationship Id="rId10" Type="http://schemas.openxmlformats.org/officeDocument/2006/relationships/slideLayout" Target="../slideLayouts/slideLayout58.xml" /><Relationship Id="rId11" Type="http://schemas.openxmlformats.org/officeDocument/2006/relationships/slideLayout" Target="../slideLayouts/slideLayout59.xml" /><Relationship Id="rId12" Type="http://schemas.openxmlformats.org/officeDocument/2006/relationships/slideLayout" Target="../slideLayouts/slideLayout60.xml" /><Relationship Id="rId13" Type="http://schemas.openxmlformats.org/officeDocument/2006/relationships/slideLayout" Target="../slideLayouts/slideLayout61.xml" /><Relationship Id="rId14" Type="http://schemas.openxmlformats.org/officeDocument/2006/relationships/slideLayout" Target="../slideLayouts/slideLayout62.xml" /><Relationship Id="rId15" Type="http://schemas.openxmlformats.org/officeDocument/2006/relationships/slideLayout" Target="../slideLayouts/slideLayout63.xml" /><Relationship Id="rId16" Type="http://schemas.openxmlformats.org/officeDocument/2006/relationships/slideLayout" Target="../slideLayouts/slideLayout64.xml" /><Relationship Id="rId17" Type="http://schemas.openxmlformats.org/officeDocument/2006/relationships/slideLayout" Target="../slideLayouts/slideLayout65.xml" /><Relationship Id="rId18" Type="http://schemas.openxmlformats.org/officeDocument/2006/relationships/slideLayout" Target="../slideLayouts/slideLayout66.xml" /><Relationship Id="rId19" Type="http://schemas.openxmlformats.org/officeDocument/2006/relationships/slideLayout" Target="../slideLayouts/slideLayout67.xml" /><Relationship Id="rId2" Type="http://schemas.openxmlformats.org/officeDocument/2006/relationships/slideLayout" Target="../slideLayouts/slideLayout50.xml" /><Relationship Id="rId20" Type="http://schemas.openxmlformats.org/officeDocument/2006/relationships/slideLayout" Target="../slideLayouts/slideLayout68.xml" /><Relationship Id="rId21" Type="http://schemas.openxmlformats.org/officeDocument/2006/relationships/slideLayout" Target="../slideLayouts/slideLayout69.xml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51.xml" /><Relationship Id="rId4" Type="http://schemas.openxmlformats.org/officeDocument/2006/relationships/slideLayout" Target="../slideLayouts/slideLayout52.xml" /><Relationship Id="rId5" Type="http://schemas.openxmlformats.org/officeDocument/2006/relationships/slideLayout" Target="../slideLayouts/slideLayout53.xml" /><Relationship Id="rId6" Type="http://schemas.openxmlformats.org/officeDocument/2006/relationships/slideLayout" Target="../slideLayouts/slideLayout54.xml" /><Relationship Id="rId7" Type="http://schemas.openxmlformats.org/officeDocument/2006/relationships/slideLayout" Target="../slideLayouts/slideLayout55.xml" /><Relationship Id="rId8" Type="http://schemas.openxmlformats.org/officeDocument/2006/relationships/slideLayout" Target="../slideLayouts/slideLayout56.xml" /><Relationship Id="rId9" Type="http://schemas.openxmlformats.org/officeDocument/2006/relationships/slideLayout" Target="../slideLayouts/slideLayout5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</p:sldLayoutIdLst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714" r:id="rId17"/>
    <p:sldLayoutId id="2147483715" r:id="rId18"/>
    <p:sldLayoutId id="2147483716" r:id="rId19"/>
    <p:sldLayoutId id="2147483717" r:id="rId20"/>
    <p:sldLayoutId id="2147483718" r:id="rId21"/>
  </p:sldLayoutIdLst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sv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700671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593715" y="2133600"/>
            <a:ext cx="5544185" cy="18611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1500" b="1">
                <a:solidFill>
                  <a:schemeClr val="bg1"/>
                </a:solidFill>
                <a:effectLst>
                  <a:outerShdw blurRad="50800" dist="38100" dir="8100000" algn="tr" rotWithShape="0">
                    <a:srgbClr val="0C89E6">
                      <a:alpha val="40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聚焦315</a:t>
            </a:r>
            <a:endParaRPr lang="zh-CN" altLang="en-US" sz="11500" b="1">
              <a:solidFill>
                <a:schemeClr val="bg1"/>
              </a:solidFill>
              <a:effectLst>
                <a:outerShdw blurRad="50800" dist="38100" dir="8100000" algn="tr" rotWithShape="0">
                  <a:srgbClr val="0C89E6">
                    <a:alpha val="40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593715" y="3934460"/>
            <a:ext cx="575246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4000" b="1">
                <a:solidFill>
                  <a:schemeClr val="bg1"/>
                </a:solidFill>
                <a:effectLst>
                  <a:outerShdw blurRad="63500" sx="102000" sy="102000" algn="ctr" rotWithShape="0">
                    <a:srgbClr val="0C89E6">
                      <a:alpha val="40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消费者维权知识讲座</a:t>
            </a:r>
            <a:endParaRPr lang="zh-CN" altLang="en-US" sz="4000" b="1">
              <a:solidFill>
                <a:schemeClr val="bg1"/>
              </a:solidFill>
              <a:effectLst>
                <a:outerShdw blurRad="63500" sx="102000" sy="102000" algn="ctr" rotWithShape="0">
                  <a:srgbClr val="0C89E6">
                    <a:alpha val="40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697219" y="1579880"/>
            <a:ext cx="3501371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202X</a:t>
            </a:r>
            <a:r>
              <a:rPr lang="zh-CN" altLang="zh-CN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年</a:t>
            </a:r>
            <a:r>
              <a:rPr lang="en-US" altLang="zh-CN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</a:t>
            </a:r>
            <a:r>
              <a:rPr lang="zh-CN" altLang="en-US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月</a:t>
            </a:r>
            <a:r>
              <a:rPr lang="en-US" altLang="zh-CN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15</a:t>
            </a:r>
            <a:r>
              <a:rPr lang="zh-CN" altLang="en-US" sz="3600">
                <a:solidFill>
                  <a:schemeClr val="bg1"/>
                </a:solidFill>
                <a:effectLst>
                  <a:outerShdw blurRad="38100" dist="38100" dir="2700000" algn="tl">
                    <a:srgbClr val="5C58FD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日</a:t>
            </a:r>
            <a:endParaRPr lang="zh-CN" altLang="en-US" sz="3600">
              <a:solidFill>
                <a:schemeClr val="bg1"/>
              </a:solidFill>
              <a:effectLst>
                <a:outerShdw blurRad="38100" dist="38100" dir="2700000" algn="tl">
                  <a:srgbClr val="5C58FD">
                    <a:alpha val="43137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383021" y="321954"/>
            <a:ext cx="352107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3200" b="1">
                <a:solidFill>
                  <a:schemeClr val="bg1"/>
                </a:solidFill>
                <a:effectLst/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国际消费者权益日</a:t>
            </a:r>
            <a:endParaRPr lang="zh-CN" altLang="en-US" sz="3200" b="1">
              <a:solidFill>
                <a:schemeClr val="bg1"/>
              </a:solidFill>
              <a:effectLst/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8" name="图片 7" descr="51miz-E1243190-6C3C46F3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795" y="1362710"/>
            <a:ext cx="6211570" cy="4658360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5802630" y="5041265"/>
            <a:ext cx="4529455" cy="504190"/>
            <a:chOff x="2773" y="7258"/>
            <a:chExt cx="7133" cy="794"/>
          </a:xfrm>
        </p:grpSpPr>
        <p:grpSp>
          <p:nvGrpSpPr>
            <p:cNvPr id="57" name="组合 56"/>
            <p:cNvGrpSpPr/>
            <p:nvPr/>
          </p:nvGrpSpPr>
          <p:grpSpPr>
            <a:xfrm>
              <a:off x="2773" y="7299"/>
              <a:ext cx="3115" cy="704"/>
              <a:chOff x="7963" y="7287"/>
              <a:chExt cx="3115" cy="704"/>
            </a:xfrm>
          </p:grpSpPr>
          <p:sp>
            <p:nvSpPr>
              <p:cNvPr id="51" name="矩形 50"/>
              <p:cNvSpPr/>
              <p:nvPr/>
            </p:nvSpPr>
            <p:spPr>
              <a:xfrm>
                <a:off x="7963" y="7287"/>
                <a:ext cx="3077" cy="7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cs typeface="+mn-ea"/>
                  <a:sym typeface="+mn-lt"/>
                </a:endParaRPr>
              </a:p>
            </p:txBody>
          </p:sp>
          <p:sp>
            <p:nvSpPr>
              <p:cNvPr id="52" name="文本框 51"/>
              <p:cNvSpPr txBox="1"/>
              <p:nvPr/>
            </p:nvSpPr>
            <p:spPr>
              <a:xfrm>
                <a:off x="8505" y="7393"/>
                <a:ext cx="2573" cy="5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600">
                    <a:solidFill>
                      <a:srgbClr val="0C89E6"/>
                    </a:solidFill>
                    <a:latin typeface="Arial" pitchFamily="34" charset="0"/>
                    <a:ea typeface="汉仪君黑-55W" panose="00020600040101010101" charset="-122"/>
                    <a:cs typeface="+mn-ea"/>
                    <a:sym typeface="+mn-lt"/>
                  </a:rPr>
                  <a:t>汇报：</a:t>
                </a:r>
                <a:r>
                  <a:rPr lang="en-US" sz="1600">
                    <a:solidFill>
                      <a:srgbClr val="0C89E6"/>
                    </a:solidFill>
                    <a:latin typeface="Arial" pitchFamily="34" charset="0"/>
                    <a:ea typeface="汉仪君黑-55W" panose="00020600040101010101" charset="-122"/>
                    <a:cs typeface="+mn-ea"/>
                    <a:sym typeface="+mn-lt"/>
                  </a:rPr>
                  <a:t>XXX</a:t>
                </a:r>
                <a:endParaRPr lang="en-US" sz="1600"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endParaRPr>
              </a:p>
            </p:txBody>
          </p:sp>
          <p:sp>
            <p:nvSpPr>
              <p:cNvPr id="53" name="QQ1132210344"/>
              <p:cNvSpPr>
                <a:spLocks noEditPoints="1"/>
              </p:cNvSpPr>
              <p:nvPr/>
            </p:nvSpPr>
            <p:spPr bwMode="auto">
              <a:xfrm>
                <a:off x="8062" y="7349"/>
                <a:ext cx="587" cy="590"/>
              </a:xfrm>
              <a:custGeom>
                <a:gdLst>
                  <a:gd name="T0" fmla="*/ 358 w 490"/>
                  <a:gd name="T1" fmla="*/ 250 h 490"/>
                  <a:gd name="T2" fmla="*/ 358 w 490"/>
                  <a:gd name="T3" fmla="*/ 183 h 490"/>
                  <a:gd name="T4" fmla="*/ 328 w 490"/>
                  <a:gd name="T5" fmla="*/ 183 h 490"/>
                  <a:gd name="T6" fmla="*/ 328 w 490"/>
                  <a:gd name="T7" fmla="*/ 250 h 490"/>
                  <a:gd name="T8" fmla="*/ 247 w 490"/>
                  <a:gd name="T9" fmla="*/ 330 h 490"/>
                  <a:gd name="T10" fmla="*/ 246 w 490"/>
                  <a:gd name="T11" fmla="*/ 330 h 490"/>
                  <a:gd name="T12" fmla="*/ 245 w 490"/>
                  <a:gd name="T13" fmla="*/ 330 h 490"/>
                  <a:gd name="T14" fmla="*/ 245 w 490"/>
                  <a:gd name="T15" fmla="*/ 330 h 490"/>
                  <a:gd name="T16" fmla="*/ 243 w 490"/>
                  <a:gd name="T17" fmla="*/ 330 h 490"/>
                  <a:gd name="T18" fmla="*/ 162 w 490"/>
                  <a:gd name="T19" fmla="*/ 250 h 490"/>
                  <a:gd name="T20" fmla="*/ 162 w 490"/>
                  <a:gd name="T21" fmla="*/ 183 h 490"/>
                  <a:gd name="T22" fmla="*/ 132 w 490"/>
                  <a:gd name="T23" fmla="*/ 183 h 490"/>
                  <a:gd name="T24" fmla="*/ 132 w 490"/>
                  <a:gd name="T25" fmla="*/ 250 h 490"/>
                  <a:gd name="T26" fmla="*/ 227 w 490"/>
                  <a:gd name="T27" fmla="*/ 359 h 490"/>
                  <a:gd name="T28" fmla="*/ 227 w 490"/>
                  <a:gd name="T29" fmla="*/ 407 h 490"/>
                  <a:gd name="T30" fmla="*/ 160 w 490"/>
                  <a:gd name="T31" fmla="*/ 426 h 490"/>
                  <a:gd name="T32" fmla="*/ 331 w 490"/>
                  <a:gd name="T33" fmla="*/ 426 h 490"/>
                  <a:gd name="T34" fmla="*/ 263 w 490"/>
                  <a:gd name="T35" fmla="*/ 407 h 490"/>
                  <a:gd name="T36" fmla="*/ 263 w 490"/>
                  <a:gd name="T37" fmla="*/ 360 h 490"/>
                  <a:gd name="T38" fmla="*/ 358 w 490"/>
                  <a:gd name="T39" fmla="*/ 250 h 490"/>
                  <a:gd name="T40" fmla="*/ 244 w 490"/>
                  <a:gd name="T41" fmla="*/ 302 h 490"/>
                  <a:gd name="T42" fmla="*/ 245 w 490"/>
                  <a:gd name="T43" fmla="*/ 302 h 490"/>
                  <a:gd name="T44" fmla="*/ 246 w 490"/>
                  <a:gd name="T45" fmla="*/ 302 h 490"/>
                  <a:gd name="T46" fmla="*/ 300 w 490"/>
                  <a:gd name="T47" fmla="*/ 248 h 490"/>
                  <a:gd name="T48" fmla="*/ 300 w 490"/>
                  <a:gd name="T49" fmla="*/ 118 h 490"/>
                  <a:gd name="T50" fmla="*/ 246 w 490"/>
                  <a:gd name="T51" fmla="*/ 64 h 490"/>
                  <a:gd name="T52" fmla="*/ 245 w 490"/>
                  <a:gd name="T53" fmla="*/ 64 h 490"/>
                  <a:gd name="T54" fmla="*/ 244 w 490"/>
                  <a:gd name="T55" fmla="*/ 64 h 490"/>
                  <a:gd name="T56" fmla="*/ 190 w 490"/>
                  <a:gd name="T57" fmla="*/ 118 h 490"/>
                  <a:gd name="T58" fmla="*/ 190 w 490"/>
                  <a:gd name="T59" fmla="*/ 248 h 490"/>
                  <a:gd name="T60" fmla="*/ 244 w 490"/>
                  <a:gd name="T61" fmla="*/ 302 h 490"/>
                  <a:gd name="T62" fmla="*/ 245 w 490"/>
                  <a:gd name="T63" fmla="*/ 0 h 490"/>
                  <a:gd name="T64" fmla="*/ 490 w 490"/>
                  <a:gd name="T65" fmla="*/ 245 h 490"/>
                  <a:gd name="T66" fmla="*/ 245 w 490"/>
                  <a:gd name="T67" fmla="*/ 490 h 490"/>
                  <a:gd name="T68" fmla="*/ 0 w 490"/>
                  <a:gd name="T69" fmla="*/ 245 h 490"/>
                  <a:gd name="T70" fmla="*/ 245 w 490"/>
                  <a:gd name="T71" fmla="*/ 0 h 4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490" h="490">
                    <a:moveTo>
                      <a:pt x="358" y="250"/>
                    </a:moveTo>
                    <a:lnTo>
                      <a:pt x="358" y="183"/>
                    </a:lnTo>
                    <a:cubicBezTo>
                      <a:pt x="358" y="165"/>
                      <a:pt x="328" y="164"/>
                      <a:pt x="328" y="183"/>
                    </a:cubicBezTo>
                    <a:lnTo>
                      <a:pt x="328" y="250"/>
                    </a:lnTo>
                    <a:cubicBezTo>
                      <a:pt x="328" y="294"/>
                      <a:pt x="292" y="330"/>
                      <a:pt x="247" y="330"/>
                    </a:cubicBezTo>
                    <a:cubicBezTo>
                      <a:pt x="247" y="330"/>
                      <a:pt x="246" y="330"/>
                      <a:pt x="246" y="330"/>
                    </a:cubicBezTo>
                    <a:lnTo>
                      <a:pt x="245" y="330"/>
                    </a:lnTo>
                    <a:lnTo>
                      <a:pt x="245" y="330"/>
                    </a:lnTo>
                    <a:cubicBezTo>
                      <a:pt x="244" y="330"/>
                      <a:pt x="244" y="330"/>
                      <a:pt x="243" y="330"/>
                    </a:cubicBezTo>
                    <a:cubicBezTo>
                      <a:pt x="198" y="330"/>
                      <a:pt x="162" y="294"/>
                      <a:pt x="162" y="250"/>
                    </a:cubicBezTo>
                    <a:lnTo>
                      <a:pt x="162" y="183"/>
                    </a:lnTo>
                    <a:cubicBezTo>
                      <a:pt x="162" y="165"/>
                      <a:pt x="132" y="164"/>
                      <a:pt x="132" y="183"/>
                    </a:cubicBezTo>
                    <a:cubicBezTo>
                      <a:pt x="132" y="192"/>
                      <a:pt x="132" y="250"/>
                      <a:pt x="132" y="250"/>
                    </a:cubicBezTo>
                    <a:cubicBezTo>
                      <a:pt x="132" y="306"/>
                      <a:pt x="173" y="352"/>
                      <a:pt x="227" y="359"/>
                    </a:cubicBezTo>
                    <a:lnTo>
                      <a:pt x="227" y="407"/>
                    </a:lnTo>
                    <a:lnTo>
                      <a:pt x="160" y="426"/>
                    </a:lnTo>
                    <a:lnTo>
                      <a:pt x="331" y="426"/>
                    </a:lnTo>
                    <a:lnTo>
                      <a:pt x="263" y="407"/>
                    </a:lnTo>
                    <a:lnTo>
                      <a:pt x="263" y="360"/>
                    </a:lnTo>
                    <a:cubicBezTo>
                      <a:pt x="317" y="352"/>
                      <a:pt x="358" y="306"/>
                      <a:pt x="358" y="250"/>
                    </a:cubicBezTo>
                    <a:close/>
                    <a:moveTo>
                      <a:pt x="244" y="302"/>
                    </a:moveTo>
                    <a:cubicBezTo>
                      <a:pt x="244" y="302"/>
                      <a:pt x="245" y="302"/>
                      <a:pt x="245" y="302"/>
                    </a:cubicBezTo>
                    <a:cubicBezTo>
                      <a:pt x="245" y="302"/>
                      <a:pt x="246" y="302"/>
                      <a:pt x="246" y="302"/>
                    </a:cubicBezTo>
                    <a:cubicBezTo>
                      <a:pt x="276" y="302"/>
                      <a:pt x="300" y="278"/>
                      <a:pt x="300" y="248"/>
                    </a:cubicBezTo>
                    <a:lnTo>
                      <a:pt x="300" y="118"/>
                    </a:lnTo>
                    <a:cubicBezTo>
                      <a:pt x="300" y="88"/>
                      <a:pt x="276" y="64"/>
                      <a:pt x="246" y="64"/>
                    </a:cubicBezTo>
                    <a:cubicBezTo>
                      <a:pt x="246" y="64"/>
                      <a:pt x="245" y="64"/>
                      <a:pt x="245" y="64"/>
                    </a:cubicBezTo>
                    <a:cubicBezTo>
                      <a:pt x="245" y="64"/>
                      <a:pt x="244" y="64"/>
                      <a:pt x="244" y="64"/>
                    </a:cubicBezTo>
                    <a:cubicBezTo>
                      <a:pt x="214" y="64"/>
                      <a:pt x="190" y="88"/>
                      <a:pt x="190" y="118"/>
                    </a:cubicBezTo>
                    <a:lnTo>
                      <a:pt x="190" y="248"/>
                    </a:lnTo>
                    <a:cubicBezTo>
                      <a:pt x="190" y="278"/>
                      <a:pt x="214" y="302"/>
                      <a:pt x="244" y="302"/>
                    </a:cubicBezTo>
                    <a:close/>
                    <a:moveTo>
                      <a:pt x="245" y="0"/>
                    </a:moveTo>
                    <a:cubicBezTo>
                      <a:pt x="381" y="0"/>
                      <a:pt x="490" y="110"/>
                      <a:pt x="490" y="245"/>
                    </a:cubicBezTo>
                    <a:cubicBezTo>
                      <a:pt x="490" y="381"/>
                      <a:pt x="381" y="490"/>
                      <a:pt x="245" y="490"/>
                    </a:cubicBezTo>
                    <a:cubicBezTo>
                      <a:pt x="110" y="490"/>
                      <a:pt x="0" y="381"/>
                      <a:pt x="0" y="245"/>
                    </a:cubicBezTo>
                    <a:cubicBezTo>
                      <a:pt x="0" y="110"/>
                      <a:pt x="110" y="0"/>
                      <a:pt x="245" y="0"/>
                    </a:cubicBezTo>
                    <a:close/>
                  </a:path>
                </a:pathLst>
              </a:custGeom>
              <a:solidFill>
                <a:srgbClr val="0C89E6"/>
              </a:solidFill>
              <a:ln>
                <a:noFill/>
              </a:ln>
            </p:spPr>
            <p:txBody>
              <a:bodyPr vert="horz" wrap="square" lIns="91419" tIns="45709" rIns="91419" bIns="45709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913765">
                  <a:defRPr/>
                </a:pPr>
                <a:endParaRPr lang="zh-CN" altLang="en-US" kern="0">
                  <a:gradFill>
                    <a:gsLst>
                      <a:gs pos="12000">
                        <a:srgbClr val="1065E9"/>
                      </a:gs>
                      <a:gs pos="100000">
                        <a:srgbClr val="1341EC"/>
                      </a:gs>
                    </a:gsLst>
                    <a:lin ang="5400000" scaled="0"/>
                  </a:gradFill>
                  <a:cs typeface="+mn-ea"/>
                  <a:sym typeface="+mn-lt"/>
                </a:endParaRPr>
              </a:p>
            </p:txBody>
          </p:sp>
        </p:grpSp>
        <p:grpSp>
          <p:nvGrpSpPr>
            <p:cNvPr id="58" name="组合 57"/>
            <p:cNvGrpSpPr/>
            <p:nvPr/>
          </p:nvGrpSpPr>
          <p:grpSpPr>
            <a:xfrm>
              <a:off x="6668" y="7258"/>
              <a:ext cx="3238" cy="794"/>
              <a:chOff x="11396" y="7246"/>
              <a:chExt cx="3238" cy="794"/>
            </a:xfrm>
          </p:grpSpPr>
          <p:sp>
            <p:nvSpPr>
              <p:cNvPr id="54" name="矩形 53"/>
              <p:cNvSpPr/>
              <p:nvPr/>
            </p:nvSpPr>
            <p:spPr>
              <a:xfrm>
                <a:off x="11396" y="7287"/>
                <a:ext cx="3238" cy="7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rgbClr val="E30019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55" name="文本框 54"/>
              <p:cNvSpPr txBox="1"/>
              <p:nvPr/>
            </p:nvSpPr>
            <p:spPr>
              <a:xfrm>
                <a:off x="12181" y="7349"/>
                <a:ext cx="2453" cy="5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>
                    <a:solidFill>
                      <a:srgbClr val="0C89E6"/>
                    </a:solidFill>
                    <a:latin typeface="Arial" pitchFamily="34" charset="0"/>
                    <a:ea typeface="汉仪君黑-55W" panose="00020600040101010101" charset="-122"/>
                    <a:cs typeface="+mn-ea"/>
                    <a:sym typeface="+mn-lt"/>
                  </a:rPr>
                  <a:t>日期：202</a:t>
                </a:r>
                <a:r>
                  <a:rPr lang="en-US" altLang="zh-CN">
                    <a:solidFill>
                      <a:srgbClr val="0C89E6"/>
                    </a:solidFill>
                    <a:latin typeface="Arial" pitchFamily="34" charset="0"/>
                    <a:ea typeface="汉仪君黑-55W" panose="00020600040101010101" charset="-122"/>
                    <a:cs typeface="+mn-ea"/>
                    <a:sym typeface="+mn-lt"/>
                  </a:rPr>
                  <a:t>X</a:t>
                </a:r>
                <a:r>
                  <a:rPr>
                    <a:solidFill>
                      <a:srgbClr val="0C89E6"/>
                    </a:solidFill>
                    <a:latin typeface="Arial" pitchFamily="34" charset="0"/>
                    <a:ea typeface="汉仪君黑-55W" panose="00020600040101010101" charset="-122"/>
                    <a:cs typeface="+mn-ea"/>
                    <a:sym typeface="+mn-lt"/>
                  </a:rPr>
                  <a:t>.</a:t>
                </a:r>
                <a:endParaRPr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endParaRPr>
              </a:p>
            </p:txBody>
          </p:sp>
          <p:pic>
            <p:nvPicPr>
              <p:cNvPr id="56" name="图片 55" descr="303b333530343332333bcab1bce4"/>
              <p:cNvPicPr preferRelativeResize="0"/>
              <p:nvPr/>
            </p:nvPicPr>
            <p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p:blipFill>
            <p:spPr>
              <a:xfrm>
                <a:off x="11501" y="7246"/>
                <a:ext cx="794" cy="794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4000" p14:dur="1250"/>
    </mc:Choice>
    <mc:Fallback>
      <p:transition spd="slow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781810" y="1252220"/>
            <a:ext cx="217043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b="1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  <a:cs typeface="+mn-ea"/>
                <a:sym typeface="+mn-lt"/>
              </a:rPr>
              <a:t>目录</a:t>
            </a:r>
            <a:endParaRPr lang="zh-CN" altLang="en-US" sz="7200" b="1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000"/>
                  </a:srgbClr>
                </a:outerShdw>
              </a:effectLst>
              <a:latin typeface="Arial" pitchFamily="34" charset="0"/>
              <a:ea typeface="汉仪君黑-75简" panose="00020600040101010101" charset="-122"/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40230" y="2289810"/>
            <a:ext cx="7597140" cy="3192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 fontAlgn="auto">
              <a:lnSpc>
                <a:spcPct val="168000"/>
              </a:lnSpc>
              <a:buFont typeface="+mj-ea"/>
              <a:buAutoNum type="ea1JpnChsDbPeriod"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我国消费者的九项基本权利</a:t>
            </a:r>
            <a:endParaRPr lang="zh-CN" altLang="en-US" sz="4000" b="1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571500" indent="-571500" algn="l" fontAlgn="auto">
              <a:lnSpc>
                <a:spcPct val="168000"/>
              </a:lnSpc>
              <a:buFont typeface="+mj-ea"/>
              <a:buAutoNum type="ea1JpnChsDbPeriod"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315曝光台</a:t>
            </a:r>
            <a:endParaRPr lang="zh-CN" altLang="en-US" sz="4000" b="1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571500" indent="-571500" algn="l" fontAlgn="auto">
              <a:lnSpc>
                <a:spcPct val="168000"/>
              </a:lnSpc>
              <a:buFont typeface="+mj-ea"/>
              <a:buAutoNum type="ea1JpnChsDbPeriod"/>
            </a:pPr>
            <a:r>
              <a:rPr lang="zh-CN" altLang="en-US" sz="4000" b="1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315维权这样做</a:t>
            </a:r>
            <a:endParaRPr lang="zh-CN" altLang="en-US" sz="4000" b="1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3" name="图片 2" descr="51miz-E1242540-C51880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9440" y="2590165"/>
            <a:ext cx="4792345" cy="4792345"/>
          </a:xfrm>
          <a:prstGeom prst="rect">
            <a:avLst/>
          </a:prstGeom>
        </p:spPr>
      </p:pic>
      <p:sp>
        <p:nvSpPr>
          <p:cNvPr id="6" name="TextBox 4"/>
          <p:cNvSpPr txBox="1"/>
          <p:nvPr/>
        </p:nvSpPr>
        <p:spPr>
          <a:xfrm>
            <a:off x="0" y="5"/>
            <a:ext cx="604867" cy="1271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35">
                <a:solidFill>
                  <a:schemeClr val="tx1">
                    <a:alpha val="0"/>
                  </a:schemeClr>
                </a:solidFill>
                <a:cs typeface="+mn-ea"/>
                <a:sym typeface="+mn-lt"/>
              </a:rPr>
              <a:t>行业</a:t>
            </a:r>
            <a:r>
              <a:rPr lang="en-US" altLang="zh-CN" sz="135">
                <a:solidFill>
                  <a:schemeClr val="tx1">
                    <a:alpha val="0"/>
                  </a:schemeClr>
                </a:solidFill>
                <a:cs typeface="+mn-ea"/>
                <a:sym typeface="+mn-lt"/>
              </a:rPr>
              <a:t>PPT</a:t>
            </a:r>
            <a:r>
              <a:rPr lang="zh-CN" altLang="en-US" sz="135">
                <a:solidFill>
                  <a:schemeClr val="tx1">
                    <a:alpha val="0"/>
                  </a:schemeClr>
                </a:solidFill>
                <a:cs typeface="+mn-ea"/>
                <a:sym typeface="+mn-lt"/>
              </a:rPr>
              <a:t>模板</a:t>
            </a:r>
            <a:r>
              <a:rPr lang="en-US" altLang="zh-CN" sz="135">
                <a:solidFill>
                  <a:schemeClr val="tx1">
                    <a:alpha val="0"/>
                  </a:schemeClr>
                </a:solidFill>
                <a:cs typeface="+mn-ea"/>
                <a:sym typeface="+mn-lt"/>
              </a:rPr>
              <a:t>http://www.1ppt.com/hangye/</a:t>
            </a:r>
            <a:endParaRPr lang="en-US" altLang="zh-CN" sz="135">
              <a:solidFill>
                <a:schemeClr val="tx1">
                  <a:alpha val="0"/>
                </a:schemeClr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770255" y="2358390"/>
            <a:ext cx="1072832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6600" b="1">
                <a:solidFill>
                  <a:schemeClr val="bg1"/>
                </a:solidFill>
                <a:effectLst>
                  <a:outerShdw blurRad="50800" dist="38100" dir="8100000" algn="tr" rotWithShape="0">
                    <a:srgbClr val="0C89E6">
                      <a:alpha val="40000"/>
                    </a:srgbClr>
                  </a:outerShdw>
                </a:effectLst>
                <a:latin typeface="Arial" pitchFamily="34" charset="0"/>
                <a:ea typeface="汉仪君黑-75简" panose="00020600040101010101" charset="-122"/>
                <a:cs typeface="+mn-ea"/>
                <a:sym typeface="+mn-lt"/>
              </a:rPr>
              <a:t>我国消费者的九项基本权利</a:t>
            </a:r>
            <a:endParaRPr lang="zh-CN" altLang="en-US" sz="6600" b="1">
              <a:solidFill>
                <a:schemeClr val="bg1"/>
              </a:solidFill>
              <a:effectLst>
                <a:outerShdw blurRad="50800" dist="38100" dir="8100000" algn="tr" rotWithShape="0">
                  <a:srgbClr val="0C89E6">
                    <a:alpha val="40000"/>
                  </a:srgbClr>
                </a:outerShdw>
              </a:effectLst>
              <a:latin typeface="Arial" pitchFamily="34" charset="0"/>
              <a:ea typeface="汉仪君黑-75简" panose="00020600040101010101" charset="-122"/>
              <a:cs typeface="+mn-ea"/>
              <a:sym typeface="+mn-lt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5126990" y="1297305"/>
            <a:ext cx="2014855" cy="583565"/>
            <a:chOff x="7985" y="7177"/>
            <a:chExt cx="3173" cy="919"/>
          </a:xfrm>
        </p:grpSpPr>
        <p:sp>
          <p:nvSpPr>
            <p:cNvPr id="51" name="对角圆角矩形 50"/>
            <p:cNvSpPr/>
            <p:nvPr/>
          </p:nvSpPr>
          <p:spPr>
            <a:xfrm>
              <a:off x="7985" y="7177"/>
              <a:ext cx="3173" cy="889"/>
            </a:xfrm>
            <a:prstGeom prst="round2Diag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7985" y="7274"/>
              <a:ext cx="3173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—</a:t>
              </a:r>
              <a:r>
                <a:rPr lang="zh-CN" altLang="en-US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第一章</a:t>
              </a:r>
              <a:r>
                <a:rPr lang="en-US" altLang="zh-CN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—</a:t>
              </a:r>
              <a:endParaRPr lang="en-US" altLang="zh-CN" sz="2800">
                <a:ln w="0">
                  <a:noFill/>
                </a:ln>
                <a:solidFill>
                  <a:srgbClr val="0C89E6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2557145" y="3746500"/>
            <a:ext cx="71545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202X</a:t>
            </a:r>
            <a:r>
              <a:rPr lang="zh-CN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年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月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15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日国际消费者权益日</a:t>
            </a:r>
            <a:endParaRPr lang="zh-CN" altLang="en-US" sz="2800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137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3" name="图片 2" descr="51miz-E1242540-C51880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970" y="4122420"/>
            <a:ext cx="3020060" cy="3020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055620" y="2698750"/>
            <a:ext cx="8130540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消费者在购买、使用商品和接受服务时享有人身、财产安全不受损害的权利。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71270" y="2759075"/>
            <a:ext cx="1715770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01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安全权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055620" y="3756660"/>
            <a:ext cx="6556375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消费者享有知悉商品真实情况的权利。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271270" y="3812540"/>
            <a:ext cx="1715770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02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知情权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055620" y="4792345"/>
            <a:ext cx="5251450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消费者享有自由选择商品或者服务的权利。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71270" y="4866005"/>
            <a:ext cx="1715770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03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选择权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29" name="图片 28" descr="51miz-E1242142-F04E3EB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0715" y="3153410"/>
            <a:ext cx="3036570" cy="227711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055620" y="2499360"/>
            <a:ext cx="7837170" cy="10210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消费者在购买商品或者接受服务时，有权获得公平交易条件，有权拒绝经营者的强制交易行为。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71270" y="2633345"/>
            <a:ext cx="1715770" cy="767715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04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公平交易权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3055620" y="3733800"/>
            <a:ext cx="5956300" cy="10210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消费者因购买、使用商品或者接受服务受到人身、财产损害时，享有依法获得赔偿的权利。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271270" y="3877945"/>
            <a:ext cx="1715770" cy="767715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05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求偿权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055620" y="5071110"/>
            <a:ext cx="7917815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消费者享有依法成立维护自身合法权益的社会团体的权利。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71270" y="5117465"/>
            <a:ext cx="1715770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06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结社权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40" name="图片 39" descr="51miz-E1238471-76F837E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8855" y="3003550"/>
            <a:ext cx="3152775" cy="315277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957830" y="2678430"/>
            <a:ext cx="7837170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消费者享有获得有关消费和消费者权益保护方面的知识的权利。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25195" y="2759075"/>
            <a:ext cx="2050415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07获得知识权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2957830" y="3746500"/>
            <a:ext cx="9453245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消费者在购买、使用商品和接受服务时，享有人格尊严、民族风俗习惯得到尊重的权利。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925195" y="3812540"/>
            <a:ext cx="2050415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08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受尊重权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57830" y="4782185"/>
            <a:ext cx="8766810" cy="5562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>
              <a:lnSpc>
                <a:spcPct val="168000"/>
              </a:lnSpc>
              <a:buClrTx/>
              <a:buSzTx/>
              <a:buFontTx/>
            </a:pPr>
            <a:r>
              <a:rPr err="1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有权检举、控告侵害消费者权益的行为，有权对保护消费者工作提出批评、建议。</a:t>
            </a:r>
            <a:endParaRPr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925195" y="4866005"/>
            <a:ext cx="2050415" cy="44831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09</a:t>
            </a:r>
            <a:r>
              <a:rPr lang="en-US" altLang="zh-CN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</a:t>
            </a: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监督权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41" name="图片 40" descr="51miz-E1240106-49CC665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5935" y="1849755"/>
            <a:ext cx="2051050" cy="205105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/>
        </p:nvSpPr>
        <p:spPr>
          <a:xfrm>
            <a:off x="2765425" y="2080895"/>
            <a:ext cx="6660515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9600" b="1">
                <a:solidFill>
                  <a:schemeClr val="bg1"/>
                </a:solidFill>
                <a:effectLst>
                  <a:outerShdw blurRad="50800" dist="38100" dir="8100000" algn="tr" rotWithShape="0">
                    <a:srgbClr val="0C89E6">
                      <a:alpha val="40000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315曝光台</a:t>
            </a:r>
            <a:endParaRPr lang="zh-CN" altLang="en-US" sz="9600" b="1">
              <a:solidFill>
                <a:schemeClr val="bg1"/>
              </a:solidFill>
              <a:effectLst>
                <a:outerShdw blurRad="50800" dist="38100" dir="8100000" algn="tr" rotWithShape="0">
                  <a:srgbClr val="0C89E6">
                    <a:alpha val="40000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grpSp>
        <p:nvGrpSpPr>
          <p:cNvPr id="57" name="组合 56"/>
          <p:cNvGrpSpPr/>
          <p:nvPr/>
        </p:nvGrpSpPr>
        <p:grpSpPr>
          <a:xfrm>
            <a:off x="5126990" y="1297305"/>
            <a:ext cx="2014855" cy="583565"/>
            <a:chOff x="7985" y="7177"/>
            <a:chExt cx="3173" cy="919"/>
          </a:xfrm>
        </p:grpSpPr>
        <p:sp>
          <p:nvSpPr>
            <p:cNvPr id="51" name="对角圆角矩形 50"/>
            <p:cNvSpPr/>
            <p:nvPr/>
          </p:nvSpPr>
          <p:spPr>
            <a:xfrm>
              <a:off x="7985" y="7177"/>
              <a:ext cx="3173" cy="889"/>
            </a:xfrm>
            <a:prstGeom prst="round2Diag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2" name="文本框 51"/>
            <p:cNvSpPr txBox="1"/>
            <p:nvPr/>
          </p:nvSpPr>
          <p:spPr>
            <a:xfrm>
              <a:off x="7985" y="7274"/>
              <a:ext cx="3173" cy="82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en-US" altLang="zh-CN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—</a:t>
              </a:r>
              <a:r>
                <a:rPr lang="zh-CN" altLang="en-US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第二章</a:t>
              </a:r>
              <a:r>
                <a:rPr lang="en-US" altLang="zh-CN" sz="2800">
                  <a:ln w="0">
                    <a:noFill/>
                  </a:ln>
                  <a:solidFill>
                    <a:srgbClr val="0C89E6"/>
                  </a:solidFill>
                  <a:latin typeface="Arial" pitchFamily="34" charset="0"/>
                  <a:ea typeface="汉仪君黑-55W" panose="00020600040101010101" charset="-122"/>
                  <a:cs typeface="+mn-ea"/>
                  <a:sym typeface="+mn-lt"/>
                </a:rPr>
                <a:t>—</a:t>
              </a:r>
              <a:endParaRPr lang="en-US" altLang="zh-CN" sz="2800">
                <a:ln w="0">
                  <a:noFill/>
                </a:ln>
                <a:solidFill>
                  <a:srgbClr val="0C89E6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endParaRPr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2518410" y="3746500"/>
            <a:ext cx="71545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202X</a:t>
            </a:r>
            <a:r>
              <a:rPr lang="zh-CN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年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3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月</a:t>
            </a:r>
            <a:r>
              <a:rPr lang="en-US" altLang="zh-CN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15</a:t>
            </a:r>
            <a:r>
              <a:rPr lang="zh-CN" altLang="en-US" sz="2800">
                <a:solidFill>
                  <a:schemeClr val="bg1"/>
                </a:solidFill>
                <a:effectLst>
                  <a:outerShdw blurRad="38100" dist="38100" dir="2700000" algn="tl">
                    <a:srgbClr val="0C89E6">
                      <a:alpha val="43137"/>
                    </a:srgbClr>
                  </a:outerShdw>
                </a:effectLst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日国际消费者权益日</a:t>
            </a:r>
            <a:endParaRPr lang="zh-CN" altLang="en-US" sz="2800">
              <a:solidFill>
                <a:schemeClr val="bg1"/>
              </a:solidFill>
              <a:effectLst>
                <a:outerShdw blurRad="38100" dist="38100" dir="2700000" algn="tl">
                  <a:srgbClr val="0C89E6">
                    <a:alpha val="43137"/>
                  </a:srgbClr>
                </a:outerShdw>
              </a:effectLst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3" name="图片 2" descr="51miz-E1242540-C51880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970" y="4122420"/>
            <a:ext cx="3020060" cy="302006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075055" y="2860675"/>
            <a:ext cx="5231130" cy="29864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“先签收后验货”</a:t>
            </a:r>
            <a:endParaRPr lang="en-US" altLang="zh-CN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“验货可以</a:t>
            </a:r>
            <a:r>
              <a:rPr lang="en-US" altLang="zh-CN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,</a:t>
            </a: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得先交开箱费”</a:t>
            </a:r>
            <a:endParaRPr lang="en-US" altLang="zh-CN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“易损易腐货物在途中损坏、腐烂</a:t>
            </a:r>
            <a:r>
              <a:rPr lang="en-US" altLang="zh-CN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,</a:t>
            </a: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本公司概不赔偿”</a:t>
            </a:r>
            <a:endParaRPr lang="en-US" altLang="zh-CN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“因节假日造成的延误</a:t>
            </a:r>
            <a:r>
              <a:rPr lang="en-US" altLang="zh-CN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,</a:t>
            </a: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承运人不承担责任”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“超过30天不提货者,本公司有权自行处理”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“包装未损坏、箱内货物损坏与本公司无关”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“货损在总价值的3%以内属正常的损耗,损失自负”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214755" y="2268855"/>
            <a:ext cx="2362835" cy="52324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霸王条款快递篇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492240" y="2860675"/>
            <a:ext cx="4838065" cy="29864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“特价商品,概不退换”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“定制商品先付清购货款,再发货”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“未在规定时期内支付尾款,预付订金不予退还”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“本商场拥有本次活动的最终解释权”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“金银饰品概不退换”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“买一赠一,对赠品不实行三包”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 sz="1600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“购物后保安查验小票并盖章”</a:t>
            </a:r>
            <a:endParaRPr lang="zh-CN" altLang="en-US" sz="1600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597650" y="2268855"/>
            <a:ext cx="2362835" cy="52324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霸王条款购物篇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4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0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2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78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84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90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96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329055" y="2952750"/>
            <a:ext cx="7273290" cy="28803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“通过本中介以外的渠道,看房行为无效”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“业主、客户及双方近亲属、朋友、同事签字，视为本人签字认可”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“小区车位、车库、公共场地等均归开发商所有”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“质量争议以项目原监理单位验收或检测意见为准”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“卖方因第三方原因导致迟延交房、迟延办证无需承担责任”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marL="342900" indent="-342900" fontAlgn="auto">
              <a:lnSpc>
                <a:spcPct val="168000"/>
              </a:lnSpc>
              <a:buFont typeface="+mj-lt"/>
              <a:buAutoNum type="arabicPeriod"/>
            </a:pP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“不交装修押金不给钥匙”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468755" y="2360930"/>
            <a:ext cx="2940685" cy="52324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霸王条款租房买房篇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39" name="图片 38" descr="51miz-E1243080-B06627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2345" y="2884170"/>
            <a:ext cx="2851785" cy="28517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1626235" y="3044190"/>
            <a:ext cx="9672955" cy="23069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  <a:buFont typeface="+mj-lt"/>
              <a:buNone/>
            </a:pP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1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、“进饭店禁止自带酒水”</a:t>
            </a: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2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、“进电影院禁止自带食品”</a:t>
            </a: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 3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、“包间最低消费XXX元”</a:t>
            </a: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</a:t>
            </a:r>
            <a:endParaRPr lang="en-US" altLang="zh-CN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indent="0" fontAlgn="auto">
              <a:lnSpc>
                <a:spcPct val="200000"/>
              </a:lnSpc>
              <a:buFont typeface="+mj-lt"/>
              <a:buNone/>
            </a:pP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4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、“消毒餐具另收费”</a:t>
            </a: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   5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、“消毒餐具工本费一元”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indent="0" fontAlgn="auto">
              <a:lnSpc>
                <a:spcPct val="200000"/>
              </a:lnSpc>
              <a:buFont typeface="+mj-lt"/>
              <a:buNone/>
            </a:pP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6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、“减少订席数须提前十五天告知，否则按原订席数全额收费”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  <a:p>
            <a:pPr indent="0" fontAlgn="auto">
              <a:lnSpc>
                <a:spcPct val="200000"/>
              </a:lnSpc>
              <a:buFont typeface="+mj-lt"/>
              <a:buNone/>
            </a:pPr>
            <a:r>
              <a:rPr lang="en-US" altLang="zh-CN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7</a:t>
            </a:r>
            <a:r>
              <a:rPr lang="zh-CN" altLang="en-US"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、“请保管好自己的物品，丢失本店概不负责”</a:t>
            </a:r>
            <a:endParaRPr lang="zh-CN" altLang="en-US"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765935" y="2452370"/>
            <a:ext cx="2940685" cy="523240"/>
          </a:xfrm>
          <a:prstGeom prst="rect">
            <a:avLst/>
          </a:prstGeom>
          <a:solidFill>
            <a:srgbClr val="0C8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>
                <a:solidFill>
                  <a:schemeClr val="bg1"/>
                </a:solidFill>
                <a:latin typeface="Arial" pitchFamily="34" charset="0"/>
                <a:ea typeface="汉仪君黑-55W" panose="00020600040101010101" charset="-122"/>
                <a:cs typeface="+mn-ea"/>
                <a:sym typeface="+mn-lt"/>
              </a:rPr>
              <a:t>霸王条款餐饮娱乐篇</a:t>
            </a:r>
            <a:endParaRPr lang="zh-CN" altLang="en-US" sz="2400">
              <a:solidFill>
                <a:schemeClr val="bg1"/>
              </a:solidFill>
              <a:latin typeface="Arial" pitchFamily="34" charset="0"/>
              <a:ea typeface="汉仪君黑-55W" panose="00020600040101010101" charset="-122"/>
              <a:cs typeface="+mn-ea"/>
              <a:sym typeface="+mn-lt"/>
            </a:endParaRPr>
          </a:p>
        </p:txBody>
      </p:sp>
      <p:pic>
        <p:nvPicPr>
          <p:cNvPr id="38" name="图片 37" descr="C:/Users/Administrator/AppData/Local/Temp/picturecompress_20220301162544/output_6.pngoutput_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6750" y="3554730"/>
            <a:ext cx="2379345" cy="194119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2000" p14:dur="1250">
        <p:wedge/>
      </p:transition>
    </mc:Choice>
    <mc:Fallback>
      <p:transition spd="slow" advTm="2000">
        <p:wedg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2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https://d.book118.com/468070067103006046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mykflgt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mykflgt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汉仪君黑-55W</vt:lpstr>
      <vt:lpstr>Calibri Light</vt:lpstr>
      <vt:lpstr>汉仪君黑-75简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2024-09-27T13:53:40.798</cp:lastPrinted>
  <dcterms:created xsi:type="dcterms:W3CDTF">2024-09-27T05:53:40Z</dcterms:created>
  <dcterms:modified xsi:type="dcterms:W3CDTF">2024-09-27T05:53:42Z</dcterms:modified>
</cp:coreProperties>
</file>