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96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15.xml" /><Relationship Id="rId11" Type="http://schemas.openxmlformats.org/officeDocument/2006/relationships/tags" Target="../tags/tag16.xml" /><Relationship Id="rId12" Type="http://schemas.openxmlformats.org/officeDocument/2006/relationships/tags" Target="../tags/tag1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9.xml" /><Relationship Id="rId3" Type="http://schemas.openxmlformats.org/officeDocument/2006/relationships/image" Target="../media/image4.png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image" Target="../media/image2.png" /><Relationship Id="rId7" Type="http://schemas.openxmlformats.org/officeDocument/2006/relationships/tags" Target="../tags/tag12.xml" /><Relationship Id="rId8" Type="http://schemas.openxmlformats.org/officeDocument/2006/relationships/tags" Target="../tags/tag13.xml" /><Relationship Id="rId9" Type="http://schemas.openxmlformats.org/officeDocument/2006/relationships/tags" Target="../tags/tag14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image" Target="../media/image2.png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tags" Target="../tags/tag39.xml" /><Relationship Id="rId13" Type="http://schemas.openxmlformats.org/officeDocument/2006/relationships/tags" Target="../tags/tag40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image" Target="../media/image4.png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image" Target="../media/image2.png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8.xml" /><Relationship Id="rId11" Type="http://schemas.openxmlformats.org/officeDocument/2006/relationships/image" Target="../media/image2.png" /><Relationship Id="rId12" Type="http://schemas.openxmlformats.org/officeDocument/2006/relationships/tags" Target="../tags/tag49.xml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image" Target="../media/image4.png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tags" Target="../tags/tag4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image" Target="../media/image4.png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image" Target="../media/image2.png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1.xml" /><Relationship Id="rId3" Type="http://schemas.openxmlformats.org/officeDocument/2006/relationships/image" Target="../media/image4.png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6.xml" /><Relationship Id="rId3" Type="http://schemas.openxmlformats.org/officeDocument/2006/relationships/image" Target="../media/image4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4.png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image" Target="../media/image2.png" /><Relationship Id="rId9" Type="http://schemas.openxmlformats.org/officeDocument/2006/relationships/tags" Target="../tags/tag7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image" Target="../media/image2.png" /><Relationship Id="rId6" Type="http://schemas.openxmlformats.org/officeDocument/2006/relationships/tags" Target="../tags/tag84.xml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332E4-9DE9-4600-94F6-F731037A7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CB99B-CC90-44F9-853E-AE37304AF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D1EA4-6271-4D50-BEF8-5CB80EB2B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79146-553F-4A76-A5EC-D2A26C6BD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8E7DFD-642A-4552-ABD6-203B557C7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6E74FE-8C06-424A-8AB1-CC6A11578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0DF3C2-AC43-435C-B6ED-1E77A30F1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D1BC26-AC10-4976-B4CA-787C4F178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02DC3-E39C-496D-BB31-63B9612FB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1A12E-7B0D-4DBA-83C0-E2E51D590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CFC61-D29B-4BCD-AF35-540D068CE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pic>
        <p:nvPicPr>
          <p:cNvPr id="2097161" name="图片 9" descr="图片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321040" y="1077595"/>
            <a:ext cx="342900" cy="349885"/>
          </a:xfrm>
          <a:prstGeom prst="rect">
            <a:avLst/>
          </a:prstGeom>
        </p:spPr>
      </p:pic>
      <p:sp>
        <p:nvSpPr>
          <p:cNvPr id="1048666" name="副标题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8634730" y="971550"/>
            <a:ext cx="363855" cy="4846955"/>
          </a:xfrm>
          <a:prstGeom prst="rect">
            <a:avLst/>
          </a:prstGeom>
          <a:noFill/>
        </p:spPr>
        <p:txBody>
          <a:bodyPr vert="eaVert" wrap="square" lIns="0" tIns="10795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400" b="0" i="0" u="none" strike="noStrike" kern="1200" cap="none" spc="800" normalizeH="0" baseline="0" noProof="1">
                <a:solidFill>
                  <a:schemeClr val="bg1">
                    <a:lumMod val="6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68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9058275" y="971550"/>
            <a:ext cx="1104656" cy="4846955"/>
          </a:xfrm>
          <a:prstGeom prst="rect">
            <a:avLst/>
          </a:prstGeom>
          <a:noFill/>
        </p:spPr>
        <p:txBody>
          <a:bodyPr vert="eaVert" wrap="square" lIns="0" tIns="45720" rIns="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10162931" y="3966057"/>
            <a:ext cx="774700" cy="1696994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5" name="图片 11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31" name="直接连接符 3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7" name="图片 8" descr="图片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771525" y="482600"/>
            <a:ext cx="340360" cy="347345"/>
          </a:xfrm>
          <a:prstGeom prst="rect">
            <a:avLst/>
          </a:prstGeom>
        </p:spPr>
      </p:pic>
      <p:sp>
        <p:nvSpPr>
          <p:cNvPr id="1048678" name="标题"/>
          <p:cNvSpPr txBox="1">
            <a:spLocks noGrp="1"/>
          </p:cNvSpPr>
          <p:nvPr>
            <p:ph type="title" idx="2"/>
            <p:custDataLst>
              <p:tags r:id="rId8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正文"/>
          <p:cNvSpPr txBox="1"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 descr="ͼƬ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4632960" y="252730"/>
            <a:ext cx="2921000" cy="111633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9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696" name="节编号"/>
          <p:cNvSpPr txBox="1">
            <a:spLocks noGrp="1"/>
          </p:cNvSpPr>
          <p:nvPr>
            <p:ph type="body" idx="4" hasCustomPrompt="1"/>
            <p:custDataLst>
              <p:tags r:id="rId3"/>
            </p:custDataLst>
          </p:nvPr>
        </p:nvSpPr>
        <p:spPr>
          <a:xfrm>
            <a:off x="2718435" y="2567305"/>
            <a:ext cx="1952625" cy="143065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15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>
                        <a:alpha val="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610724" y="857250"/>
            <a:ext cx="1753961" cy="4400550"/>
          </a:xfrm>
          <a:prstGeom prst="rect">
            <a:avLst/>
          </a:prstGeom>
          <a:noFill/>
          <a:effectLst/>
        </p:spPr>
        <p:txBody>
          <a:bodyPr vert="eaVert" wrap="square" lIns="0" tIns="36195" rIns="36195" bIns="36195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汉仪书宋二简"/>
                <a:ea typeface="汉仪书宋二简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3" name="直接连接符 96"/>
          <p:cNvCxnSpPr/>
          <p:nvPr>
            <p:custDataLst>
              <p:tags r:id="rId5"/>
            </p:custDataLst>
          </p:nvPr>
        </p:nvCxnSpPr>
        <p:spPr>
          <a:xfrm flipH="1">
            <a:off x="9610828" y="857422"/>
            <a:ext cx="0" cy="43688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73" name="图片 6" descr="图片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916035" y="981710"/>
            <a:ext cx="342900" cy="349885"/>
          </a:xfrm>
          <a:prstGeom prst="rect">
            <a:avLst/>
          </a:prstGeom>
        </p:spPr>
      </p:pic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77" name="图片 14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06" name="正文"/>
          <p:cNvSpPr txBox="1">
            <a:spLocks noGrp="1"/>
          </p:cNvSpPr>
          <p:nvPr>
            <p:ph idx="5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5" name="直接连接符 8"/>
          <p:cNvCxnSpPr/>
          <p:nvPr>
            <p:custDataLst>
              <p:tags r:id="rId7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0" name="标题"/>
          <p:cNvSpPr txBox="1">
            <a:spLocks noGrp="1"/>
          </p:cNvSpPr>
          <p:nvPr>
            <p:ph type="title" idx="2"/>
            <p:custDataLst>
              <p:tags r:id="rId8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10" descr="图片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12" name="日期占位符 4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5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6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3" name="图片 18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18" name="正文"/>
          <p:cNvSpPr txBox="1">
            <a:spLocks noGrp="1"/>
          </p:cNvSpPr>
          <p:nvPr>
            <p:ph idx="7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6"/>
            <p:custDataLst>
              <p:tags r:id="rId6"/>
            </p:custDataLst>
          </p:nvPr>
        </p:nvSpPr>
        <p:spPr>
          <a:xfrm>
            <a:off x="6235065" y="1395730"/>
            <a:ext cx="5342255" cy="4337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5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8"/>
            </p:custDataLst>
          </p:nvPr>
        </p:nvSpPr>
        <p:spPr>
          <a:xfrm>
            <a:off x="608330" y="1395730"/>
            <a:ext cx="5342255" cy="4337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0"/>
          <p:cNvCxnSpPr/>
          <p:nvPr>
            <p:custDataLst>
              <p:tags r:id="rId9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5" name="图片 12" descr="图片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28" name="日期占位符 6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7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8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9" name="图片 10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39" name="直接连接符 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4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1" name="图片 6" descr="图片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36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95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99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48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379730"/>
            <a:ext cx="10968990" cy="58769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01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203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41" name="直接连接符 3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6" name="副标题"/>
          <p:cNvSpPr txBox="1">
            <a:spLocks noGrp="1"/>
          </p:cNvSpPr>
          <p:nvPr>
            <p:ph type="body" idx="3" hasCustomPrompt="1"/>
            <p:custDataLst>
              <p:tags r:id="rId6"/>
            </p:custDataLst>
          </p:nvPr>
        </p:nvSpPr>
        <p:spPr>
          <a:xfrm>
            <a:off x="1120140" y="1015365"/>
            <a:ext cx="10457180" cy="4921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79705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205" name="图片 10" descr="图片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07" name="图片 9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766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8572499" y="971550"/>
            <a:ext cx="1435101" cy="4846955"/>
          </a:xfrm>
          <a:prstGeom prst="rect">
            <a:avLst/>
          </a:prstGeom>
          <a:noFill/>
        </p:spPr>
        <p:txBody>
          <a:bodyPr vert="eaVert" wrap="square" lIns="0" tIns="45720" rIns="0" bIns="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68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0162931" y="3966057"/>
            <a:ext cx="774700" cy="1696994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pic>
        <p:nvPicPr>
          <p:cNvPr id="2097209" name="图片 6" descr="图片1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321040" y="1077595"/>
            <a:ext cx="342900" cy="349885"/>
          </a:xfrm>
          <a:prstGeom prst="rect">
            <a:avLst/>
          </a:prstGeom>
        </p:spPr>
      </p:pic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88.xml" /><Relationship Id="rId14" Type="http://schemas.openxmlformats.org/officeDocument/2006/relationships/image" Target="../media/image4.png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image" Target="../media/image2.png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5" name="图片 10" descr="ͼƬ3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29" name="直接连接符 7"/>
          <p:cNvCxnSpPr/>
          <p:nvPr>
            <p:custDataLst>
              <p:tags r:id="rId16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7" name="图片 11" descr="图片1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654" name="日期占位符 1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2"/>
          <p:cNvSpPr>
            <a:spLocks noGrp="1"/>
          </p:cNvSpPr>
          <p:nvPr>
            <p:ph type="title"/>
            <p:custDataLst>
              <p:tags r:id="rId22"/>
            </p:custDataLst>
          </p:nvPr>
        </p:nvSpPr>
        <p:spPr>
          <a:xfrm>
            <a:off x="1036614" y="365125"/>
            <a:ext cx="10317186" cy="589943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23"/>
            </p:custDataLst>
          </p:nvPr>
        </p:nvSpPr>
        <p:spPr>
          <a:xfrm>
            <a:off x="838200" y="1078258"/>
            <a:ext cx="10515600" cy="509870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2951" r:id="rId2"/>
    <p:sldLayoutId id="2147502952" r:id="rId3"/>
    <p:sldLayoutId id="2147502953" r:id="rId4"/>
    <p:sldLayoutId id="2147502954" r:id="rId5"/>
    <p:sldLayoutId id="2147502955" r:id="rId6"/>
    <p:sldLayoutId id="2147502956" r:id="rId7"/>
    <p:sldLayoutId id="2147502957" r:id="rId8"/>
    <p:sldLayoutId id="2147502958" r:id="rId9"/>
    <p:sldLayoutId id="2147502959" r:id="rId10"/>
    <p:sldLayoutId id="214750296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0" normalizeH="0" baseline="0" smtClean="0"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0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22" Type="http://schemas.openxmlformats.org/officeDocument/2006/relationships/tags" Target="../tags/tag120.xml" /><Relationship Id="rId23" Type="http://schemas.openxmlformats.org/officeDocument/2006/relationships/tags" Target="../tags/tag121.xml" /><Relationship Id="rId24" Type="http://schemas.openxmlformats.org/officeDocument/2006/relationships/tags" Target="../tags/tag122.xml" /><Relationship Id="rId25" Type="http://schemas.openxmlformats.org/officeDocument/2006/relationships/tags" Target="../tags/tag123.xml" /><Relationship Id="rId26" Type="http://schemas.openxmlformats.org/officeDocument/2006/relationships/tags" Target="../tags/tag124.xml" /><Relationship Id="rId27" Type="http://schemas.openxmlformats.org/officeDocument/2006/relationships/tags" Target="../tags/tag125.xml" /><Relationship Id="rId28" Type="http://schemas.openxmlformats.org/officeDocument/2006/relationships/tags" Target="../tags/tag126.xml" /><Relationship Id="rId29" Type="http://schemas.openxmlformats.org/officeDocument/2006/relationships/tags" Target="../tags/tag127.xml" /><Relationship Id="rId3" Type="http://schemas.openxmlformats.org/officeDocument/2006/relationships/tags" Target="../tags/tag102.xml" /><Relationship Id="rId30" Type="http://schemas.openxmlformats.org/officeDocument/2006/relationships/tags" Target="../tags/tag128.xml" /><Relationship Id="rId31" Type="http://schemas.openxmlformats.org/officeDocument/2006/relationships/tags" Target="../tags/tag129.xml" /><Relationship Id="rId32" Type="http://schemas.openxmlformats.org/officeDocument/2006/relationships/tags" Target="../tags/tag130.xml" /><Relationship Id="rId33" Type="http://schemas.openxmlformats.org/officeDocument/2006/relationships/tags" Target="../tags/tag131.xml" /><Relationship Id="rId4" Type="http://schemas.openxmlformats.org/officeDocument/2006/relationships/image" Target="../media/image6.png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18" Type="http://schemas.openxmlformats.org/officeDocument/2006/relationships/tags" Target="../tags/tag197.xml" /><Relationship Id="rId19" Type="http://schemas.openxmlformats.org/officeDocument/2006/relationships/tags" Target="../tags/tag198.xml" /><Relationship Id="rId2" Type="http://schemas.openxmlformats.org/officeDocument/2006/relationships/tags" Target="../tags/tag181.xml" /><Relationship Id="rId20" Type="http://schemas.openxmlformats.org/officeDocument/2006/relationships/tags" Target="../tags/tag199.xml" /><Relationship Id="rId21" Type="http://schemas.openxmlformats.org/officeDocument/2006/relationships/tags" Target="../tags/tag200.xml" /><Relationship Id="rId22" Type="http://schemas.openxmlformats.org/officeDocument/2006/relationships/tags" Target="../tags/tag201.xml" /><Relationship Id="rId23" Type="http://schemas.openxmlformats.org/officeDocument/2006/relationships/tags" Target="../tags/tag202.xml" /><Relationship Id="rId24" Type="http://schemas.openxmlformats.org/officeDocument/2006/relationships/tags" Target="../tags/tag203.xml" /><Relationship Id="rId25" Type="http://schemas.openxmlformats.org/officeDocument/2006/relationships/tags" Target="../tags/tag204.xml" /><Relationship Id="rId26" Type="http://schemas.openxmlformats.org/officeDocument/2006/relationships/tags" Target="../tags/tag205.xml" /><Relationship Id="rId27" Type="http://schemas.openxmlformats.org/officeDocument/2006/relationships/tags" Target="../tags/tag206.xml" /><Relationship Id="rId28" Type="http://schemas.openxmlformats.org/officeDocument/2006/relationships/tags" Target="../tags/tag207.xml" /><Relationship Id="rId29" Type="http://schemas.openxmlformats.org/officeDocument/2006/relationships/tags" Target="../tags/tag208.xml" /><Relationship Id="rId3" Type="http://schemas.openxmlformats.org/officeDocument/2006/relationships/tags" Target="../tags/tag182.xml" /><Relationship Id="rId30" Type="http://schemas.openxmlformats.org/officeDocument/2006/relationships/tags" Target="../tags/tag209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15" Type="http://schemas.openxmlformats.org/officeDocument/2006/relationships/tags" Target="../tags/tag238.xml" /><Relationship Id="rId16" Type="http://schemas.openxmlformats.org/officeDocument/2006/relationships/tags" Target="../tags/tag239.xml" /><Relationship Id="rId17" Type="http://schemas.openxmlformats.org/officeDocument/2006/relationships/tags" Target="../tags/tag240.xml" /><Relationship Id="rId18" Type="http://schemas.openxmlformats.org/officeDocument/2006/relationships/tags" Target="../tags/tag241.xml" /><Relationship Id="rId19" Type="http://schemas.openxmlformats.org/officeDocument/2006/relationships/tags" Target="../tags/tag242.xml" /><Relationship Id="rId2" Type="http://schemas.openxmlformats.org/officeDocument/2006/relationships/tags" Target="../tags/tag225.xml" /><Relationship Id="rId20" Type="http://schemas.openxmlformats.org/officeDocument/2006/relationships/tags" Target="../tags/tag243.xml" /><Relationship Id="rId21" Type="http://schemas.openxmlformats.org/officeDocument/2006/relationships/tags" Target="../tags/tag244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18" Type="http://schemas.openxmlformats.org/officeDocument/2006/relationships/tags" Target="../tags/tag261.xml" /><Relationship Id="rId19" Type="http://schemas.openxmlformats.org/officeDocument/2006/relationships/tags" Target="../tags/tag262.xml" /><Relationship Id="rId2" Type="http://schemas.openxmlformats.org/officeDocument/2006/relationships/tags" Target="../tags/tag245.xml" /><Relationship Id="rId20" Type="http://schemas.openxmlformats.org/officeDocument/2006/relationships/tags" Target="../tags/tag263.xml" /><Relationship Id="rId21" Type="http://schemas.openxmlformats.org/officeDocument/2006/relationships/tags" Target="../tags/tag264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7406205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2024年团圆与欢乐的春节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 1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pic>
        <p:nvPicPr>
          <p:cNvPr id="2097215" name="图片 20" descr="0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60103" y="1974378"/>
            <a:ext cx="394519" cy="446078"/>
          </a:xfrm>
          <a:prstGeom prst="rect">
            <a:avLst/>
          </a:prstGeom>
        </p:spPr>
      </p:pic>
      <p:sp>
        <p:nvSpPr>
          <p:cNvPr id="1048790" name="标题"/>
          <p:cNvSpPr txBox="1"/>
          <p:nvPr>
            <p:custDataLst>
              <p:tags r:id="rId6"/>
            </p:custDataLst>
          </p:nvPr>
        </p:nvSpPr>
        <p:spPr>
          <a:xfrm>
            <a:off x="1178458" y="1859915"/>
            <a:ext cx="1032704" cy="3303072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添加目录文本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156540" y="1899159"/>
            <a:ext cx="0" cy="3466591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8"/>
            </p:custDataLst>
          </p:nvPr>
        </p:nvSpPr>
        <p:spPr>
          <a:xfrm>
            <a:off x="650240" y="1939058"/>
            <a:ext cx="423012" cy="5566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65000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壹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17" name="图片 23" descr="0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272368" y="1974378"/>
            <a:ext cx="394519" cy="446078"/>
          </a:xfrm>
          <a:prstGeom prst="rect">
            <a:avLst/>
          </a:prstGeom>
        </p:spPr>
      </p:pic>
      <p:sp>
        <p:nvSpPr>
          <p:cNvPr id="1048794" name="标题"/>
          <p:cNvSpPr txBox="1"/>
          <p:nvPr>
            <p:custDataLst>
              <p:tags r:id="rId10"/>
            </p:custDataLst>
          </p:nvPr>
        </p:nvSpPr>
        <p:spPr>
          <a:xfrm>
            <a:off x="2790723" y="1859915"/>
            <a:ext cx="1032704" cy="3303072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春节的起源和历史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5" name="直接连接符 26"/>
          <p:cNvCxnSpPr/>
          <p:nvPr>
            <p:custDataLst>
              <p:tags r:id="rId11"/>
            </p:custDataLst>
          </p:nvPr>
        </p:nvCxnSpPr>
        <p:spPr>
          <a:xfrm flipH="1">
            <a:off x="2768805" y="1899159"/>
            <a:ext cx="0" cy="3466591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2"/>
            </p:custDataLst>
          </p:nvPr>
        </p:nvSpPr>
        <p:spPr>
          <a:xfrm>
            <a:off x="2262505" y="1939058"/>
            <a:ext cx="423012" cy="5566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65000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贰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19" name="图片 3" descr="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884633" y="1974378"/>
            <a:ext cx="394519" cy="446078"/>
          </a:xfrm>
          <a:prstGeom prst="rect">
            <a:avLst/>
          </a:prstGeom>
        </p:spPr>
      </p:pic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4402988" y="1859915"/>
            <a:ext cx="1032704" cy="3303072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2024年春节的特点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7" name="直接连接符 9"/>
          <p:cNvCxnSpPr/>
          <p:nvPr>
            <p:custDataLst>
              <p:tags r:id="rId15"/>
            </p:custDataLst>
          </p:nvPr>
        </p:nvCxnSpPr>
        <p:spPr>
          <a:xfrm flipH="1">
            <a:off x="4381070" y="1899159"/>
            <a:ext cx="0" cy="3466591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3874770" y="1939058"/>
            <a:ext cx="423012" cy="5566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65000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叁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1" name="图片 13" descr="0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496898" y="1974378"/>
            <a:ext cx="394519" cy="446078"/>
          </a:xfrm>
          <a:prstGeom prst="rect">
            <a:avLst/>
          </a:prstGeom>
        </p:spPr>
      </p:pic>
      <p:sp>
        <p:nvSpPr>
          <p:cNvPr id="1048802" name="标题"/>
          <p:cNvSpPr txBox="1"/>
          <p:nvPr>
            <p:custDataLst>
              <p:tags r:id="rId18"/>
            </p:custDataLst>
          </p:nvPr>
        </p:nvSpPr>
        <p:spPr>
          <a:xfrm>
            <a:off x="6015253" y="1859915"/>
            <a:ext cx="1032704" cy="3303072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春节的习俗和活动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9" name="直接连接符 16"/>
          <p:cNvCxnSpPr/>
          <p:nvPr>
            <p:custDataLst>
              <p:tags r:id="rId19"/>
            </p:custDataLst>
          </p:nvPr>
        </p:nvCxnSpPr>
        <p:spPr>
          <a:xfrm flipH="1">
            <a:off x="5993335" y="1899159"/>
            <a:ext cx="0" cy="3466591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20"/>
            </p:custDataLst>
          </p:nvPr>
        </p:nvSpPr>
        <p:spPr>
          <a:xfrm>
            <a:off x="5487035" y="1939058"/>
            <a:ext cx="423012" cy="5566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65000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肆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3" name="图片 28" descr="0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7109163" y="1974378"/>
            <a:ext cx="394519" cy="446078"/>
          </a:xfrm>
          <a:prstGeom prst="rect">
            <a:avLst/>
          </a:prstGeom>
        </p:spPr>
      </p:pic>
      <p:sp>
        <p:nvSpPr>
          <p:cNvPr id="1048806" name="标题"/>
          <p:cNvSpPr txBox="1"/>
          <p:nvPr>
            <p:custDataLst>
              <p:tags r:id="rId22"/>
            </p:custDataLst>
          </p:nvPr>
        </p:nvSpPr>
        <p:spPr>
          <a:xfrm>
            <a:off x="7627518" y="1859915"/>
            <a:ext cx="1032704" cy="3303072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春节的美食和文化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1" name="直接连接符 31"/>
          <p:cNvCxnSpPr/>
          <p:nvPr>
            <p:custDataLst>
              <p:tags r:id="rId23"/>
            </p:custDataLst>
          </p:nvPr>
        </p:nvCxnSpPr>
        <p:spPr>
          <a:xfrm flipH="1">
            <a:off x="7605600" y="1899159"/>
            <a:ext cx="0" cy="3466591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24"/>
            </p:custDataLst>
          </p:nvPr>
        </p:nvSpPr>
        <p:spPr>
          <a:xfrm>
            <a:off x="7099300" y="1939058"/>
            <a:ext cx="423012" cy="5566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65000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伍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5" name="图片 34" descr="0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721428" y="1974378"/>
            <a:ext cx="394519" cy="446078"/>
          </a:xfrm>
          <a:prstGeom prst="rect">
            <a:avLst/>
          </a:prstGeom>
        </p:spPr>
      </p:pic>
      <p:sp>
        <p:nvSpPr>
          <p:cNvPr id="1048810" name="标题"/>
          <p:cNvSpPr txBox="1"/>
          <p:nvPr>
            <p:custDataLst>
              <p:tags r:id="rId26"/>
            </p:custDataLst>
          </p:nvPr>
        </p:nvSpPr>
        <p:spPr>
          <a:xfrm>
            <a:off x="9239783" y="1859915"/>
            <a:ext cx="1032704" cy="3303072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春节的祝福和寓意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3" name="直接连接符 37"/>
          <p:cNvCxnSpPr/>
          <p:nvPr>
            <p:custDataLst>
              <p:tags r:id="rId27"/>
            </p:custDataLst>
          </p:nvPr>
        </p:nvCxnSpPr>
        <p:spPr>
          <a:xfrm flipH="1">
            <a:off x="9217865" y="1899159"/>
            <a:ext cx="0" cy="3466591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28"/>
            </p:custDataLst>
          </p:nvPr>
        </p:nvSpPr>
        <p:spPr>
          <a:xfrm>
            <a:off x="8711565" y="1939058"/>
            <a:ext cx="423012" cy="5566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65000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陆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7" name="图片 40" descr="0"/>
          <p:cNvPicPr>
            <a:picLocks noChangeAspect="1"/>
          </p:cNvPicPr>
          <p:nvPr>
            <p:custDataLst>
              <p:tags r:id="rId29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0333693" y="1974378"/>
            <a:ext cx="394519" cy="446078"/>
          </a:xfrm>
          <a:prstGeom prst="rect">
            <a:avLst/>
          </a:prstGeom>
        </p:spPr>
      </p:pic>
      <p:sp>
        <p:nvSpPr>
          <p:cNvPr id="1048814" name="标题"/>
          <p:cNvSpPr txBox="1"/>
          <p:nvPr>
            <p:custDataLst>
              <p:tags r:id="rId30"/>
            </p:custDataLst>
          </p:nvPr>
        </p:nvSpPr>
        <p:spPr>
          <a:xfrm>
            <a:off x="10852048" y="1859915"/>
            <a:ext cx="1032704" cy="3303072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春节的影响和价值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5" name="直接连接符 43"/>
          <p:cNvCxnSpPr/>
          <p:nvPr>
            <p:custDataLst>
              <p:tags r:id="rId31"/>
            </p:custDataLst>
          </p:nvPr>
        </p:nvCxnSpPr>
        <p:spPr>
          <a:xfrm flipH="1">
            <a:off x="10830130" y="1899159"/>
            <a:ext cx="0" cy="3466591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32"/>
            </p:custDataLst>
          </p:nvPr>
        </p:nvSpPr>
        <p:spPr>
          <a:xfrm>
            <a:off x="10323830" y="1939058"/>
            <a:ext cx="423012" cy="5566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65000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柒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壹</a:t>
            </a:r>
            <a:endParaRPr lang="zh-CN" altLang="en-US"/>
          </a:p>
        </p:txBody>
      </p:sp>
      <p:sp>
        <p:nvSpPr>
          <p:cNvPr id="1048848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2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贰</a:t>
            </a:r>
            <a:endParaRPr lang="zh-CN" altLang="en-US"/>
          </a:p>
        </p:txBody>
      </p:sp>
      <p:sp>
        <p:nvSpPr>
          <p:cNvPr id="1048884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春节的起源和历史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春节的起源</a:t>
            </a:r>
            <a:endParaRPr lang="zh-CN" altLang="en-US"/>
          </a:p>
        </p:txBody>
      </p:sp>
      <p:sp>
        <p:nvSpPr>
          <p:cNvPr id="104892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春节是中国最重要的传统节日之一，历史悠久，起源于上古时代的岁首祈年祭祀，由此演变而来。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在夏商周时期，春节的起源蕴含着农耕文化的内涵，是人们对丰收的庆祝和对天地的感恩。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汉武帝时期，采用夏历纪年，将正月初一正式定为春节，这一时间点蕴含着迎接新年的美好寓意。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随着历史的发展，春节逐渐成为了一个集拜神祭祖、祈福辟邪、亲朋团圆、欢庆娱乐和饮食为一体的民俗大节。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春节的历史发展</a:t>
            </a:r>
            <a:endParaRPr lang="zh-CN" altLang="en-US"/>
          </a:p>
        </p:txBody>
      </p:sp>
      <p:sp>
        <p:nvSpPr>
          <p:cNvPr id="1048978" name="文本框 62"/>
          <p:cNvSpPr txBox="1"/>
          <p:nvPr>
            <p:custDataLst>
              <p:tags r:id="rId2"/>
            </p:custDataLst>
          </p:nvPr>
        </p:nvSpPr>
        <p:spPr>
          <a:xfrm>
            <a:off x="2678792" y="1520853"/>
            <a:ext cx="1634291" cy="1135386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5400" b="1" cap="all">
                <a:solidFill>
                  <a:schemeClr val="accent1">
                    <a:lumMod val="20000"/>
                    <a:lumOff val="80000"/>
                    <a:alpha val="30000"/>
                  </a:schemeClr>
                </a:solidFill>
                <a:latin typeface="+mj-ea"/>
                <a:ea typeface="+mj-ea"/>
                <a:cs typeface="思源黑体 CN Heavy" panose="020b0a00000000000000" charset="-122"/>
                <a:sym typeface="+mn-ea"/>
              </a:rPr>
              <a:t>01</a:t>
            </a:r>
            <a:endParaRPr lang="en-US" altLang="zh-CN" sz="5400" b="1" cap="all">
              <a:ln>
                <a:noFill/>
              </a:ln>
              <a:solidFill>
                <a:schemeClr val="accent1">
                  <a:lumMod val="20000"/>
                  <a:lumOff val="80000"/>
                  <a:alpha val="30000"/>
                </a:schemeClr>
              </a:solidFill>
              <a:latin typeface="+mj-ea"/>
              <a:ea typeface="+mj-ea"/>
              <a:cs typeface="思源黑体 CN Heavy" panose="020b0a00000000000000" charset="-122"/>
              <a:sym typeface="+mn-ea"/>
            </a:endParaRPr>
          </a:p>
        </p:txBody>
      </p:sp>
      <p:sp>
        <p:nvSpPr>
          <p:cNvPr id="1048980" name="文本框 63"/>
          <p:cNvSpPr txBox="1"/>
          <p:nvPr>
            <p:custDataLst>
              <p:tags r:id="rId3"/>
            </p:custDataLst>
          </p:nvPr>
        </p:nvSpPr>
        <p:spPr>
          <a:xfrm>
            <a:off x="3989036" y="1490400"/>
            <a:ext cx="6477821" cy="1122843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3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起源：起源于上古时代的岁首祈年祭祀，经过演变成为集拜神祭祖、祈福辟邪、亲朋团圆、欢庆娱乐和饮食为一体的民俗大节。</a:t>
            </a:r>
            <a:endParaRPr lang="zh-CN" altLang="en-US" sz="13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8982" name="圆角矩形 64"/>
          <p:cNvSpPr/>
          <p:nvPr>
            <p:custDataLst>
              <p:tags r:id="rId4"/>
            </p:custDataLst>
          </p:nvPr>
        </p:nvSpPr>
        <p:spPr>
          <a:xfrm>
            <a:off x="1719143" y="1745734"/>
            <a:ext cx="1931009" cy="612176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solidFill>
              <a:schemeClr val="accent1">
                <a:alpha val="43000"/>
              </a:schemeClr>
            </a:solidFill>
          </a:ln>
          <a:effectLst>
            <a:outerShdw blurRad="127000" dist="1270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文本框 67"/>
          <p:cNvSpPr txBox="1"/>
          <p:nvPr>
            <p:custDataLst>
              <p:tags r:id="rId5"/>
            </p:custDataLst>
          </p:nvPr>
        </p:nvSpPr>
        <p:spPr>
          <a:xfrm>
            <a:off x="2678792" y="2718656"/>
            <a:ext cx="1634291" cy="1135386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5400" b="1" cap="all">
                <a:solidFill>
                  <a:schemeClr val="accent1">
                    <a:lumMod val="20000"/>
                    <a:lumOff val="80000"/>
                    <a:alpha val="30000"/>
                  </a:schemeClr>
                </a:solidFill>
                <a:latin typeface="+mj-ea"/>
                <a:ea typeface="+mj-ea"/>
                <a:cs typeface="思源黑体 CN Heavy" panose="020b0a00000000000000" charset="-122"/>
                <a:sym typeface="+mn-ea"/>
              </a:rPr>
              <a:t>02</a:t>
            </a:r>
            <a:endParaRPr lang="en-US" altLang="zh-CN" sz="5400" b="1" cap="all">
              <a:solidFill>
                <a:schemeClr val="accent1">
                  <a:lumMod val="20000"/>
                  <a:lumOff val="80000"/>
                  <a:alpha val="30000"/>
                </a:schemeClr>
              </a:solidFill>
              <a:latin typeface="+mj-ea"/>
              <a:ea typeface="+mj-ea"/>
              <a:cs typeface="思源黑体 CN Heavy" panose="020b0a00000000000000" charset="-122"/>
              <a:sym typeface="+mn-ea"/>
            </a:endParaRPr>
          </a:p>
        </p:txBody>
      </p:sp>
      <p:sp>
        <p:nvSpPr>
          <p:cNvPr id="1048986" name="文本框 68"/>
          <p:cNvSpPr txBox="1"/>
          <p:nvPr>
            <p:custDataLst>
              <p:tags r:id="rId6"/>
            </p:custDataLst>
          </p:nvPr>
        </p:nvSpPr>
        <p:spPr>
          <a:xfrm>
            <a:off x="3989036" y="2688204"/>
            <a:ext cx="6477821" cy="1122843"/>
          </a:xfrm>
          <a:prstGeom prst="rect">
            <a:avLst/>
          </a:prstGeom>
          <a:noFill/>
        </p:spPr>
        <p:txBody>
          <a:bodyPr wrap="square" rtlCol="0" anchor="ctr" anchorCtr="0">
            <a:normAutofit fontScale="7571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发展历程：春节的起源蕴含着深邃的文化内涵，在传承发展中承载了丰厚的历史文化底蕴。在历史的长河中，春节的名称不断演变，如虞舜兴起于上虞，夏朝兴起于虞舜，商朝兴起于夏朝。春节的起源蕴含着深邃的文化内涵，在传承发展中承载了丰厚的历史文化底蕴。春节的起源蕴含着深邃的文化内涵，在传承发展中承载了丰厚的历史文化底蕴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8988" name="圆角矩形 69"/>
          <p:cNvSpPr/>
          <p:nvPr>
            <p:custDataLst>
              <p:tags r:id="rId7"/>
            </p:custDataLst>
          </p:nvPr>
        </p:nvSpPr>
        <p:spPr>
          <a:xfrm>
            <a:off x="1719143" y="2943537"/>
            <a:ext cx="1931009" cy="612176"/>
          </a:xfrm>
          <a:prstGeom prst="roundRect">
            <a:avLst>
              <a:gd name="adj" fmla="val 50000"/>
            </a:avLst>
          </a:prstGeom>
          <a:solidFill>
            <a:schemeClr val="lt1">
              <a:lumMod val="100000"/>
            </a:schemeClr>
          </a:solidFill>
          <a:ln>
            <a:solidFill>
              <a:schemeClr val="accent1">
                <a:alpha val="20000"/>
              </a:schemeClr>
            </a:solidFill>
          </a:ln>
          <a:effectLst>
            <a:outerShdw blurRad="127000" dist="1270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dk1">
                    <a:lumMod val="80000"/>
                    <a:lumOff val="2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1600" b="1">
              <a:solidFill>
                <a:schemeClr val="dk1">
                  <a:lumMod val="80000"/>
                  <a:lumOff val="2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0" name="文本框 72"/>
          <p:cNvSpPr txBox="1"/>
          <p:nvPr>
            <p:custDataLst>
              <p:tags r:id="rId8"/>
            </p:custDataLst>
          </p:nvPr>
        </p:nvSpPr>
        <p:spPr>
          <a:xfrm>
            <a:off x="2678792" y="3916460"/>
            <a:ext cx="1634291" cy="1135386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5400" b="1" cap="all">
                <a:solidFill>
                  <a:schemeClr val="accent1">
                    <a:lumMod val="20000"/>
                    <a:lumOff val="80000"/>
                    <a:alpha val="30000"/>
                  </a:schemeClr>
                </a:solidFill>
                <a:latin typeface="+mj-ea"/>
                <a:ea typeface="+mj-ea"/>
                <a:cs typeface="思源黑体 CN Heavy" panose="020b0a00000000000000" charset="-122"/>
                <a:sym typeface="+mn-ea"/>
              </a:rPr>
              <a:t>03</a:t>
            </a:r>
            <a:endParaRPr lang="en-US" altLang="zh-CN" sz="5400" b="1" cap="all">
              <a:solidFill>
                <a:schemeClr val="accent1">
                  <a:lumMod val="20000"/>
                  <a:lumOff val="80000"/>
                  <a:alpha val="30000"/>
                </a:schemeClr>
              </a:solidFill>
              <a:latin typeface="+mj-ea"/>
              <a:ea typeface="+mj-ea"/>
              <a:cs typeface="思源黑体 CN Heavy" panose="020b0a00000000000000" charset="-122"/>
              <a:sym typeface="+mn-ea"/>
            </a:endParaRPr>
          </a:p>
        </p:txBody>
      </p:sp>
      <p:sp>
        <p:nvSpPr>
          <p:cNvPr id="1048992" name="文本框 73"/>
          <p:cNvSpPr txBox="1"/>
          <p:nvPr>
            <p:custDataLst>
              <p:tags r:id="rId9"/>
            </p:custDataLst>
          </p:nvPr>
        </p:nvSpPr>
        <p:spPr>
          <a:xfrm>
            <a:off x="3989036" y="3886007"/>
            <a:ext cx="6477821" cy="1122843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3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春节的起源蕴含着深邃的文化内涵，在传承发展中承载了丰厚的历史文化底蕴。春节的起源蕴含着深邃的文化内涵，在传承发展中承载了丰厚的历史文化底蕴。</a:t>
            </a:r>
            <a:endParaRPr lang="zh-CN" altLang="en-US" sz="13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8994" name="圆角矩形 74"/>
          <p:cNvSpPr/>
          <p:nvPr>
            <p:custDataLst>
              <p:tags r:id="rId10"/>
            </p:custDataLst>
          </p:nvPr>
        </p:nvSpPr>
        <p:spPr>
          <a:xfrm>
            <a:off x="1719143" y="4141341"/>
            <a:ext cx="1931009" cy="612176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solidFill>
              <a:schemeClr val="accent1">
                <a:alpha val="43000"/>
              </a:schemeClr>
            </a:solidFill>
          </a:ln>
          <a:effectLst>
            <a:outerShdw blurRad="127000" dist="1270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文本框 77"/>
          <p:cNvSpPr txBox="1"/>
          <p:nvPr>
            <p:custDataLst>
              <p:tags r:id="rId11"/>
            </p:custDataLst>
          </p:nvPr>
        </p:nvSpPr>
        <p:spPr>
          <a:xfrm>
            <a:off x="2678792" y="5114263"/>
            <a:ext cx="1634291" cy="1135386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5400" b="1" cap="all">
                <a:solidFill>
                  <a:schemeClr val="accent1">
                    <a:lumMod val="20000"/>
                    <a:lumOff val="80000"/>
                    <a:alpha val="30000"/>
                  </a:schemeClr>
                </a:solidFill>
                <a:latin typeface="+mj-ea"/>
                <a:ea typeface="+mj-ea"/>
                <a:cs typeface="思源黑体 CN Heavy" panose="020b0a00000000000000" charset="-122"/>
                <a:sym typeface="+mn-ea"/>
              </a:rPr>
              <a:t>04</a:t>
            </a:r>
            <a:endParaRPr lang="en-US" altLang="zh-CN" sz="5400" b="1" cap="all">
              <a:solidFill>
                <a:schemeClr val="accent1">
                  <a:lumMod val="20000"/>
                  <a:lumOff val="80000"/>
                  <a:alpha val="30000"/>
                </a:schemeClr>
              </a:solidFill>
              <a:latin typeface="+mj-ea"/>
              <a:ea typeface="+mj-ea"/>
              <a:cs typeface="思源黑体 CN Heavy" panose="020b0a00000000000000" charset="-122"/>
              <a:sym typeface="+mn-ea"/>
            </a:endParaRPr>
          </a:p>
        </p:txBody>
      </p:sp>
      <p:sp>
        <p:nvSpPr>
          <p:cNvPr id="1048998" name="文本框 78"/>
          <p:cNvSpPr txBox="1"/>
          <p:nvPr>
            <p:custDataLst>
              <p:tags r:id="rId12"/>
            </p:custDataLst>
          </p:nvPr>
        </p:nvSpPr>
        <p:spPr>
          <a:xfrm>
            <a:off x="3989036" y="5083811"/>
            <a:ext cx="6477821" cy="1122843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3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春节的起源蕴含着深邃的文化内涵，在传承发展中承载了丰厚的历史文化底蕴。春节的起源蕴含着深邃的文化内涵，在传承发展中承载了丰厚的历史文化底蕴。</a:t>
            </a:r>
            <a:endParaRPr lang="zh-CN" altLang="en-US" sz="13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000" name="圆角矩形 3"/>
          <p:cNvSpPr/>
          <p:nvPr>
            <p:custDataLst>
              <p:tags r:id="rId13"/>
            </p:custDataLst>
          </p:nvPr>
        </p:nvSpPr>
        <p:spPr>
          <a:xfrm>
            <a:off x="1719143" y="5339144"/>
            <a:ext cx="1931009" cy="612176"/>
          </a:xfrm>
          <a:prstGeom prst="roundRect">
            <a:avLst>
              <a:gd name="adj" fmla="val 50000"/>
            </a:avLst>
          </a:prstGeom>
          <a:solidFill>
            <a:schemeClr val="lt1">
              <a:lumMod val="100000"/>
            </a:schemeClr>
          </a:solidFill>
          <a:ln>
            <a:solidFill>
              <a:schemeClr val="accent1">
                <a:alpha val="20000"/>
              </a:schemeClr>
            </a:solidFill>
          </a:ln>
          <a:effectLst>
            <a:outerShdw blurRad="127000" dist="1270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dk1">
                    <a:lumMod val="80000"/>
                    <a:lumOff val="2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1600" b="1">
              <a:solidFill>
                <a:schemeClr val="dk1">
                  <a:lumMod val="80000"/>
                  <a:lumOff val="2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春节的文化内涵</a:t>
            </a:r>
            <a:endParaRPr lang="zh-CN" altLang="en-US"/>
          </a:p>
        </p:txBody>
      </p:sp>
      <p:sp>
        <p:nvSpPr>
          <p:cNvPr id="104903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春节是中国最重要的传统节日之一，具有悠久的历史和丰富的文化内涵。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春节期间，人们会进行一系列的传统活动，如贴春联、放鞭炮、拜年等，这些活动寓意着团圆、和谐和幸福。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春节也是一个重要的家庭团聚的时刻，许多在外工作的人会回家与家人团聚，共度佳节。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春节的文化内涵还包括对自然的敬畏和感恩，人们会通过祭祀祖先和神灵来祈求新的一年平安顺利。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叁</a:t>
            </a:r>
            <a:endParaRPr lang="zh-CN" altLang="en-US"/>
          </a:p>
        </p:txBody>
      </p:sp>
      <p:sp>
        <p:nvSpPr>
          <p:cNvPr id="1049078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2024年春节的特点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团圆氛围的营造</a:t>
            </a:r>
            <a:endParaRPr lang="zh-CN" altLang="en-US"/>
          </a:p>
        </p:txBody>
      </p:sp>
      <p:sp>
        <p:nvSpPr>
          <p:cNvPr id="104911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家庭聚会：鼓励家庭成员团聚，共度佳节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传统习俗：传承和弘扬春节传统文化，如贴春联、放鞭炮等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社区活动：组织丰富多彩的社区活动，增进邻里之间的感情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线上互动：利用互联网平台，开展线上团圆活动，让不能回家过年的人也能感受到家的温暖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传统与现代元素的融合</a:t>
            </a:r>
            <a:endParaRPr lang="zh-CN" altLang="en-US"/>
          </a:p>
        </p:txBody>
      </p:sp>
      <p:sp>
        <p:nvSpPr>
          <p:cNvPr id="104917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传统习俗的保留：如贴春联、放鞭炮、拜年等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团圆与亲情的强化：家庭聚会、走亲访友等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文化活动的创新：如春节联欢晚会、主题公园活动等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现代科技的应用：如线上拜年、网络红包等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欢乐祥和的节日氛围</a:t>
            </a:r>
            <a:endParaRPr lang="zh-CN" altLang="en-US"/>
          </a:p>
        </p:txBody>
      </p:sp>
      <p:sp>
        <p:nvSpPr>
          <p:cNvPr id="1049250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丰富多彩的民俗活动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56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家庭团聚的温馨氛围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62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欢声笑语的节日祝福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68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喜气洋洋的节日装饰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肆</a:t>
            </a:r>
            <a:endParaRPr lang="zh-CN" altLang="en-US"/>
          </a:p>
        </p:txBody>
      </p:sp>
      <p:sp>
        <p:nvSpPr>
          <p:cNvPr id="1049308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春节的习俗和活动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家庭团聚习俗</a:t>
            </a:r>
            <a:endParaRPr lang="zh-CN" altLang="en-US"/>
          </a:p>
        </p:txBody>
      </p:sp>
      <p:sp>
        <p:nvSpPr>
          <p:cNvPr id="104934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春节期间，家人团聚在一起，共度佳节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家人一起包饺子、吃年夜饭，享受天伦之乐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家庭成员一起观看春节晚会，共赏精彩节目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家庭成员互相拜年，祝福对方身体健康、万事如意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传统节庆活动</a:t>
            </a:r>
            <a:endParaRPr lang="zh-CN" altLang="en-US"/>
          </a:p>
        </p:txBody>
      </p:sp>
      <p:sp>
        <p:nvSpPr>
          <p:cNvPr id="104941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贴春联：春节期间，家家户户会在门上贴春联，寓意着吉祥如意、幸福美满。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放鞭炮：春节期间，人们会放鞭炮庆祝，寓意着驱邪避凶、迎祥纳福。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拜年：春节期间，人们会互相拜年，祝福亲朋好友在新的一年里身体健康、万事如意。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包饺子：春节期间，家家户户会包饺子，寓意着团圆和和美美。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https://d.book118.com/468074062055006027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  <p:tag name="KSO_WM_TEMPLATE_THUMBS_INDEX" val="1、1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569.55&quot;,&quot;top&quot;:&quot;26.45&quot;,&quot;width&quot;:&quot;319.6&quot;,&quot;height&quot;:&quot;483.15&quot;}"/>
  <p:tag name="KSO_WM_SLIDE_ID" val="custom20230302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  <p:tag name="KSO_WM_TEMPLATE_THUMBS_INDEX" val="1、11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1_3"/>
  <p:tag name="KSO_WM_UNIT_INDEX" val="1_1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1_2"/>
  <p:tag name="KSO_WM_UNIT_INDEX" val="1_1_2"/>
  <p:tag name="KSO_WM_UNIT_LAYERLEVEL" val="1_1_1"/>
  <p:tag name="KSO_WM_UNIT_PRESET_TEXT" val="壹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2_2"/>
  <p:tag name="KSO_WM_UNIT_INDEX" val="1_2_2"/>
  <p:tag name="KSO_WM_UNIT_LAYERLEVEL" val="1_1_1"/>
  <p:tag name="KSO_WM_UNIT_PRESET_TEXT" val="贰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3_2"/>
  <p:tag name="KSO_WM_UNIT_INDEX" val="1_3_2"/>
  <p:tag name="KSO_WM_UNIT_LAYERLEVEL" val="1_1_1"/>
  <p:tag name="KSO_WM_UNIT_PRESET_TEXT" val="叁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4_2"/>
  <p:tag name="KSO_WM_UNIT_INDEX" val="1_4_2"/>
  <p:tag name="KSO_WM_UNIT_LAYERLEVEL" val="1_1_1"/>
  <p:tag name="KSO_WM_UNIT_PRESET_TEXT" val="肆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5_3"/>
  <p:tag name="KSO_WM_UNIT_INDEX" val="1_5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5_2"/>
  <p:tag name="KSO_WM_UNIT_INDEX" val="1_5_2"/>
  <p:tag name="KSO_WM_UNIT_LAYERLEVEL" val="1_1_1"/>
  <p:tag name="KSO_WM_UNIT_PRESET_TEXT" val="伍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6_1"/>
  <p:tag name="KSO_WM_UNIT_INDEX" val="1_6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6_3"/>
  <p:tag name="KSO_WM_UNIT_INDEX" val="1_6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6_2"/>
  <p:tag name="KSO_WM_UNIT_INDEX" val="1_6_2"/>
  <p:tag name="KSO_WM_UNIT_LAYERLEVEL" val="1_1_1"/>
  <p:tag name="KSO_WM_UNIT_PRESET_TEXT" val="陆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7_1"/>
  <p:tag name="KSO_WM_UNIT_INDEX" val="1_7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7_3"/>
  <p:tag name="KSO_WM_UNIT_INDEX" val="1_7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7*l_h_i*1_7_2"/>
  <p:tag name="KSO_WM_UNIT_INDEX" val="1_7_2"/>
  <p:tag name="KSO_WM_UNIT_LAYERLEVEL" val="1_1_1"/>
  <p:tag name="KSO_WM_UNIT_PRESET_TEXT" val="柒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2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贰"/>
  <p:tag name="KSO_WM_UNIT_TYPE" val="e"/>
  <p:tag name="KSO_WM_UNIT_VALUE" val="6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800000011920929,&quot;colorType&quot;:1,&quot;foreColorIndex&quot;:5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8.8123474121094,&quot;width&quot;:561.5}"/>
  <p:tag name="KSO_WM_TAG_VERSION" val="3.0"/>
  <p:tag name="KSO_WM_TEMPLATE_CATEGORY" val="diagram"/>
  <p:tag name="KSO_WM_TEMPLATE_INDEX" val="20231703"/>
  <p:tag name="KSO_WM_UNIT_COMPATIBLE" val="0"/>
  <p:tag name="KSO_WM_UNIT_DIAGRAM_ISNUMVISUAL" val="0"/>
  <p:tag name="KSO_WM_UNIT_DIAGRAM_ISREFERUNIT" val="0"/>
  <p:tag name="KSO_WM_UNIT_HIGHLIGHT" val="0"/>
  <p:tag name="KSO_WM_UNIT_ID" val="diagram20231703_3*l_h_i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01"/>
  <p:tag name="KSO_WM_UNIT_SUBTYPE" val="d"/>
  <p:tag name="KSO_WM_UNIT_TEXT_FILL_FORE_SCHEMECOLOR_INDEX" val="1"/>
  <p:tag name="KSO_WM_UNIT_TEXT_FILL_TYPE" val="1"/>
  <p:tag name="KSO_WM_UNIT_TYPE" val="l_h_i"/>
  <p:tag name="KSO_WM_UNIT_VALUE" val="1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8.8123474121094,&quot;width&quot;:561.5}"/>
  <p:tag name="KSO_WM_TAG_VERSION" val="3.0"/>
  <p:tag name="KSO_WM_TEMPLATE_CATEGORY" val="diagram"/>
  <p:tag name="KSO_WM_TEMPLATE_INDEX" val="20231703"/>
  <p:tag name="KSO_WM_UNIT_COMPATIBLE" val="0"/>
  <p:tag name="KSO_WM_UNIT_DIAGRAM_ISNUMVISUAL" val="0"/>
  <p:tag name="KSO_WM_UNIT_DIAGRAM_ISREFERUNIT" val="0"/>
  <p:tag name="KSO_WM_UNIT_HIGHLIGHT" val="0"/>
  <p:tag name="KSO_WM_UNIT_ID" val="diagram20231703_3*l_h_f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.5699999928474426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8.8123474121094,&quot;width&quot;:561.5}"/>
  <p:tag name="KSO_WM_TAG_VERSION" val="3.0"/>
  <p:tag name="KSO_WM_TEMPLATE_CATEGORY" val="diagram"/>
  <p:tag name="KSO_WM_TEMPLATE_INDEX" val="2023170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703_3*l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800000011920929,&quot;colorType&quot;:1,&quot;foreColorIndex&quot;:5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8.8123474121094,&quot;width&quot;:561.5}"/>
  <p:tag name="KSO_WM_TAG_VERSION" val="3.0"/>
  <p:tag name="KSO_WM_TEMPLATE_CATEGORY" val="diagram"/>
  <p:tag name="KSO_WM_TEMPLATE_INDEX" val="20231703"/>
  <p:tag name="KSO_WM_UNIT_COMPATIBLE" val="0"/>
  <p:tag name="KSO_WM_UNIT_DIAGRAM_ISNUMVISUAL" val="0"/>
  <p:tag name="KSO_WM_UNIT_DIAGRAM_ISREFERUNIT" val="0"/>
  <p:tag name="KSO_WM_UNIT_HIGHLIGHT" val="0"/>
  <p:tag name="KSO_WM_UNIT_ID" val="diagram20231703_3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1"/>
  <p:tag name="KSO_WM_UNIT_TEXT_FILL_TYPE" val="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8.8123474121094,&quot;width&quot;:561.5}"/>
  <p:tag name="KSO_WM_TAG_VERSION" val="3.0"/>
  <p:tag name="KSO_WM_TEMPLATE_CATEGORY" val="diagram"/>
  <p:tag name="KSO_WM_TEMPLATE_INDEX" val="20231703"/>
  <p:tag name="KSO_WM_UNIT_COMPATIBLE" val="0"/>
  <p:tag name="KSO_WM_UNIT_DIAGRAM_ISNUMVISUAL" val="0"/>
  <p:tag name="KSO_WM_UNIT_DIAGRAM_ISREFERUNIT" val="0"/>
  <p:tag name="KSO_WM_UNIT_HIGHLIGHT" val="0"/>
  <p:tag name="KSO_WM_UNIT_ID" val="diagram2023170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solidLine&quot;:{&quot;brightness&quot;:0,&quot;colorType&quot;:1,&quot;foreColorIndex&quot;:5,&quot;transparency&quot;:0.800000011920929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8.8123474121094,&quot;width&quot;:561.5}"/>
  <p:tag name="KSO_WM_TAG_VERSION" val="3.0"/>
  <p:tag name="KSO_WM_TEMPLATE_CATEGORY" val="diagram"/>
  <p:tag name="KSO_WM_TEMPLATE_INDEX" val="20231703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703_3*l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800000011920929,&quot;colorType&quot;:1,&quot;foreColorIndex&quot;:5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8.8123474121094,&quot;width&quot;:561.5}"/>
  <p:tag name="KSO_WM_TAG_VERSION" val="3.0"/>
  <p:tag name="KSO_WM_TEMPLATE_CATEGORY" val="diagram"/>
  <p:tag name="KSO_WM_TEMPLATE_INDEX" val="20231703"/>
  <p:tag name="KSO_WM_UNIT_COMPATIBLE" val="0"/>
  <p:tag name="KSO_WM_UNIT_DIAGRAM_ISNUMVISUAL" val="0"/>
  <p:tag name="KSO_WM_UNIT_DIAGRAM_ISREFERUNIT" val="0"/>
  <p:tag name="KSO_WM_UNIT_HIGHLIGHT" val="0"/>
  <p:tag name="KSO_WM_UNIT_ID" val="diagram20231703_3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1"/>
  <p:tag name="KSO_WM_UNIT_TEXT_FILL_TYPE" val="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8.8123474121094,&quot;width&quot;:561.5}"/>
  <p:tag name="KSO_WM_TAG_VERSION" val="3.0"/>
  <p:tag name="KSO_WM_TEMPLATE_CATEGORY" val="diagram"/>
  <p:tag name="KSO_WM_TEMPLATE_INDEX" val="20231703"/>
  <p:tag name="KSO_WM_UNIT_COMPATIBLE" val="0"/>
  <p:tag name="KSO_WM_UNIT_DIAGRAM_ISNUMVISUAL" val="0"/>
  <p:tag name="KSO_WM_UNIT_DIAGRAM_ISREFERUNIT" val="0"/>
  <p:tag name="KSO_WM_UNIT_HIGHLIGHT" val="0"/>
  <p:tag name="KSO_WM_UNIT_ID" val="diagram2023170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.5699999928474426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8.8123474121094,&quot;width&quot;:561.5}"/>
  <p:tag name="KSO_WM_TAG_VERSION" val="3.0"/>
  <p:tag name="KSO_WM_TEMPLATE_CATEGORY" val="diagram"/>
  <p:tag name="KSO_WM_TEMPLATE_INDEX" val="2023170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703_3*l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800000011920929,&quot;colorType&quot;:1,&quot;foreColorIndex&quot;:5,&quot;transparency&quot;:0.699999988079071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8.8123474121094,&quot;width&quot;:561.5}"/>
  <p:tag name="KSO_WM_TAG_VERSION" val="3.0"/>
  <p:tag name="KSO_WM_TEMPLATE_CATEGORY" val="diagram"/>
  <p:tag name="KSO_WM_TEMPLATE_INDEX" val="20231703"/>
  <p:tag name="KSO_WM_UNIT_COMPATIBLE" val="0"/>
  <p:tag name="KSO_WM_UNIT_DIAGRAM_ISNUMVISUAL" val="0"/>
  <p:tag name="KSO_WM_UNIT_DIAGRAM_ISREFERUNIT" val="0"/>
  <p:tag name="KSO_WM_UNIT_HIGHLIGHT" val="0"/>
  <p:tag name="KSO_WM_UNIT_ID" val="diagram20231703_3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1"/>
  <p:tag name="KSO_WM_UNIT_TEXT_FILL_TYPE" val="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8.8123474121094,&quot;width&quot;:561.5}"/>
  <p:tag name="KSO_WM_TAG_VERSION" val="3.0"/>
  <p:tag name="KSO_WM_TEMPLATE_CATEGORY" val="diagram"/>
  <p:tag name="KSO_WM_TEMPLATE_INDEX" val="20231703"/>
  <p:tag name="KSO_WM_UNIT_COMPATIBLE" val="0"/>
  <p:tag name="KSO_WM_UNIT_DIAGRAM_ISNUMVISUAL" val="0"/>
  <p:tag name="KSO_WM_UNIT_DIAGRAM_ISREFERUNIT" val="0"/>
  <p:tag name="KSO_WM_UNIT_HIGHLIGHT" val="0"/>
  <p:tag name="KSO_WM_UNIT_ID" val="diagram2023170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2,&quot;transparency&quot;:0},&quot;type&quot;:1},&quot;glow&quot;:{&quot;colorType&quot;:0},&quot;line&quot;:{&quot;solidLine&quot;:{&quot;brightness&quot;:0,&quot;colorType&quot;:1,&quot;foreColorIndex&quot;:5,&quot;transparency&quot;:0.800000011920929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8.8123474121094,&quot;width&quot;:561.5}"/>
  <p:tag name="KSO_WM_TAG_VERSION" val="3.0"/>
  <p:tag name="KSO_WM_TEMPLATE_CATEGORY" val="diagram"/>
  <p:tag name="KSO_WM_TEMPLATE_INDEX" val="20231703"/>
  <p:tag name="KSO_WM_UNIT_COMPATIBLE" val="0"/>
  <p:tag name="KSO_WM_UNIT_DIAGRAM_ISNUMVISUAL" val="0"/>
  <p:tag name="KSO_WM_UNIT_DIAGRAM_ISREFERUNIT" val="0"/>
  <p:tag name="KSO_WM_UNIT_FILL_FORE_SCHEMECOLOR_INDEX" val="2"/>
  <p:tag name="KSO_WM_UNIT_FILL_FORE_SCHEMECOLOR_INDEX_BRIGHTNESS" val="0"/>
  <p:tag name="KSO_WM_UNIT_FILL_TYPE" val="1"/>
  <p:tag name="KSO_WM_UNIT_HIGHLIGHT" val="0"/>
  <p:tag name="KSO_WM_UNIT_ID" val="diagram20231703_3*l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叁"/>
  <p:tag name="KSO_WM_UNIT_TYPE" val="e"/>
  <p:tag name="KSO_WM_UNIT_VALUE" val="6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肆"/>
  <p:tag name="KSO_WM_UNIT_TYPE" val="e"/>
  <p:tag name="KSO_WM_UNIT_VALUE" val="6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4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7">
      <a:dk1>
        <a:srgbClr val="000000"/>
      </a:dk1>
      <a:lt1>
        <a:srgbClr val="FFFFFF"/>
      </a:lt1>
      <a:dk2>
        <a:srgbClr val="25404B"/>
      </a:dk2>
      <a:lt2>
        <a:srgbClr val="F2F2F2"/>
      </a:lt2>
      <a:accent1>
        <a:srgbClr val="183B47"/>
      </a:accent1>
      <a:accent2>
        <a:srgbClr val="465E6C"/>
      </a:accent2>
      <a:accent3>
        <a:srgbClr val="647684"/>
      </a:accent3>
      <a:accent4>
        <a:srgbClr val="B49964"/>
      </a:accent4>
      <a:accent5>
        <a:srgbClr val="8B5C47"/>
      </a:accent5>
      <a:accent6>
        <a:srgbClr val="703434"/>
      </a:accent6>
      <a:hlink>
        <a:srgbClr val="FF0000"/>
      </a:hlink>
      <a:folHlink>
        <a:srgbClr val="00B0F0"/>
      </a:folHlink>
    </a:clrScheme>
    <a:fontScheme name="自定义 2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8">
      <vt:lpstr>Arial</vt:lpstr>
      <vt:lpstr>Calibri</vt:lpstr>
      <vt:lpstr>汉仪书宋二简</vt:lpstr>
      <vt:lpstr>MiSans Normal</vt:lpstr>
      <vt:lpstr>MiSans</vt:lpstr>
      <vt:lpstr>Wingdings</vt:lpstr>
      <vt:lpstr>Calibri Light</vt:lpstr>
      <vt:lpstr>思源宋体 CN Heavy</vt:lpstr>
      <vt:lpstr>思源黑体 CN Heavy</vt:lpstr>
      <vt:lpstr>mn-cs</vt:lpstr>
      <vt:lpstr>微软雅黑</vt:lpstr>
      <vt:lpstr>宋体</vt:lpstr>
      <vt:lpstr>Office Theme</vt:lpstr>
      <vt:lpstr>2024年团圆与欢乐的春节</vt:lpstr>
      <vt:lpstr>目录</vt:lpstr>
      <vt:lpstr>添加章节标题</vt:lpstr>
      <vt:lpstr>春节的起源和历史</vt:lpstr>
      <vt:lpstr>春节的起源</vt:lpstr>
      <vt:lpstr>春节的历史发展</vt:lpstr>
      <vt:lpstr>春节的文化内涵</vt:lpstr>
      <vt:lpstr>2024年春节的特点</vt:lpstr>
      <vt:lpstr>团圆氛围的营造</vt:lpstr>
      <vt:lpstr>传统与现代元素的融合</vt:lpstr>
      <vt:lpstr>欢乐祥和的节日氛围</vt:lpstr>
      <vt:lpstr>春节的习俗和活动</vt:lpstr>
      <vt:lpstr>家庭团聚习俗</vt:lpstr>
      <vt:lpstr>传统节庆活动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2024-09-05T06:43:51.568</cp:lastPrinted>
  <dcterms:created xsi:type="dcterms:W3CDTF">2024-09-04T22:43:51Z</dcterms:created>
  <dcterms:modified xsi:type="dcterms:W3CDTF">2024-09-04T22:43:54Z</dcterms:modified>
</cp:coreProperties>
</file>